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56" r:id="rId3"/>
    <p:sldId id="257" r:id="rId4"/>
    <p:sldId id="259" r:id="rId5"/>
    <p:sldId id="258" r:id="rId6"/>
    <p:sldId id="261" r:id="rId7"/>
    <p:sldId id="262" r:id="rId8"/>
    <p:sldId id="263" r:id="rId9"/>
    <p:sldId id="266" r:id="rId10"/>
    <p:sldId id="267" r:id="rId11"/>
  </p:sldIdLst>
  <p:sldSz cx="9144000" cy="6858000" type="screen4x3"/>
  <p:notesSz cx="6858000" cy="10052050"/>
  <p:defaultTextStyle>
    <a:defPPr>
      <a:defRPr lang="cy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81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1FD0BD0D-9988-41D1-B774-AD0CB6AF1CAF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375510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54063"/>
            <a:ext cx="5024438" cy="3768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75200"/>
            <a:ext cx="5486400" cy="452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y-GB" noProof="0" smtClean="0"/>
              <a:t>Cliciwch i olygu arddulliau'r Meistr testun</a:t>
            </a:r>
          </a:p>
          <a:p>
            <a:pPr lvl="1"/>
            <a:r>
              <a:rPr lang="cy-GB" noProof="0" smtClean="0"/>
              <a:t>Ail lefel</a:t>
            </a:r>
          </a:p>
          <a:p>
            <a:pPr lvl="2"/>
            <a:r>
              <a:rPr lang="cy-GB" noProof="0" smtClean="0"/>
              <a:t>Trydydd lefel</a:t>
            </a:r>
          </a:p>
          <a:p>
            <a:pPr lvl="3"/>
            <a:r>
              <a:rPr lang="cy-GB" noProof="0" smtClean="0"/>
              <a:t>Pedwerydd lefel</a:t>
            </a:r>
          </a:p>
          <a:p>
            <a:pPr lvl="4"/>
            <a:r>
              <a:rPr lang="cy-GB" noProof="0" smtClean="0"/>
              <a:t>Pumed lefel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22B819F-36F1-4E08-B6ED-9BE76246B678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80398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33B6E-0592-47D2-8D39-EB9839ADE3A1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261723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D8A6C-593B-40C0-A7C8-B0441A03375C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0894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2D31A-5837-4DFE-83A1-0A4E6DBC05B1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72241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4B476-A7C7-41BE-BE07-967DF5D3C3EB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12617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F289F-958D-4C8F-80F6-B17102A00623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0255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B42CD-EB3D-4192-BE40-47DAF80F92F5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6312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6F9C1-DF8A-49F9-9E28-E4735401DAFE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96028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99FEB-BA6C-4D11-8E4C-1FDDC913E440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899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C542-DBF9-4223-B8A9-E74098CB2927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51809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8B293-23A6-4679-A526-C988937E8730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1437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34E9D-A9D7-463C-9AFF-CEB801E7C327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70092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32A97-39A6-4C28-A71B-403CD8C7481E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57808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y-GB" smtClean="0"/>
              <a:t>Cliciwch i olygu arddull y Meistr teitl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37D5E3CA-DDFB-4D81-B79C-7A090C32C4EC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bbc.co.uk/schools/ks2bitesize/images/science/lightandshadows_p1_1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bbc.co.uk/schools/ks2bitesize/images/science/lightandshadows_p2_1.gi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bbc.co.uk/schools/ks2bitesize/images/science/lightandshadows_p3_2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bbc.co.uk/schools/ks2bitesize/images/science/lightandshadows_p3_1.gif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636838"/>
            <a:ext cx="4537075" cy="3887787"/>
          </a:xfrm>
        </p:spPr>
        <p:txBody>
          <a:bodyPr/>
          <a:lstStyle/>
          <a:p>
            <a:pPr eaLnBrk="1" hangingPunct="1"/>
            <a:r>
              <a:rPr lang="cy-GB" sz="5400" b="1" smtClean="0">
                <a:solidFill>
                  <a:srgbClr val="000000"/>
                </a:solidFill>
                <a:latin typeface="Maiandra GD" pitchFamily="34" charset="0"/>
              </a:rPr>
              <a:t>Am oleuni a chysgodion</a:t>
            </a:r>
            <a:br>
              <a:rPr lang="cy-GB" sz="5400" b="1" smtClean="0">
                <a:solidFill>
                  <a:srgbClr val="000000"/>
                </a:solidFill>
                <a:latin typeface="Maiandra GD" pitchFamily="34" charset="0"/>
              </a:rPr>
            </a:br>
            <a:r>
              <a:rPr lang="cy-GB" sz="40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4000" b="1" smtClean="0">
                <a:solidFill>
                  <a:srgbClr val="000000"/>
                </a:solidFill>
                <a:latin typeface="Maiandra GD" pitchFamily="34" charset="0"/>
              </a:rPr>
            </a:br>
            <a:endParaRPr lang="cy-GB" sz="4000" b="1" smtClean="0">
              <a:solidFill>
                <a:srgbClr val="000000"/>
              </a:solidFill>
              <a:latin typeface="Maiandra GD" pitchFamily="34" charset="0"/>
            </a:endParaRPr>
          </a:p>
        </p:txBody>
      </p:sp>
      <p:pic>
        <p:nvPicPr>
          <p:cNvPr id="2051" name="Picture 3" descr="j008851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358775"/>
            <a:ext cx="4364038" cy="472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7950" y="381000"/>
            <a:ext cx="4895850" cy="1247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y-GB" sz="9200" b="1" u="sng" smtClean="0">
                <a:solidFill>
                  <a:srgbClr val="000000"/>
                </a:solidFill>
                <a:latin typeface="Maiandra GD" pitchFamily="34" charset="0"/>
              </a:rPr>
              <a:t>BYD</a:t>
            </a:r>
            <a:r>
              <a:rPr lang="cy-GB" sz="6000" b="1" u="sng" smtClean="0">
                <a:solidFill>
                  <a:schemeClr val="accent2"/>
                </a:solidFill>
                <a:latin typeface="Maiandra GD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cy-GB" sz="2400" smtClean="0">
              <a:solidFill>
                <a:schemeClr val="accent2"/>
              </a:solidFill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250825" y="22225"/>
            <a:ext cx="8642350" cy="681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cy-GB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6. Yr enw ar ddefnyddiau sydd yn atal goleuni rhag pasio trwyddo yw.....</a:t>
            </a:r>
            <a: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b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tryloyw</a:t>
            </a:r>
            <a:r>
              <a:rPr lang="cy-GB">
                <a:solidFill>
                  <a:srgbClr val="FF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solidFill>
                <a:srgbClr val="FF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tryleu</a:t>
            </a:r>
            <a:r>
              <a:rPr lang="cy-GB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di-draidd</a:t>
            </a:r>
            <a:endParaRPr lang="en-GB">
              <a:solidFill>
                <a:schemeClr val="hlink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 sz="17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7. Mae’n ddiwrnod braf iawn. Ble fyddai lle da i gysgodi?</a:t>
            </a:r>
            <a:r>
              <a:rPr lang="cy-GB" sz="1700" b="1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da-DK">
                <a:solidFill>
                  <a:srgbClr val="FF0000"/>
                </a:solidFill>
                <a:latin typeface="Century Gothic" pitchFamily="34" charset="0"/>
                <a:ea typeface="Arial Unicode MS" pitchFamily="34" charset="-128"/>
                <a:cs typeface="Arial" pitchFamily="34" charset="0"/>
              </a:rPr>
              <a:t>yn y môr</a:t>
            </a:r>
            <a:endParaRPr lang="en-GB">
              <a:solidFill>
                <a:srgbClr val="FF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da-DK">
                <a:solidFill>
                  <a:schemeClr val="accent2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o dan goeden</a:t>
            </a:r>
            <a:endParaRPr lang="en-GB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yng nghanol cae rygbi</a:t>
            </a:r>
            <a:endParaRPr lang="en-GB">
              <a:solidFill>
                <a:schemeClr val="hlink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 sz="17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8. Pam ydy cysgodion a wnaed gan yr haul yn symud yn ystod y dydd?</a:t>
            </a:r>
            <a:r>
              <a:rPr lang="cy-GB" sz="1700" b="1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 sz="17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am fod y tywydd yn newid</a:t>
            </a:r>
            <a:r>
              <a:rPr lang="cy-GB">
                <a:solidFill>
                  <a:srgbClr val="FF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solidFill>
                <a:srgbClr val="FF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am fod y gwrthrychau’n symud </a:t>
            </a:r>
            <a:endParaRPr lang="en-GB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am fod yr haul yn ymddangos fel petai’n symud ar draws yr awyr yn ystod y dydd</a:t>
            </a:r>
            <a:endParaRPr lang="en-GB">
              <a:solidFill>
                <a:schemeClr val="hlink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 sz="17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en-US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9. Pan mae’r haul y tu ôl i chi, mae eich cysgod.... </a:t>
            </a:r>
            <a:br>
              <a:rPr lang="en-US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r>
              <a:rPr lang="en-US">
                <a:solidFill>
                  <a:srgbClr val="FF0000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tu ôl i chi</a:t>
            </a:r>
            <a:endParaRPr lang="en-GB">
              <a:solidFill>
                <a:srgbClr val="FF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uwch eich pen </a:t>
            </a:r>
            <a:endParaRPr lang="en-GB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o’ch blaen</a:t>
            </a:r>
            <a:endParaRPr lang="en-GB">
              <a:solidFill>
                <a:schemeClr val="hlink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 sz="17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10. Mae cysgodion a wnaed gan yr haul ar eu byrraf.... </a:t>
            </a:r>
            <a:br>
              <a:rPr lang="cy-GB" sz="17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yn y bore, ar godiad yr haul</a:t>
            </a:r>
            <a:r>
              <a:rPr lang="cy-GB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ganol dydd, pan mae’r haul yn syth uwch ein pennau</a:t>
            </a:r>
            <a:r>
              <a:rPr lang="cy-GB"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Century Gothic" pitchFamily="34" charset="0"/>
                <a:ea typeface="Arial Unicode MS" pitchFamily="34" charset="-128"/>
                <a:cs typeface="Arial Unicode MS" pitchFamily="34" charset="-128"/>
              </a:rPr>
              <a:t>yn y nos, ar fachlud yr haul </a:t>
            </a:r>
            <a:endParaRPr lang="cy-GB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0" y="71438"/>
            <a:ext cx="91440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>
              <a:tabLst>
                <a:tab pos="457200" algn="l"/>
              </a:tabLst>
            </a:pPr>
            <a:r>
              <a:rPr lang="cy-GB" sz="2000" b="1" u="sng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Defnyddiau tryloyw, tryleu a di-draidd </a:t>
            </a:r>
          </a:p>
          <a:p>
            <a:pPr marL="342900" indent="-342900">
              <a:tabLst>
                <a:tab pos="457200" algn="l"/>
              </a:tabLst>
            </a:pPr>
            <a:endParaRPr lang="en-GB" sz="1000" u="sng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eaLnBrk="0" hangingPunct="0">
              <a:buFont typeface="Symbol" pitchFamily="18" charset="2"/>
              <a:buAutoNum type="arabicPeriod"/>
              <a:tabLst>
                <a:tab pos="457200" algn="l"/>
              </a:tabLst>
            </a:pPr>
            <a: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1.  Gelwir defnyddiau mae goleuni gallu mynd drwyddynt yn ddefnyddiau _____________. Mae defnyddiau tryloyw yn cynnwys ________________________________.</a:t>
            </a:r>
          </a:p>
          <a:p>
            <a:pPr marL="342900" indent="-342900" eaLnBrk="0" hangingPunct="0">
              <a:buFont typeface="Symbol" pitchFamily="18" charset="2"/>
              <a:buAutoNum type="arabicPeriod"/>
              <a:tabLst>
                <a:tab pos="457200" algn="l"/>
              </a:tabLst>
            </a:pPr>
            <a:endParaRPr lang="en-GB" sz="2000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eaLnBrk="0" hangingPunct="0">
              <a:buFont typeface="Symbol" pitchFamily="18" charset="2"/>
              <a:buChar char=""/>
              <a:tabLst>
                <a:tab pos="457200" algn="l"/>
              </a:tabLst>
            </a:pPr>
            <a: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2.  Gelwir defnyddiau sy’n gadael ychydig o oleuni drwyddynt yn ddefnyddiau _______________, ond na allwch weld drwyddynt yn glir. Enghreifftiau ydy __________________________.</a:t>
            </a:r>
          </a:p>
          <a:p>
            <a:pPr marL="342900" indent="-342900" eaLnBrk="0" hangingPunct="0">
              <a:buFont typeface="Symbol" pitchFamily="18" charset="2"/>
              <a:buChar char=""/>
              <a:tabLst>
                <a:tab pos="457200" algn="l"/>
              </a:tabLst>
            </a:pPr>
            <a:endParaRPr lang="en-GB" sz="2000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eaLnBrk="0" hangingPunct="0">
              <a:buFont typeface="Symbol" pitchFamily="18" charset="2"/>
              <a:buChar char=""/>
              <a:tabLst>
                <a:tab pos="457200" algn="l"/>
              </a:tabLst>
            </a:pPr>
            <a: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3.  Gelwir defnyddiau sydd ddim yn gadael goleuni drwyddynt yn ddefnyddiau_________. Mae defnyddiau di-draidd yn cynnwys ______________________________.</a:t>
            </a:r>
            <a:endParaRPr lang="en-GB" sz="2000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eaLnBrk="0" hangingPunct="0">
              <a:tabLst>
                <a:tab pos="457200" algn="l"/>
              </a:tabLst>
            </a:pPr>
            <a: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endParaRPr lang="cy-GB" sz="2000">
              <a:latin typeface="Comic Sans MS" pitchFamily="66" charset="0"/>
            </a:endParaRPr>
          </a:p>
        </p:txBody>
      </p:sp>
      <p:pic>
        <p:nvPicPr>
          <p:cNvPr id="3075" name="Picture 4" descr="Illustration of outside view of sun beaming light through window into the interior of a buildin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108450"/>
            <a:ext cx="6624637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644775" y="6364288"/>
            <a:ext cx="3854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cy-GB" sz="1600" b="1">
                <a:solidFill>
                  <a:schemeClr val="bg1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Mae gwydr yn ddefnydd tryloyw</a:t>
            </a:r>
            <a:endParaRPr lang="cy-GB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50825" y="158750"/>
            <a:ext cx="86042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cy-GB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 Small Cap" pitchFamily="34" charset="0"/>
                <a:ea typeface="Arial Unicode MS" pitchFamily="34" charset="-128"/>
                <a:cs typeface="Arial Unicode MS" pitchFamily="34" charset="-128"/>
              </a:rPr>
              <a:t>Cysgodion</a:t>
            </a:r>
            <a:r>
              <a:rPr lang="cy-GB" sz="2400" b="1">
                <a:latin typeface="Tahoma Small Cap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ctr">
              <a:tabLst>
                <a:tab pos="457200" algn="l"/>
              </a:tabLst>
              <a:defRPr/>
            </a:pPr>
            <a:endParaRPr lang="en-GB" sz="1000">
              <a:latin typeface="Tahoma Small Cap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Cawn gysgod pan fydd goleuni o ffynhonnell yn cael ei atal, ac mae’n ymddangos ar ochr pellaf y gwrthrych – i ffwrdd o’r goleuni. </a:t>
            </a: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endParaRPr lang="en-GB" sz="2000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r>
              <a:rPr lang="en-US" sz="2000">
                <a:latin typeface="Comic Sans MS" pitchFamily="66" charset="0"/>
                <a:ea typeface="Arial Unicode MS" pitchFamily="34" charset="-128"/>
                <a:cs typeface="Verdana" pitchFamily="34" charset="0"/>
              </a:rPr>
              <a:t>Ni all wrthrych tryloyw greu cysgod, am fod y golau’n pasio trwyddo. Rhaid i wrthrych fod yn dryleu neu’n ddi-draidd i greu cysgod.</a:t>
            </a: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endParaRPr lang="en-GB" sz="2000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r>
              <a:rPr lang="cy-GB" sz="20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Mae gwrthrychau di-draidd yn creu cysgodion tywyll. Mae gwrthrychau tryleu yn creu cysgodion gwan. </a:t>
            </a: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endParaRPr lang="en-GB" sz="2000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  <a:defRPr/>
            </a:pPr>
            <a:r>
              <a:rPr lang="cy-GB" sz="2000" b="1">
                <a:solidFill>
                  <a:srgbClr val="FF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Po </a:t>
            </a:r>
            <a:r>
              <a:rPr lang="cy-GB" sz="2000" b="1" i="1">
                <a:solidFill>
                  <a:srgbClr val="FF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agosaf</a:t>
            </a:r>
            <a:r>
              <a:rPr lang="cy-GB" sz="2000" b="1">
                <a:solidFill>
                  <a:srgbClr val="FF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yw ffynhonnell goleuni i wrthrych, y </a:t>
            </a:r>
            <a:r>
              <a:rPr lang="cy-GB" sz="2000" b="1" i="1">
                <a:solidFill>
                  <a:srgbClr val="FF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mwyaf</a:t>
            </a:r>
            <a:r>
              <a:rPr lang="cy-GB" sz="2000" b="1">
                <a:solidFill>
                  <a:srgbClr val="FF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ydy’r cysgod.</a:t>
            </a:r>
            <a:endParaRPr lang="en-GB" sz="2000" b="1">
              <a:solidFill>
                <a:srgbClr val="FF00FF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algn="ctr" eaLnBrk="0" hangingPunct="0">
              <a:tabLst>
                <a:tab pos="457200" algn="l"/>
              </a:tabLst>
              <a:defRPr/>
            </a:pPr>
            <a:r>
              <a:rPr lang="cy-GB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</a:br>
            <a:endParaRPr lang="cy-GB">
              <a:latin typeface="Arial" charset="0"/>
            </a:endParaRPr>
          </a:p>
        </p:txBody>
      </p:sp>
      <p:pic>
        <p:nvPicPr>
          <p:cNvPr id="4099" name="Picture 4" descr="Illustration of light source pointing close to a watering can, casting a large shadow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05263"/>
            <a:ext cx="81057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0" y="46148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" y="274638"/>
            <a:ext cx="8507413" cy="777875"/>
          </a:xfrm>
          <a:noFill/>
        </p:spPr>
        <p:txBody>
          <a:bodyPr/>
          <a:lstStyle/>
          <a:p>
            <a:pPr algn="l" eaLnBrk="1" hangingPunct="1"/>
            <a:r>
              <a:rPr lang="cy-GB" sz="4000" b="1" smtClean="0">
                <a:solidFill>
                  <a:srgbClr val="FF00FF"/>
                </a:solidFill>
                <a:latin typeface="Agency FB" pitchFamily="34" charset="0"/>
              </a:rPr>
              <a:t>Sut ydy golau’n ffurfio cysgodion?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4508500"/>
            <a:ext cx="8424862" cy="2089150"/>
          </a:xfrm>
          <a:noFill/>
        </p:spPr>
        <p:txBody>
          <a:bodyPr/>
          <a:lstStyle/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00FF"/>
                </a:solidFill>
                <a:latin typeface="Comic Sans MS" pitchFamily="66" charset="0"/>
              </a:rPr>
              <a:t>Mae goleuni’n teithio o ffynhonnell golau mewn llinellau syth.</a:t>
            </a:r>
          </a:p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00FF"/>
                </a:solidFill>
                <a:latin typeface="Comic Sans MS" pitchFamily="66" charset="0"/>
              </a:rPr>
              <a:t>Os ydy’r golau’n cael ei stopio gan wrthrych didraidd, mae cysgod yn ffurfio ble na all y golau ymestyn.</a:t>
            </a:r>
          </a:p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00FF"/>
                </a:solidFill>
                <a:latin typeface="Comic Sans MS" pitchFamily="66" charset="0"/>
              </a:rPr>
              <a:t>Beth sydd yn digwydd os ydyn ni’n symud y gwrthrych yn agosach at y ffynhonnell golau?</a:t>
            </a: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1403350" y="2852738"/>
            <a:ext cx="1152525" cy="1081087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y-GB" sz="1400" b="1">
                <a:cs typeface="Arial" pitchFamily="34" charset="0"/>
              </a:rPr>
              <a:t>Ffynhonnell </a:t>
            </a:r>
          </a:p>
          <a:p>
            <a:pPr algn="ctr"/>
            <a:r>
              <a:rPr lang="cy-GB" sz="1400" b="1">
                <a:cs typeface="Arial" pitchFamily="34" charset="0"/>
              </a:rPr>
              <a:t>golau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885113" y="620713"/>
            <a:ext cx="1079500" cy="381635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8172450" y="1844675"/>
            <a:ext cx="503238" cy="2592388"/>
          </a:xfrm>
          <a:prstGeom prst="can">
            <a:avLst>
              <a:gd name="adj" fmla="val 2027"/>
            </a:avLst>
          </a:prstGeom>
          <a:gradFill rotWithShape="1">
            <a:gsLst>
              <a:gs pos="0">
                <a:srgbClr val="000000">
                  <a:alpha val="59000"/>
                </a:srgbClr>
              </a:gs>
              <a:gs pos="100000">
                <a:srgbClr val="000000">
                  <a:alpha val="59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 rot="5400000">
            <a:off x="6588125" y="2852738"/>
            <a:ext cx="144463" cy="3024187"/>
          </a:xfrm>
          <a:prstGeom prst="can">
            <a:avLst>
              <a:gd name="adj" fmla="val 8238"/>
            </a:avLst>
          </a:prstGeom>
          <a:gradFill rotWithShape="1">
            <a:gsLst>
              <a:gs pos="0">
                <a:srgbClr val="000000">
                  <a:alpha val="57001"/>
                </a:srgbClr>
              </a:gs>
              <a:gs pos="100000">
                <a:srgbClr val="000000">
                  <a:alpha val="57001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4572000" y="2420938"/>
            <a:ext cx="1008063" cy="2016125"/>
          </a:xfrm>
          <a:prstGeom prst="can">
            <a:avLst>
              <a:gd name="adj" fmla="val 32759"/>
            </a:avLst>
          </a:prstGeom>
          <a:solidFill>
            <a:srgbClr val="13FF13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843213" y="2852738"/>
            <a:ext cx="1223962" cy="1152525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y-GB" sz="1400" b="1"/>
              <a:t>Ffynhonnell </a:t>
            </a:r>
          </a:p>
          <a:p>
            <a:pPr algn="ctr"/>
            <a:r>
              <a:rPr lang="cy-GB" sz="1400" b="1"/>
              <a:t>golau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8027988" y="1196975"/>
            <a:ext cx="792162" cy="3240088"/>
          </a:xfrm>
          <a:prstGeom prst="can">
            <a:avLst>
              <a:gd name="adj" fmla="val 3958"/>
            </a:avLst>
          </a:prstGeom>
          <a:gradFill rotWithShape="1">
            <a:gsLst>
              <a:gs pos="0">
                <a:srgbClr val="000000">
                  <a:alpha val="59000"/>
                </a:srgbClr>
              </a:gs>
              <a:gs pos="100000">
                <a:srgbClr val="000000">
                  <a:alpha val="59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9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8" grpId="0" animBg="1"/>
      <p:bldP spid="6148" grpId="1" animBg="1"/>
      <p:bldP spid="6149" grpId="0" animBg="1"/>
      <p:bldP spid="6150" grpId="0" animBg="1"/>
      <p:bldP spid="6150" grpId="1" animBg="1"/>
      <p:bldP spid="6151" grpId="0" animBg="1"/>
      <p:bldP spid="6151" grpId="1" animBg="1"/>
      <p:bldP spid="6151" grpId="2" animBg="1"/>
      <p:bldP spid="6152" grpId="0" animBg="1"/>
      <p:bldP spid="6153" grpId="0" animBg="1"/>
      <p:bldP spid="61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Illustration of sun directly above a tree, casting short shadow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76700"/>
            <a:ext cx="453707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Illustration of sun east of the tree, casting a long shadow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076700"/>
            <a:ext cx="4465638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250825" y="7938"/>
            <a:ext cx="8642350" cy="435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cy-GB" sz="2600" b="1" u="sng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Cysgodion a wnaed gan yr haul</a:t>
            </a:r>
          </a:p>
          <a:p>
            <a:pPr algn="ctr">
              <a:tabLst>
                <a:tab pos="457200" algn="l"/>
              </a:tabLst>
            </a:pPr>
            <a:endParaRPr lang="en-GB" sz="2600" b="1" u="sng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</a:pPr>
            <a:r>
              <a:rPr lang="cy-GB" sz="2200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Mae’r haul yn ffynhonnell olau llachar, naturiol. Mae’n ymddangos fel petai’n symud ar draws yr awyr yn ystod y dydd (er mai’r ddaear sydd yn troi o amgylch yr haul mewn gwirionedd). </a:t>
            </a: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</a:pPr>
            <a:endParaRPr lang="en-GB" sz="2200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</a:pPr>
            <a:r>
              <a:rPr lang="cy-GB" sz="2200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Mae’r haul yn taflu (creu) y cysgodion hiraf ar ddechrau a diwedd y dydd, pan mae’r haul isaf yn yr awyr. </a:t>
            </a: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</a:pPr>
            <a:endParaRPr lang="en-GB" sz="2200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 typeface="Symbol" pitchFamily="18" charset="2"/>
              <a:buChar char=""/>
              <a:tabLst>
                <a:tab pos="457200" algn="l"/>
              </a:tabLst>
            </a:pPr>
            <a:r>
              <a:rPr lang="cy-GB" sz="2200">
                <a:latin typeface="Trebuchet MS" pitchFamily="34" charset="0"/>
                <a:ea typeface="Arial Unicode MS" pitchFamily="34" charset="-128"/>
                <a:cs typeface="Verdana" pitchFamily="34" charset="0"/>
              </a:rPr>
              <a:t>Mae’r haul yn taflu'r cysgodion byrraf ganol dydd, pan mae’r haul ar ei bwynt uchaf yn yr awyr.</a:t>
            </a:r>
            <a:endParaRPr lang="en-GB" sz="2200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 eaLnBrk="0" hangingPunct="0">
              <a:tabLst>
                <a:tab pos="457200" algn="l"/>
              </a:tabLst>
            </a:pPr>
            <a:r>
              <a:rPr lang="cy-GB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</a:br>
            <a:endParaRPr lang="cy-GB"/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6408738" y="6453188"/>
            <a:ext cx="1282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cy-GB" b="1">
                <a:latin typeface="Sylfaen" pitchFamily="18" charset="0"/>
                <a:ea typeface="Arial Unicode MS" pitchFamily="34" charset="-128"/>
                <a:cs typeface="Arial Unicode MS" pitchFamily="34" charset="-128"/>
              </a:rPr>
              <a:t>Canol dydd</a:t>
            </a:r>
            <a:endParaRPr lang="en-GB" b="1">
              <a:latin typeface="Sylfaen" pitchFamily="18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endParaRPr lang="en-GB"/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1784350" y="6446838"/>
            <a:ext cx="1357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cy-GB" b="1">
                <a:latin typeface="Sylfaen" pitchFamily="18" charset="0"/>
                <a:ea typeface="Arial Unicode MS" pitchFamily="34" charset="-128"/>
                <a:cs typeface="Arial Unicode MS" pitchFamily="34" charset="-128"/>
              </a:rPr>
              <a:t>Bore cynnar</a:t>
            </a:r>
            <a:endParaRPr lang="cy-GB" b="1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477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cy-GB" sz="3600" b="1" smtClean="0">
                <a:solidFill>
                  <a:srgbClr val="FFFF00"/>
                </a:solidFill>
                <a:latin typeface="Juice ITC" pitchFamily="82" charset="0"/>
              </a:rPr>
              <a:t>Sut ydy’r haul yn ffurfio cysgodion?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7164388" y="3429000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 rot="275165">
            <a:off x="4427538" y="5445125"/>
            <a:ext cx="3671887" cy="284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-304599">
            <a:off x="1476375" y="5459413"/>
            <a:ext cx="3241675" cy="276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 rot="-1229659">
            <a:off x="2414588" y="5697538"/>
            <a:ext cx="2284412" cy="276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-2733379">
            <a:off x="3133725" y="5859463"/>
            <a:ext cx="1700213" cy="2873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 rot="-4242204">
            <a:off x="3733006" y="5838032"/>
            <a:ext cx="1152525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 rot="-5400000">
            <a:off x="4248150" y="5553075"/>
            <a:ext cx="576263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 rot="-7117196">
            <a:off x="4191793" y="5815807"/>
            <a:ext cx="1223963" cy="34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-8804026">
            <a:off x="4284663" y="5734050"/>
            <a:ext cx="1847850" cy="34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 rot="-9978435">
            <a:off x="4427538" y="5661025"/>
            <a:ext cx="2590800" cy="288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4356100" y="3644900"/>
            <a:ext cx="360363" cy="1944688"/>
          </a:xfrm>
          <a:prstGeom prst="can">
            <a:avLst>
              <a:gd name="adj" fmla="val 45770"/>
            </a:avLst>
          </a:prstGeom>
          <a:solidFill>
            <a:srgbClr val="13FF13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7164388" y="3429000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6yb</a:t>
            </a:r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6588125" y="2565400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8yb</a:t>
            </a: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5940425" y="1700213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9am</a:t>
            </a:r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3851275" y="908050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12yh</a:t>
            </a: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2771775" y="112553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2yh</a:t>
            </a:r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4932363" y="1125538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10yb</a:t>
            </a:r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1835150" y="177323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3yh</a:t>
            </a:r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1187450" y="263683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4yh</a:t>
            </a:r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611188" y="3500438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7yh</a:t>
            </a:r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6156325" y="1052513"/>
            <a:ext cx="2809875" cy="1944687"/>
          </a:xfrm>
          <a:prstGeom prst="wedgeRectCallout">
            <a:avLst>
              <a:gd name="adj1" fmla="val 51810"/>
              <a:gd name="adj2" fmla="val -66083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Wrth edrych i’r gogledd, mae’n </a:t>
            </a:r>
            <a:r>
              <a:rPr lang="cy-GB" sz="2400" b="1">
                <a:latin typeface="Comic Sans MS" pitchFamily="66" charset="0"/>
                <a:cs typeface="Arial" pitchFamily="34" charset="0"/>
              </a:rPr>
              <a:t>ymddangos</a:t>
            </a:r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 bod yr haul yn codi yn y </a:t>
            </a:r>
            <a:r>
              <a:rPr lang="cy-GB" sz="2400" b="1">
                <a:latin typeface="Comic Sans MS" pitchFamily="66" charset="0"/>
                <a:cs typeface="Arial" pitchFamily="34" charset="0"/>
              </a:rPr>
              <a:t>dwyrain</a:t>
            </a:r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….</a:t>
            </a:r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>
            <a:off x="179388" y="5013325"/>
            <a:ext cx="3024187" cy="1584325"/>
          </a:xfrm>
          <a:prstGeom prst="wedgeRectCallout">
            <a:avLst>
              <a:gd name="adj1" fmla="val -50579"/>
              <a:gd name="adj2" fmla="val -70440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...ac yn teithio ar draws yr awyr tan iddo fachlud yn y </a:t>
            </a:r>
            <a:r>
              <a:rPr lang="cy-GB" sz="2400" b="1">
                <a:latin typeface="Comic Sans MS" pitchFamily="66" charset="0"/>
                <a:cs typeface="Arial" pitchFamily="34" charset="0"/>
              </a:rPr>
              <a:t>gorllewin</a:t>
            </a:r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.</a:t>
            </a:r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>
            <a:off x="179388" y="1628775"/>
            <a:ext cx="3455987" cy="1584325"/>
          </a:xfrm>
          <a:prstGeom prst="wedgeRectCallout">
            <a:avLst>
              <a:gd name="adj1" fmla="val -51194"/>
              <a:gd name="adj2" fmla="val -69537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Mae safle’r </a:t>
            </a:r>
            <a:r>
              <a:rPr lang="cy-GB" sz="2400" b="1">
                <a:latin typeface="Comic Sans MS" pitchFamily="66" charset="0"/>
                <a:cs typeface="Arial" pitchFamily="34" charset="0"/>
              </a:rPr>
              <a:t>haul</a:t>
            </a:r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 yn effeithio ar safle a hyd y </a:t>
            </a:r>
            <a:r>
              <a:rPr lang="cy-GB" sz="2400" b="1">
                <a:latin typeface="Comic Sans MS" pitchFamily="66" charset="0"/>
                <a:cs typeface="Arial" pitchFamily="34" charset="0"/>
              </a:rPr>
              <a:t>cysgodion</a:t>
            </a:r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 a gynhyrchwyd.</a:t>
            </a:r>
          </a:p>
        </p:txBody>
      </p:sp>
      <p:sp>
        <p:nvSpPr>
          <p:cNvPr id="8218" name="AutoShape 26"/>
          <p:cNvSpPr>
            <a:spLocks noChangeArrowheads="1"/>
          </p:cNvSpPr>
          <p:nvPr/>
        </p:nvSpPr>
        <p:spPr bwMode="auto">
          <a:xfrm>
            <a:off x="5508625" y="4365625"/>
            <a:ext cx="3455988" cy="1944688"/>
          </a:xfrm>
          <a:prstGeom prst="wedgeRectCallout">
            <a:avLst>
              <a:gd name="adj1" fmla="val 50736"/>
              <a:gd name="adj2" fmla="val 64940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Oherwydd y ffenomen naturiol yma, gall ddeial haul dweud yr amser – </a:t>
            </a:r>
            <a:r>
              <a:rPr lang="cy-GB" sz="2400" b="1" i="1">
                <a:solidFill>
                  <a:srgbClr val="FF0000"/>
                </a:solidFill>
                <a:latin typeface="Comic Sans MS" pitchFamily="66" charset="0"/>
                <a:cs typeface="Arial" pitchFamily="34" charset="0"/>
              </a:rPr>
              <a:t>pan ddaw’r haul allan!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44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72222E-6 -4.68208E-6 L -0.14166 -0.25988 C -0.18437 -0.31861 -0.29184 -0.37225 -0.35833 -0.37225 C -0.43472 -0.37225 -0.53125 -0.32462 -0.57395 -0.26566 L -0.71666 0.00463 " pathEditMode="relative" rAng="0" ptsTypes="FffFF">
                                      <p:cBhvr>
                                        <p:cTn id="44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33" y="-183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9" presetClass="exit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6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2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8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1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24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2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140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39500"/>
                            </p:stCondLst>
                            <p:childTnLst>
                              <p:par>
                                <p:cTn id="156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45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172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7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4950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525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3500"/>
                            </p:stCondLst>
                            <p:childTnLst>
                              <p:par>
                                <p:cTn id="188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65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595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204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63000"/>
                            </p:stCondLst>
                            <p:childTnLst>
                              <p:par>
                                <p:cTn id="20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nimBg="1"/>
      <p:bldP spid="8195" grpId="1" animBg="1"/>
      <p:bldP spid="8195" grpId="2" animBg="1"/>
      <p:bldP spid="8196" grpId="0" animBg="1"/>
      <p:bldP spid="8196" grpId="1" animBg="1"/>
      <p:bldP spid="8197" grpId="0" animBg="1"/>
      <p:bldP spid="8197" grpId="1" animBg="1"/>
      <p:bldP spid="8198" grpId="0" animBg="1"/>
      <p:bldP spid="8198" grpId="1" animBg="1"/>
      <p:bldP spid="8199" grpId="0" animBg="1"/>
      <p:bldP spid="8199" grpId="1" animBg="1"/>
      <p:bldP spid="8200" grpId="0" animBg="1"/>
      <p:bldP spid="8200" grpId="1" animBg="1"/>
      <p:bldP spid="8201" grpId="0" animBg="1"/>
      <p:bldP spid="8201" grpId="1" animBg="1"/>
      <p:bldP spid="8202" grpId="0" animBg="1"/>
      <p:bldP spid="8202" grpId="1" animBg="1"/>
      <p:bldP spid="8203" grpId="0" animBg="1"/>
      <p:bldP spid="8203" grpId="1" animBg="1"/>
      <p:bldP spid="8204" grpId="0" animBg="1"/>
      <p:bldP spid="8204" grpId="1" animBg="1"/>
      <p:bldP spid="8205" grpId="0" animBg="1"/>
      <p:bldP spid="8215" grpId="0" animBg="1"/>
      <p:bldP spid="8215" grpId="1" animBg="1"/>
      <p:bldP spid="8216" grpId="0" animBg="1"/>
      <p:bldP spid="8216" grpId="1" animBg="1"/>
      <p:bldP spid="8217" grpId="0" animBg="1"/>
      <p:bldP spid="8217" grpId="1" animBg="1"/>
      <p:bldP spid="82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44450"/>
            <a:ext cx="7092950" cy="100965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cy-GB" sz="2800" b="1" smtClean="0">
                <a:solidFill>
                  <a:srgbClr val="FFFF00"/>
                </a:solidFill>
              </a:rPr>
              <a:t>Sut ydy’r haul yn ffurfio cysgodion?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7954963" y="3676650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 rot="275165">
            <a:off x="5218113" y="5692775"/>
            <a:ext cx="3671887" cy="284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-304599">
            <a:off x="2266950" y="5707063"/>
            <a:ext cx="3241675" cy="276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 rot="-1229659">
            <a:off x="3205163" y="5945188"/>
            <a:ext cx="2284412" cy="276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-2733379">
            <a:off x="3924300" y="6107113"/>
            <a:ext cx="1700213" cy="2873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 rot="-4242204">
            <a:off x="4523581" y="6085682"/>
            <a:ext cx="1152525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 rot="-5400000">
            <a:off x="5038725" y="5800725"/>
            <a:ext cx="576263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 rot="-7117196">
            <a:off x="4982368" y="6063457"/>
            <a:ext cx="1223963" cy="34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-8804026">
            <a:off x="5075238" y="5981700"/>
            <a:ext cx="1847850" cy="34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 rot="-9978435">
            <a:off x="5218113" y="5908675"/>
            <a:ext cx="2590800" cy="288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C0C0C">
                  <a:alpha val="70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5146675" y="3892550"/>
            <a:ext cx="360363" cy="1944688"/>
          </a:xfrm>
          <a:prstGeom prst="can">
            <a:avLst>
              <a:gd name="adj" fmla="val 45770"/>
            </a:avLst>
          </a:prstGeom>
          <a:solidFill>
            <a:srgbClr val="13FF13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7954963" y="3676650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6yb</a:t>
            </a:r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7378700" y="2813050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8yb</a:t>
            </a: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6731000" y="1947863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9am</a:t>
            </a:r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4641850" y="1155700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12yh</a:t>
            </a: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3562350" y="137318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2yh</a:t>
            </a:r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5722938" y="1373188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10yb</a:t>
            </a:r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2625725" y="202088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3yh</a:t>
            </a:r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1978025" y="288448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4yh</a:t>
            </a:r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1401763" y="3748088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y-GB">
                <a:solidFill>
                  <a:srgbClr val="FF0000"/>
                </a:solidFill>
                <a:cs typeface="Arial" pitchFamily="34" charset="0"/>
              </a:rPr>
              <a:t>7yh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-36513" y="115888"/>
            <a:ext cx="2016126" cy="654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Mae safle’r </a:t>
            </a:r>
            <a:r>
              <a:rPr lang="cy-GB" b="1">
                <a:latin typeface="Eurostile" pitchFamily="34" charset="0"/>
              </a:rPr>
              <a:t>haul</a:t>
            </a:r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 yn effeithio ar safle a hyd y </a:t>
            </a:r>
            <a:r>
              <a:rPr lang="cy-GB" b="1">
                <a:latin typeface="Eurostile" pitchFamily="34" charset="0"/>
              </a:rPr>
              <a:t>cysgodion</a:t>
            </a:r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 a gynhyrchwyd. </a:t>
            </a:r>
          </a:p>
          <a:p>
            <a:pPr eaLnBrk="1" hangingPunct="1"/>
            <a:endParaRPr lang="cy-GB" b="1">
              <a:solidFill>
                <a:srgbClr val="FF0000"/>
              </a:solidFill>
              <a:latin typeface="Eurostile" pitchFamily="34" charset="0"/>
            </a:endParaRPr>
          </a:p>
          <a:p>
            <a:pPr eaLnBrk="1" hangingPunct="1"/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Wrth edrych i’r gogledd, mae’n </a:t>
            </a:r>
            <a:r>
              <a:rPr lang="cy-GB" b="1">
                <a:latin typeface="Eurostile" pitchFamily="34" charset="0"/>
              </a:rPr>
              <a:t>ymddangos</a:t>
            </a:r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 bod yr haul yn codi yn y </a:t>
            </a:r>
            <a:r>
              <a:rPr lang="cy-GB" b="1">
                <a:latin typeface="Eurostile" pitchFamily="34" charset="0"/>
              </a:rPr>
              <a:t>dwyrain</a:t>
            </a:r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 ac yn teithio ar draws yr awyr tan iddo fachlud yn y </a:t>
            </a:r>
            <a:r>
              <a:rPr lang="cy-GB" b="1">
                <a:latin typeface="Eurostile" pitchFamily="34" charset="0"/>
              </a:rPr>
              <a:t>gorllewin</a:t>
            </a:r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.</a:t>
            </a:r>
          </a:p>
          <a:p>
            <a:pPr eaLnBrk="1" hangingPunct="1"/>
            <a:endParaRPr lang="cy-GB" b="1">
              <a:solidFill>
                <a:srgbClr val="FF0000"/>
              </a:solidFill>
              <a:latin typeface="Eurostile" pitchFamily="34" charset="0"/>
            </a:endParaRPr>
          </a:p>
          <a:p>
            <a:pPr eaLnBrk="1" hangingPunct="1"/>
            <a:r>
              <a:rPr lang="cy-GB" b="1">
                <a:solidFill>
                  <a:srgbClr val="FF0000"/>
                </a:solidFill>
                <a:latin typeface="Eurostile" pitchFamily="34" charset="0"/>
              </a:rPr>
              <a:t>Oherwydd y ffenomen naturiol yma, gall ddeial haul dweud yr amser – </a:t>
            </a:r>
            <a:r>
              <a:rPr lang="cy-GB" b="1" i="1">
                <a:solidFill>
                  <a:srgbClr val="FF0000"/>
                </a:solidFill>
                <a:latin typeface="Eurostile" pitchFamily="34" charset="0"/>
              </a:rPr>
              <a:t>pan ddaw’r haul allan!</a:t>
            </a:r>
          </a:p>
          <a:p>
            <a:pPr eaLnBrk="1" hangingPunct="1">
              <a:spcBef>
                <a:spcPct val="50000"/>
              </a:spcBef>
            </a:pPr>
            <a:endParaRPr lang="cy-GB">
              <a:latin typeface="Eurostile" pitchFamily="34" charset="0"/>
            </a:endParaRP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0" y="6446838"/>
            <a:ext cx="9109075" cy="3667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y-GB" b="1">
                <a:solidFill>
                  <a:srgbClr val="FF00FF"/>
                </a:solidFill>
              </a:rPr>
              <a:t>Po uchaf uwch eich pen yw ffynhonnell goleuni i wrthrych, y byrraf ydy’r cysgod.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85725"/>
            <a:ext cx="8229600" cy="777875"/>
          </a:xfrm>
          <a:noFill/>
        </p:spPr>
        <p:txBody>
          <a:bodyPr/>
          <a:lstStyle/>
          <a:p>
            <a:pPr eaLnBrk="1" hangingPunct="1"/>
            <a:r>
              <a:rPr lang="en-GB" sz="3600" b="1" smtClean="0">
                <a:solidFill>
                  <a:srgbClr val="FF00FF"/>
                </a:solidFill>
                <a:latin typeface="Century Gothic" pitchFamily="34" charset="0"/>
              </a:rPr>
              <a:t>Nawr trafodwch gyda’ch partner:</a:t>
            </a:r>
          </a:p>
        </p:txBody>
      </p:sp>
      <p:pic>
        <p:nvPicPr>
          <p:cNvPr id="9219" name="Picture 3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49275"/>
            <a:ext cx="208915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63938" y="5805488"/>
            <a:ext cx="1871662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388" y="2781300"/>
            <a:ext cx="180022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924175"/>
            <a:ext cx="183515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79838" y="3429000"/>
            <a:ext cx="172878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0" y="1557338"/>
            <a:ext cx="4824413" cy="2592387"/>
          </a:xfrm>
          <a:prstGeom prst="cloudCallout">
            <a:avLst>
              <a:gd name="adj1" fmla="val -19366"/>
              <a:gd name="adj2" fmla="val 67329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3300"/>
                </a:solidFill>
                <a:latin typeface="Comic Sans MS" pitchFamily="66" charset="0"/>
                <a:cs typeface="Arial" pitchFamily="34" charset="0"/>
              </a:rPr>
              <a:t>Beth yw’r wahaniaeth rhwng goleuni o’r haul a goleuni o’r lleuad?</a:t>
            </a:r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5292725" y="1412875"/>
            <a:ext cx="3600450" cy="2592388"/>
          </a:xfrm>
          <a:prstGeom prst="cloudCallout">
            <a:avLst>
              <a:gd name="adj1" fmla="val 52426"/>
              <a:gd name="adj2" fmla="val -6022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3300"/>
                </a:solidFill>
                <a:latin typeface="Comic Sans MS" pitchFamily="66" charset="0"/>
                <a:cs typeface="Arial" pitchFamily="34" charset="0"/>
              </a:rPr>
              <a:t>Pam ydy’r haul yn codi yn y dwyrain, ond yn machlud yn y gorllewin?</a:t>
            </a:r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0" y="4652963"/>
            <a:ext cx="2881313" cy="1944687"/>
          </a:xfrm>
          <a:prstGeom prst="cloudCallout">
            <a:avLst>
              <a:gd name="adj1" fmla="val 259532"/>
              <a:gd name="adj2" fmla="val 5019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3300"/>
                </a:solidFill>
                <a:latin typeface="Comic Sans MS" pitchFamily="66" charset="0"/>
                <a:cs typeface="Arial" pitchFamily="34" charset="0"/>
              </a:rPr>
              <a:t>Sut ydy perisgop yn gweithio?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2987675" y="4581525"/>
            <a:ext cx="4537075" cy="2276475"/>
          </a:xfrm>
          <a:prstGeom prst="cloudCallout">
            <a:avLst>
              <a:gd name="adj1" fmla="val 4583"/>
              <a:gd name="adj2" fmla="val -64088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cy-GB" sz="2400" b="1">
                <a:solidFill>
                  <a:srgbClr val="FF3300"/>
                </a:solidFill>
                <a:latin typeface="Comic Sans MS" pitchFamily="66" charset="0"/>
                <a:cs typeface="Arial" pitchFamily="34" charset="0"/>
              </a:rPr>
              <a:t>Pam na allwn weld unrhyw beth heb ffynhonnell olau?</a:t>
            </a:r>
          </a:p>
        </p:txBody>
      </p:sp>
      <p:pic>
        <p:nvPicPr>
          <p:cNvPr id="9228" name="Picture 12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692150"/>
            <a:ext cx="16557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13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013325"/>
            <a:ext cx="2449512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14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5250" y="620713"/>
            <a:ext cx="2303463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8" grpId="0" animBg="1"/>
      <p:bldP spid="10248" grpId="1" animBg="1"/>
      <p:bldP spid="10249" grpId="0" animBg="1"/>
      <p:bldP spid="10249" grpId="1" animBg="1"/>
      <p:bldP spid="10250" grpId="0" animBg="1"/>
      <p:bldP spid="10250" grpId="1" animBg="1"/>
      <p:bldP spid="10251" grpId="0" animBg="1"/>
      <p:bldP spid="1025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50825" y="88900"/>
            <a:ext cx="8413750" cy="668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1. Pryd ydy cysgod yn cael ei greu?</a:t>
            </a:r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Pan bod golau wedi ei ddiffodd </a:t>
            </a:r>
            <a:endParaRPr lang="en-GB">
              <a:solidFill>
                <a:srgbClr val="FF0000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Pan mae pelydrau golau wedi eu hatal gan wrthrych</a:t>
            </a:r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en-US">
                <a:solidFill>
                  <a:schemeClr val="hlink"/>
                </a:solidFill>
                <a:latin typeface="Trebuchet MS" pitchFamily="34" charset="0"/>
                <a:ea typeface="Arial Unicode MS" pitchFamily="34" charset="-128"/>
                <a:cs typeface="Arial" pitchFamily="34" charset="0"/>
              </a:rPr>
              <a:t>Pan mae gwrthrych yn disgyn i’r llawr</a:t>
            </a:r>
            <a:endParaRPr lang="en-GB">
              <a:solidFill>
                <a:schemeClr val="hlink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2. Pan mae gwrthrych yn atal llwybr golau, pa siâp o gysgod sydd yn ffurfio? </a:t>
            </a:r>
            <a:b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Siâp tebyg i siâp y gwrthrych</a:t>
            </a:r>
            <a:endParaRPr lang="en-GB">
              <a:solidFill>
                <a:srgbClr val="FF0000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Blob tywyll</a:t>
            </a:r>
            <a:endParaRPr lang="en-GB">
              <a:solidFill>
                <a:schemeClr val="accent2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Nid oes cysgod yn ffurfio</a:t>
            </a:r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endParaRPr lang="cy-GB" b="1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3. Pan bod gwrthrych yn symud yn nes at ffynhonnell olau, mae ei gysgod yn...</a:t>
            </a:r>
            <a:r>
              <a:rPr lang="cy-GB" b="1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cynyddu </a:t>
            </a:r>
            <a:endParaRPr lang="en-GB">
              <a:solidFill>
                <a:srgbClr val="FF0000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lleihau </a:t>
            </a:r>
            <a:endParaRPr lang="en-GB">
              <a:solidFill>
                <a:schemeClr val="accent2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aros yr un maint</a:t>
            </a:r>
            <a:endParaRPr lang="en-GB">
              <a:solidFill>
                <a:schemeClr val="hlink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4. P’un sy’n gwneud y cysgod orau? Golau’n adlewyrchu ar..... </a:t>
            </a:r>
            <a:b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ddarn tenau o bapur tŷ bach</a:t>
            </a:r>
            <a:endParaRPr lang="en-GB">
              <a:solidFill>
                <a:srgbClr val="FF0000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ffenest wydr</a:t>
            </a:r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bwrdd torri (bwyd) pren</a:t>
            </a:r>
            <a:endParaRPr lang="en-GB">
              <a:solidFill>
                <a:schemeClr val="hlink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en-GB"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5. Yr enw ar ddefnyddiau mae golau’n medru pasio trwyddo yw... </a:t>
            </a:r>
            <a:br>
              <a:rPr lang="cy-GB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r>
              <a:rPr lang="cy-GB">
                <a:solidFill>
                  <a:srgbClr val="FF0000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tryleu </a:t>
            </a:r>
            <a:endParaRPr lang="en-GB">
              <a:solidFill>
                <a:srgbClr val="FF0000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accent2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tryloyw </a:t>
            </a:r>
            <a:endParaRPr lang="en-GB">
              <a:solidFill>
                <a:schemeClr val="accent2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cy-GB">
                <a:solidFill>
                  <a:schemeClr val="hlink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di-draidd</a:t>
            </a:r>
            <a:endParaRPr lang="cy-GB">
              <a:solidFill>
                <a:schemeClr val="hlink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allAtOnce"/>
    </p:bldLst>
  </p:timing>
</p:sld>
</file>

<file path=ppt/theme/theme1.xml><?xml version="1.0" encoding="utf-8"?>
<a:theme xmlns:a="http://schemas.openxmlformats.org/drawingml/2006/main" name="Dyluniad Diofyn">
  <a:themeElements>
    <a:clrScheme name="Dyluniad Diofy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yluniad Diofy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yluniad Diofy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554</Words>
  <Application>Microsoft Office PowerPoint</Application>
  <PresentationFormat>On-screen Show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5" baseType="lpstr">
      <vt:lpstr>Arial</vt:lpstr>
      <vt:lpstr>Maiandra GD</vt:lpstr>
      <vt:lpstr>Comic Sans MS</vt:lpstr>
      <vt:lpstr>Arial Unicode MS</vt:lpstr>
      <vt:lpstr>Symbol</vt:lpstr>
      <vt:lpstr>Verdana</vt:lpstr>
      <vt:lpstr>Tahoma Small Cap</vt:lpstr>
      <vt:lpstr>Agency FB</vt:lpstr>
      <vt:lpstr>Wingdings</vt:lpstr>
      <vt:lpstr>Trebuchet MS</vt:lpstr>
      <vt:lpstr>Sylfaen</vt:lpstr>
      <vt:lpstr>Juice ITC</vt:lpstr>
      <vt:lpstr>Eurostile</vt:lpstr>
      <vt:lpstr>Century Gothic</vt:lpstr>
      <vt:lpstr>Dyluniad Diofyn</vt:lpstr>
      <vt:lpstr>Am oleuni a chysgodion  </vt:lpstr>
      <vt:lpstr>PowerPoint Presentation</vt:lpstr>
      <vt:lpstr>PowerPoint Presentation</vt:lpstr>
      <vt:lpstr>Sut ydy golau’n ffurfio cysgodion?</vt:lpstr>
      <vt:lpstr>PowerPoint Presentation</vt:lpstr>
      <vt:lpstr>Sut ydy’r haul yn ffurfio cysgodion?</vt:lpstr>
      <vt:lpstr>Sut ydy’r haul yn ffurfio cysgodion?</vt:lpstr>
      <vt:lpstr>Nawr trafodwch gyda’ch partner: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Sleid 1</dc:title>
  <dc:creator>Bec</dc:creator>
  <cp:lastModifiedBy>Teacher E-Solutions</cp:lastModifiedBy>
  <cp:revision>26</cp:revision>
  <dcterms:created xsi:type="dcterms:W3CDTF">2008-01-22T21:25:52Z</dcterms:created>
  <dcterms:modified xsi:type="dcterms:W3CDTF">2019-01-18T17:19:19Z</dcterms:modified>
</cp:coreProperties>
</file>