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3"/>
  </p:notesMasterIdLst>
  <p:sldIdLst>
    <p:sldId id="256" r:id="rId2"/>
    <p:sldId id="275" r:id="rId3"/>
    <p:sldId id="276" r:id="rId4"/>
    <p:sldId id="277" r:id="rId5"/>
    <p:sldId id="279" r:id="rId6"/>
    <p:sldId id="280" r:id="rId7"/>
    <p:sldId id="282" r:id="rId8"/>
    <p:sldId id="257" r:id="rId9"/>
    <p:sldId id="258" r:id="rId10"/>
    <p:sldId id="269" r:id="rId11"/>
    <p:sldId id="270" r:id="rId12"/>
    <p:sldId id="259" r:id="rId13"/>
    <p:sldId id="260" r:id="rId14"/>
    <p:sldId id="262" r:id="rId15"/>
    <p:sldId id="261" r:id="rId16"/>
    <p:sldId id="263" r:id="rId17"/>
    <p:sldId id="264" r:id="rId18"/>
    <p:sldId id="268" r:id="rId19"/>
    <p:sldId id="265" r:id="rId20"/>
    <p:sldId id="266" r:id="rId21"/>
    <p:sldId id="267" r:id="rId22"/>
    <p:sldId id="271" r:id="rId23"/>
    <p:sldId id="272" r:id="rId24"/>
    <p:sldId id="273" r:id="rId25"/>
    <p:sldId id="274" r:id="rId26"/>
    <p:sldId id="283" r:id="rId27"/>
    <p:sldId id="285" r:id="rId28"/>
    <p:sldId id="284" r:id="rId29"/>
    <p:sldId id="281" r:id="rId30"/>
    <p:sldId id="286" r:id="rId31"/>
    <p:sldId id="287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E87CFA-E1A0-4CF1-A82E-286C41346312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52504A2-75E0-45E5-AF72-B3B63E16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687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6BA025-34A3-4C73-B40D-FA06CBD36A7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501B14-2C6C-465E-B252-E8942B58447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22327B-E191-48F1-AC17-01D98A1452C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932E1D-B2A7-4CFB-8F1D-499C4A1453C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37A4CAA-8982-4766-9ABF-81B42A9C5E8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08A4DCE-A33E-43EF-9423-05F54AC9B89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4D5987-383C-4822-8A56-56DB5406F2E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75BB50-DB00-4143-9D80-2EA5C582AE2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91CA6E-DFEE-4A61-8D6C-8958DD2810D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2F7D45-2440-49D3-9848-76B95E8434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2E60A5-1BC9-47C8-8C16-5383D8CF7D6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D9287C-F207-44CE-AEFD-B2E8D542325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4086735-85B0-4D1C-8483-4E2AF04CA9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B9149A6-34DA-406F-830F-97A23782EC3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ECE1319-7F20-498A-8E72-13EE3D56718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EFFB5BB-8B5F-49AC-A85F-2EB73214D60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0AA672-DB61-4A61-87B1-F204257E94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3539C6-29D6-4A77-93BA-EB56E5EBEB1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3D62E8-8362-47BD-8BC3-A31CE3129B3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15737B-4CCD-436A-96E9-DA35D18CD5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9A24C8-F887-4152-9BCA-1E09B9640B6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E95E1D2-693F-43E7-9CF0-5E01760D99B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34FAC7-CB1A-477C-9AE1-79155FD55A3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D615F1F-8E11-4D0E-B996-D49ABF5A446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CBA748-84E5-4BE4-B7A7-66BD3043A85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BB20AED-072E-458C-A7CD-3E2F57E1FC1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3F4435-773D-4CF7-B2D1-09C19234E26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2F7B4B-5F2A-4090-A2A4-2FF2D900135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C24B7B-99E8-4747-AC2B-935BC2A3B61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46BCB3A-851A-4B77-9E39-AC32BBB9C97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A9D91F-3A2A-4098-BEA9-09501ED800F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BAF85-482A-4CA9-92B9-FCBC40980EA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8DDCB-4BFA-4B90-BF85-0DAE61CA5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646806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409F7-2894-44ED-8EB7-9825ADEA530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90BE3-2E05-4E0A-9499-E60717D6D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956589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81FC2-2444-4DF3-994B-593F0434DF86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C7BEF-08FB-4342-98A2-B9A164533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56701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BF351-9DAB-4BFA-BEBE-1E394C19187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D58B5-5B02-41AB-9D04-B3CF9A11D9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179610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4CC4A-A7BD-4052-9BAE-70BF9ABC0368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D4DB7-7E0A-4115-B2F8-FF0DF440A1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829476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AC38D-2358-4D3C-AF39-1342D44FADF7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E3FD4-536E-42F7-95EE-66CDFB21F8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55487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3C569-9878-4686-B081-7DAC0DE0FE1D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84C98-7923-4A14-A124-B1ACC670D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20271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D7B0F-FB77-4965-8C12-FF0FA4E9D1D5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515FA-4C53-4A66-BEA1-3AE08C4330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43508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5D1AD-3690-421D-B8B2-C837DF4D9A8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874A3-ECDB-47AC-A88B-BCB7E59303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989614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BFB92A-5E0D-4467-BCAE-9F6DC006950F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BCEBFB-0C7E-4A9D-B8E4-8162F2BC9F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45261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FA08D-719C-47A0-9D21-E30BAEA5DA73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BF51A-687D-4514-A6C5-2348F1E67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97868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F60EE0B-66A4-48E0-90F2-168FD7197639}" type="datetimeFigureOut">
              <a:rPr lang="en-US"/>
              <a:pPr>
                <a:defRPr/>
              </a:pPr>
              <a:t>1/18/2019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677DC4-70C7-44E4-88D3-FAF8D773F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3" r:id="rId9"/>
    <p:sldLayoutId id="2147483801" r:id="rId10"/>
    <p:sldLayoutId id="2147483802" r:id="rId11"/>
  </p:sldLayoutIdLst>
  <p:transition spd="med">
    <p:fade thruBlk="1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entury Gothic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23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357430"/>
            <a:ext cx="6137136" cy="1828800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9600" dirty="0" smtClean="0">
                <a:solidFill>
                  <a:schemeClr val="accent3">
                    <a:lumMod val="50000"/>
                  </a:schemeClr>
                </a:solidFill>
                <a:latin typeface="Kristen ITC" pitchFamily="66" charset="0"/>
              </a:rPr>
              <a:t>Materials</a:t>
            </a:r>
            <a:endParaRPr lang="en-US" sz="9600" dirty="0">
              <a:solidFill>
                <a:schemeClr val="accent3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3857625" y="4429125"/>
            <a:ext cx="4530725" cy="552450"/>
          </a:xfrm>
        </p:spPr>
        <p:txBody>
          <a:bodyPr/>
          <a:lstStyle/>
          <a:p>
            <a:pPr marR="0" eaLnBrk="1" hangingPunct="1"/>
            <a:endParaRPr lang="en-US" smtClean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57188" y="500063"/>
            <a:ext cx="2465387" cy="2259012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Kristen ITC" pitchFamily="66" charset="0"/>
              </a:rPr>
              <a:t>This boy is playing a wooden piano.</a:t>
            </a:r>
            <a:endParaRPr lang="en-US" sz="3200" smtClean="0">
              <a:latin typeface="Kristen ITC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57188" y="2857500"/>
            <a:ext cx="2209800" cy="2179638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</a:rPr>
              <a:t>It is made from a very dark wood called ebony.</a:t>
            </a: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GB" sz="20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000" b="1" dirty="0" smtClean="0">
                <a:solidFill>
                  <a:schemeClr val="accent6">
                    <a:lumMod val="50000"/>
                  </a:schemeClr>
                </a:solidFill>
              </a:rPr>
              <a:t>Can you think of  some other types of wood?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292" name="Picture Placeholder 4" descr="wooden piano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57188" y="785813"/>
            <a:ext cx="2465387" cy="2330450"/>
          </a:xfrm>
        </p:spPr>
        <p:txBody>
          <a:bodyPr/>
          <a:lstStyle/>
          <a:p>
            <a:pPr eaLnBrk="1" hangingPunct="1"/>
            <a:r>
              <a:rPr lang="en-GB" sz="2800" smtClean="0">
                <a:latin typeface="Kristen ITC" pitchFamily="66" charset="0"/>
              </a:rPr>
              <a:t>The walls of these houses have been made from wood.</a:t>
            </a:r>
            <a:endParaRPr lang="en-US" sz="2800" smtClean="0">
              <a:latin typeface="Kristen ITC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57188" y="3714750"/>
            <a:ext cx="2209800" cy="217963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</a:rPr>
              <a:t>What is your house made from?</a:t>
            </a:r>
            <a:endParaRPr lang="en-US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3316" name="Picture Placeholder 4" descr="wooden houses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305800" cy="4857784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6700" b="1" dirty="0" smtClean="0">
                <a:latin typeface="Kristen ITC" pitchFamily="66" charset="0"/>
              </a:rPr>
              <a:t>Can you tell me some of the </a:t>
            </a:r>
            <a:r>
              <a:rPr lang="en-GB" sz="6700" b="1" dirty="0" smtClean="0">
                <a:solidFill>
                  <a:schemeClr val="accent2">
                    <a:lumMod val="75000"/>
                  </a:schemeClr>
                </a:solidFill>
                <a:latin typeface="Kristen ITC" pitchFamily="66" charset="0"/>
              </a:rPr>
              <a:t>properties</a:t>
            </a:r>
            <a:r>
              <a:rPr lang="en-GB" sz="6700" b="1" dirty="0" smtClean="0">
                <a:latin typeface="Kristen ITC" pitchFamily="66" charset="0"/>
              </a:rPr>
              <a:t> of wood?</a:t>
            </a:r>
            <a:br>
              <a:rPr lang="en-GB" sz="6700" b="1" dirty="0" smtClean="0">
                <a:latin typeface="Kristen ITC" pitchFamily="66" charset="0"/>
              </a:rPr>
            </a:br>
            <a:r>
              <a:rPr lang="en-GB" b="1" dirty="0" smtClean="0">
                <a:latin typeface="Kristen ITC" pitchFamily="66" charset="0"/>
              </a:rPr>
              <a:t/>
            </a:r>
            <a:br>
              <a:rPr lang="en-GB" b="1" dirty="0" smtClean="0">
                <a:latin typeface="Kristen ITC" pitchFamily="66" charset="0"/>
              </a:rPr>
            </a:br>
            <a:r>
              <a:rPr lang="en-GB" b="1" dirty="0" smtClean="0">
                <a:solidFill>
                  <a:schemeClr val="accent3">
                    <a:lumMod val="50000"/>
                  </a:schemeClr>
                </a:solidFill>
                <a:latin typeface="Kristen ITC" pitchFamily="66" charset="0"/>
              </a:rPr>
              <a:t>Look at the words on your desk to help you!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714375"/>
            <a:ext cx="2465387" cy="20447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3200" dirty="0" smtClean="0">
                <a:latin typeface="Kristen ITC" pitchFamily="66" charset="0"/>
              </a:rPr>
              <a:t>Wood can be processed in to other things.</a:t>
            </a:r>
            <a:endParaRPr lang="en-US" sz="3200" dirty="0">
              <a:latin typeface="Kristen ITC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28625" y="2928938"/>
            <a:ext cx="2209800" cy="2179637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GB" sz="2400" b="1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800" b="1" dirty="0" smtClean="0"/>
              <a:t>Can you guess what is </a:t>
            </a:r>
            <a:r>
              <a:rPr lang="en-GB" sz="3000" b="1" dirty="0" smtClean="0"/>
              <a:t>being</a:t>
            </a:r>
            <a:r>
              <a:rPr lang="en-GB" sz="2800" b="1" dirty="0" smtClean="0"/>
              <a:t> made here?</a:t>
            </a:r>
            <a:endParaRPr lang="en-US" sz="2800" b="1" dirty="0"/>
          </a:p>
        </p:txBody>
      </p:sp>
      <p:pic>
        <p:nvPicPr>
          <p:cNvPr id="15364" name="Picture Placeholder 4" descr="paper pulp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4"/>
          <p:cNvSpPr>
            <a:spLocks noGrp="1"/>
          </p:cNvSpPr>
          <p:nvPr>
            <p:ph type="title"/>
          </p:nvPr>
        </p:nvSpPr>
        <p:spPr>
          <a:xfrm>
            <a:off x="500063" y="928688"/>
            <a:ext cx="8186737" cy="847725"/>
          </a:xfrm>
        </p:spPr>
        <p:txBody>
          <a:bodyPr/>
          <a:lstStyle/>
          <a:p>
            <a:pPr eaLnBrk="1" hangingPunct="1"/>
            <a:r>
              <a:rPr lang="en-GB" sz="4000" b="1" smtClean="0">
                <a:latin typeface="Kristen ITC" pitchFamily="66" charset="0"/>
              </a:rPr>
              <a:t>Paper is a very versatile product</a:t>
            </a:r>
            <a:endParaRPr lang="en-US" sz="4000" b="1" smtClean="0">
              <a:latin typeface="Kristen ITC" pitchFamily="66" charset="0"/>
            </a:endParaRPr>
          </a:p>
        </p:txBody>
      </p:sp>
      <p:sp>
        <p:nvSpPr>
          <p:cNvPr id="16387" name="Text Placeholder 5"/>
          <p:cNvSpPr>
            <a:spLocks noGrp="1"/>
          </p:cNvSpPr>
          <p:nvPr>
            <p:ph type="body" idx="1"/>
          </p:nvPr>
        </p:nvSpPr>
        <p:spPr>
          <a:xfrm>
            <a:off x="457200" y="1855788"/>
            <a:ext cx="4040188" cy="658812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8" name="Text Placeholder 7"/>
          <p:cNvSpPr>
            <a:spLocks noGrp="1"/>
          </p:cNvSpPr>
          <p:nvPr>
            <p:ph type="body" sz="half" idx="3"/>
          </p:nvPr>
        </p:nvSpPr>
        <p:spPr>
          <a:xfrm>
            <a:off x="4645025" y="1860550"/>
            <a:ext cx="4041775" cy="65405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6389" name="Content Placeholder 12" descr="paper.jpg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3700" y="2857500"/>
            <a:ext cx="4144963" cy="3143250"/>
          </a:xfrm>
        </p:spPr>
      </p:pic>
      <p:pic>
        <p:nvPicPr>
          <p:cNvPr id="16390" name="Content Placeholder 11" descr="tissues.jpg"/>
          <p:cNvPicPr>
            <a:picLocks noGrp="1" noChangeAspect="1"/>
          </p:cNvPicPr>
          <p:nvPr>
            <p:ph sz="quarter" idx="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5025" y="2859088"/>
            <a:ext cx="4041775" cy="3157537"/>
          </a:xfrm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4348" y="1214422"/>
            <a:ext cx="7858180" cy="435771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latin typeface="Kristen ITC" pitchFamily="66" charset="0"/>
              </a:rPr>
              <a:t/>
            </a:r>
            <a:br>
              <a:rPr lang="en-GB" b="1" dirty="0" smtClean="0">
                <a:latin typeface="Kristen ITC" pitchFamily="66" charset="0"/>
              </a:rPr>
            </a:br>
            <a:r>
              <a:rPr lang="en-GB" b="1" dirty="0" smtClean="0">
                <a:latin typeface="Kristen ITC" pitchFamily="66" charset="0"/>
              </a:rPr>
              <a:t/>
            </a:r>
            <a:br>
              <a:rPr lang="en-GB" b="1" dirty="0" smtClean="0">
                <a:latin typeface="Kristen ITC" pitchFamily="66" charset="0"/>
              </a:rPr>
            </a:br>
            <a:r>
              <a:rPr lang="en-GB" b="1" dirty="0" smtClean="0">
                <a:latin typeface="Kristen ITC" pitchFamily="66" charset="0"/>
              </a:rPr>
              <a:t/>
            </a:r>
            <a:br>
              <a:rPr lang="en-GB" b="1" dirty="0" smtClean="0">
                <a:latin typeface="Kristen ITC" pitchFamily="66" charset="0"/>
              </a:rPr>
            </a:br>
            <a:r>
              <a:rPr lang="en-GB" b="1" dirty="0" smtClean="0">
                <a:latin typeface="Kristen ITC" pitchFamily="66" charset="0"/>
              </a:rPr>
              <a:t>Can you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compare</a:t>
            </a:r>
            <a:r>
              <a:rPr lang="en-GB" b="1" dirty="0" smtClean="0">
                <a:latin typeface="Kristen ITC" pitchFamily="66" charset="0"/>
              </a:rPr>
              <a:t> the properties of wood and paper?</a:t>
            </a:r>
            <a:br>
              <a:rPr lang="en-GB" b="1" dirty="0" smtClean="0">
                <a:latin typeface="Kristen ITC" pitchFamily="66" charset="0"/>
              </a:rPr>
            </a:br>
            <a:r>
              <a:rPr lang="en-GB" b="1" dirty="0" smtClean="0">
                <a:latin typeface="Kristen ITC" pitchFamily="66" charset="0"/>
              </a:rPr>
              <a:t/>
            </a:r>
            <a:br>
              <a:rPr lang="en-GB" b="1" dirty="0" smtClean="0">
                <a:latin typeface="Kristen ITC" pitchFamily="66" charset="0"/>
              </a:rPr>
            </a:b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Look at the cards to help you.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2"/>
          <p:cNvSpPr>
            <a:spLocks noGrp="1"/>
          </p:cNvSpPr>
          <p:nvPr>
            <p:ph type="title"/>
          </p:nvPr>
        </p:nvSpPr>
        <p:spPr>
          <a:xfrm>
            <a:off x="285750" y="571500"/>
            <a:ext cx="2857500" cy="3214688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Kristen ITC" pitchFamily="66" charset="0"/>
              </a:rPr>
              <a:t>Glass is also a solid material which has many different uses.</a:t>
            </a:r>
            <a:endParaRPr lang="en-US" sz="3200" smtClean="0"/>
          </a:p>
        </p:txBody>
      </p:sp>
      <p:sp>
        <p:nvSpPr>
          <p:cNvPr id="18435" name="Text Placeholder 4"/>
          <p:cNvSpPr>
            <a:spLocks noGrp="1"/>
          </p:cNvSpPr>
          <p:nvPr>
            <p:ph type="body" sz="half" idx="2"/>
          </p:nvPr>
        </p:nvSpPr>
        <p:spPr>
          <a:xfrm>
            <a:off x="1714500" y="4643438"/>
            <a:ext cx="1104900" cy="365125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18436" name="Picture Placeholder 5" descr="Glass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68688" y="1196975"/>
            <a:ext cx="4746625" cy="4041775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00063" y="1285875"/>
            <a:ext cx="2465387" cy="2759075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Kristen ITC" pitchFamily="66" charset="0"/>
              </a:rPr>
              <a:t>Glass is a solid material made from limestone and sand.</a:t>
            </a:r>
            <a:endParaRPr lang="en-US" sz="3200" smtClean="0">
              <a:latin typeface="Kristen ITC" pitchFamily="66" charset="0"/>
            </a:endParaRPr>
          </a:p>
        </p:txBody>
      </p:sp>
      <p:sp>
        <p:nvSpPr>
          <p:cNvPr id="19459" name="Text Placeholder 2"/>
          <p:cNvSpPr>
            <a:spLocks noGrp="1"/>
          </p:cNvSpPr>
          <p:nvPr>
            <p:ph type="body" sz="half" idx="2"/>
          </p:nvPr>
        </p:nvSpPr>
        <p:spPr>
          <a:xfrm>
            <a:off x="1428750" y="5286375"/>
            <a:ext cx="1357313" cy="857250"/>
          </a:xfrm>
        </p:spPr>
        <p:txBody>
          <a:bodyPr/>
          <a:lstStyle/>
          <a:p>
            <a:pPr eaLnBrk="1" hangingPunct="1"/>
            <a:endParaRPr lang="en-US" sz="2000" b="1" smtClean="0"/>
          </a:p>
        </p:txBody>
      </p:sp>
      <p:pic>
        <p:nvPicPr>
          <p:cNvPr id="19460" name="Picture Placeholder 4" descr="Glass blowing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7188" y="500063"/>
            <a:ext cx="2465387" cy="254476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600" dirty="0" smtClean="0">
                <a:latin typeface="Kristen ITC" pitchFamily="66" charset="0"/>
              </a:rPr>
              <a:t>Some modern buildings are made from glass.  </a:t>
            </a:r>
            <a:endParaRPr lang="en-US" sz="3600" dirty="0">
              <a:latin typeface="Kristen ITC" pitchFamily="66" charset="0"/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2"/>
          </p:nvPr>
        </p:nvSpPr>
        <p:spPr>
          <a:xfrm>
            <a:off x="357188" y="3214688"/>
            <a:ext cx="2428875" cy="28575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8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What do you think it would be like on this inside of this building?</a:t>
            </a:r>
          </a:p>
        </p:txBody>
      </p:sp>
      <p:pic>
        <p:nvPicPr>
          <p:cNvPr id="20484" name="Content Placeholder 6" descr="Glass building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2143116"/>
            <a:ext cx="8305800" cy="2786082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tx1"/>
                </a:solidFill>
                <a:latin typeface="Kristen ITC" pitchFamily="66" charset="0"/>
              </a:rPr>
              <a:t>Can you tell me some of the properties of glass</a:t>
            </a:r>
            <a:r>
              <a:rPr lang="en-GB" dirty="0" smtClean="0">
                <a:solidFill>
                  <a:schemeClr val="tx1"/>
                </a:solidFill>
                <a:latin typeface="Kristen ITC" pitchFamily="66" charset="0"/>
              </a:rPr>
              <a:t>?</a:t>
            </a:r>
            <a:br>
              <a:rPr lang="en-GB" dirty="0" smtClean="0">
                <a:solidFill>
                  <a:schemeClr val="tx1"/>
                </a:solidFill>
                <a:latin typeface="Kristen ITC" pitchFamily="66" charset="0"/>
              </a:rPr>
            </a:br>
            <a:r>
              <a:rPr lang="en-GB" dirty="0" smtClean="0">
                <a:solidFill>
                  <a:schemeClr val="tx1"/>
                </a:solidFill>
                <a:latin typeface="Kristen ITC" pitchFamily="66" charset="0"/>
              </a:rPr>
              <a:t/>
            </a:r>
            <a:br>
              <a:rPr lang="en-GB" dirty="0" smtClean="0">
                <a:solidFill>
                  <a:schemeClr val="tx1"/>
                </a:solidFill>
                <a:latin typeface="Kristen ITC" pitchFamily="66" charset="0"/>
              </a:rPr>
            </a:b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Use the cards to help you!</a:t>
            </a:r>
            <a:endParaRPr lang="en-US" b="1" dirty="0">
              <a:solidFill>
                <a:schemeClr val="accent6">
                  <a:lumMod val="50000"/>
                </a:schemeClr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1142984"/>
            <a:ext cx="7772400" cy="2934092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mtClean="0">
                <a:solidFill>
                  <a:schemeClr val="accent3">
                    <a:lumMod val="50000"/>
                  </a:schemeClr>
                </a:solidFill>
                <a:latin typeface="Kristen ITC" pitchFamily="66" charset="0"/>
              </a:rPr>
              <a:t>We are thinking about two types of materials today…</a:t>
            </a:r>
            <a:endParaRPr>
              <a:solidFill>
                <a:schemeClr val="accent3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28625" y="4357688"/>
            <a:ext cx="7772400" cy="1509712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en-GB" sz="6600" dirty="0" smtClean="0">
                <a:latin typeface="Kristen ITC" pitchFamily="66" charset="0"/>
              </a:rPr>
              <a:t>Solids</a:t>
            </a:r>
            <a:r>
              <a:rPr lang="en-GB" sz="6600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GB" sz="6600" dirty="0" smtClean="0">
                <a:solidFill>
                  <a:schemeClr val="accent3">
                    <a:lumMod val="50000"/>
                  </a:schemeClr>
                </a:solidFill>
                <a:latin typeface="Kristen ITC" pitchFamily="66" charset="0"/>
              </a:rPr>
              <a:t>and</a:t>
            </a:r>
            <a:r>
              <a:rPr lang="en-GB" sz="6600" dirty="0" smtClean="0">
                <a:solidFill>
                  <a:srgbClr val="FFFF00"/>
                </a:solidFill>
                <a:latin typeface="Kristen ITC" pitchFamily="66" charset="0"/>
              </a:rPr>
              <a:t> </a:t>
            </a:r>
            <a:r>
              <a:rPr lang="en-GB" sz="6600" dirty="0" smtClean="0">
                <a:latin typeface="Kristen ITC" pitchFamily="66" charset="0"/>
              </a:rPr>
              <a:t>liquids</a:t>
            </a:r>
            <a:endParaRPr lang="en-US" sz="6600" dirty="0"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357188" y="642938"/>
            <a:ext cx="2608262" cy="2544762"/>
          </a:xfrm>
        </p:spPr>
        <p:txBody>
          <a:bodyPr/>
          <a:lstStyle/>
          <a:p>
            <a:pPr eaLnBrk="1" hangingPunct="1"/>
            <a:r>
              <a:rPr lang="en-GB" sz="2800" smtClean="0">
                <a:latin typeface="Kristen ITC" pitchFamily="66" charset="0"/>
              </a:rPr>
              <a:t>What natural material is being “tapped” from this tree?</a:t>
            </a:r>
            <a:endParaRPr lang="en-US" sz="2800" smtClean="0">
              <a:latin typeface="Kristen ITC" pitchFamily="66" charset="0"/>
            </a:endParaRPr>
          </a:p>
        </p:txBody>
      </p:sp>
      <p:sp>
        <p:nvSpPr>
          <p:cNvPr id="22531" name="Text Placeholder 2"/>
          <p:cNvSpPr>
            <a:spLocks noGrp="1"/>
          </p:cNvSpPr>
          <p:nvPr>
            <p:ph type="body" sz="half" idx="2"/>
          </p:nvPr>
        </p:nvSpPr>
        <p:spPr>
          <a:xfrm>
            <a:off x="357188" y="3357563"/>
            <a:ext cx="2209800" cy="2179637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2532" name="Picture Placeholder 6" descr="tapping rubber.gif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28" b="21628"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357188" y="714375"/>
            <a:ext cx="2465387" cy="2759075"/>
          </a:xfrm>
        </p:spPr>
        <p:txBody>
          <a:bodyPr/>
          <a:lstStyle/>
          <a:p>
            <a:pPr eaLnBrk="1" hangingPunct="1"/>
            <a:r>
              <a:rPr lang="en-GB" sz="2800" smtClean="0">
                <a:latin typeface="Kristen ITC" pitchFamily="66" charset="0"/>
              </a:rPr>
              <a:t>Can you guess what this object is?  We are looking at it close-up.</a:t>
            </a:r>
            <a:endParaRPr lang="en-US" sz="2800" smtClean="0">
              <a:latin typeface="Kristen ITC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357188" y="3571875"/>
            <a:ext cx="2209800" cy="2179638"/>
          </a:xfrm>
        </p:spPr>
        <p:txBody>
          <a:bodyPr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GB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8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Tell me some other things made from rubber.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3556" name="Picture Placeholder 4" descr="rubber tyre.gif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16" r="11816"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57188" y="714375"/>
            <a:ext cx="2427287" cy="2011363"/>
          </a:xfrm>
        </p:spPr>
        <p:txBody>
          <a:bodyPr/>
          <a:lstStyle/>
          <a:p>
            <a:pPr eaLnBrk="1" hangingPunct="1"/>
            <a:r>
              <a:rPr lang="en-GB" sz="4000" smtClean="0">
                <a:latin typeface="Kristen ITC" pitchFamily="66" charset="0"/>
              </a:rPr>
              <a:t>This ruler is metal.</a:t>
            </a:r>
            <a:endParaRPr lang="en-US" sz="4000" smtClean="0">
              <a:latin typeface="Kristen ITC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285750" y="2857500"/>
            <a:ext cx="2500313" cy="271462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36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Is metal a natural or man made material?</a:t>
            </a:r>
            <a:endParaRPr lang="en-US" sz="3600" b="1" dirty="0">
              <a:solidFill>
                <a:schemeClr val="accent6">
                  <a:lumMod val="50000"/>
                </a:schemeClr>
              </a:solidFill>
              <a:latin typeface="Kristen ITC" pitchFamily="66" charset="0"/>
            </a:endParaRPr>
          </a:p>
        </p:txBody>
      </p:sp>
      <p:pic>
        <p:nvPicPr>
          <p:cNvPr id="24580" name="Picture Placeholder 4" descr="metal ruler.gif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01" b="15401"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88" y="1000125"/>
            <a:ext cx="2608262" cy="471487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smtClean="0">
                <a:latin typeface="Kristen ITC" pitchFamily="66" charset="0"/>
              </a:rPr>
              <a:t>Most metals are made from ores which have dug out of the ground.  </a:t>
            </a:r>
            <a:br>
              <a:rPr lang="en-GB" sz="2800" dirty="0" smtClean="0">
                <a:latin typeface="Kristen ITC" pitchFamily="66" charset="0"/>
              </a:rPr>
            </a:br>
            <a:r>
              <a:rPr lang="en-GB" sz="2800" dirty="0" smtClean="0">
                <a:latin typeface="Kristen ITC" pitchFamily="66" charset="0"/>
              </a:rPr>
              <a:t/>
            </a:r>
            <a:br>
              <a:rPr lang="en-GB" sz="2800" dirty="0" smtClean="0">
                <a:latin typeface="Kristen ITC" pitchFamily="66" charset="0"/>
              </a:rPr>
            </a:b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Then they are made into metals .</a:t>
            </a:r>
            <a:r>
              <a:rPr lang="en-GB" sz="2800" dirty="0" smtClean="0">
                <a:latin typeface="Kristen ITC" pitchFamily="66" charset="0"/>
              </a:rPr>
              <a:t/>
            </a:r>
            <a:br>
              <a:rPr lang="en-GB" sz="2800" dirty="0" smtClean="0">
                <a:latin typeface="Kristen ITC" pitchFamily="66" charset="0"/>
              </a:rPr>
            </a:br>
            <a:endParaRPr lang="en-US" sz="2800" dirty="0">
              <a:latin typeface="Kristen ITC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643063" y="6286500"/>
            <a:ext cx="928687" cy="35718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GB" sz="2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5604" name="Picture Placeholder 4" descr="blast furnace.gif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7" r="7117"/>
          <a:stretch>
            <a:fillRect/>
          </a:stretch>
        </p:blipFill>
        <p:spPr>
          <a:xfrm rot="420000">
            <a:off x="3603625" y="1312863"/>
            <a:ext cx="4492625" cy="3825875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00034" y="1857364"/>
            <a:ext cx="8305800" cy="364333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Can you tell me some of the </a:t>
            </a:r>
            <a:r>
              <a:rPr lang="en-GB" sz="5400" b="1" dirty="0" smtClean="0">
                <a:solidFill>
                  <a:schemeClr val="accent1">
                    <a:lumMod val="50000"/>
                  </a:schemeClr>
                </a:solidFill>
                <a:latin typeface="Kristen ITC" pitchFamily="66" charset="0"/>
              </a:rPr>
              <a:t>properties</a:t>
            </a: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 of metals?</a:t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5400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endParaRPr lang="en-US" dirty="0"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500063" y="928688"/>
            <a:ext cx="2212975" cy="3500437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Kristen ITC" pitchFamily="66" charset="0"/>
              </a:rPr>
              <a:t>What special property do some metals have?</a:t>
            </a:r>
            <a:endParaRPr lang="en-US" sz="3200" smtClean="0">
              <a:latin typeface="Kristen ITC" pitchFamily="66" charset="0"/>
            </a:endParaRPr>
          </a:p>
        </p:txBody>
      </p:sp>
      <p:sp>
        <p:nvSpPr>
          <p:cNvPr id="27651" name="Text Placeholder 2"/>
          <p:cNvSpPr>
            <a:spLocks noGrp="1"/>
          </p:cNvSpPr>
          <p:nvPr>
            <p:ph type="body" sz="half" idx="2"/>
          </p:nvPr>
        </p:nvSpPr>
        <p:spPr>
          <a:xfrm>
            <a:off x="1500188" y="4572000"/>
            <a:ext cx="1319212" cy="43656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7652" name="Picture Placeholder 6" descr="magnet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78" b="5278"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609600" y="357188"/>
            <a:ext cx="2212975" cy="3643312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Kristen ITC" pitchFamily="66" charset="0"/>
              </a:rPr>
              <a:t>Most solids are hard and strong but some are soft and</a:t>
            </a:r>
            <a:br>
              <a:rPr lang="en-GB" sz="3200" smtClean="0">
                <a:latin typeface="Kristen ITC" pitchFamily="66" charset="0"/>
              </a:rPr>
            </a:br>
            <a:r>
              <a:rPr lang="en-GB" sz="3200" smtClean="0">
                <a:latin typeface="Kristen ITC" pitchFamily="66" charset="0"/>
              </a:rPr>
              <a:t>……?…….</a:t>
            </a:r>
            <a:endParaRPr lang="en-US" sz="3200" smtClean="0">
              <a:latin typeface="Kristen ITC" pitchFamily="66" charset="0"/>
            </a:endParaRPr>
          </a:p>
        </p:txBody>
      </p:sp>
      <p:sp>
        <p:nvSpPr>
          <p:cNvPr id="28675" name="Text Placeholder 2"/>
          <p:cNvSpPr>
            <a:spLocks noGrp="1"/>
          </p:cNvSpPr>
          <p:nvPr>
            <p:ph type="body" sz="half" idx="2"/>
          </p:nvPr>
        </p:nvSpPr>
        <p:spPr>
          <a:xfrm>
            <a:off x="1500188" y="4286250"/>
            <a:ext cx="1319212" cy="722313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28676" name="Picture Placeholder 6" descr="wool%20fleece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57188" y="428625"/>
            <a:ext cx="2465387" cy="3714750"/>
          </a:xfrm>
        </p:spPr>
        <p:txBody>
          <a:bodyPr/>
          <a:lstStyle/>
          <a:p>
            <a:pPr eaLnBrk="1" hangingPunct="1"/>
            <a:r>
              <a:rPr lang="en-GB" sz="2800" smtClean="0">
                <a:latin typeface="Kristen ITC" pitchFamily="66" charset="0"/>
              </a:rPr>
              <a:t>Plastic is a solid material.  Have a look around the class room.  Which things are plastic?</a:t>
            </a:r>
            <a:br>
              <a:rPr lang="en-GB" sz="2800" smtClean="0">
                <a:latin typeface="Kristen ITC" pitchFamily="66" charset="0"/>
              </a:rPr>
            </a:br>
            <a:endParaRPr lang="en-US" sz="2800" smtClean="0">
              <a:latin typeface="Kristen ITC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28625" y="4214813"/>
            <a:ext cx="2071688" cy="1500187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400" b="1" dirty="0" smtClean="0">
                <a:latin typeface="+mj-lt"/>
              </a:rPr>
              <a:t>Is plastic a man made or natural material?</a:t>
            </a:r>
            <a:endParaRPr lang="en-US" sz="2400" b="1" dirty="0">
              <a:latin typeface="+mj-lt"/>
            </a:endParaRPr>
          </a:p>
        </p:txBody>
      </p:sp>
      <p:pic>
        <p:nvPicPr>
          <p:cNvPr id="29700" name="Picture Placeholder 6" descr="Plastic.gif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53" b="16753"/>
          <a:stretch>
            <a:fillRect/>
          </a:stretch>
        </p:blipFill>
        <p:spPr>
          <a:xfrm rot="420000">
            <a:off x="4032250" y="1638300"/>
            <a:ext cx="3638550" cy="309880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14348" y="1285860"/>
            <a:ext cx="4000528" cy="1796218"/>
          </a:xfrm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8000" dirty="0" smtClean="0">
                <a:latin typeface="Kristen ITC" pitchFamily="66" charset="0"/>
              </a:rPr>
              <a:t>Liquids</a:t>
            </a:r>
            <a:endParaRPr lang="en-US" sz="8000" dirty="0">
              <a:latin typeface="Kristen ITC" pitchFamily="66" charset="0"/>
            </a:endParaRPr>
          </a:p>
        </p:txBody>
      </p:sp>
      <p:pic>
        <p:nvPicPr>
          <p:cNvPr id="30723" name="Picture 5" descr="ist2_971484_pouring_liqui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3429000"/>
            <a:ext cx="3905250" cy="286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785926"/>
            <a:ext cx="8305800" cy="3000396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Liquids</a:t>
            </a:r>
            <a:r>
              <a:rPr lang="en-GB" b="1" dirty="0" smtClean="0">
                <a:latin typeface="Kristen ITC" pitchFamily="66" charset="0"/>
              </a:rPr>
              <a:t> have no strength of their own, and so they </a:t>
            </a:r>
            <a:r>
              <a:rPr lang="en-GB" b="1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take the shape </a:t>
            </a:r>
            <a:r>
              <a:rPr lang="en-GB" b="1" dirty="0" smtClean="0">
                <a:latin typeface="Kristen ITC" pitchFamily="66" charset="0"/>
              </a:rPr>
              <a:t>of the container that holds them.</a:t>
            </a:r>
            <a:endParaRPr lang="en-US" b="1" dirty="0"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28596" y="1071546"/>
            <a:ext cx="8305800" cy="5153804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6600" dirty="0" smtClean="0">
                <a:latin typeface="Kristen ITC" pitchFamily="66" charset="0"/>
              </a:rPr>
              <a:t>A solid is made up of very tiny </a:t>
            </a:r>
            <a:r>
              <a:rPr lang="en-GB" sz="6600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particles</a:t>
            </a:r>
            <a:r>
              <a:rPr lang="en-GB" sz="6600" dirty="0" smtClean="0">
                <a:latin typeface="Kristen ITC" pitchFamily="66" charset="0"/>
              </a:rPr>
              <a:t> that hold together very strongly.</a:t>
            </a:r>
            <a:endParaRPr lang="en-US" sz="6600" dirty="0"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2"/>
          <p:cNvSpPr>
            <a:spLocks noGrp="1"/>
          </p:cNvSpPr>
          <p:nvPr>
            <p:ph type="title"/>
          </p:nvPr>
        </p:nvSpPr>
        <p:spPr>
          <a:xfrm>
            <a:off x="609600" y="0"/>
            <a:ext cx="2212975" cy="3286125"/>
          </a:xfrm>
        </p:spPr>
        <p:txBody>
          <a:bodyPr/>
          <a:lstStyle/>
          <a:p>
            <a:pPr eaLnBrk="1" hangingPunct="1"/>
            <a:r>
              <a:rPr lang="en-GB" sz="2400" smtClean="0">
                <a:latin typeface="Kristen ITC" pitchFamily="66" charset="0"/>
              </a:rPr>
              <a:t>The particles look like this under a microscope.    Compare them to the particles in solids.</a:t>
            </a:r>
            <a:endParaRPr lang="en-US" sz="2400" smtClean="0">
              <a:latin typeface="Kristen ITC" pitchFamily="66" charset="0"/>
            </a:endParaRPr>
          </a:p>
        </p:txBody>
      </p:sp>
      <p:sp>
        <p:nvSpPr>
          <p:cNvPr id="32771" name="Text Placeholder 4"/>
          <p:cNvSpPr>
            <a:spLocks noGrp="1"/>
          </p:cNvSpPr>
          <p:nvPr>
            <p:ph type="body" sz="half" idx="2"/>
          </p:nvPr>
        </p:nvSpPr>
        <p:spPr>
          <a:xfrm>
            <a:off x="571500" y="3571875"/>
            <a:ext cx="2209800" cy="217963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32772" name="Picture Placeholder 5" descr="particles in liquid state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7" r="12367"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  <p:pic>
        <p:nvPicPr>
          <p:cNvPr id="32773" name="Picture 6" descr="particl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75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571500" y="571500"/>
            <a:ext cx="2212975" cy="3395663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Kristen ITC" pitchFamily="66" charset="0"/>
              </a:rPr>
              <a:t>Although a liquid changes shape, it cannot be squashed.  Why?</a:t>
            </a:r>
            <a:endParaRPr lang="en-US" sz="3200" smtClean="0">
              <a:latin typeface="Kristen ITC" pitchFamily="66" charset="0"/>
            </a:endParaRPr>
          </a:p>
        </p:txBody>
      </p:sp>
      <p:sp>
        <p:nvSpPr>
          <p:cNvPr id="33795" name="Text Placeholder 2"/>
          <p:cNvSpPr>
            <a:spLocks noGrp="1"/>
          </p:cNvSpPr>
          <p:nvPr>
            <p:ph type="body" sz="half" idx="2"/>
          </p:nvPr>
        </p:nvSpPr>
        <p:spPr>
          <a:xfrm>
            <a:off x="500063" y="4286250"/>
            <a:ext cx="2214562" cy="2214563"/>
          </a:xfrm>
        </p:spPr>
        <p:txBody>
          <a:bodyPr/>
          <a:lstStyle/>
          <a:p>
            <a:pPr eaLnBrk="1" hangingPunct="1"/>
            <a:r>
              <a:rPr lang="en-GB" sz="2400" b="1" smtClean="0"/>
              <a:t>We are going to investigate the properties of some materials  now.  </a:t>
            </a:r>
            <a:endParaRPr lang="en-US" sz="2400" b="1" smtClean="0"/>
          </a:p>
        </p:txBody>
      </p:sp>
      <p:pic>
        <p:nvPicPr>
          <p:cNvPr id="33796" name="Picture Placeholder 4" descr="pouring liquids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85750" y="1785938"/>
            <a:ext cx="2643188" cy="2357437"/>
          </a:xfrm>
        </p:spPr>
        <p:txBody>
          <a:bodyPr/>
          <a:lstStyle/>
          <a:p>
            <a:pPr eaLnBrk="1" hangingPunct="1"/>
            <a:r>
              <a:rPr lang="en-GB" sz="3400" smtClean="0">
                <a:latin typeface="Kristen ITC" pitchFamily="66" charset="0"/>
              </a:rPr>
              <a:t>They would look like this under a microscope!</a:t>
            </a:r>
            <a:endParaRPr lang="en-US" sz="3400" smtClean="0">
              <a:latin typeface="Kristen ITC" pitchFamily="66" charset="0"/>
            </a:endParaRPr>
          </a:p>
        </p:txBody>
      </p:sp>
      <p:sp>
        <p:nvSpPr>
          <p:cNvPr id="6147" name="Text Placeholder 2"/>
          <p:cNvSpPr>
            <a:spLocks noGrp="1"/>
          </p:cNvSpPr>
          <p:nvPr>
            <p:ph type="body" sz="half" idx="2"/>
          </p:nvPr>
        </p:nvSpPr>
        <p:spPr>
          <a:xfrm>
            <a:off x="714375" y="4214813"/>
            <a:ext cx="2105025" cy="79375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8" name="Picture Placeholder 4" descr="particles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1643050"/>
            <a:ext cx="8305800" cy="3000388"/>
          </a:xfrm>
          <a:ln>
            <a:miter lim="800000"/>
            <a:headEnd/>
            <a:tailEnd/>
          </a:ln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b="1" dirty="0" smtClean="0">
                <a:latin typeface="Kristen ITC" pitchFamily="66" charset="0"/>
              </a:rPr>
              <a:t>The shape of solid material does not change unless it is </a:t>
            </a:r>
            <a:r>
              <a:rPr lang="en-GB" b="1" dirty="0" smtClean="0">
                <a:solidFill>
                  <a:srgbClr val="C00000"/>
                </a:solidFill>
                <a:latin typeface="Kristen ITC" pitchFamily="66" charset="0"/>
              </a:rPr>
              <a:t>pushed</a:t>
            </a:r>
            <a:r>
              <a:rPr lang="en-GB" b="1" dirty="0" smtClean="0">
                <a:latin typeface="Kristen ITC" pitchFamily="66" charset="0"/>
              </a:rPr>
              <a:t> or </a:t>
            </a:r>
            <a:r>
              <a:rPr lang="en-GB" b="1" dirty="0" smtClean="0">
                <a:solidFill>
                  <a:srgbClr val="C00000"/>
                </a:solidFill>
                <a:latin typeface="Kristen ITC" pitchFamily="66" charset="0"/>
              </a:rPr>
              <a:t>pulled</a:t>
            </a:r>
            <a:r>
              <a:rPr lang="en-GB" b="1" dirty="0" smtClean="0">
                <a:latin typeface="Kristen ITC" pitchFamily="66" charset="0"/>
              </a:rPr>
              <a:t> into a new shape.</a:t>
            </a:r>
            <a:endParaRPr lang="en-US" b="1" dirty="0"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8625" y="928688"/>
            <a:ext cx="2427288" cy="31813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Lets try it out now!  </a:t>
            </a:r>
            <a:b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/>
            </a:r>
            <a:b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</a:b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  <a:latin typeface="Kristen ITC" pitchFamily="66" charset="0"/>
              </a:rPr>
              <a:t>The picture gives a clue….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8195" name="Text Placeholder 4"/>
          <p:cNvSpPr>
            <a:spLocks noGrp="1"/>
          </p:cNvSpPr>
          <p:nvPr>
            <p:ph type="body" sz="half" idx="2"/>
          </p:nvPr>
        </p:nvSpPr>
        <p:spPr>
          <a:xfrm>
            <a:off x="1500188" y="4714875"/>
            <a:ext cx="1319212" cy="293688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8196" name="Picture Placeholder 5" descr="choco drops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072494" cy="1571636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6000" dirty="0" smtClean="0">
                <a:solidFill>
                  <a:schemeClr val="accent3">
                    <a:lumMod val="50000"/>
                  </a:schemeClr>
                </a:solidFill>
                <a:latin typeface="Kristen ITC" pitchFamily="66" charset="0"/>
              </a:rPr>
              <a:t>More solid materials.. </a:t>
            </a:r>
            <a:endParaRPr lang="en-US" sz="6000" dirty="0">
              <a:solidFill>
                <a:schemeClr val="accent3">
                  <a:lumMod val="50000"/>
                </a:schemeClr>
              </a:solidFill>
              <a:latin typeface="Kristen ITC" pitchFamily="66" charset="0"/>
            </a:endParaRPr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>
          <a:xfrm>
            <a:off x="428625" y="500063"/>
            <a:ext cx="2857500" cy="2428875"/>
          </a:xfrm>
        </p:spPr>
        <p:txBody>
          <a:bodyPr/>
          <a:lstStyle/>
          <a:p>
            <a:pPr eaLnBrk="1" hangingPunct="1"/>
            <a:r>
              <a:rPr lang="en-GB" sz="3200" smtClean="0">
                <a:latin typeface="Kristen ITC" pitchFamily="66" charset="0"/>
              </a:rPr>
              <a:t>Many items we use are made from wood.  </a:t>
            </a:r>
            <a:endParaRPr lang="en-US" sz="3200" smtClean="0">
              <a:latin typeface="Kristen ITC" pitchFamily="66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609600" y="2828925"/>
            <a:ext cx="2209800" cy="2179638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endParaRPr lang="en-GB" dirty="0" smtClean="0"/>
          </a:p>
          <a:p>
            <a:pPr eaLnBrk="1" fontAlgn="auto" hangingPunct="1">
              <a:spcAft>
                <a:spcPts val="0"/>
              </a:spcAft>
              <a:buClr>
                <a:schemeClr val="accent3"/>
              </a:buClr>
              <a:defRPr/>
            </a:pPr>
            <a:r>
              <a:rPr lang="en-GB" sz="2800" b="1" dirty="0" smtClean="0"/>
              <a:t>Is wood a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natural</a:t>
            </a:r>
            <a:r>
              <a:rPr lang="en-GB" sz="2800" b="1" dirty="0" smtClean="0"/>
              <a:t> or </a:t>
            </a:r>
            <a:r>
              <a:rPr lang="en-GB" sz="2800" b="1" dirty="0" smtClean="0">
                <a:solidFill>
                  <a:schemeClr val="accent2">
                    <a:lumMod val="75000"/>
                  </a:schemeClr>
                </a:solidFill>
              </a:rPr>
              <a:t>man made </a:t>
            </a:r>
            <a:r>
              <a:rPr lang="en-GB" sz="2800" b="1" dirty="0" smtClean="0"/>
              <a:t>material?</a:t>
            </a:r>
            <a:endParaRPr lang="en-US" sz="2800" b="1" dirty="0"/>
          </a:p>
        </p:txBody>
      </p:sp>
      <p:pic>
        <p:nvPicPr>
          <p:cNvPr id="10244" name="Picture Placeholder 7" descr="wooden objects.jpg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420000">
            <a:off x="3486150" y="1200150"/>
            <a:ext cx="4618038" cy="3930650"/>
          </a:xfrm>
          <a:ln>
            <a:headEnd/>
            <a:tailEnd/>
          </a:ln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4800" b="1" dirty="0" smtClean="0"/>
              <a:t>Wood is a </a:t>
            </a:r>
            <a:r>
              <a:rPr lang="en-GB" sz="4800" b="1" dirty="0" smtClean="0">
                <a:solidFill>
                  <a:schemeClr val="accent2">
                    <a:lumMod val="75000"/>
                  </a:schemeClr>
                </a:solidFill>
              </a:rPr>
              <a:t>natural</a:t>
            </a:r>
            <a:r>
              <a:rPr lang="en-GB" sz="4800" b="1" dirty="0" smtClean="0"/>
              <a:t> material</a:t>
            </a:r>
            <a:endParaRPr lang="en-US" sz="4800" b="1" dirty="0"/>
          </a:p>
        </p:txBody>
      </p:sp>
      <p:sp>
        <p:nvSpPr>
          <p:cNvPr id="11267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These trees have been felled and cut in to logs</a:t>
            </a:r>
            <a:r>
              <a:rPr lang="en-GB" smtClean="0"/>
              <a:t>.</a:t>
            </a:r>
            <a:endParaRPr lang="en-US" smtClean="0"/>
          </a:p>
        </p:txBody>
      </p:sp>
      <p:pic>
        <p:nvPicPr>
          <p:cNvPr id="11268" name="Picture 6" descr="woo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643188"/>
            <a:ext cx="4857750" cy="377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237</TotalTime>
  <Words>427</Words>
  <Application>Microsoft Office PowerPoint</Application>
  <PresentationFormat>On-screen Show (4:3)</PresentationFormat>
  <Paragraphs>80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Century Gothic</vt:lpstr>
      <vt:lpstr>Wingdings 2</vt:lpstr>
      <vt:lpstr>Calibri</vt:lpstr>
      <vt:lpstr>Kristen ITC</vt:lpstr>
      <vt:lpstr>Flow</vt:lpstr>
      <vt:lpstr>Materials</vt:lpstr>
      <vt:lpstr>We are thinking about two types of materials today…</vt:lpstr>
      <vt:lpstr>A solid is made up of very tiny particles that hold together very strongly.</vt:lpstr>
      <vt:lpstr>They would look like this under a microscope!</vt:lpstr>
      <vt:lpstr>The shape of solid material does not change unless it is pushed or pulled into a new shape.</vt:lpstr>
      <vt:lpstr>Lets try it out now!    The picture gives a clue….</vt:lpstr>
      <vt:lpstr>More solid materials.. </vt:lpstr>
      <vt:lpstr>Many items we use are made from wood.  </vt:lpstr>
      <vt:lpstr>Wood is a natural material</vt:lpstr>
      <vt:lpstr>This boy is playing a wooden piano.</vt:lpstr>
      <vt:lpstr>The walls of these houses have been made from wood.</vt:lpstr>
      <vt:lpstr>    Can you tell me some of the properties of wood?  Look at the words on your desk to help you!</vt:lpstr>
      <vt:lpstr>Wood can be processed in to other things.</vt:lpstr>
      <vt:lpstr>Paper is a very versatile product</vt:lpstr>
      <vt:lpstr>   Can you compare the properties of wood and paper?  Look at the cards to help you.</vt:lpstr>
      <vt:lpstr>Glass is also a solid material which has many different uses.</vt:lpstr>
      <vt:lpstr>Glass is a solid material made from limestone and sand.</vt:lpstr>
      <vt:lpstr>  Some modern buildings are made from glass.  </vt:lpstr>
      <vt:lpstr>Can you tell me some of the properties of glass?  Use the cards to help you!</vt:lpstr>
      <vt:lpstr>What natural material is being “tapped” from this tree?</vt:lpstr>
      <vt:lpstr>Can you guess what this object is?  We are looking at it close-up.</vt:lpstr>
      <vt:lpstr>This ruler is metal.</vt:lpstr>
      <vt:lpstr>Most metals are made from ores which have dug out of the ground.    Then they are made into metals . </vt:lpstr>
      <vt:lpstr>       Can you tell me some of the properties of metals?   </vt:lpstr>
      <vt:lpstr>What special property do some metals have?</vt:lpstr>
      <vt:lpstr>Most solids are hard and strong but some are soft and ……?…….</vt:lpstr>
      <vt:lpstr>Plastic is a solid material.  Have a look around the class room.  Which things are plastic? </vt:lpstr>
      <vt:lpstr>Liquids</vt:lpstr>
      <vt:lpstr>Liquids have no strength of their own, and so they take the shape of the container that holds them.</vt:lpstr>
      <vt:lpstr>The particles look like this under a microscope.    Compare them to the particles in solids.</vt:lpstr>
      <vt:lpstr>Although a liquid changes shape, it cannot be squashed.  Why?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Materials</dc:title>
  <dc:creator>MYTTON</dc:creator>
  <cp:lastModifiedBy>Teacher E-Solutions</cp:lastModifiedBy>
  <cp:revision>55</cp:revision>
  <dcterms:created xsi:type="dcterms:W3CDTF">2008-02-03T11:41:31Z</dcterms:created>
  <dcterms:modified xsi:type="dcterms:W3CDTF">2019-01-18T17:19:23Z</dcterms:modified>
</cp:coreProperties>
</file>