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4099" name="Picture 3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D72E91BB-052D-4F37-AEAA-DE4E272F325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A794D-115F-4331-B124-5865F60C917F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55351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3EBAC3-AEBB-4741-941D-DA0C93553840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308956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B73EE-5695-4206-98F1-916466B9665D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3430961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0A567-A155-4B7C-8519-7A4046FF41E9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54575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1CD4AC-775A-469D-830B-50468233AEC1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2367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07749-156D-47A9-83C5-4AF412BA9363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70730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7CF52-CBE1-4F48-9AAC-335A583405D6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68995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B04FD-036A-4B3B-92A0-3843D3CFB9C4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54852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81CFE-F728-4EA5-A1A7-5EE19BCFFDAB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58301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DEE04-124D-4B61-B701-8E73582C752B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61941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pic>
        <p:nvPicPr>
          <p:cNvPr id="3081" name="Picture 9" descr="anabnr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19616035-1B98-4C47-B5F0-BB65D38E9A54}" type="slidenum">
              <a:rPr lang="en-GB"/>
              <a:pPr/>
              <a:t>‹#›</a:t>
            </a:fld>
            <a:endParaRPr lang="en-GB" sz="1400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fontAlgn="base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aquat1.ifas.ufl.edu/guide/bacecoli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>
                <a:latin typeface="Subway" pitchFamily="2" charset="0"/>
              </a:rPr>
              <a:t>Living Things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143000"/>
          </a:xfrm>
        </p:spPr>
        <p:txBody>
          <a:bodyPr/>
          <a:lstStyle/>
          <a:p>
            <a:r>
              <a:rPr lang="en-GB">
                <a:latin typeface="Subway" pitchFamily="2" charset="0"/>
              </a:rPr>
              <a:t>Task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48768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GB">
                <a:latin typeface="Subway" pitchFamily="2" charset="0"/>
              </a:rPr>
              <a:t>Everyone</a:t>
            </a:r>
          </a:p>
          <a:p>
            <a:pPr marL="1104900" lvl="1" indent="-533400"/>
            <a:r>
              <a:rPr lang="en-GB" sz="2000">
                <a:latin typeface="Subway" pitchFamily="2" charset="0"/>
              </a:rPr>
              <a:t>Make a list of the 7 characteristics of Living Things (MRS NERG)</a:t>
            </a:r>
          </a:p>
          <a:p>
            <a:pPr marL="1104900" lvl="1" indent="-533400"/>
            <a:r>
              <a:rPr lang="en-GB" sz="2000">
                <a:latin typeface="Subway" pitchFamily="2" charset="0"/>
              </a:rPr>
              <a:t>Make a list of the 5 Kingdoms of Living Things (try to write an example for each)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GB">
                <a:latin typeface="Subway" pitchFamily="2" charset="0"/>
              </a:rPr>
              <a:t>Extension</a:t>
            </a:r>
          </a:p>
          <a:p>
            <a:pPr marL="1104900" lvl="1" indent="-533400"/>
            <a:r>
              <a:rPr lang="en-GB" sz="2000">
                <a:latin typeface="Subway" pitchFamily="2" charset="0"/>
              </a:rPr>
              <a:t>Research one of the 5 Kingdoms in more detail</a:t>
            </a:r>
          </a:p>
          <a:p>
            <a:pPr marL="1104900" lvl="1" indent="-533400"/>
            <a:r>
              <a:rPr lang="en-GB" sz="2000">
                <a:latin typeface="Subway" pitchFamily="2" charset="0"/>
              </a:rPr>
              <a:t>Make a poster / fact page / fact file</a:t>
            </a:r>
          </a:p>
          <a:p>
            <a:pPr marL="1104900" lvl="1" indent="-533400"/>
            <a:endParaRPr lang="en-GB" sz="3200">
              <a:latin typeface="Subway" pitchFamily="2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971925" y="2928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486400" y="4876800"/>
            <a:ext cx="3276600" cy="1752600"/>
          </a:xfrm>
          <a:prstGeom prst="cloudCallout">
            <a:avLst>
              <a:gd name="adj1" fmla="val -75194"/>
              <a:gd name="adj2" fmla="val -1331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1600">
                <a:latin typeface="Subway" pitchFamily="2" charset="0"/>
              </a:rPr>
              <a:t>If you get stuck use the key word lists and information on your tables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latin typeface="Subway" pitchFamily="2" charset="0"/>
              </a:rPr>
              <a:t>How do we know is something is ‘living’?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>
                <a:latin typeface="Subway" pitchFamily="2" charset="0"/>
              </a:rPr>
              <a:t>All living things are characterised as being able to do </a:t>
            </a:r>
            <a:r>
              <a:rPr lang="en-GB" sz="2000" u="sng">
                <a:latin typeface="Subway" pitchFamily="2" charset="0"/>
              </a:rPr>
              <a:t>seven</a:t>
            </a:r>
            <a:r>
              <a:rPr lang="en-GB" sz="2000">
                <a:latin typeface="Subway" pitchFamily="2" charset="0"/>
              </a:rPr>
              <a:t> things</a:t>
            </a:r>
          </a:p>
          <a:p>
            <a:pPr>
              <a:lnSpc>
                <a:spcPct val="90000"/>
              </a:lnSpc>
            </a:pPr>
            <a:r>
              <a:rPr lang="en-GB" sz="2000">
                <a:latin typeface="Subway" pitchFamily="2" charset="0"/>
              </a:rPr>
              <a:t>These are usually remembered by the mnemonic MRS NERG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600">
                <a:latin typeface="Subway" pitchFamily="2" charset="0"/>
              </a:rPr>
              <a:t>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600">
                <a:latin typeface="Subway" pitchFamily="2" charset="0"/>
              </a:rPr>
              <a:t>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600">
                <a:latin typeface="Subway" pitchFamily="2" charset="0"/>
              </a:rPr>
              <a:t>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600">
              <a:latin typeface="Subway" pitchFamily="2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600">
                <a:latin typeface="Subway" pitchFamily="2" charset="0"/>
              </a:rPr>
              <a:t>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600">
                <a:latin typeface="Subway" pitchFamily="2" charset="0"/>
              </a:rPr>
              <a:t>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600">
                <a:latin typeface="Subway" pitchFamily="2" charset="0"/>
              </a:rPr>
              <a:t>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600">
                <a:latin typeface="Subway" pitchFamily="2" charset="0"/>
              </a:rPr>
              <a:t>G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943600" y="4114800"/>
            <a:ext cx="2819400" cy="19812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>
                <a:latin typeface="Subway" pitchFamily="2" charset="0"/>
              </a:rPr>
              <a:t>Can you guess what these letters stand for?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The 7 characteristics of Living Things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01850"/>
            <a:ext cx="7772400" cy="44513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800">
                <a:solidFill>
                  <a:srgbClr val="FF0000"/>
                </a:solidFill>
                <a:latin typeface="Subway" pitchFamily="2" charset="0"/>
              </a:rPr>
              <a:t>M</a:t>
            </a:r>
            <a:r>
              <a:rPr lang="en-GB" sz="2800">
                <a:latin typeface="Subway" pitchFamily="2" charset="0"/>
              </a:rPr>
              <a:t>ovement – </a:t>
            </a:r>
            <a:r>
              <a:rPr lang="en-GB" sz="1800">
                <a:latin typeface="Subway" pitchFamily="2" charset="0"/>
              </a:rPr>
              <a:t>Animals move to find food and keep away from predators, plants move to face the light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800">
                <a:solidFill>
                  <a:srgbClr val="FF0000"/>
                </a:solidFill>
                <a:latin typeface="Subway" pitchFamily="2" charset="0"/>
              </a:rPr>
              <a:t>R</a:t>
            </a:r>
            <a:r>
              <a:rPr lang="en-GB" sz="2800">
                <a:latin typeface="Subway" pitchFamily="2" charset="0"/>
              </a:rPr>
              <a:t>eproduction – </a:t>
            </a:r>
            <a:r>
              <a:rPr lang="en-GB" sz="1800">
                <a:latin typeface="Subway" pitchFamily="2" charset="0"/>
              </a:rPr>
              <a:t>the ability to produce offspring to keep the species in existence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800">
                <a:solidFill>
                  <a:srgbClr val="FF0000"/>
                </a:solidFill>
                <a:latin typeface="Subway" pitchFamily="2" charset="0"/>
              </a:rPr>
              <a:t>S</a:t>
            </a:r>
            <a:r>
              <a:rPr lang="en-GB" sz="2800">
                <a:latin typeface="Subway" pitchFamily="2" charset="0"/>
              </a:rPr>
              <a:t>ensitivity – </a:t>
            </a:r>
            <a:r>
              <a:rPr lang="en-GB" sz="1800">
                <a:latin typeface="Subway" pitchFamily="2" charset="0"/>
              </a:rPr>
              <a:t>responding and reacting to the environment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800">
                <a:solidFill>
                  <a:srgbClr val="FF0000"/>
                </a:solidFill>
                <a:latin typeface="Subway" pitchFamily="2" charset="0"/>
              </a:rPr>
              <a:t>N</a:t>
            </a:r>
            <a:r>
              <a:rPr lang="en-GB" sz="2800">
                <a:latin typeface="Subway" pitchFamily="2" charset="0"/>
              </a:rPr>
              <a:t>utrition – </a:t>
            </a:r>
            <a:r>
              <a:rPr lang="en-GB" sz="1800">
                <a:latin typeface="Subway" pitchFamily="2" charset="0"/>
              </a:rPr>
              <a:t>Animals need food for respiration, plants need minerals from the soil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800">
                <a:solidFill>
                  <a:srgbClr val="FF0000"/>
                </a:solidFill>
                <a:latin typeface="Subway" pitchFamily="2" charset="0"/>
              </a:rPr>
              <a:t>E</a:t>
            </a:r>
            <a:r>
              <a:rPr lang="en-GB" sz="2800">
                <a:latin typeface="Subway" pitchFamily="2" charset="0"/>
              </a:rPr>
              <a:t>xcretion – </a:t>
            </a:r>
            <a:r>
              <a:rPr lang="en-GB" sz="1800">
                <a:latin typeface="Subway" pitchFamily="2" charset="0"/>
              </a:rPr>
              <a:t>Getting rid of waste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800">
                <a:solidFill>
                  <a:srgbClr val="FF0000"/>
                </a:solidFill>
                <a:latin typeface="Subway" pitchFamily="2" charset="0"/>
              </a:rPr>
              <a:t>R</a:t>
            </a:r>
            <a:r>
              <a:rPr lang="en-GB" sz="2800">
                <a:latin typeface="Subway" pitchFamily="2" charset="0"/>
              </a:rPr>
              <a:t>espiration – </a:t>
            </a:r>
            <a:r>
              <a:rPr lang="en-GB" sz="1800">
                <a:latin typeface="Subway" pitchFamily="2" charset="0"/>
              </a:rPr>
              <a:t>Turning food into energy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800">
                <a:solidFill>
                  <a:srgbClr val="FF0000"/>
                </a:solidFill>
                <a:latin typeface="Subway" pitchFamily="2" charset="0"/>
              </a:rPr>
              <a:t>G</a:t>
            </a:r>
            <a:r>
              <a:rPr lang="en-GB" sz="2800">
                <a:latin typeface="Subway" pitchFamily="2" charset="0"/>
              </a:rPr>
              <a:t>rowth – </a:t>
            </a:r>
            <a:r>
              <a:rPr lang="en-GB" sz="1800">
                <a:latin typeface="Subway" pitchFamily="2" charset="0"/>
              </a:rPr>
              <a:t>Growing larger and stronger </a:t>
            </a:r>
            <a:r>
              <a:rPr lang="en-GB" sz="1800">
                <a:latin typeface="Subway" pitchFamily="2" charset="0"/>
                <a:sym typeface="Wingdings" pitchFamily="2" charset="2"/>
              </a:rPr>
              <a:t> becoming adult size</a:t>
            </a:r>
            <a:endParaRPr lang="en-GB" sz="1800">
              <a:latin typeface="Subway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Classification of Living Things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971800" y="2295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6248400" y="1371600"/>
            <a:ext cx="2590800" cy="1676400"/>
          </a:xfrm>
          <a:prstGeom prst="wedgeRoundRectCallout">
            <a:avLst>
              <a:gd name="adj1" fmla="val -38236"/>
              <a:gd name="adj2" fmla="val 6827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>
                <a:latin typeface="Subway" pitchFamily="2" charset="0"/>
              </a:rPr>
              <a:t>Everything that is living can be sorted into these 5 kingdoms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1042988" y="2492375"/>
            <a:ext cx="2511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tx2"/>
                </a:solidFill>
              </a:rPr>
              <a:t>Kingdom Moneran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3468688" y="3200400"/>
            <a:ext cx="2206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tx2"/>
                </a:solidFill>
              </a:rPr>
              <a:t>Protist Kingdom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827088" y="4437063"/>
            <a:ext cx="2122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tx2"/>
                </a:solidFill>
              </a:rPr>
              <a:t>Fungi Kingdom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3348038" y="5516563"/>
            <a:ext cx="2036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tx2"/>
                </a:solidFill>
              </a:rPr>
              <a:t>Plant Kingdom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6011863" y="4365625"/>
            <a:ext cx="232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tx2"/>
                </a:solidFill>
              </a:rPr>
              <a:t>Animal Kingdom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Kingdom Moneran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GB">
                <a:latin typeface="Subway" pitchFamily="2" charset="0"/>
              </a:rPr>
              <a:t>Tiny, single-celled organisms </a:t>
            </a:r>
          </a:p>
          <a:p>
            <a:pPr marL="609600" indent="-609600"/>
            <a:r>
              <a:rPr lang="en-GB">
                <a:latin typeface="Subway" pitchFamily="2" charset="0"/>
              </a:rPr>
              <a:t>Do not have a nucleus</a:t>
            </a:r>
          </a:p>
          <a:p>
            <a:pPr marL="609600" indent="-609600"/>
            <a:r>
              <a:rPr lang="en-GB">
                <a:latin typeface="Subway" pitchFamily="2" charset="0"/>
              </a:rPr>
              <a:t>E.g. bacteria</a:t>
            </a:r>
          </a:p>
        </p:txBody>
      </p:sp>
      <p:sp>
        <p:nvSpPr>
          <p:cNvPr id="7173" name="AutoShape 5" descr="bacecoli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892550" y="2938463"/>
            <a:ext cx="1360488" cy="98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005263" y="3019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895600" y="2043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7180" name="Picture 12" descr="MPj0407492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559175"/>
            <a:ext cx="2955925" cy="292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Protist Kingdom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Single-celled organisms with a nucleus</a:t>
            </a:r>
          </a:p>
          <a:p>
            <a:r>
              <a:rPr lang="en-GB">
                <a:latin typeface="Subway" pitchFamily="2" charset="0"/>
              </a:rPr>
              <a:t>Live in damp places of water</a:t>
            </a:r>
          </a:p>
          <a:p>
            <a:r>
              <a:rPr lang="en-GB">
                <a:latin typeface="Subway" pitchFamily="2" charset="0"/>
              </a:rPr>
              <a:t>E.g. amoeba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247900" y="1490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9" name="AutoShape 7" descr="28-01a-AmoebaProteus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762000" y="957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8202" name="Picture 10" descr="MCj024114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221163"/>
            <a:ext cx="3563937" cy="204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Fungi Kingdom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Body is made up of a network of threads called hyphae</a:t>
            </a:r>
          </a:p>
          <a:p>
            <a:r>
              <a:rPr lang="en-GB">
                <a:latin typeface="Subway" pitchFamily="2" charset="0"/>
              </a:rPr>
              <a:t>E.g moulds, mushrooms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4071938" y="2762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929063" y="2947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9224" name="Picture 8" descr="MPj040708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963" y="3860800"/>
            <a:ext cx="2093912" cy="261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Plant Kingdom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Multicellular – made up of lots of cells</a:t>
            </a:r>
          </a:p>
          <a:p>
            <a:r>
              <a:rPr lang="en-GB">
                <a:latin typeface="Subway" pitchFamily="2" charset="0"/>
              </a:rPr>
              <a:t>Make their own food by photosynthesis</a:t>
            </a:r>
          </a:p>
          <a:p>
            <a:r>
              <a:rPr lang="en-GB">
                <a:latin typeface="Subway" pitchFamily="2" charset="0"/>
              </a:rPr>
              <a:t>Lots of examples: flowering plants / non-flowering plants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938588" y="3009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895725" y="2924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0248" name="Picture 8" descr="MPj040694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049713"/>
            <a:ext cx="3049588" cy="243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Subway" pitchFamily="2" charset="0"/>
              </a:rPr>
              <a:t>Animal Kingdom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01850"/>
            <a:ext cx="7772400" cy="4603750"/>
          </a:xfrm>
        </p:spPr>
        <p:txBody>
          <a:bodyPr/>
          <a:lstStyle/>
          <a:p>
            <a:r>
              <a:rPr lang="en-GB" sz="2800">
                <a:latin typeface="Subway" pitchFamily="2" charset="0"/>
              </a:rPr>
              <a:t>Multicellular – made up of may specialised cells</a:t>
            </a:r>
          </a:p>
          <a:p>
            <a:r>
              <a:rPr lang="en-GB" sz="2800">
                <a:latin typeface="Subway" pitchFamily="2" charset="0"/>
              </a:rPr>
              <a:t>Cannot make own food</a:t>
            </a:r>
          </a:p>
          <a:p>
            <a:r>
              <a:rPr lang="en-GB" sz="2800">
                <a:latin typeface="Subway" pitchFamily="2" charset="0"/>
              </a:rPr>
              <a:t>Can be further classified into vertebrates and non-vertebrates then into classes such as amphibians, reptiles, birds, mammals</a:t>
            </a:r>
          </a:p>
        </p:txBody>
      </p:sp>
      <p:sp>
        <p:nvSpPr>
          <p:cNvPr id="11269" name="AutoShape 5" descr="toes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AutoShape 7" descr="toes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952625" y="1543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985838" y="738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1276" name="Picture 12" descr="MPj017875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967288"/>
            <a:ext cx="2433637" cy="1627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100</TotalTime>
  <Words>330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Times New Roman</vt:lpstr>
      <vt:lpstr>Wingdings</vt:lpstr>
      <vt:lpstr>Subway</vt:lpstr>
      <vt:lpstr>Nature</vt:lpstr>
      <vt:lpstr>Living Things</vt:lpstr>
      <vt:lpstr>How do we know is something is ‘living’?</vt:lpstr>
      <vt:lpstr>The 7 characteristics of Living Things</vt:lpstr>
      <vt:lpstr>Classification of Living Things</vt:lpstr>
      <vt:lpstr>Kingdom Moneran</vt:lpstr>
      <vt:lpstr>Protist Kingdom</vt:lpstr>
      <vt:lpstr>Fungi Kingdom</vt:lpstr>
      <vt:lpstr>Plant Kingdom</vt:lpstr>
      <vt:lpstr>Animal Kingdom</vt:lpstr>
      <vt:lpstr>Task</vt:lpstr>
    </vt:vector>
  </TitlesOfParts>
  <Company>Samsung Electronics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Living Things</dc:title>
  <dc:creator>SEC</dc:creator>
  <cp:lastModifiedBy>Teacher E-Solutions</cp:lastModifiedBy>
  <cp:revision>7</cp:revision>
  <dcterms:created xsi:type="dcterms:W3CDTF">2005-08-29T16:47:01Z</dcterms:created>
  <dcterms:modified xsi:type="dcterms:W3CDTF">2019-01-18T17:19:26Z</dcterms:modified>
</cp:coreProperties>
</file>