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1843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843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843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4416 w 1000"/>
                <a:gd name="T3" fmla="*/ 0 h 1000"/>
                <a:gd name="T4" fmla="*/ 4917 w 1000"/>
                <a:gd name="T5" fmla="*/ 500 h 1000"/>
                <a:gd name="T6" fmla="*/ 4417 w 1000"/>
                <a:gd name="T7" fmla="*/ 1000 h 1000"/>
                <a:gd name="T8" fmla="*/ 0 w 1000"/>
                <a:gd name="T9" fmla="*/ 1000 h 1000"/>
                <a:gd name="T10" fmla="*/ 0 w 1000"/>
                <a:gd name="T11" fmla="*/ 0 h 1000"/>
                <a:gd name="T12" fmla="*/ G4 w 1000"/>
                <a:gd name="T13" fmla="*/ G1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843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3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8443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5F4BB407-BDB3-475C-9BEB-1AC684E5877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D898EE-6486-4112-B932-FC0EF113542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50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AE222-F18C-4662-9F6A-38E298F97F2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68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741F5-1B93-45B8-9BB6-4E76FAC1B52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65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84323-6C77-4607-8A2D-13C281698C0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596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20679-4B49-4251-AF2B-F1376988CB9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432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21C77-CC5E-43FE-A53B-7DCB3C580B8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48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2C81AA-C032-4774-93E3-3157DAF00E0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302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BF0FB3-8591-4B1C-8BBD-18BD44B5B2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67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194EFB-C5B8-4589-A300-B36C1CFF55D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64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288D7D-9A08-4431-94A3-D13B1E60313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817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7411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7412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6499 w 1000"/>
                <a:gd name="T3" fmla="*/ 0 h 1000"/>
                <a:gd name="T4" fmla="*/ 7000 w 1000"/>
                <a:gd name="T5" fmla="*/ 500 h 1000"/>
                <a:gd name="T6" fmla="*/ 6500 w 1000"/>
                <a:gd name="T7" fmla="*/ 1000 h 1000"/>
                <a:gd name="T8" fmla="*/ 0 w 1000"/>
                <a:gd name="T9" fmla="*/ 1000 h 1000"/>
                <a:gd name="T10" fmla="*/ 0 w 1000"/>
                <a:gd name="T11" fmla="*/ 0 h 1000"/>
                <a:gd name="T12" fmla="*/ G4 w 1000"/>
                <a:gd name="T13" fmla="*/ G1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7413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1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GB"/>
          </a:p>
        </p:txBody>
      </p:sp>
      <p:sp>
        <p:nvSpPr>
          <p:cNvPr id="174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9DDBD40F-2EF6-446D-AFCF-5BD432A84AE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Colons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000"/>
              <a:t>Where should they go?</a:t>
            </a:r>
          </a:p>
          <a:p>
            <a:pPr>
              <a:lnSpc>
                <a:spcPct val="80000"/>
              </a:lnSpc>
            </a:pPr>
            <a:endParaRPr lang="en-GB" sz="2000"/>
          </a:p>
          <a:p>
            <a:pPr>
              <a:lnSpc>
                <a:spcPct val="80000"/>
              </a:lnSpc>
            </a:pPr>
            <a:r>
              <a:rPr lang="en-GB" sz="6000" b="1">
                <a:solidFill>
                  <a:srgbClr val="FF0000"/>
                </a:solidFill>
                <a:latin typeface="SassoonPrimaryType" pitchFamily="2" charset="0"/>
              </a:rPr>
              <a:t>				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Colons and Semi colons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/>
              <a:t>Like commas and full tops they mark the places where you would pause when speaking.  </a:t>
            </a:r>
          </a:p>
          <a:p>
            <a:pPr>
              <a:buFont typeface="Wingdings" pitchFamily="2" charset="2"/>
              <a:buNone/>
            </a:pPr>
            <a:endParaRPr lang="en-GB"/>
          </a:p>
          <a:p>
            <a:pPr>
              <a:buFont typeface="Wingdings" pitchFamily="2" charset="2"/>
              <a:buNone/>
            </a:pPr>
            <a:r>
              <a:rPr lang="en-GB" sz="8000">
                <a:latin typeface="SassoonPrimaryType" pitchFamily="2" charset="0"/>
              </a:rPr>
              <a:t>					:  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98" decel="100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800"/>
              <a:t>Each punctuation mark has a certain strength.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84213" y="5157788"/>
            <a:ext cx="79914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The comma is the weakest mark, then comes the semi-colon.  The colon is stronger than the semi-colon, but weaker than the full stop.  </a:t>
            </a:r>
          </a:p>
        </p:txBody>
      </p:sp>
      <p:pic>
        <p:nvPicPr>
          <p:cNvPr id="3078" name="Picture 6" descr="MMj0286733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3429000"/>
            <a:ext cx="113982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96" name="Group 24"/>
          <p:cNvGrpSpPr>
            <a:grpSpLocks/>
          </p:cNvGrpSpPr>
          <p:nvPr/>
        </p:nvGrpSpPr>
        <p:grpSpPr bwMode="auto">
          <a:xfrm>
            <a:off x="6877050" y="1052513"/>
            <a:ext cx="1152525" cy="1555750"/>
            <a:chOff x="4332" y="663"/>
            <a:chExt cx="726" cy="980"/>
          </a:xfrm>
        </p:grpSpPr>
        <p:sp>
          <p:nvSpPr>
            <p:cNvPr id="3092" name="AutoShape 20"/>
            <p:cNvSpPr>
              <a:spLocks noChangeArrowheads="1"/>
            </p:cNvSpPr>
            <p:nvPr/>
          </p:nvSpPr>
          <p:spPr bwMode="auto">
            <a:xfrm>
              <a:off x="4332" y="981"/>
              <a:ext cx="726" cy="635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" name="Text Box 9"/>
            <p:cNvSpPr txBox="1">
              <a:spLocks noChangeArrowheads="1"/>
            </p:cNvSpPr>
            <p:nvPr/>
          </p:nvSpPr>
          <p:spPr bwMode="auto">
            <a:xfrm>
              <a:off x="4541" y="663"/>
              <a:ext cx="516" cy="9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sz="9600">
                  <a:latin typeface="Times New Roman" pitchFamily="18" charset="0"/>
                </a:rPr>
                <a:t>,</a:t>
              </a:r>
            </a:p>
          </p:txBody>
        </p:sp>
      </p:grpSp>
      <p:grpSp>
        <p:nvGrpSpPr>
          <p:cNvPr id="3095" name="Group 23"/>
          <p:cNvGrpSpPr>
            <a:grpSpLocks/>
          </p:cNvGrpSpPr>
          <p:nvPr/>
        </p:nvGrpSpPr>
        <p:grpSpPr bwMode="auto">
          <a:xfrm>
            <a:off x="5219700" y="1009650"/>
            <a:ext cx="1152525" cy="1555750"/>
            <a:chOff x="3288" y="636"/>
            <a:chExt cx="726" cy="980"/>
          </a:xfrm>
        </p:grpSpPr>
        <p:sp>
          <p:nvSpPr>
            <p:cNvPr id="3091" name="AutoShape 19"/>
            <p:cNvSpPr>
              <a:spLocks noChangeArrowheads="1"/>
            </p:cNvSpPr>
            <p:nvPr/>
          </p:nvSpPr>
          <p:spPr bwMode="auto">
            <a:xfrm>
              <a:off x="3288" y="981"/>
              <a:ext cx="726" cy="635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Text Box 10"/>
            <p:cNvSpPr txBox="1">
              <a:spLocks noChangeArrowheads="1"/>
            </p:cNvSpPr>
            <p:nvPr/>
          </p:nvSpPr>
          <p:spPr bwMode="auto">
            <a:xfrm>
              <a:off x="3498" y="636"/>
              <a:ext cx="516" cy="9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sz="9600">
                  <a:latin typeface="Times New Roman" pitchFamily="18" charset="0"/>
                </a:rPr>
                <a:t>;</a:t>
              </a:r>
            </a:p>
          </p:txBody>
        </p:sp>
      </p:grpSp>
      <p:grpSp>
        <p:nvGrpSpPr>
          <p:cNvPr id="3094" name="Group 22"/>
          <p:cNvGrpSpPr>
            <a:grpSpLocks/>
          </p:cNvGrpSpPr>
          <p:nvPr/>
        </p:nvGrpSpPr>
        <p:grpSpPr bwMode="auto">
          <a:xfrm>
            <a:off x="3276600" y="1152525"/>
            <a:ext cx="1152525" cy="1555750"/>
            <a:chOff x="2064" y="726"/>
            <a:chExt cx="726" cy="980"/>
          </a:xfrm>
        </p:grpSpPr>
        <p:sp>
          <p:nvSpPr>
            <p:cNvPr id="3090" name="AutoShape 18"/>
            <p:cNvSpPr>
              <a:spLocks noChangeArrowheads="1"/>
            </p:cNvSpPr>
            <p:nvPr/>
          </p:nvSpPr>
          <p:spPr bwMode="auto">
            <a:xfrm>
              <a:off x="2064" y="981"/>
              <a:ext cx="726" cy="635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" name="Text Box 11"/>
            <p:cNvSpPr txBox="1">
              <a:spLocks noChangeArrowheads="1"/>
            </p:cNvSpPr>
            <p:nvPr/>
          </p:nvSpPr>
          <p:spPr bwMode="auto">
            <a:xfrm>
              <a:off x="2245" y="726"/>
              <a:ext cx="516" cy="9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sz="9600">
                  <a:latin typeface="Times New Roman" pitchFamily="18" charset="0"/>
                </a:rPr>
                <a:t>:</a:t>
              </a:r>
            </a:p>
          </p:txBody>
        </p:sp>
      </p:grpSp>
      <p:pic>
        <p:nvPicPr>
          <p:cNvPr id="3086" name="Picture 14" descr="MMj0286733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924175"/>
            <a:ext cx="1538288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7" name="Picture 15" descr="MMj0286733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2420938"/>
            <a:ext cx="1938338" cy="244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MMj0286733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133600"/>
            <a:ext cx="2166938" cy="273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93" name="Group 21"/>
          <p:cNvGrpSpPr>
            <a:grpSpLocks/>
          </p:cNvGrpSpPr>
          <p:nvPr/>
        </p:nvGrpSpPr>
        <p:grpSpPr bwMode="auto">
          <a:xfrm>
            <a:off x="1187450" y="1009650"/>
            <a:ext cx="1152525" cy="1555750"/>
            <a:chOff x="748" y="636"/>
            <a:chExt cx="726" cy="980"/>
          </a:xfrm>
        </p:grpSpPr>
        <p:sp>
          <p:nvSpPr>
            <p:cNvPr id="3089" name="AutoShape 17"/>
            <p:cNvSpPr>
              <a:spLocks noChangeArrowheads="1"/>
            </p:cNvSpPr>
            <p:nvPr/>
          </p:nvSpPr>
          <p:spPr bwMode="auto">
            <a:xfrm>
              <a:off x="748" y="981"/>
              <a:ext cx="726" cy="635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" name="Text Box 12"/>
            <p:cNvSpPr txBox="1">
              <a:spLocks noChangeArrowheads="1"/>
            </p:cNvSpPr>
            <p:nvPr/>
          </p:nvSpPr>
          <p:spPr bwMode="auto">
            <a:xfrm>
              <a:off x="958" y="636"/>
              <a:ext cx="516" cy="9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sz="9600">
                  <a:latin typeface="Times New Roman" pitchFamily="18" charset="0"/>
                </a:rPr>
                <a:t>.</a:t>
              </a:r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30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Colon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GB"/>
          </a:p>
          <a:p>
            <a:pPr>
              <a:buFont typeface="Wingdings" pitchFamily="2" charset="2"/>
              <a:buNone/>
            </a:pPr>
            <a:r>
              <a:rPr lang="en-GB">
                <a:solidFill>
                  <a:schemeClr val="hlink"/>
                </a:solidFill>
              </a:rPr>
              <a:t>A colon can sometimes be used to introduce lists.</a:t>
            </a:r>
            <a:r>
              <a:rPr lang="en-GB"/>
              <a:t>  </a:t>
            </a:r>
          </a:p>
          <a:p>
            <a:pPr>
              <a:buFont typeface="Wingdings" pitchFamily="2" charset="2"/>
              <a:buNone/>
            </a:pPr>
            <a:endParaRPr lang="en-GB"/>
          </a:p>
          <a:p>
            <a:pPr>
              <a:buFont typeface="Wingdings" pitchFamily="2" charset="2"/>
              <a:buNone/>
            </a:pPr>
            <a:r>
              <a:rPr lang="en-GB"/>
              <a:t>You need the following ingredients</a:t>
            </a:r>
            <a:r>
              <a:rPr lang="en-GB" sz="3400" b="1">
                <a:solidFill>
                  <a:srgbClr val="FF0000"/>
                </a:solidFill>
                <a:latin typeface="SassoonPrimaryInfant" pitchFamily="2" charset="0"/>
              </a:rPr>
              <a:t>:</a:t>
            </a:r>
            <a:r>
              <a:rPr lang="en-GB"/>
              <a:t> eggs, butter, flour, sugar and milk.</a:t>
            </a:r>
          </a:p>
          <a:p>
            <a:pPr>
              <a:buFont typeface="Wingdings" pitchFamily="2" charset="2"/>
              <a:buNone/>
            </a:pPr>
            <a:endParaRPr lang="en-GB"/>
          </a:p>
          <a:p>
            <a:pPr>
              <a:buFont typeface="Wingdings" pitchFamily="2" charset="2"/>
              <a:buNone/>
            </a:pP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Colons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30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3000">
                <a:solidFill>
                  <a:schemeClr val="hlink"/>
                </a:solidFill>
              </a:rPr>
              <a:t>Are used in plays.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30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3000"/>
              <a:t>Tom</a:t>
            </a:r>
            <a:r>
              <a:rPr lang="en-GB" sz="3000">
                <a:solidFill>
                  <a:srgbClr val="FF0000"/>
                </a:solidFill>
              </a:rPr>
              <a:t>:</a:t>
            </a:r>
            <a:r>
              <a:rPr lang="en-GB" sz="3000"/>
              <a:t> Don’t forget to lock the door.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3000"/>
              <a:t>Lisa</a:t>
            </a:r>
            <a:r>
              <a:rPr lang="en-GB" sz="3000">
                <a:solidFill>
                  <a:srgbClr val="FF0000"/>
                </a:solidFill>
              </a:rPr>
              <a:t>:</a:t>
            </a:r>
            <a:r>
              <a:rPr lang="en-GB" sz="3000"/>
              <a:t> I won’t.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3000"/>
              <a:t>Tom</a:t>
            </a:r>
            <a:r>
              <a:rPr lang="en-GB" sz="3000">
                <a:solidFill>
                  <a:srgbClr val="FF0000"/>
                </a:solidFill>
              </a:rPr>
              <a:t>:</a:t>
            </a:r>
            <a:r>
              <a:rPr lang="en-GB" sz="3000"/>
              <a:t> And close all the windows.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Colons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>
                <a:solidFill>
                  <a:schemeClr val="hlink"/>
                </a:solidFill>
              </a:rPr>
              <a:t>Can be used before direct speech, instead of a comma.</a:t>
            </a:r>
          </a:p>
          <a:p>
            <a:pPr>
              <a:buFont typeface="Wingdings" pitchFamily="2" charset="2"/>
              <a:buNone/>
            </a:pPr>
            <a:endParaRPr lang="en-GB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GB"/>
              <a:t>To my amazement, I heard Mary say</a:t>
            </a:r>
            <a:r>
              <a:rPr lang="en-GB">
                <a:solidFill>
                  <a:srgbClr val="FF0000"/>
                </a:solidFill>
              </a:rPr>
              <a:t>:</a:t>
            </a:r>
            <a:r>
              <a:rPr lang="en-GB"/>
              <a:t> “I am never coming back.”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Have a go!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GB" sz="2000"/>
              <a:t>1.	I think I have remembered everything, string, nails, plywood, hammer and pliers.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GB" sz="2000"/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en-GB" sz="2000"/>
              <a:t>Remember the saying “A stitch in time saves nine.”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endParaRPr lang="en-GB" sz="2000"/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en-GB" sz="2000"/>
              <a:t>All my tools were stolen a hammer, saw, screwdriver and wire cutters.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endParaRPr lang="en-GB" sz="2000"/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en-GB" sz="2000"/>
              <a:t>I enjoy all subjects French, Spanish, English and Maths.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endParaRPr lang="en-GB" sz="2000"/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en-GB" sz="2000"/>
              <a:t>Roald Dahl wrote many books James and the Giant Peach, Esio Trot and The Twits.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endParaRPr lang="en-GB" sz="2000"/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en-GB" sz="2000"/>
              <a:t>I shall never forget his advice “If you can’t say something nice, don’t say anything at all.”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GB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60</TotalTime>
  <Words>155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Times New Roman</vt:lpstr>
      <vt:lpstr>Wingdings</vt:lpstr>
      <vt:lpstr>Arial Black</vt:lpstr>
      <vt:lpstr>SassoonPrimaryType</vt:lpstr>
      <vt:lpstr>SassoonPrimaryInfant</vt:lpstr>
      <vt:lpstr>Radial</vt:lpstr>
      <vt:lpstr>Colons</vt:lpstr>
      <vt:lpstr>Colons and Semi colons</vt:lpstr>
      <vt:lpstr>Each punctuation mark has a certain strength.</vt:lpstr>
      <vt:lpstr>Colon</vt:lpstr>
      <vt:lpstr>Colons</vt:lpstr>
      <vt:lpstr>Colons</vt:lpstr>
      <vt:lpstr>Have a go!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 Colons</dc:title>
  <dc:creator>Lara Brown</dc:creator>
  <cp:lastModifiedBy>Teacher E-Solutions</cp:lastModifiedBy>
  <cp:revision>5</cp:revision>
  <dcterms:created xsi:type="dcterms:W3CDTF">2006-10-15T11:51:26Z</dcterms:created>
  <dcterms:modified xsi:type="dcterms:W3CDTF">2019-01-18T16:51:47Z</dcterms:modified>
</cp:coreProperties>
</file>