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31747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1748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1749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dt" sz="half" idx="2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1754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BCC8D12-DF06-457D-964D-92F7FECD3FC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2887F-01DA-4D10-89D4-9A9B81D6163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32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58871-8B28-4379-84ED-E69B6A2725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632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C015D-94AE-4194-8808-9BBAAF1B14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49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C5489-D305-441B-8097-4803DA626AB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02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79B24-163E-4648-9A34-A54E154387D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871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70B0B-BCC1-4163-B152-7D2EBCFF63C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27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4BD4B3-43DC-4BB5-A3FF-5B03069314E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9AB8F-0966-42D3-8C4D-F73B8924C6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88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B82B8-8294-42D0-B149-68C441511B7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9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09619-FE97-4AAD-9270-9B5CDFE1576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29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30723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0724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0725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GB"/>
          </a:p>
        </p:txBody>
      </p:sp>
      <p:sp>
        <p:nvSpPr>
          <p:cNvPr id="307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GB"/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9F6EE67-0E41-43D0-A895-C25B9CB4A1B6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Commas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Where do they go?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356100" y="476250"/>
            <a:ext cx="576263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9600">
                <a:solidFill>
                  <a:srgbClr val="FF0000"/>
                </a:solidFill>
                <a:latin typeface="SassoonPrimaryType" pitchFamily="2" charset="0"/>
              </a:rPr>
              <a:t>,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00FFFF"/>
                </a:solidFill>
              </a:rPr>
              <a:t>Here are commas in lists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4400"/>
              <a:t>At the birthday party we ate chocolate</a:t>
            </a:r>
            <a:r>
              <a:rPr lang="en-GB" sz="4400">
                <a:solidFill>
                  <a:srgbClr val="FF0000"/>
                </a:solidFill>
              </a:rPr>
              <a:t>,</a:t>
            </a:r>
            <a:r>
              <a:rPr lang="en-GB" sz="4400"/>
              <a:t> sandwiches</a:t>
            </a:r>
            <a:r>
              <a:rPr lang="en-GB" sz="4400">
                <a:solidFill>
                  <a:srgbClr val="FF0000"/>
                </a:solidFill>
              </a:rPr>
              <a:t>,</a:t>
            </a:r>
            <a:r>
              <a:rPr lang="en-GB" sz="4400"/>
              <a:t> jelly and cake.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4400"/>
              <a:t>Sam frightens the cat</a:t>
            </a:r>
            <a:r>
              <a:rPr lang="en-GB" sz="4400">
                <a:solidFill>
                  <a:srgbClr val="FF0000"/>
                </a:solidFill>
              </a:rPr>
              <a:t>,</a:t>
            </a:r>
            <a:r>
              <a:rPr lang="en-GB" sz="4400"/>
              <a:t> teases the dog</a:t>
            </a:r>
            <a:r>
              <a:rPr lang="en-GB" sz="4400">
                <a:solidFill>
                  <a:srgbClr val="FF0000"/>
                </a:solidFill>
              </a:rPr>
              <a:t>,</a:t>
            </a:r>
            <a:r>
              <a:rPr lang="en-GB" sz="4400"/>
              <a:t> bullies his brother and annoys the neighbours.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solidFill>
                  <a:srgbClr val="00FFFF"/>
                </a:solidFill>
              </a:rPr>
              <a:t>Here are commas to pause between two lots of information.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4000"/>
              <a:t>We queued for the concert for four hours</a:t>
            </a:r>
            <a:r>
              <a:rPr lang="en-GB" sz="4000">
                <a:solidFill>
                  <a:srgbClr val="FF0000"/>
                </a:solidFill>
              </a:rPr>
              <a:t>,</a:t>
            </a:r>
            <a:r>
              <a:rPr lang="en-GB" sz="4000"/>
              <a:t> but we didn’t manage to get tickets.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4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4000"/>
              <a:t>When he saw the pirate ship on the horizon</a:t>
            </a:r>
            <a:r>
              <a:rPr lang="en-GB" sz="4000">
                <a:solidFill>
                  <a:srgbClr val="FF0000"/>
                </a:solidFill>
              </a:rPr>
              <a:t>,</a:t>
            </a:r>
            <a:r>
              <a:rPr lang="en-GB" sz="4000"/>
              <a:t> the captain gave the alarm.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solidFill>
                  <a:srgbClr val="00FFFF"/>
                </a:solidFill>
              </a:rPr>
              <a:t>Here’s are commas separating further information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4400"/>
              <a:t>Henry</a:t>
            </a:r>
            <a:r>
              <a:rPr lang="en-GB" sz="4400">
                <a:solidFill>
                  <a:srgbClr val="FF0000"/>
                </a:solidFill>
              </a:rPr>
              <a:t>,</a:t>
            </a:r>
            <a:r>
              <a:rPr lang="en-GB" sz="4400"/>
              <a:t> an experienced cyclist</a:t>
            </a:r>
            <a:r>
              <a:rPr lang="en-GB" sz="4400">
                <a:solidFill>
                  <a:srgbClr val="FF0000"/>
                </a:solidFill>
              </a:rPr>
              <a:t>,</a:t>
            </a:r>
            <a:r>
              <a:rPr lang="en-GB" sz="4400"/>
              <a:t> found the route easy.</a:t>
            </a:r>
          </a:p>
          <a:p>
            <a:pPr>
              <a:buFont typeface="Wingdings" pitchFamily="2" charset="2"/>
              <a:buNone/>
            </a:pPr>
            <a:endParaRPr lang="en-GB" sz="4400"/>
          </a:p>
          <a:p>
            <a:pPr>
              <a:buFont typeface="Wingdings" pitchFamily="2" charset="2"/>
              <a:buNone/>
            </a:pPr>
            <a:r>
              <a:rPr lang="en-GB" sz="4400"/>
              <a:t>Jane</a:t>
            </a:r>
            <a:r>
              <a:rPr lang="en-GB" sz="4400">
                <a:solidFill>
                  <a:srgbClr val="FF0000"/>
                </a:solidFill>
              </a:rPr>
              <a:t>,</a:t>
            </a:r>
            <a:r>
              <a:rPr lang="en-GB" sz="4400"/>
              <a:t> the fastest runner in the class</a:t>
            </a:r>
            <a:r>
              <a:rPr lang="en-GB" sz="4400">
                <a:solidFill>
                  <a:srgbClr val="FF0000"/>
                </a:solidFill>
              </a:rPr>
              <a:t>,</a:t>
            </a:r>
            <a:r>
              <a:rPr lang="en-GB" sz="4400"/>
              <a:t> won the race three times.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Now, can you add commas to these sentences?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90550" indent="-590550">
              <a:buFont typeface="Wingdings" pitchFamily="2" charset="2"/>
              <a:buAutoNum type="arabicPeriod"/>
            </a:pPr>
            <a:r>
              <a:rPr lang="en-GB" sz="2700"/>
              <a:t>The monster was huge fat and spiky.</a:t>
            </a:r>
          </a:p>
          <a:p>
            <a:pPr marL="590550" indent="-590550">
              <a:buFont typeface="Wingdings" pitchFamily="2" charset="2"/>
              <a:buAutoNum type="arabicPeriod"/>
            </a:pPr>
            <a:r>
              <a:rPr lang="en-GB" sz="2700"/>
              <a:t>Overcome by emotion she sobbed.</a:t>
            </a:r>
          </a:p>
          <a:p>
            <a:pPr marL="590550" indent="-590550">
              <a:buFont typeface="Wingdings" pitchFamily="2" charset="2"/>
              <a:buAutoNum type="arabicPeriod"/>
            </a:pPr>
            <a:r>
              <a:rPr lang="en-GB" sz="2700"/>
              <a:t>The huge beast screamed fell to the ground rolled over and died.</a:t>
            </a:r>
          </a:p>
          <a:p>
            <a:pPr marL="590550" indent="-590550">
              <a:buFont typeface="Wingdings" pitchFamily="2" charset="2"/>
              <a:buAutoNum type="arabicPeriod"/>
            </a:pPr>
            <a:r>
              <a:rPr lang="en-GB" sz="2700"/>
              <a:t>My neighbour Mr Green is a delightful person.</a:t>
            </a:r>
          </a:p>
          <a:p>
            <a:pPr marL="590550" indent="-590550">
              <a:buFont typeface="Wingdings" pitchFamily="2" charset="2"/>
              <a:buAutoNum type="arabicPeriod"/>
            </a:pPr>
            <a:r>
              <a:rPr lang="en-GB" sz="2700"/>
              <a:t>If you are free on Tuesday let’s go together.</a:t>
            </a:r>
          </a:p>
          <a:p>
            <a:pPr marL="590550" indent="-590550">
              <a:buFont typeface="Wingdings" pitchFamily="2" charset="2"/>
              <a:buAutoNum type="arabicPeriod"/>
            </a:pPr>
            <a:r>
              <a:rPr lang="en-GB" sz="2700"/>
              <a:t>The kitten a beautiful tabby was quite enchanting.</a:t>
            </a:r>
          </a:p>
          <a:p>
            <a:pPr marL="590550" indent="-590550">
              <a:buFont typeface="Wingdings" pitchFamily="2" charset="2"/>
              <a:buAutoNum type="arabicPeriod"/>
            </a:pPr>
            <a:endParaRPr lang="en-GB" sz="2700"/>
          </a:p>
          <a:p>
            <a:pPr marL="590550" indent="-590550">
              <a:buFont typeface="Wingdings" pitchFamily="2" charset="2"/>
              <a:buAutoNum type="arabicPeriod"/>
            </a:pPr>
            <a:endParaRPr lang="en-GB" sz="27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Refined</Template>
  <TotalTime>37</TotalTime>
  <Words>184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Wingdings</vt:lpstr>
      <vt:lpstr>SassoonPrimaryType</vt:lpstr>
      <vt:lpstr>Refined</vt:lpstr>
      <vt:lpstr>Commas</vt:lpstr>
      <vt:lpstr>Here are commas in lists</vt:lpstr>
      <vt:lpstr>Here are commas to pause between two lots of information.</vt:lpstr>
      <vt:lpstr>Here’s are commas separating further information</vt:lpstr>
      <vt:lpstr>Now, can you add commas to these sentences?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Commas</dc:title>
  <dc:creator>Lara Brown</dc:creator>
  <cp:lastModifiedBy>Teacher E-Solutions</cp:lastModifiedBy>
  <cp:revision>3</cp:revision>
  <dcterms:created xsi:type="dcterms:W3CDTF">2006-10-15T11:04:15Z</dcterms:created>
  <dcterms:modified xsi:type="dcterms:W3CDTF">2019-01-18T16:51:49Z</dcterms:modified>
</cp:coreProperties>
</file>