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131A828-E6FF-437C-BB97-75BB0AC1F8ED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28A73-20E5-4881-A54E-38A06B3E9C6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540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D7C712-89CF-4D88-A789-4AAF1A065CB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91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919A08-1007-45C3-8F92-14679C19A1E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219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774BA2-41F6-41F8-9A45-3511552ADE6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923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1CD2F4-2ED5-4496-9FB9-691A65DAC86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450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ABD305-ADA8-4FCD-AA2E-EFF6449D9B8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120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4D7D8A-5F46-4AFB-91EA-3BE390FE944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878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104510-CA98-47AA-BF51-ACAE5384765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853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B657DB-4FFD-4526-8CC9-9B2251FFE7A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114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D17A4B-39F5-4513-B2B0-77D5D969E93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8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GB"/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C5916EE-77AA-4E98-99FD-5D2DE5CE124A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Semi-colons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000"/>
              <a:t>Where should they go?</a:t>
            </a:r>
          </a:p>
          <a:p>
            <a:pPr>
              <a:lnSpc>
                <a:spcPct val="80000"/>
              </a:lnSpc>
            </a:pPr>
            <a:endParaRPr lang="en-GB" sz="2000"/>
          </a:p>
          <a:p>
            <a:pPr>
              <a:lnSpc>
                <a:spcPct val="80000"/>
              </a:lnSpc>
            </a:pPr>
            <a:r>
              <a:rPr lang="en-GB" sz="6000" b="1">
                <a:solidFill>
                  <a:srgbClr val="FF0000"/>
                </a:solidFill>
                <a:latin typeface="SassoonPrimaryType" pitchFamily="2" charset="0"/>
              </a:rPr>
              <a:t>				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Colons and Semi-colons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GB"/>
              <a:t>Like commas and full tops they mark the places where you would pause when speaking.  </a:t>
            </a:r>
          </a:p>
          <a:p>
            <a:pPr>
              <a:buFont typeface="Wingdings" pitchFamily="2" charset="2"/>
              <a:buNone/>
            </a:pPr>
            <a:endParaRPr lang="en-GB"/>
          </a:p>
          <a:p>
            <a:pPr>
              <a:buFont typeface="Wingdings" pitchFamily="2" charset="2"/>
              <a:buNone/>
            </a:pPr>
            <a:r>
              <a:rPr lang="en-GB" sz="7700">
                <a:latin typeface="SassoonPrimaryType" pitchFamily="2" charset="0"/>
              </a:rPr>
              <a:t>					:  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400"/>
              <a:t>Each punctuation mark has a certain strength.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84213" y="5157788"/>
            <a:ext cx="79914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Arial" charset="0"/>
              </a:rPr>
              <a:t>The comma is the weakest mark, then comes the semi-colon.  The colon is stronger than the semi-colon, but weaker than the full stop.  </a:t>
            </a:r>
          </a:p>
        </p:txBody>
      </p:sp>
      <p:pic>
        <p:nvPicPr>
          <p:cNvPr id="3091" name="Picture 19" descr="MMj0286733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3717925"/>
            <a:ext cx="1139825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6877050" y="1341438"/>
            <a:ext cx="1152525" cy="1555750"/>
            <a:chOff x="4332" y="663"/>
            <a:chExt cx="726" cy="980"/>
          </a:xfrm>
        </p:grpSpPr>
        <p:sp>
          <p:nvSpPr>
            <p:cNvPr id="3093" name="AutoShape 21"/>
            <p:cNvSpPr>
              <a:spLocks noChangeArrowheads="1"/>
            </p:cNvSpPr>
            <p:nvPr/>
          </p:nvSpPr>
          <p:spPr bwMode="auto">
            <a:xfrm>
              <a:off x="4332" y="981"/>
              <a:ext cx="726" cy="635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" name="Text Box 22"/>
            <p:cNvSpPr txBox="1">
              <a:spLocks noChangeArrowheads="1"/>
            </p:cNvSpPr>
            <p:nvPr/>
          </p:nvSpPr>
          <p:spPr bwMode="auto">
            <a:xfrm>
              <a:off x="4541" y="663"/>
              <a:ext cx="516" cy="9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sz="9600">
                  <a:latin typeface="Times New Roman" pitchFamily="18" charset="0"/>
                </a:rPr>
                <a:t>,</a:t>
              </a: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219700" y="1298575"/>
            <a:ext cx="1152525" cy="1555750"/>
            <a:chOff x="3288" y="636"/>
            <a:chExt cx="726" cy="980"/>
          </a:xfrm>
        </p:grpSpPr>
        <p:sp>
          <p:nvSpPr>
            <p:cNvPr id="3096" name="AutoShape 24"/>
            <p:cNvSpPr>
              <a:spLocks noChangeArrowheads="1"/>
            </p:cNvSpPr>
            <p:nvPr/>
          </p:nvSpPr>
          <p:spPr bwMode="auto">
            <a:xfrm>
              <a:off x="3288" y="981"/>
              <a:ext cx="726" cy="635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" name="Text Box 25"/>
            <p:cNvSpPr txBox="1">
              <a:spLocks noChangeArrowheads="1"/>
            </p:cNvSpPr>
            <p:nvPr/>
          </p:nvSpPr>
          <p:spPr bwMode="auto">
            <a:xfrm>
              <a:off x="3498" y="636"/>
              <a:ext cx="516" cy="9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sz="9600">
                  <a:latin typeface="Times New Roman" pitchFamily="18" charset="0"/>
                </a:rPr>
                <a:t>;</a:t>
              </a: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3276600" y="1441450"/>
            <a:ext cx="1152525" cy="1555750"/>
            <a:chOff x="2064" y="726"/>
            <a:chExt cx="726" cy="980"/>
          </a:xfrm>
        </p:grpSpPr>
        <p:sp>
          <p:nvSpPr>
            <p:cNvPr id="3099" name="AutoShape 27"/>
            <p:cNvSpPr>
              <a:spLocks noChangeArrowheads="1"/>
            </p:cNvSpPr>
            <p:nvPr/>
          </p:nvSpPr>
          <p:spPr bwMode="auto">
            <a:xfrm>
              <a:off x="2064" y="981"/>
              <a:ext cx="726" cy="635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0" name="Text Box 28"/>
            <p:cNvSpPr txBox="1">
              <a:spLocks noChangeArrowheads="1"/>
            </p:cNvSpPr>
            <p:nvPr/>
          </p:nvSpPr>
          <p:spPr bwMode="auto">
            <a:xfrm>
              <a:off x="2245" y="726"/>
              <a:ext cx="516" cy="9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sz="9600">
                  <a:latin typeface="Times New Roman" pitchFamily="18" charset="0"/>
                </a:rPr>
                <a:t>:</a:t>
              </a:r>
            </a:p>
          </p:txBody>
        </p:sp>
      </p:grpSp>
      <p:pic>
        <p:nvPicPr>
          <p:cNvPr id="3101" name="Picture 29" descr="MMj0286733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3213100"/>
            <a:ext cx="1538288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2" name="Picture 30" descr="MMj0286733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2709863"/>
            <a:ext cx="1938338" cy="2446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3" name="Picture 31" descr="MMj0286733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422525"/>
            <a:ext cx="2166938" cy="273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04" name="Group 32"/>
          <p:cNvGrpSpPr>
            <a:grpSpLocks/>
          </p:cNvGrpSpPr>
          <p:nvPr/>
        </p:nvGrpSpPr>
        <p:grpSpPr bwMode="auto">
          <a:xfrm>
            <a:off x="1187450" y="1298575"/>
            <a:ext cx="1152525" cy="1555750"/>
            <a:chOff x="748" y="636"/>
            <a:chExt cx="726" cy="980"/>
          </a:xfrm>
        </p:grpSpPr>
        <p:sp>
          <p:nvSpPr>
            <p:cNvPr id="3105" name="AutoShape 33"/>
            <p:cNvSpPr>
              <a:spLocks noChangeArrowheads="1"/>
            </p:cNvSpPr>
            <p:nvPr/>
          </p:nvSpPr>
          <p:spPr bwMode="auto">
            <a:xfrm>
              <a:off x="748" y="981"/>
              <a:ext cx="726" cy="635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6" name="Text Box 34"/>
            <p:cNvSpPr txBox="1">
              <a:spLocks noChangeArrowheads="1"/>
            </p:cNvSpPr>
            <p:nvPr/>
          </p:nvSpPr>
          <p:spPr bwMode="auto">
            <a:xfrm>
              <a:off x="958" y="636"/>
              <a:ext cx="516" cy="9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sz="9600">
                  <a:latin typeface="Times New Roman" pitchFamily="18" charset="0"/>
                </a:rPr>
                <a:t>.</a:t>
              </a: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30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Semi-colon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GB"/>
          </a:p>
          <a:p>
            <a:pPr>
              <a:buFont typeface="Wingdings" pitchFamily="2" charset="2"/>
              <a:buNone/>
            </a:pPr>
            <a:r>
              <a:rPr lang="en-GB"/>
              <a:t>A semi-colon can sometimes be used to replace a full stop.  It links two complete sentences and turns them into one. A semi-colon can sometimes be used to replace a full stop.  It links two complete sentences and turns them into one.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Here’s how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400"/>
              <a:t>The door swung open</a:t>
            </a:r>
            <a:r>
              <a:rPr lang="en-GB" sz="2400" b="1">
                <a:solidFill>
                  <a:srgbClr val="FF0000"/>
                </a:solidFill>
                <a:latin typeface="SassoonPrimaryType" pitchFamily="2" charset="0"/>
              </a:rPr>
              <a:t>;</a:t>
            </a:r>
            <a:r>
              <a:rPr lang="en-GB" sz="2400"/>
              <a:t> a masked figure strode in.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4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400"/>
              <a:t>He never took any exercise</a:t>
            </a:r>
            <a:r>
              <a:rPr lang="en-GB" sz="2400" b="1">
                <a:solidFill>
                  <a:srgbClr val="FF0000"/>
                </a:solidFill>
                <a:latin typeface="SassoonPrimaryType" pitchFamily="2" charset="0"/>
              </a:rPr>
              <a:t>;</a:t>
            </a:r>
            <a:r>
              <a:rPr lang="en-GB" sz="2400"/>
              <a:t> consequently he became very fat.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4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400"/>
              <a:t>At the circus we saw a clown juggling with swords and daggers</a:t>
            </a:r>
            <a:r>
              <a:rPr lang="en-GB" sz="2400" b="1">
                <a:solidFill>
                  <a:srgbClr val="FF0000"/>
                </a:solidFill>
                <a:latin typeface="SassoonPrimaryType" pitchFamily="2" charset="0"/>
              </a:rPr>
              <a:t>;</a:t>
            </a:r>
            <a:r>
              <a:rPr lang="en-GB" sz="2400"/>
              <a:t> a lion who stood on a ball</a:t>
            </a:r>
            <a:r>
              <a:rPr lang="en-GB" sz="2400" b="1">
                <a:solidFill>
                  <a:srgbClr val="FF0000"/>
                </a:solidFill>
                <a:latin typeface="SassoonPrimaryType" pitchFamily="2" charset="0"/>
              </a:rPr>
              <a:t>;</a:t>
            </a:r>
            <a:r>
              <a:rPr lang="en-GB" sz="2400"/>
              <a:t> a fire eater with flashing eyes</a:t>
            </a:r>
            <a:r>
              <a:rPr lang="en-GB" sz="2400" b="1">
                <a:solidFill>
                  <a:srgbClr val="FF0000"/>
                </a:solidFill>
                <a:latin typeface="SassoonPrimaryType" pitchFamily="2" charset="0"/>
              </a:rPr>
              <a:t>;</a:t>
            </a:r>
            <a:r>
              <a:rPr lang="en-GB" sz="2400" b="1"/>
              <a:t> </a:t>
            </a:r>
            <a:r>
              <a:rPr lang="en-GB" sz="2400"/>
              <a:t>and an eight year old acrobat.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4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400"/>
              <a:t>She was very tired</a:t>
            </a:r>
            <a:r>
              <a:rPr lang="en-GB" sz="2400" b="1">
                <a:solidFill>
                  <a:srgbClr val="FF0000"/>
                </a:solidFill>
                <a:latin typeface="SassoonPrimaryType" pitchFamily="2" charset="0"/>
              </a:rPr>
              <a:t>;</a:t>
            </a:r>
            <a:r>
              <a:rPr lang="en-GB" sz="2400"/>
              <a:t> she had worked late the night before.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Have a go!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n-GB" sz="2100"/>
              <a:t>1.	The rabbit had been sadly neglected it was in an awful state.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GB" sz="2100"/>
          </a:p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r>
              <a:rPr lang="en-GB" sz="2100"/>
              <a:t>John opened the drawer it was empty.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endParaRPr lang="en-GB" sz="2100"/>
          </a:p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r>
              <a:rPr lang="en-GB" sz="2100"/>
              <a:t>The wedding invitations have all been sent out two hundred guests are expected.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endParaRPr lang="en-GB" sz="2100"/>
          </a:p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r>
              <a:rPr lang="en-GB" sz="2100"/>
              <a:t>Tom was very clever and worked hard he deserved to pass all his Sats.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endParaRPr lang="en-GB" sz="2100"/>
          </a:p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r>
              <a:rPr lang="en-GB" sz="2100"/>
              <a:t>Sally’s birthday is in November John’s is in September.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GB" sz="21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31</TotalTime>
  <Words>190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Verdana</vt:lpstr>
      <vt:lpstr>Times New Roman</vt:lpstr>
      <vt:lpstr>Wingdings</vt:lpstr>
      <vt:lpstr>SassoonPrimaryType</vt:lpstr>
      <vt:lpstr>Profile</vt:lpstr>
      <vt:lpstr>Semi-colons</vt:lpstr>
      <vt:lpstr>Colons and Semi-colons</vt:lpstr>
      <vt:lpstr>Each punctuation mark has a certain strength.</vt:lpstr>
      <vt:lpstr>Semi-colon</vt:lpstr>
      <vt:lpstr>Here’s how</vt:lpstr>
      <vt:lpstr>Have a go!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 Colons</dc:title>
  <dc:creator>Lara Brown</dc:creator>
  <cp:lastModifiedBy>Teacher E-Solutions</cp:lastModifiedBy>
  <cp:revision>4</cp:revision>
  <dcterms:created xsi:type="dcterms:W3CDTF">2006-10-15T11:51:26Z</dcterms:created>
  <dcterms:modified xsi:type="dcterms:W3CDTF">2019-01-18T16:51:51Z</dcterms:modified>
</cp:coreProperties>
</file>