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Lst>
  <p:sldSz cx="6858000" cy="9906000" type="A4"/>
  <p:notesSz cx="7099300" cy="10234613"/>
  <p:defaultTextStyle>
    <a:defPPr>
      <a:defRPr lang="en-GB"/>
    </a:defPPr>
    <a:lvl1pPr algn="l" rtl="0" fontAlgn="base">
      <a:spcBef>
        <a:spcPct val="0"/>
      </a:spcBef>
      <a:spcAft>
        <a:spcPct val="0"/>
      </a:spcAft>
      <a:defRPr sz="1400" kern="1200">
        <a:solidFill>
          <a:schemeClr val="tx1"/>
        </a:solidFill>
        <a:latin typeface="Tahoma" pitchFamily="34" charset="0"/>
        <a:ea typeface="+mn-ea"/>
        <a:cs typeface="+mn-cs"/>
      </a:defRPr>
    </a:lvl1pPr>
    <a:lvl2pPr marL="457200" algn="l" rtl="0" fontAlgn="base">
      <a:spcBef>
        <a:spcPct val="0"/>
      </a:spcBef>
      <a:spcAft>
        <a:spcPct val="0"/>
      </a:spcAft>
      <a:defRPr sz="1400" kern="1200">
        <a:solidFill>
          <a:schemeClr val="tx1"/>
        </a:solidFill>
        <a:latin typeface="Tahoma" pitchFamily="34" charset="0"/>
        <a:ea typeface="+mn-ea"/>
        <a:cs typeface="+mn-cs"/>
      </a:defRPr>
    </a:lvl2pPr>
    <a:lvl3pPr marL="914400" algn="l" rtl="0" fontAlgn="base">
      <a:spcBef>
        <a:spcPct val="0"/>
      </a:spcBef>
      <a:spcAft>
        <a:spcPct val="0"/>
      </a:spcAft>
      <a:defRPr sz="1400" kern="1200">
        <a:solidFill>
          <a:schemeClr val="tx1"/>
        </a:solidFill>
        <a:latin typeface="Tahoma" pitchFamily="34" charset="0"/>
        <a:ea typeface="+mn-ea"/>
        <a:cs typeface="+mn-cs"/>
      </a:defRPr>
    </a:lvl3pPr>
    <a:lvl4pPr marL="1371600" algn="l" rtl="0" fontAlgn="base">
      <a:spcBef>
        <a:spcPct val="0"/>
      </a:spcBef>
      <a:spcAft>
        <a:spcPct val="0"/>
      </a:spcAft>
      <a:defRPr sz="1400" kern="1200">
        <a:solidFill>
          <a:schemeClr val="tx1"/>
        </a:solidFill>
        <a:latin typeface="Tahoma" pitchFamily="34" charset="0"/>
        <a:ea typeface="+mn-ea"/>
        <a:cs typeface="+mn-cs"/>
      </a:defRPr>
    </a:lvl4pPr>
    <a:lvl5pPr marL="1828800" algn="l" rtl="0" fontAlgn="base">
      <a:spcBef>
        <a:spcPct val="0"/>
      </a:spcBef>
      <a:spcAft>
        <a:spcPct val="0"/>
      </a:spcAft>
      <a:defRPr sz="1400" kern="1200">
        <a:solidFill>
          <a:schemeClr val="tx1"/>
        </a:solidFill>
        <a:latin typeface="Tahoma" pitchFamily="34" charset="0"/>
        <a:ea typeface="+mn-ea"/>
        <a:cs typeface="+mn-cs"/>
      </a:defRPr>
    </a:lvl5pPr>
    <a:lvl6pPr marL="2286000" algn="l" defTabSz="914400" rtl="0" eaLnBrk="1" latinLnBrk="0" hangingPunct="1">
      <a:defRPr sz="1400" kern="1200">
        <a:solidFill>
          <a:schemeClr val="tx1"/>
        </a:solidFill>
        <a:latin typeface="Tahoma" pitchFamily="34" charset="0"/>
        <a:ea typeface="+mn-ea"/>
        <a:cs typeface="+mn-cs"/>
      </a:defRPr>
    </a:lvl6pPr>
    <a:lvl7pPr marL="2743200" algn="l" defTabSz="914400" rtl="0" eaLnBrk="1" latinLnBrk="0" hangingPunct="1">
      <a:defRPr sz="1400" kern="1200">
        <a:solidFill>
          <a:schemeClr val="tx1"/>
        </a:solidFill>
        <a:latin typeface="Tahoma" pitchFamily="34" charset="0"/>
        <a:ea typeface="+mn-ea"/>
        <a:cs typeface="+mn-cs"/>
      </a:defRPr>
    </a:lvl7pPr>
    <a:lvl8pPr marL="3200400" algn="l" defTabSz="914400" rtl="0" eaLnBrk="1" latinLnBrk="0" hangingPunct="1">
      <a:defRPr sz="1400" kern="1200">
        <a:solidFill>
          <a:schemeClr val="tx1"/>
        </a:solidFill>
        <a:latin typeface="Tahoma" pitchFamily="34" charset="0"/>
        <a:ea typeface="+mn-ea"/>
        <a:cs typeface="+mn-cs"/>
      </a:defRPr>
    </a:lvl8pPr>
    <a:lvl9pPr marL="3657600" algn="l" defTabSz="914400" rtl="0" eaLnBrk="1" latinLnBrk="0" hangingPunct="1">
      <a:defRPr sz="1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71" autoAdjust="0"/>
    <p:restoredTop sz="90929"/>
  </p:normalViewPr>
  <p:slideViewPr>
    <p:cSldViewPr>
      <p:cViewPr varScale="1">
        <p:scale>
          <a:sx n="31" d="100"/>
          <a:sy n="31" d="100"/>
        </p:scale>
        <p:origin x="-1402" y="-8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6575"/>
            <a:ext cx="5829300" cy="2124075"/>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8B65BFD-06BE-48AC-A013-150A401BDE00}" type="slidenum">
              <a:rPr lang="en-GB"/>
              <a:pPr>
                <a:defRPr/>
              </a:pPr>
              <a:t>‹#›</a:t>
            </a:fld>
            <a:endParaRPr lang="en-GB"/>
          </a:p>
        </p:txBody>
      </p:sp>
    </p:spTree>
    <p:extLst>
      <p:ext uri="{BB962C8B-B14F-4D97-AF65-F5344CB8AC3E}">
        <p14:creationId xmlns:p14="http://schemas.microsoft.com/office/powerpoint/2010/main" val="14907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4A39C4-610F-4BCC-A879-7B269C7D3870}" type="slidenum">
              <a:rPr lang="en-GB"/>
              <a:pPr>
                <a:defRPr/>
              </a:pPr>
              <a:t>‹#›</a:t>
            </a:fld>
            <a:endParaRPr lang="en-GB"/>
          </a:p>
        </p:txBody>
      </p:sp>
    </p:spTree>
    <p:extLst>
      <p:ext uri="{BB962C8B-B14F-4D97-AF65-F5344CB8AC3E}">
        <p14:creationId xmlns:p14="http://schemas.microsoft.com/office/powerpoint/2010/main" val="189344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81063"/>
            <a:ext cx="1457325" cy="792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14350" y="881063"/>
            <a:ext cx="4219575" cy="792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841F210-F811-4185-A86C-45E98AD00F5C}" type="slidenum">
              <a:rPr lang="en-GB"/>
              <a:pPr>
                <a:defRPr/>
              </a:pPr>
              <a:t>‹#›</a:t>
            </a:fld>
            <a:endParaRPr lang="en-GB"/>
          </a:p>
        </p:txBody>
      </p:sp>
    </p:spTree>
    <p:extLst>
      <p:ext uri="{BB962C8B-B14F-4D97-AF65-F5344CB8AC3E}">
        <p14:creationId xmlns:p14="http://schemas.microsoft.com/office/powerpoint/2010/main" val="149548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85156E0-0218-4658-842D-9C5232CDD247}" type="slidenum">
              <a:rPr lang="en-GB"/>
              <a:pPr>
                <a:defRPr/>
              </a:pPr>
              <a:t>‹#›</a:t>
            </a:fld>
            <a:endParaRPr lang="en-GB"/>
          </a:p>
        </p:txBody>
      </p:sp>
    </p:spTree>
    <p:extLst>
      <p:ext uri="{BB962C8B-B14F-4D97-AF65-F5344CB8AC3E}">
        <p14:creationId xmlns:p14="http://schemas.microsoft.com/office/powerpoint/2010/main" val="713047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6913"/>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B45D8EA-E07C-4E1D-B473-75A51801E8F9}" type="slidenum">
              <a:rPr lang="en-GB"/>
              <a:pPr>
                <a:defRPr/>
              </a:pPr>
              <a:t>‹#›</a:t>
            </a:fld>
            <a:endParaRPr lang="en-GB"/>
          </a:p>
        </p:txBody>
      </p:sp>
    </p:spTree>
    <p:extLst>
      <p:ext uri="{BB962C8B-B14F-4D97-AF65-F5344CB8AC3E}">
        <p14:creationId xmlns:p14="http://schemas.microsoft.com/office/powerpoint/2010/main" val="305881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8E1F815-34B4-4AE9-8314-168BD1694D9F}" type="slidenum">
              <a:rPr lang="en-GB"/>
              <a:pPr>
                <a:defRPr/>
              </a:pPr>
              <a:t>‹#›</a:t>
            </a:fld>
            <a:endParaRPr lang="en-GB"/>
          </a:p>
        </p:txBody>
      </p:sp>
    </p:spTree>
    <p:extLst>
      <p:ext uri="{BB962C8B-B14F-4D97-AF65-F5344CB8AC3E}">
        <p14:creationId xmlns:p14="http://schemas.microsoft.com/office/powerpoint/2010/main" val="215957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CC34C40-8301-49EF-A982-77D1195C353A}" type="slidenum">
              <a:rPr lang="en-GB"/>
              <a:pPr>
                <a:defRPr/>
              </a:pPr>
              <a:t>‹#›</a:t>
            </a:fld>
            <a:endParaRPr lang="en-GB"/>
          </a:p>
        </p:txBody>
      </p:sp>
    </p:spTree>
    <p:extLst>
      <p:ext uri="{BB962C8B-B14F-4D97-AF65-F5344CB8AC3E}">
        <p14:creationId xmlns:p14="http://schemas.microsoft.com/office/powerpoint/2010/main" val="1484713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3FDBE8D-11EA-4C4A-942B-0A125EF8E3F9}" type="slidenum">
              <a:rPr lang="en-GB"/>
              <a:pPr>
                <a:defRPr/>
              </a:pPr>
              <a:t>‹#›</a:t>
            </a:fld>
            <a:endParaRPr lang="en-GB"/>
          </a:p>
        </p:txBody>
      </p:sp>
    </p:spTree>
    <p:extLst>
      <p:ext uri="{BB962C8B-B14F-4D97-AF65-F5344CB8AC3E}">
        <p14:creationId xmlns:p14="http://schemas.microsoft.com/office/powerpoint/2010/main" val="256606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2046A19C-B43A-42FF-A58A-5D7FEBDA37A4}" type="slidenum">
              <a:rPr lang="en-GB"/>
              <a:pPr>
                <a:defRPr/>
              </a:pPr>
              <a:t>‹#›</a:t>
            </a:fld>
            <a:endParaRPr lang="en-GB"/>
          </a:p>
        </p:txBody>
      </p:sp>
    </p:spTree>
    <p:extLst>
      <p:ext uri="{BB962C8B-B14F-4D97-AF65-F5344CB8AC3E}">
        <p14:creationId xmlns:p14="http://schemas.microsoft.com/office/powerpoint/2010/main" val="347568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3F4AE1C-268F-446D-9A83-CFA101172834}" type="slidenum">
              <a:rPr lang="en-GB"/>
              <a:pPr>
                <a:defRPr/>
              </a:pPr>
              <a:t>‹#›</a:t>
            </a:fld>
            <a:endParaRPr lang="en-GB"/>
          </a:p>
        </p:txBody>
      </p:sp>
    </p:spTree>
    <p:extLst>
      <p:ext uri="{BB962C8B-B14F-4D97-AF65-F5344CB8AC3E}">
        <p14:creationId xmlns:p14="http://schemas.microsoft.com/office/powerpoint/2010/main" val="428444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6DFA492-A401-4670-B8C2-E88DE573E207}" type="slidenum">
              <a:rPr lang="en-GB"/>
              <a:pPr>
                <a:defRPr/>
              </a:pPr>
              <a:t>‹#›</a:t>
            </a:fld>
            <a:endParaRPr lang="en-GB"/>
          </a:p>
        </p:txBody>
      </p:sp>
    </p:spTree>
    <p:extLst>
      <p:ext uri="{BB962C8B-B14F-4D97-AF65-F5344CB8AC3E}">
        <p14:creationId xmlns:p14="http://schemas.microsoft.com/office/powerpoint/2010/main" val="3052795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latin typeface="+mn-lt"/>
              </a:defRPr>
            </a:lvl1pPr>
          </a:lstStyle>
          <a:p>
            <a:pPr>
              <a:defRPr/>
            </a:pPr>
            <a:endParaRPr lang="en-GB"/>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latin typeface="+mn-lt"/>
              </a:defRPr>
            </a:lvl1pPr>
          </a:lstStyle>
          <a:p>
            <a:pPr>
              <a:defRPr/>
            </a:pPr>
            <a:fld id="{2C533EFA-4947-479C-A29F-23025FC30FC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clker.com/clipart-11198.html"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533400" y="914400"/>
            <a:ext cx="5715000" cy="831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4000">
                <a:latin typeface="Copperplate Gothic Bold" pitchFamily="34" charset="0"/>
              </a:rPr>
              <a:t>Location Research Project</a:t>
            </a:r>
          </a:p>
          <a:p>
            <a:pPr algn="ctr" eaLnBrk="1" hangingPunct="1">
              <a:spcBef>
                <a:spcPct val="50000"/>
              </a:spcBef>
            </a:pPr>
            <a:endParaRPr lang="en-GB" sz="4000">
              <a:latin typeface="Copperplate Gothic Bold" pitchFamily="34" charset="0"/>
            </a:endParaRPr>
          </a:p>
          <a:p>
            <a:pPr algn="ctr" eaLnBrk="1" hangingPunct="1">
              <a:spcBef>
                <a:spcPct val="50000"/>
              </a:spcBef>
            </a:pPr>
            <a:endParaRPr lang="en-GB" sz="3600">
              <a:latin typeface="Copperplate Gothic Bold" pitchFamily="34" charset="0"/>
            </a:endParaRPr>
          </a:p>
          <a:p>
            <a:pPr algn="ctr" eaLnBrk="1" hangingPunct="1">
              <a:spcBef>
                <a:spcPct val="50000"/>
              </a:spcBef>
            </a:pPr>
            <a:endParaRPr lang="en-GB" sz="3600">
              <a:latin typeface="Copperplate Gothic Bold" pitchFamily="34" charset="0"/>
            </a:endParaRPr>
          </a:p>
          <a:p>
            <a:pPr algn="ctr" eaLnBrk="1" hangingPunct="1">
              <a:spcBef>
                <a:spcPct val="50000"/>
              </a:spcBef>
            </a:pPr>
            <a:endParaRPr lang="en-GB" sz="3600">
              <a:latin typeface="Copperplate Gothic Bold" pitchFamily="34" charset="0"/>
            </a:endParaRPr>
          </a:p>
          <a:p>
            <a:pPr algn="ctr" eaLnBrk="1" hangingPunct="1">
              <a:spcBef>
                <a:spcPct val="50000"/>
              </a:spcBef>
            </a:pPr>
            <a:endParaRPr lang="en-GB" sz="3600">
              <a:latin typeface="Copperplate Gothic Bold" pitchFamily="34" charset="0"/>
            </a:endParaRPr>
          </a:p>
          <a:p>
            <a:pPr algn="ctr" eaLnBrk="1" hangingPunct="1">
              <a:spcBef>
                <a:spcPct val="50000"/>
              </a:spcBef>
            </a:pPr>
            <a:endParaRPr lang="en-GB" sz="3600">
              <a:latin typeface="Copperplate Gothic Bold" pitchFamily="34" charset="0"/>
            </a:endParaRPr>
          </a:p>
          <a:p>
            <a:pPr algn="ctr" eaLnBrk="1" hangingPunct="1">
              <a:spcBef>
                <a:spcPct val="50000"/>
              </a:spcBef>
            </a:pPr>
            <a:r>
              <a:rPr lang="en-GB" sz="3200">
                <a:latin typeface="Copperplate Gothic Bold" pitchFamily="34" charset="0"/>
              </a:rPr>
              <a:t>_______ Half Term 20__</a:t>
            </a:r>
          </a:p>
          <a:p>
            <a:pPr algn="ctr" eaLnBrk="1" hangingPunct="1">
              <a:spcBef>
                <a:spcPct val="50000"/>
              </a:spcBef>
            </a:pPr>
            <a:endParaRPr lang="en-GB" sz="1200">
              <a:latin typeface="Copperplate Gothic Bold" pitchFamily="34" charset="0"/>
            </a:endParaRPr>
          </a:p>
          <a:p>
            <a:pPr algn="ctr" eaLnBrk="1" hangingPunct="1">
              <a:spcBef>
                <a:spcPct val="50000"/>
              </a:spcBef>
            </a:pPr>
            <a:endParaRPr lang="en-GB" sz="1000">
              <a:latin typeface="Copperplate Gothic Bold" pitchFamily="34" charset="0"/>
            </a:endParaRPr>
          </a:p>
          <a:p>
            <a:pPr algn="ctr" eaLnBrk="1" hangingPunct="1">
              <a:spcBef>
                <a:spcPct val="50000"/>
              </a:spcBef>
            </a:pPr>
            <a:r>
              <a:rPr lang="en-GB" sz="3200">
                <a:latin typeface="Copperplate Gothic Bold" pitchFamily="34" charset="0"/>
              </a:rPr>
              <a:t>Name: _______________</a:t>
            </a:r>
          </a:p>
        </p:txBody>
      </p:sp>
      <p:pic>
        <p:nvPicPr>
          <p:cNvPr id="2051" name="Picture 5" descr="http://www.trainingjournal.com/assets/images/U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362200"/>
            <a:ext cx="38036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57200" y="381000"/>
            <a:ext cx="571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a:latin typeface="Copperplate Gothic Bold" pitchFamily="34" charset="0"/>
              </a:rPr>
              <a:t>Choosing your Locations</a:t>
            </a:r>
          </a:p>
        </p:txBody>
      </p:sp>
      <p:sp>
        <p:nvSpPr>
          <p:cNvPr id="3075" name="Text Box 3"/>
          <p:cNvSpPr txBox="1">
            <a:spLocks noChangeArrowheads="1"/>
          </p:cNvSpPr>
          <p:nvPr/>
        </p:nvSpPr>
        <p:spPr bwMode="auto">
          <a:xfrm>
            <a:off x="457200" y="990600"/>
            <a:ext cx="58674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sz="2000"/>
              <a:t>You need to choose two locations (places) to focus your project on. One in a </a:t>
            </a:r>
            <a:r>
              <a:rPr lang="en-GB" sz="2000" b="1"/>
              <a:t>rural</a:t>
            </a:r>
            <a:r>
              <a:rPr lang="en-GB" sz="2000"/>
              <a:t> area (e.g. Hursley) and one in an </a:t>
            </a:r>
            <a:r>
              <a:rPr lang="en-GB" sz="2000" b="1"/>
              <a:t>urban </a:t>
            </a:r>
            <a:r>
              <a:rPr lang="en-GB" sz="2000"/>
              <a:t>area (e.g. Southampton). You may find it helpful to choose places that you know well, or have visited. </a:t>
            </a:r>
          </a:p>
        </p:txBody>
      </p:sp>
      <p:sp>
        <p:nvSpPr>
          <p:cNvPr id="3076" name="Text Box 6"/>
          <p:cNvSpPr txBox="1">
            <a:spLocks noChangeArrowheads="1"/>
          </p:cNvSpPr>
          <p:nvPr/>
        </p:nvSpPr>
        <p:spPr bwMode="auto">
          <a:xfrm>
            <a:off x="457200" y="7543800"/>
            <a:ext cx="5943600"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sz="2000"/>
              <a:t>My URBAN location: ________________________</a:t>
            </a:r>
          </a:p>
          <a:p>
            <a:pPr eaLnBrk="1" hangingPunct="1">
              <a:spcBef>
                <a:spcPct val="50000"/>
              </a:spcBef>
            </a:pPr>
            <a:endParaRPr lang="en-GB" sz="1000"/>
          </a:p>
          <a:p>
            <a:pPr eaLnBrk="1" hangingPunct="1">
              <a:spcBef>
                <a:spcPct val="50000"/>
              </a:spcBef>
            </a:pPr>
            <a:r>
              <a:rPr lang="en-GB" sz="2000"/>
              <a:t>Why I have chosen this location: </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p:txBody>
      </p:sp>
      <p:sp>
        <p:nvSpPr>
          <p:cNvPr id="3077" name="Text Box 7"/>
          <p:cNvSpPr txBox="1">
            <a:spLocks noChangeArrowheads="1"/>
          </p:cNvSpPr>
          <p:nvPr/>
        </p:nvSpPr>
        <p:spPr bwMode="auto">
          <a:xfrm>
            <a:off x="533400" y="4191000"/>
            <a:ext cx="5943600"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sz="2000"/>
              <a:t>My RURAL location: ________________________</a:t>
            </a:r>
          </a:p>
          <a:p>
            <a:pPr eaLnBrk="1" hangingPunct="1">
              <a:spcBef>
                <a:spcPct val="50000"/>
              </a:spcBef>
            </a:pPr>
            <a:endParaRPr lang="en-GB" sz="1000"/>
          </a:p>
          <a:p>
            <a:pPr eaLnBrk="1" hangingPunct="1">
              <a:spcBef>
                <a:spcPct val="50000"/>
              </a:spcBef>
            </a:pPr>
            <a:r>
              <a:rPr lang="en-GB" sz="2000"/>
              <a:t>Why I have chosen this location: </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p:txBody>
      </p:sp>
      <p:pic>
        <p:nvPicPr>
          <p:cNvPr id="3078" name="Picture 13" descr="http://www.clipart-free.co.uk/farm/images/farm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667000"/>
            <a:ext cx="17526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Rectangle 14"/>
          <p:cNvSpPr>
            <a:spLocks noChangeArrowheads="1"/>
          </p:cNvSpPr>
          <p:nvPr/>
        </p:nvSpPr>
        <p:spPr bwMode="auto">
          <a:xfrm>
            <a:off x="2105025" y="5005388"/>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pic>
        <p:nvPicPr>
          <p:cNvPr id="3080" name="Picture 17" descr="Old Factory Clip Ar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6248400"/>
            <a:ext cx="3200400"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ngfl.northumberland.gov.uk/clipart/homes/images/row%20houses_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19200"/>
            <a:ext cx="56388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nvSpPr>
        <p:spPr bwMode="auto">
          <a:xfrm>
            <a:off x="609600" y="457200"/>
            <a:ext cx="5715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a:latin typeface="Copperplate Gothic Bold" pitchFamily="34" charset="0"/>
              </a:rPr>
              <a:t>Buildings</a:t>
            </a:r>
          </a:p>
        </p:txBody>
      </p:sp>
      <p:sp>
        <p:nvSpPr>
          <p:cNvPr id="4100" name="Text Box 4"/>
          <p:cNvSpPr txBox="1">
            <a:spLocks noChangeArrowheads="1"/>
          </p:cNvSpPr>
          <p:nvPr/>
        </p:nvSpPr>
        <p:spPr bwMode="auto">
          <a:xfrm>
            <a:off x="0" y="3048000"/>
            <a:ext cx="685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a:t>Sketch and label the different types of buildings you might find in the rural location.</a:t>
            </a:r>
          </a:p>
        </p:txBody>
      </p:sp>
      <p:sp>
        <p:nvSpPr>
          <p:cNvPr id="4101" name="Text Box 5"/>
          <p:cNvSpPr txBox="1">
            <a:spLocks noChangeArrowheads="1"/>
          </p:cNvSpPr>
          <p:nvPr/>
        </p:nvSpPr>
        <p:spPr bwMode="auto">
          <a:xfrm>
            <a:off x="0" y="6400800"/>
            <a:ext cx="685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a:t>Sketch and label the different types of buildings you might find in the urban location.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533400"/>
            <a:ext cx="6172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a:latin typeface="Copperplate Gothic Bold" pitchFamily="34" charset="0"/>
              </a:rPr>
              <a:t>Making Comparisons</a:t>
            </a:r>
          </a:p>
        </p:txBody>
      </p:sp>
      <p:sp>
        <p:nvSpPr>
          <p:cNvPr id="5123" name="Text Box 3"/>
          <p:cNvSpPr txBox="1">
            <a:spLocks noChangeArrowheads="1"/>
          </p:cNvSpPr>
          <p:nvPr/>
        </p:nvSpPr>
        <p:spPr bwMode="auto">
          <a:xfrm>
            <a:off x="381000" y="1295400"/>
            <a:ext cx="601980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What do you notice about the buildings you have drawn? Are they the same in your rural location and your urban location?</a:t>
            </a:r>
          </a:p>
          <a:p>
            <a:pPr eaLnBrk="1" hangingPunct="1">
              <a:spcBef>
                <a:spcPct val="50000"/>
              </a:spcBef>
            </a:pPr>
            <a:r>
              <a:rPr lang="en-GB"/>
              <a:t> Answer the questions below to see how they are similar and/or different.</a:t>
            </a:r>
          </a:p>
        </p:txBody>
      </p:sp>
      <p:pic>
        <p:nvPicPr>
          <p:cNvPr id="5124" name="Picture 4" descr="http://ngfl.northumberland.gov.uk/clipart/homes/images/row%20houses_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001000"/>
            <a:ext cx="5715000" cy="15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 Box 5"/>
          <p:cNvSpPr txBox="1">
            <a:spLocks noChangeArrowheads="1"/>
          </p:cNvSpPr>
          <p:nvPr/>
        </p:nvSpPr>
        <p:spPr bwMode="auto">
          <a:xfrm>
            <a:off x="304800" y="2438400"/>
            <a:ext cx="6172200" cy="18129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Write the names of the buildings you drew for the rural area but NOT in the urban area:</a:t>
            </a:r>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p:txBody>
      </p:sp>
      <p:sp>
        <p:nvSpPr>
          <p:cNvPr id="5126" name="Text Box 6"/>
          <p:cNvSpPr txBox="1">
            <a:spLocks noChangeArrowheads="1"/>
          </p:cNvSpPr>
          <p:nvPr/>
        </p:nvSpPr>
        <p:spPr bwMode="auto">
          <a:xfrm>
            <a:off x="304800" y="4572000"/>
            <a:ext cx="6172200" cy="18129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Write the names of the buildings you drew for the urban area but NOT in the rural area:</a:t>
            </a:r>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p:txBody>
      </p:sp>
      <p:sp>
        <p:nvSpPr>
          <p:cNvPr id="5127" name="Text Box 7"/>
          <p:cNvSpPr txBox="1">
            <a:spLocks noChangeArrowheads="1"/>
          </p:cNvSpPr>
          <p:nvPr/>
        </p:nvSpPr>
        <p:spPr bwMode="auto">
          <a:xfrm>
            <a:off x="304800" y="6629400"/>
            <a:ext cx="6172200" cy="127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In which location was there a larger number of different buildings?</a:t>
            </a:r>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1000" y="533400"/>
            <a:ext cx="5867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a:latin typeface="Copperplate Gothic Bold" pitchFamily="34" charset="0"/>
              </a:rPr>
              <a:t>TRANSPORT</a:t>
            </a:r>
          </a:p>
        </p:txBody>
      </p:sp>
      <p:sp>
        <p:nvSpPr>
          <p:cNvPr id="6147" name="Text Box 3"/>
          <p:cNvSpPr txBox="1">
            <a:spLocks noChangeArrowheads="1"/>
          </p:cNvSpPr>
          <p:nvPr/>
        </p:nvSpPr>
        <p:spPr bwMode="auto">
          <a:xfrm>
            <a:off x="381000" y="1143000"/>
            <a:ext cx="5943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Draw or write the names of the different types of transport you might find in the locations that you have chosen.</a:t>
            </a:r>
          </a:p>
        </p:txBody>
      </p:sp>
      <p:sp>
        <p:nvSpPr>
          <p:cNvPr id="6148" name="Text Box 5"/>
          <p:cNvSpPr txBox="1">
            <a:spLocks noChangeArrowheads="1"/>
          </p:cNvSpPr>
          <p:nvPr/>
        </p:nvSpPr>
        <p:spPr bwMode="auto">
          <a:xfrm>
            <a:off x="457200" y="1828800"/>
            <a:ext cx="5791200" cy="319563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Rural Location</a:t>
            </a:r>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p:txBody>
      </p:sp>
      <p:sp>
        <p:nvSpPr>
          <p:cNvPr id="6149" name="Text Box 6"/>
          <p:cNvSpPr txBox="1">
            <a:spLocks noChangeArrowheads="1"/>
          </p:cNvSpPr>
          <p:nvPr/>
        </p:nvSpPr>
        <p:spPr bwMode="auto">
          <a:xfrm>
            <a:off x="457200" y="5257800"/>
            <a:ext cx="5791200" cy="319563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Urban Location</a:t>
            </a:r>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a:p>
            <a:pPr eaLnBrk="1" hangingPunct="1">
              <a:spcBef>
                <a:spcPct val="50000"/>
              </a:spcBef>
            </a:pPr>
            <a:endParaRPr lang="en-GB"/>
          </a:p>
        </p:txBody>
      </p:sp>
      <p:pic>
        <p:nvPicPr>
          <p:cNvPr id="6150" name="Picture 8" descr="http://icons.mysitemyway.com/wp-content/gallery/grunge-brushed-metal-pewter-icons-transport-travel/039257-grunge-brushed-metal-pewter-icon-transport-travel-transportation-rescu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077200"/>
            <a:ext cx="2209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0" descr="http://clear.msu.edu/dennie/clipart/ca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8809038"/>
            <a:ext cx="207645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12" descr="http://www.cksinfo.com/clipart/toys/steam-trai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8658225"/>
            <a:ext cx="1512888"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4" descr="http://www.imajlar.com/free_clipart/motorcycle_clipart/motorcycle_clipart_tractor.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8763000"/>
            <a:ext cx="16002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81000" y="457200"/>
            <a:ext cx="601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b="1">
                <a:latin typeface="Copperplate Gothic Bold" pitchFamily="34" charset="0"/>
              </a:rPr>
              <a:t>Facts and Research</a:t>
            </a:r>
          </a:p>
        </p:txBody>
      </p:sp>
      <p:sp>
        <p:nvSpPr>
          <p:cNvPr id="7171" name="Text Box 3"/>
          <p:cNvSpPr txBox="1">
            <a:spLocks noChangeArrowheads="1"/>
          </p:cNvSpPr>
          <p:nvPr/>
        </p:nvSpPr>
        <p:spPr bwMode="auto">
          <a:xfrm>
            <a:off x="228600" y="1066800"/>
            <a:ext cx="6096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What facts and information can you find out about your locations? You may want to think about the types of jobs people can do in the area, what the land looks like (fields, houses etc). It is up to you how you gather this information – internet, books, interviewing people or maybe even visiting places!</a:t>
            </a:r>
          </a:p>
        </p:txBody>
      </p:sp>
      <p:sp>
        <p:nvSpPr>
          <p:cNvPr id="7172" name="Text Box 4"/>
          <p:cNvSpPr txBox="1">
            <a:spLocks noChangeArrowheads="1"/>
          </p:cNvSpPr>
          <p:nvPr/>
        </p:nvSpPr>
        <p:spPr bwMode="auto">
          <a:xfrm>
            <a:off x="228600" y="2362200"/>
            <a:ext cx="6400800" cy="734377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b="1"/>
              <a:t>RURAL AREA</a:t>
            </a:r>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81000" y="457200"/>
            <a:ext cx="6019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b="1">
                <a:latin typeface="Copperplate Gothic Bold" pitchFamily="34" charset="0"/>
              </a:rPr>
              <a:t>Facts and Research</a:t>
            </a:r>
          </a:p>
        </p:txBody>
      </p:sp>
      <p:sp>
        <p:nvSpPr>
          <p:cNvPr id="8195" name="Text Box 4"/>
          <p:cNvSpPr txBox="1">
            <a:spLocks noChangeArrowheads="1"/>
          </p:cNvSpPr>
          <p:nvPr/>
        </p:nvSpPr>
        <p:spPr bwMode="auto">
          <a:xfrm>
            <a:off x="228600" y="1524000"/>
            <a:ext cx="6400800" cy="734377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b="1"/>
              <a:t>URBAN AREA</a:t>
            </a:r>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a:p>
            <a:pPr eaLnBrk="1" hangingPunct="1">
              <a:spcBef>
                <a:spcPct val="50000"/>
              </a:spcBef>
            </a:pPr>
            <a:endParaRPr lang="en-GB"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28600" y="533400"/>
            <a:ext cx="6324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algn="ctr" eaLnBrk="1" hangingPunct="1">
              <a:spcBef>
                <a:spcPct val="50000"/>
              </a:spcBef>
            </a:pPr>
            <a:r>
              <a:rPr lang="en-GB" sz="2800">
                <a:latin typeface="Copperplate Gothic Bold" pitchFamily="34" charset="0"/>
              </a:rPr>
              <a:t>Reviewing your Project</a:t>
            </a:r>
          </a:p>
        </p:txBody>
      </p:sp>
      <p:sp>
        <p:nvSpPr>
          <p:cNvPr id="9219" name="Text Box 3"/>
          <p:cNvSpPr txBox="1">
            <a:spLocks noChangeArrowheads="1"/>
          </p:cNvSpPr>
          <p:nvPr/>
        </p:nvSpPr>
        <p:spPr bwMode="auto">
          <a:xfrm>
            <a:off x="381000" y="1676400"/>
            <a:ext cx="5943600" cy="16954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What did you learn from your project?</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p:txBody>
      </p:sp>
      <p:sp>
        <p:nvSpPr>
          <p:cNvPr id="9220" name="Text Box 6"/>
          <p:cNvSpPr txBox="1">
            <a:spLocks noChangeArrowheads="1"/>
          </p:cNvSpPr>
          <p:nvPr/>
        </p:nvSpPr>
        <p:spPr bwMode="auto">
          <a:xfrm>
            <a:off x="381000" y="3962400"/>
            <a:ext cx="5943600" cy="16954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What do you think you did well?</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p:txBody>
      </p:sp>
      <p:sp>
        <p:nvSpPr>
          <p:cNvPr id="9221" name="Text Box 7"/>
          <p:cNvSpPr txBox="1">
            <a:spLocks noChangeArrowheads="1"/>
          </p:cNvSpPr>
          <p:nvPr/>
        </p:nvSpPr>
        <p:spPr bwMode="auto">
          <a:xfrm>
            <a:off x="381000" y="6248400"/>
            <a:ext cx="5943600" cy="190817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400">
                <a:solidFill>
                  <a:schemeClr val="tx1"/>
                </a:solidFill>
                <a:latin typeface="Tahoma" pitchFamily="34" charset="0"/>
              </a:defRPr>
            </a:lvl1pPr>
            <a:lvl2pPr marL="742950" indent="-285750" eaLnBrk="0" hangingPunct="0">
              <a:defRPr sz="1400">
                <a:solidFill>
                  <a:schemeClr val="tx1"/>
                </a:solidFill>
                <a:latin typeface="Tahoma" pitchFamily="34" charset="0"/>
              </a:defRPr>
            </a:lvl2pPr>
            <a:lvl3pPr marL="1143000" indent="-228600" eaLnBrk="0" hangingPunct="0">
              <a:defRPr sz="1400">
                <a:solidFill>
                  <a:schemeClr val="tx1"/>
                </a:solidFill>
                <a:latin typeface="Tahoma" pitchFamily="34" charset="0"/>
              </a:defRPr>
            </a:lvl3pPr>
            <a:lvl4pPr marL="1600200" indent="-228600" eaLnBrk="0" hangingPunct="0">
              <a:defRPr sz="1400">
                <a:solidFill>
                  <a:schemeClr val="tx1"/>
                </a:solidFill>
                <a:latin typeface="Tahoma" pitchFamily="34" charset="0"/>
              </a:defRPr>
            </a:lvl4pPr>
            <a:lvl5pPr marL="2057400" indent="-228600" eaLnBrk="0" hangingPunct="0">
              <a:defRPr sz="1400">
                <a:solidFill>
                  <a:schemeClr val="tx1"/>
                </a:solidFill>
                <a:latin typeface="Tahoma" pitchFamily="34" charset="0"/>
              </a:defRPr>
            </a:lvl5pPr>
            <a:lvl6pPr marL="2514600" indent="-228600" eaLnBrk="0" fontAlgn="base" hangingPunct="0">
              <a:spcBef>
                <a:spcPct val="0"/>
              </a:spcBef>
              <a:spcAft>
                <a:spcPct val="0"/>
              </a:spcAft>
              <a:defRPr sz="1400">
                <a:solidFill>
                  <a:schemeClr val="tx1"/>
                </a:solidFill>
                <a:latin typeface="Tahoma" pitchFamily="34" charset="0"/>
              </a:defRPr>
            </a:lvl6pPr>
            <a:lvl7pPr marL="2971800" indent="-228600" eaLnBrk="0" fontAlgn="base" hangingPunct="0">
              <a:spcBef>
                <a:spcPct val="0"/>
              </a:spcBef>
              <a:spcAft>
                <a:spcPct val="0"/>
              </a:spcAft>
              <a:defRPr sz="1400">
                <a:solidFill>
                  <a:schemeClr val="tx1"/>
                </a:solidFill>
                <a:latin typeface="Tahoma" pitchFamily="34" charset="0"/>
              </a:defRPr>
            </a:lvl7pPr>
            <a:lvl8pPr marL="3429000" indent="-228600" eaLnBrk="0" fontAlgn="base" hangingPunct="0">
              <a:spcBef>
                <a:spcPct val="0"/>
              </a:spcBef>
              <a:spcAft>
                <a:spcPct val="0"/>
              </a:spcAft>
              <a:defRPr sz="1400">
                <a:solidFill>
                  <a:schemeClr val="tx1"/>
                </a:solidFill>
                <a:latin typeface="Tahoma" pitchFamily="34" charset="0"/>
              </a:defRPr>
            </a:lvl8pPr>
            <a:lvl9pPr marL="3886200" indent="-228600" eaLnBrk="0" fontAlgn="base" hangingPunct="0">
              <a:spcBef>
                <a:spcPct val="0"/>
              </a:spcBef>
              <a:spcAft>
                <a:spcPct val="0"/>
              </a:spcAft>
              <a:defRPr sz="1400">
                <a:solidFill>
                  <a:schemeClr val="tx1"/>
                </a:solidFill>
                <a:latin typeface="Tahoma" pitchFamily="34" charset="0"/>
              </a:defRPr>
            </a:lvl9pPr>
          </a:lstStyle>
          <a:p>
            <a:pPr eaLnBrk="1" hangingPunct="1">
              <a:spcBef>
                <a:spcPct val="50000"/>
              </a:spcBef>
            </a:pPr>
            <a:r>
              <a:rPr lang="en-GB"/>
              <a:t>What do you think you could improve on next time you do a project like this?</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a:p>
            <a:pPr eaLnBrk="1" hangingPunct="1">
              <a:spcBef>
                <a:spcPct val="50000"/>
              </a:spcBef>
            </a:pPr>
            <a:r>
              <a:rPr lang="en-GB" sz="2000"/>
              <a:t>_________________________________________</a:t>
            </a:r>
          </a:p>
        </p:txBody>
      </p:sp>
      <p:sp>
        <p:nvSpPr>
          <p:cNvPr id="9224" name="AutoShape 8"/>
          <p:cNvSpPr>
            <a:spLocks noChangeArrowheads="1"/>
          </p:cNvSpPr>
          <p:nvPr/>
        </p:nvSpPr>
        <p:spPr bwMode="auto">
          <a:xfrm>
            <a:off x="838200" y="8382000"/>
            <a:ext cx="1219200" cy="1143000"/>
          </a:xfrm>
          <a:prstGeom prst="star5">
            <a:avLst/>
          </a:prstGeom>
          <a:solidFill>
            <a:schemeClr val="bg1"/>
          </a:solidFill>
          <a:ln w="28575">
            <a:solidFill>
              <a:schemeClr val="tx1"/>
            </a:solidFill>
            <a:miter lim="800000"/>
            <a:headEnd/>
            <a:tailEnd/>
          </a:ln>
          <a:effectLst/>
        </p:spPr>
        <p:txBody>
          <a:bodyPr wrap="none" anchor="ctr"/>
          <a:lstStyle/>
          <a:p>
            <a:pPr>
              <a:defRPr/>
            </a:pPr>
            <a:endParaRPr lang="en-GB"/>
          </a:p>
        </p:txBody>
      </p:sp>
      <p:sp>
        <p:nvSpPr>
          <p:cNvPr id="9225" name="AutoShape 9"/>
          <p:cNvSpPr>
            <a:spLocks noChangeArrowheads="1"/>
          </p:cNvSpPr>
          <p:nvPr/>
        </p:nvSpPr>
        <p:spPr bwMode="auto">
          <a:xfrm>
            <a:off x="2743200" y="8382000"/>
            <a:ext cx="1219200" cy="1143000"/>
          </a:xfrm>
          <a:prstGeom prst="star5">
            <a:avLst/>
          </a:prstGeom>
          <a:solidFill>
            <a:schemeClr val="bg1"/>
          </a:solidFill>
          <a:ln w="28575">
            <a:solidFill>
              <a:schemeClr val="tx1"/>
            </a:solidFill>
            <a:miter lim="800000"/>
            <a:headEnd/>
            <a:tailEnd/>
          </a:ln>
          <a:effectLst/>
        </p:spPr>
        <p:txBody>
          <a:bodyPr wrap="none" anchor="ctr"/>
          <a:lstStyle/>
          <a:p>
            <a:pPr>
              <a:defRPr/>
            </a:pPr>
            <a:endParaRPr lang="en-GB"/>
          </a:p>
        </p:txBody>
      </p:sp>
      <p:sp>
        <p:nvSpPr>
          <p:cNvPr id="9226" name="AutoShape 10"/>
          <p:cNvSpPr>
            <a:spLocks noChangeArrowheads="1"/>
          </p:cNvSpPr>
          <p:nvPr/>
        </p:nvSpPr>
        <p:spPr bwMode="auto">
          <a:xfrm>
            <a:off x="4648200" y="8382000"/>
            <a:ext cx="1219200" cy="1143000"/>
          </a:xfrm>
          <a:prstGeom prst="star5">
            <a:avLst/>
          </a:prstGeom>
          <a:solidFill>
            <a:schemeClr val="bg1"/>
          </a:solidFill>
          <a:ln w="28575">
            <a:solidFill>
              <a:schemeClr val="tx1"/>
            </a:solidFill>
            <a:miter lim="800000"/>
            <a:headEnd/>
            <a:tailEnd/>
          </a:ln>
          <a:effectLst/>
        </p:spPr>
        <p:txBody>
          <a:bodyPr wrap="none" anchor="ctr"/>
          <a:lstStyle/>
          <a:p>
            <a:pPr>
              <a:defRPr/>
            </a:pPr>
            <a:endParaRPr lang="en-GB"/>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44</TotalTime>
  <Words>363</Words>
  <Application>Microsoft Office PowerPoint</Application>
  <PresentationFormat>A4 Paper (210x297 mm)</PresentationFormat>
  <Paragraphs>113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Tahoma</vt:lpstr>
      <vt:lpstr>Arial</vt:lpstr>
      <vt:lpstr>Times New Roman</vt:lpstr>
      <vt:lpstr>Calibri</vt:lpstr>
      <vt:lpstr>Copperplate Gothic Bold</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Tensys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Becky Wakefield</dc:creator>
  <cp:lastModifiedBy>Teacher E-Solutions</cp:lastModifiedBy>
  <cp:revision>16</cp:revision>
  <dcterms:created xsi:type="dcterms:W3CDTF">2010-02-04T20:24:57Z</dcterms:created>
  <dcterms:modified xsi:type="dcterms:W3CDTF">2019-01-18T17:28:06Z</dcterms:modified>
</cp:coreProperties>
</file>