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73" r:id="rId5"/>
    <p:sldId id="258" r:id="rId6"/>
    <p:sldId id="274" r:id="rId7"/>
    <p:sldId id="268" r:id="rId8"/>
    <p:sldId id="269" r:id="rId9"/>
    <p:sldId id="257" r:id="rId10"/>
    <p:sldId id="261" r:id="rId11"/>
    <p:sldId id="270" r:id="rId12"/>
    <p:sldId id="262" r:id="rId13"/>
    <p:sldId id="263" r:id="rId14"/>
    <p:sldId id="264" r:id="rId15"/>
    <p:sldId id="265" r:id="rId16"/>
    <p:sldId id="275" r:id="rId17"/>
    <p:sldId id="271" r:id="rId18"/>
  </p:sldIdLst>
  <p:sldSz cx="9144000" cy="6858000" type="screen4x3"/>
  <p:notesSz cx="6858000" cy="9144000"/>
  <p:defaultTextStyle>
    <a:defPPr>
      <a:defRPr lang="en-GB"/>
    </a:defPPr>
    <a:lvl1pPr algn="l" rtl="0" fontAlgn="base">
      <a:spcBef>
        <a:spcPct val="0"/>
      </a:spcBef>
      <a:spcAft>
        <a:spcPct val="0"/>
      </a:spcAft>
      <a:defRPr b="1" kern="1200">
        <a:solidFill>
          <a:schemeClr val="tx1"/>
        </a:solidFill>
        <a:latin typeface="Arial" pitchFamily="34" charset="0"/>
        <a:ea typeface="+mn-ea"/>
        <a:cs typeface="+mn-cs"/>
      </a:defRPr>
    </a:lvl1pPr>
    <a:lvl2pPr marL="457200" algn="l" rtl="0" fontAlgn="base">
      <a:spcBef>
        <a:spcPct val="0"/>
      </a:spcBef>
      <a:spcAft>
        <a:spcPct val="0"/>
      </a:spcAft>
      <a:defRPr b="1" kern="1200">
        <a:solidFill>
          <a:schemeClr val="tx1"/>
        </a:solidFill>
        <a:latin typeface="Arial" pitchFamily="34" charset="0"/>
        <a:ea typeface="+mn-ea"/>
        <a:cs typeface="+mn-cs"/>
      </a:defRPr>
    </a:lvl2pPr>
    <a:lvl3pPr marL="914400" algn="l" rtl="0" fontAlgn="base">
      <a:spcBef>
        <a:spcPct val="0"/>
      </a:spcBef>
      <a:spcAft>
        <a:spcPct val="0"/>
      </a:spcAft>
      <a:defRPr b="1" kern="1200">
        <a:solidFill>
          <a:schemeClr val="tx1"/>
        </a:solidFill>
        <a:latin typeface="Arial" pitchFamily="34" charset="0"/>
        <a:ea typeface="+mn-ea"/>
        <a:cs typeface="+mn-cs"/>
      </a:defRPr>
    </a:lvl3pPr>
    <a:lvl4pPr marL="1371600" algn="l" rtl="0" fontAlgn="base">
      <a:spcBef>
        <a:spcPct val="0"/>
      </a:spcBef>
      <a:spcAft>
        <a:spcPct val="0"/>
      </a:spcAft>
      <a:defRPr b="1" kern="1200">
        <a:solidFill>
          <a:schemeClr val="tx1"/>
        </a:solidFill>
        <a:latin typeface="Arial" pitchFamily="34" charset="0"/>
        <a:ea typeface="+mn-ea"/>
        <a:cs typeface="+mn-cs"/>
      </a:defRPr>
    </a:lvl4pPr>
    <a:lvl5pPr marL="1828800" algn="l" rtl="0" fontAlgn="base">
      <a:spcBef>
        <a:spcPct val="0"/>
      </a:spcBef>
      <a:spcAft>
        <a:spcPct val="0"/>
      </a:spcAft>
      <a:defRPr b="1" kern="1200">
        <a:solidFill>
          <a:schemeClr val="tx1"/>
        </a:solidFill>
        <a:latin typeface="Arial" pitchFamily="34" charset="0"/>
        <a:ea typeface="+mn-ea"/>
        <a:cs typeface="+mn-cs"/>
      </a:defRPr>
    </a:lvl5pPr>
    <a:lvl6pPr marL="2286000" algn="l" defTabSz="914400" rtl="0" eaLnBrk="1" latinLnBrk="0" hangingPunct="1">
      <a:defRPr b="1" kern="1200">
        <a:solidFill>
          <a:schemeClr val="tx1"/>
        </a:solidFill>
        <a:latin typeface="Arial" pitchFamily="34" charset="0"/>
        <a:ea typeface="+mn-ea"/>
        <a:cs typeface="+mn-cs"/>
      </a:defRPr>
    </a:lvl6pPr>
    <a:lvl7pPr marL="2743200" algn="l" defTabSz="914400" rtl="0" eaLnBrk="1" latinLnBrk="0" hangingPunct="1">
      <a:defRPr b="1" kern="1200">
        <a:solidFill>
          <a:schemeClr val="tx1"/>
        </a:solidFill>
        <a:latin typeface="Arial" pitchFamily="34" charset="0"/>
        <a:ea typeface="+mn-ea"/>
        <a:cs typeface="+mn-cs"/>
      </a:defRPr>
    </a:lvl7pPr>
    <a:lvl8pPr marL="3200400" algn="l" defTabSz="914400" rtl="0" eaLnBrk="1" latinLnBrk="0" hangingPunct="1">
      <a:defRPr b="1" kern="1200">
        <a:solidFill>
          <a:schemeClr val="tx1"/>
        </a:solidFill>
        <a:latin typeface="Arial" pitchFamily="34" charset="0"/>
        <a:ea typeface="+mn-ea"/>
        <a:cs typeface="+mn-cs"/>
      </a:defRPr>
    </a:lvl8pPr>
    <a:lvl9pPr marL="3657600" algn="l" defTabSz="914400" rtl="0" eaLnBrk="1" latinLnBrk="0" hangingPunct="1">
      <a:defRPr b="1"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58" y="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B8CFD48-BFAA-48C4-953D-0D80AC50EEA0}" type="slidenum">
              <a:rPr lang="en-GB"/>
              <a:pPr>
                <a:defRPr/>
              </a:pPr>
              <a:t>‹#›</a:t>
            </a:fld>
            <a:endParaRPr lang="en-GB"/>
          </a:p>
        </p:txBody>
      </p:sp>
    </p:spTree>
    <p:extLst>
      <p:ext uri="{BB962C8B-B14F-4D97-AF65-F5344CB8AC3E}">
        <p14:creationId xmlns:p14="http://schemas.microsoft.com/office/powerpoint/2010/main" val="1454263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9CE2712-0AA9-4A49-A02D-892E257BCE3F}" type="slidenum">
              <a:rPr lang="en-GB"/>
              <a:pPr>
                <a:defRPr/>
              </a:pPr>
              <a:t>‹#›</a:t>
            </a:fld>
            <a:endParaRPr lang="en-GB"/>
          </a:p>
        </p:txBody>
      </p:sp>
    </p:spTree>
    <p:extLst>
      <p:ext uri="{BB962C8B-B14F-4D97-AF65-F5344CB8AC3E}">
        <p14:creationId xmlns:p14="http://schemas.microsoft.com/office/powerpoint/2010/main" val="2182322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B48A79F3-4EC1-4E60-ACF1-D99015D12BDA}" type="slidenum">
              <a:rPr lang="en-GB"/>
              <a:pPr>
                <a:defRPr/>
              </a:pPr>
              <a:t>‹#›</a:t>
            </a:fld>
            <a:endParaRPr lang="en-GB"/>
          </a:p>
        </p:txBody>
      </p:sp>
    </p:spTree>
    <p:extLst>
      <p:ext uri="{BB962C8B-B14F-4D97-AF65-F5344CB8AC3E}">
        <p14:creationId xmlns:p14="http://schemas.microsoft.com/office/powerpoint/2010/main" val="15406889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C29253B-337E-48B4-BB3C-33B5755E5992}" type="slidenum">
              <a:rPr lang="en-GB"/>
              <a:pPr>
                <a:defRPr/>
              </a:pPr>
              <a:t>‹#›</a:t>
            </a:fld>
            <a:endParaRPr lang="en-GB"/>
          </a:p>
        </p:txBody>
      </p:sp>
    </p:spTree>
    <p:extLst>
      <p:ext uri="{BB962C8B-B14F-4D97-AF65-F5344CB8AC3E}">
        <p14:creationId xmlns:p14="http://schemas.microsoft.com/office/powerpoint/2010/main" val="17043248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4"/>
          <p:cNvSpPr>
            <a:spLocks noGrp="1" noChangeArrowheads="1"/>
          </p:cNvSpPr>
          <p:nvPr>
            <p:ph type="dt" sz="half" idx="10"/>
          </p:nvPr>
        </p:nvSpPr>
        <p:spPr>
          <a:ln/>
        </p:spPr>
        <p:txBody>
          <a:bodyPr/>
          <a:lstStyle>
            <a:lvl1pPr>
              <a:defRPr/>
            </a:lvl1pPr>
          </a:lstStyle>
          <a:p>
            <a:pPr>
              <a:defRPr/>
            </a:pPr>
            <a:endParaRPr lang="en-GB"/>
          </a:p>
        </p:txBody>
      </p:sp>
      <p:sp>
        <p:nvSpPr>
          <p:cNvPr id="7" name="Rectangle 5"/>
          <p:cNvSpPr>
            <a:spLocks noGrp="1" noChangeArrowheads="1"/>
          </p:cNvSpPr>
          <p:nvPr>
            <p:ph type="ftr" sz="quarter" idx="11"/>
          </p:nvPr>
        </p:nvSpPr>
        <p:spPr>
          <a:ln/>
        </p:spPr>
        <p:txBody>
          <a:bodyPr/>
          <a:lstStyle>
            <a:lvl1pPr>
              <a:defRPr/>
            </a:lvl1pPr>
          </a:lstStyle>
          <a:p>
            <a:pPr>
              <a:defRPr/>
            </a:pPr>
            <a:endParaRPr lang="en-GB"/>
          </a:p>
        </p:txBody>
      </p:sp>
      <p:sp>
        <p:nvSpPr>
          <p:cNvPr id="8" name="Rectangle 6"/>
          <p:cNvSpPr>
            <a:spLocks noGrp="1" noChangeArrowheads="1"/>
          </p:cNvSpPr>
          <p:nvPr>
            <p:ph type="sldNum" sz="quarter" idx="12"/>
          </p:nvPr>
        </p:nvSpPr>
        <p:spPr>
          <a:ln/>
        </p:spPr>
        <p:txBody>
          <a:bodyPr/>
          <a:lstStyle>
            <a:lvl1pPr>
              <a:defRPr/>
            </a:lvl1pPr>
          </a:lstStyle>
          <a:p>
            <a:pPr>
              <a:defRPr/>
            </a:pPr>
            <a:fld id="{1BB4032E-E929-47F0-8E45-9A6C627D8467}" type="slidenum">
              <a:rPr lang="en-GB"/>
              <a:pPr>
                <a:defRPr/>
              </a:pPr>
              <a:t>‹#›</a:t>
            </a:fld>
            <a:endParaRPr lang="en-GB"/>
          </a:p>
        </p:txBody>
      </p:sp>
    </p:spTree>
    <p:extLst>
      <p:ext uri="{BB962C8B-B14F-4D97-AF65-F5344CB8AC3E}">
        <p14:creationId xmlns:p14="http://schemas.microsoft.com/office/powerpoint/2010/main" val="3525193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BB22F394-4031-45B6-9E8A-5B084422789F}" type="slidenum">
              <a:rPr lang="en-GB"/>
              <a:pPr>
                <a:defRPr/>
              </a:pPr>
              <a:t>‹#›</a:t>
            </a:fld>
            <a:endParaRPr lang="en-GB"/>
          </a:p>
        </p:txBody>
      </p:sp>
    </p:spTree>
    <p:extLst>
      <p:ext uri="{BB962C8B-B14F-4D97-AF65-F5344CB8AC3E}">
        <p14:creationId xmlns:p14="http://schemas.microsoft.com/office/powerpoint/2010/main" val="3671320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3EADB63-B03C-4AA3-A758-39FC7083C5E2}" type="slidenum">
              <a:rPr lang="en-GB"/>
              <a:pPr>
                <a:defRPr/>
              </a:pPr>
              <a:t>‹#›</a:t>
            </a:fld>
            <a:endParaRPr lang="en-GB"/>
          </a:p>
        </p:txBody>
      </p:sp>
    </p:spTree>
    <p:extLst>
      <p:ext uri="{BB962C8B-B14F-4D97-AF65-F5344CB8AC3E}">
        <p14:creationId xmlns:p14="http://schemas.microsoft.com/office/powerpoint/2010/main" val="3052193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BCAEC757-8C46-4D3B-AED0-136BD1DC4056}" type="slidenum">
              <a:rPr lang="en-GB"/>
              <a:pPr>
                <a:defRPr/>
              </a:pPr>
              <a:t>‹#›</a:t>
            </a:fld>
            <a:endParaRPr lang="en-GB"/>
          </a:p>
        </p:txBody>
      </p:sp>
    </p:spTree>
    <p:extLst>
      <p:ext uri="{BB962C8B-B14F-4D97-AF65-F5344CB8AC3E}">
        <p14:creationId xmlns:p14="http://schemas.microsoft.com/office/powerpoint/2010/main" val="4253255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B6F72939-2A36-4A81-BA8E-A8F07DD43871}" type="slidenum">
              <a:rPr lang="en-GB"/>
              <a:pPr>
                <a:defRPr/>
              </a:pPr>
              <a:t>‹#›</a:t>
            </a:fld>
            <a:endParaRPr lang="en-GB"/>
          </a:p>
        </p:txBody>
      </p:sp>
    </p:spTree>
    <p:extLst>
      <p:ext uri="{BB962C8B-B14F-4D97-AF65-F5344CB8AC3E}">
        <p14:creationId xmlns:p14="http://schemas.microsoft.com/office/powerpoint/2010/main" val="2106515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587D4AA3-F94D-46CD-9EC0-2FFFA0216399}" type="slidenum">
              <a:rPr lang="en-GB"/>
              <a:pPr>
                <a:defRPr/>
              </a:pPr>
              <a:t>‹#›</a:t>
            </a:fld>
            <a:endParaRPr lang="en-GB"/>
          </a:p>
        </p:txBody>
      </p:sp>
    </p:spTree>
    <p:extLst>
      <p:ext uri="{BB962C8B-B14F-4D97-AF65-F5344CB8AC3E}">
        <p14:creationId xmlns:p14="http://schemas.microsoft.com/office/powerpoint/2010/main" val="2080965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202A24DF-5713-4ACF-89A0-071C5FBE0BE1}" type="slidenum">
              <a:rPr lang="en-GB"/>
              <a:pPr>
                <a:defRPr/>
              </a:pPr>
              <a:t>‹#›</a:t>
            </a:fld>
            <a:endParaRPr lang="en-GB"/>
          </a:p>
        </p:txBody>
      </p:sp>
    </p:spTree>
    <p:extLst>
      <p:ext uri="{BB962C8B-B14F-4D97-AF65-F5344CB8AC3E}">
        <p14:creationId xmlns:p14="http://schemas.microsoft.com/office/powerpoint/2010/main" val="754609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BB6EC007-CD3F-4EE4-B1FB-91795DEE0E3E}" type="slidenum">
              <a:rPr lang="en-GB"/>
              <a:pPr>
                <a:defRPr/>
              </a:pPr>
              <a:t>‹#›</a:t>
            </a:fld>
            <a:endParaRPr lang="en-GB"/>
          </a:p>
        </p:txBody>
      </p:sp>
    </p:spTree>
    <p:extLst>
      <p:ext uri="{BB962C8B-B14F-4D97-AF65-F5344CB8AC3E}">
        <p14:creationId xmlns:p14="http://schemas.microsoft.com/office/powerpoint/2010/main" val="260217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335031A2-CEE0-4CA2-815E-42B7CC8E7852}" type="slidenum">
              <a:rPr lang="en-GB"/>
              <a:pPr>
                <a:defRPr/>
              </a:pPr>
              <a:t>‹#›</a:t>
            </a:fld>
            <a:endParaRPr lang="en-GB"/>
          </a:p>
        </p:txBody>
      </p:sp>
    </p:spTree>
    <p:extLst>
      <p:ext uri="{BB962C8B-B14F-4D97-AF65-F5344CB8AC3E}">
        <p14:creationId xmlns:p14="http://schemas.microsoft.com/office/powerpoint/2010/main" val="3215332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16DE22C-6ECC-4AB4-8D29-DE2B5AB1B658}" type="slidenum">
              <a:rPr lang="en-GB"/>
              <a:pPr>
                <a:defRPr/>
              </a:pPr>
              <a:t>‹#›</a:t>
            </a:fld>
            <a:endParaRPr lang="en-GB"/>
          </a:p>
        </p:txBody>
      </p:sp>
    </p:spTree>
    <p:extLst>
      <p:ext uri="{BB962C8B-B14F-4D97-AF65-F5344CB8AC3E}">
        <p14:creationId xmlns:p14="http://schemas.microsoft.com/office/powerpoint/2010/main" val="1728282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0" smtClean="0">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b="0" smtClean="0">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0" smtClean="0">
                <a:latin typeface="Arial" charset="0"/>
              </a:defRPr>
            </a:lvl1pPr>
          </a:lstStyle>
          <a:p>
            <a:pPr>
              <a:defRPr/>
            </a:pPr>
            <a:fld id="{F3E87CCD-1E83-425D-8D9C-BDA2F62FEE63}"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jpeg"/><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2" name="WordArt 4"/>
          <p:cNvSpPr>
            <a:spLocks noChangeArrowheads="1" noChangeShapeType="1" noTextEdit="1"/>
          </p:cNvSpPr>
          <p:nvPr/>
        </p:nvSpPr>
        <p:spPr bwMode="auto">
          <a:xfrm rot="376294">
            <a:off x="0" y="2349500"/>
            <a:ext cx="7032625" cy="3802063"/>
          </a:xfrm>
          <a:prstGeom prst="rect">
            <a:avLst/>
          </a:prstGeom>
        </p:spPr>
        <p:txBody>
          <a:bodyPr wrap="none" fromWordArt="1">
            <a:prstTxWarp prst="textDeflateBottom">
              <a:avLst>
                <a:gd name="adj" fmla="val 76472"/>
              </a:avLst>
            </a:prstTxWarp>
            <a:scene3d>
              <a:camera prst="legacyPerspectiveFront">
                <a:rot lat="19799998" lon="19439996" rev="0"/>
              </a:camera>
              <a:lightRig rig="legacyNormal2" dir="t"/>
            </a:scene3d>
            <a:sp3d extrusionH="354000" prstMaterial="legacyMatte">
              <a:extrusionClr>
                <a:srgbClr val="939676"/>
              </a:extrusionClr>
            </a:sp3d>
          </a:bodyPr>
          <a:lstStyle/>
          <a:p>
            <a:pPr algn="ctr"/>
            <a:r>
              <a:rPr lang="en-US" sz="3600" kern="10">
                <a:ln w="9525">
                  <a:round/>
                  <a:headEnd/>
                  <a:tailEnd/>
                </a:ln>
                <a:gradFill rotWithShape="1">
                  <a:gsLst>
                    <a:gs pos="0">
                      <a:srgbClr val="707070"/>
                    </a:gs>
                    <a:gs pos="50000">
                      <a:srgbClr val="FFFFFF"/>
                    </a:gs>
                    <a:gs pos="100000">
                      <a:srgbClr val="707070"/>
                    </a:gs>
                  </a:gsLst>
                  <a:lin ang="2280000" scaled="1"/>
                </a:gradFill>
                <a:latin typeface="Impact"/>
              </a:rPr>
              <a:t>Magnetism</a:t>
            </a:r>
          </a:p>
        </p:txBody>
      </p:sp>
      <p:pic>
        <p:nvPicPr>
          <p:cNvPr id="2051" name="Picture 6" descr="mag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5963" y="260350"/>
            <a:ext cx="3048000" cy="265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0" presetClass="path" presetSubtype="0" accel="50000" decel="50000" fill="hold" grpId="0" nodeType="clickEffect">
                                  <p:stCondLst>
                                    <p:cond delay="0"/>
                                  </p:stCondLst>
                                  <p:childTnLst>
                                    <p:animMotion origin="layout" path="M 8.33333E-7 -3.69942E-6 L 0.11163 -0.06705 " pathEditMode="relative" rAng="0" ptsTypes="AA">
                                      <p:cBhvr>
                                        <p:cTn id="6" dur="2000" fill="hold"/>
                                        <p:tgtEl>
                                          <p:spTgt spid="2052"/>
                                        </p:tgtEl>
                                        <p:attrNameLst>
                                          <p:attrName>ppt_x</p:attrName>
                                          <p:attrName>ppt_y</p:attrName>
                                        </p:attrNameLst>
                                      </p:cBhvr>
                                      <p:rCtr x="5573" y="-335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5" descr="magnet_attrac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975" y="1557338"/>
            <a:ext cx="7486650" cy="365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Rectangle 2"/>
          <p:cNvSpPr>
            <a:spLocks noGrp="1" noChangeArrowheads="1"/>
          </p:cNvSpPr>
          <p:nvPr>
            <p:ph type="title"/>
          </p:nvPr>
        </p:nvSpPr>
        <p:spPr>
          <a:xfrm>
            <a:off x="3779838" y="260350"/>
            <a:ext cx="4989512" cy="2376488"/>
          </a:xfrm>
          <a:solidFill>
            <a:schemeClr val="accent1"/>
          </a:solidFill>
          <a:ln>
            <a:solidFill>
              <a:srgbClr val="FF0000"/>
            </a:solidFill>
            <a:miter lim="800000"/>
            <a:headEnd/>
            <a:tailEnd/>
          </a:ln>
        </p:spPr>
        <p:txBody>
          <a:bodyPr/>
          <a:lstStyle/>
          <a:p>
            <a:pPr algn="l" eaLnBrk="1" hangingPunct="1"/>
            <a:r>
              <a:rPr lang="en-GB" sz="3200" smtClean="0"/>
              <a:t>When two magnets are close, they create pushing or pulling </a:t>
            </a:r>
            <a:r>
              <a:rPr lang="en-GB" sz="3200" b="1" smtClean="0"/>
              <a:t>forces</a:t>
            </a:r>
            <a:r>
              <a:rPr lang="en-GB" sz="3200" smtClean="0"/>
              <a:t> on one another.</a:t>
            </a:r>
            <a:r>
              <a:rPr lang="en-GB" sz="4000" smtClean="0"/>
              <a:t> </a:t>
            </a:r>
          </a:p>
        </p:txBody>
      </p:sp>
      <p:sp>
        <p:nvSpPr>
          <p:cNvPr id="11268" name="Text Box 6" descr="Divot"/>
          <p:cNvSpPr txBox="1">
            <a:spLocks noChangeArrowheads="1"/>
          </p:cNvSpPr>
          <p:nvPr/>
        </p:nvSpPr>
        <p:spPr bwMode="auto">
          <a:xfrm>
            <a:off x="179388" y="5013325"/>
            <a:ext cx="8604250" cy="1563688"/>
          </a:xfrm>
          <a:prstGeom prst="rect">
            <a:avLst/>
          </a:prstGeom>
          <a:pattFill prst="divot">
            <a:fgClr>
              <a:schemeClr val="accent1"/>
            </a:fgClr>
            <a:bgClr>
              <a:schemeClr val="bg1"/>
            </a:bgClr>
          </a:patt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pitchFamily="34" charset="0"/>
              </a:defRPr>
            </a:lvl1pPr>
            <a:lvl2pPr marL="742950" indent="-285750" eaLnBrk="0" hangingPunct="0">
              <a:defRPr b="1">
                <a:solidFill>
                  <a:schemeClr val="tx1"/>
                </a:solidFill>
                <a:latin typeface="Arial" pitchFamily="34" charset="0"/>
              </a:defRPr>
            </a:lvl2pPr>
            <a:lvl3pPr marL="1143000" indent="-228600" eaLnBrk="0" hangingPunct="0">
              <a:defRPr b="1">
                <a:solidFill>
                  <a:schemeClr val="tx1"/>
                </a:solidFill>
                <a:latin typeface="Arial" pitchFamily="34" charset="0"/>
              </a:defRPr>
            </a:lvl3pPr>
            <a:lvl4pPr marL="1600200" indent="-228600" eaLnBrk="0" hangingPunct="0">
              <a:defRPr b="1">
                <a:solidFill>
                  <a:schemeClr val="tx1"/>
                </a:solidFill>
                <a:latin typeface="Arial" pitchFamily="34" charset="0"/>
              </a:defRPr>
            </a:lvl4pPr>
            <a:lvl5pPr marL="2057400" indent="-228600" eaLnBrk="0" hangingPunct="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eaLnBrk="1" hangingPunct="1">
              <a:spcBef>
                <a:spcPct val="50000"/>
              </a:spcBef>
            </a:pPr>
            <a:r>
              <a:rPr lang="en-GB" sz="3200" b="0"/>
              <a:t>These forces are strongest at the ends of the magnets. The two ends of a magnet are known as the </a:t>
            </a:r>
            <a:r>
              <a:rPr lang="en-GB" sz="3200">
                <a:solidFill>
                  <a:srgbClr val="FF0000"/>
                </a:solidFill>
              </a:rPr>
              <a:t>north</a:t>
            </a:r>
            <a:r>
              <a:rPr lang="en-GB" sz="3200"/>
              <a:t> pole</a:t>
            </a:r>
            <a:r>
              <a:rPr lang="en-GB" sz="3200" b="0"/>
              <a:t> and the </a:t>
            </a:r>
            <a:r>
              <a:rPr lang="en-GB" sz="3200">
                <a:solidFill>
                  <a:srgbClr val="0000FF"/>
                </a:solidFill>
              </a:rPr>
              <a:t>south</a:t>
            </a:r>
            <a:r>
              <a:rPr lang="en-GB" sz="3200"/>
              <a:t> pole</a:t>
            </a:r>
            <a:r>
              <a:rPr lang="en-GB" sz="3200" b="0"/>
              <a:t>.</a:t>
            </a:r>
            <a:r>
              <a:rPr lang="en-GB" b="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body" sz="half" idx="1"/>
          </p:nvPr>
        </p:nvSpPr>
        <p:spPr>
          <a:xfrm>
            <a:off x="457200" y="1600200"/>
            <a:ext cx="8075613" cy="4525963"/>
          </a:xfrm>
        </p:spPr>
        <p:txBody>
          <a:bodyPr/>
          <a:lstStyle/>
          <a:p>
            <a:pPr eaLnBrk="1" hangingPunct="1"/>
            <a:r>
              <a:rPr lang="en-US" sz="2800" smtClean="0">
                <a:latin typeface="Century Gothic" pitchFamily="34" charset="0"/>
              </a:rPr>
              <a:t>So now we know that “like” poles </a:t>
            </a:r>
            <a:r>
              <a:rPr lang="en-US" sz="2800" b="1" smtClean="0">
                <a:latin typeface="Century Gothic" pitchFamily="34" charset="0"/>
              </a:rPr>
              <a:t>repel</a:t>
            </a:r>
            <a:r>
              <a:rPr lang="en-US" sz="2800" smtClean="0">
                <a:latin typeface="Century Gothic" pitchFamily="34" charset="0"/>
              </a:rPr>
              <a:t> each other…</a:t>
            </a:r>
          </a:p>
          <a:p>
            <a:pPr eaLnBrk="1" hangingPunct="1"/>
            <a:r>
              <a:rPr lang="en-US" sz="2800" smtClean="0">
                <a:latin typeface="Century Gothic" pitchFamily="34" charset="0"/>
              </a:rPr>
              <a:t>and that “opposite” poles </a:t>
            </a:r>
            <a:r>
              <a:rPr lang="en-US" sz="2800" b="1" smtClean="0">
                <a:latin typeface="Century Gothic" pitchFamily="34" charset="0"/>
              </a:rPr>
              <a:t>attract</a:t>
            </a:r>
            <a:r>
              <a:rPr lang="en-US" sz="2800" smtClean="0">
                <a:latin typeface="Century Gothic" pitchFamily="34" charset="0"/>
              </a:rPr>
              <a:t> each other.</a:t>
            </a:r>
          </a:p>
          <a:p>
            <a:pPr eaLnBrk="1" hangingPunct="1"/>
            <a:endParaRPr lang="en-GB" sz="2800" smtClean="0"/>
          </a:p>
        </p:txBody>
      </p:sp>
      <p:pic>
        <p:nvPicPr>
          <p:cNvPr id="16388" name="Picture 4"/>
          <p:cNvPicPr>
            <a:picLocks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a:xfrm rot="21118242">
            <a:off x="1547813" y="3573463"/>
            <a:ext cx="3721100" cy="11239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6389" name="Picture 5"/>
          <p:cNvPicPr>
            <a:picLocks noChangeAspect="1" noChangeArrowheads="1"/>
          </p:cNvPicPr>
          <p:nvPr>
            <p:ph sz="quarter" idx="3"/>
          </p:nvPr>
        </p:nvPicPr>
        <p:blipFill>
          <a:blip r:embed="rId2">
            <a:extLst>
              <a:ext uri="{28A0092B-C50C-407E-A947-70E740481C1C}">
                <a14:useLocalDpi xmlns:a14="http://schemas.microsoft.com/office/drawing/2010/main" val="0"/>
              </a:ext>
            </a:extLst>
          </a:blip>
          <a:srcRect/>
          <a:stretch>
            <a:fillRect/>
          </a:stretch>
        </p:blipFill>
        <p:spPr>
          <a:xfrm rot="21051846">
            <a:off x="4932363" y="3500438"/>
            <a:ext cx="3744912" cy="11953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293" name="Text Box 6"/>
          <p:cNvSpPr txBox="1">
            <a:spLocks noChangeArrowheads="1"/>
          </p:cNvSpPr>
          <p:nvPr/>
        </p:nvSpPr>
        <p:spPr bwMode="auto">
          <a:xfrm>
            <a:off x="971550" y="5876925"/>
            <a:ext cx="72723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pitchFamily="34" charset="0"/>
              </a:defRPr>
            </a:lvl1pPr>
            <a:lvl2pPr marL="742950" indent="-285750" eaLnBrk="0" hangingPunct="0">
              <a:defRPr b="1">
                <a:solidFill>
                  <a:schemeClr val="tx1"/>
                </a:solidFill>
                <a:latin typeface="Arial" pitchFamily="34" charset="0"/>
              </a:defRPr>
            </a:lvl2pPr>
            <a:lvl3pPr marL="1143000" indent="-228600" eaLnBrk="0" hangingPunct="0">
              <a:defRPr b="1">
                <a:solidFill>
                  <a:schemeClr val="tx1"/>
                </a:solidFill>
                <a:latin typeface="Arial" pitchFamily="34" charset="0"/>
              </a:defRPr>
            </a:lvl3pPr>
            <a:lvl4pPr marL="1600200" indent="-228600" eaLnBrk="0" hangingPunct="0">
              <a:defRPr b="1">
                <a:solidFill>
                  <a:schemeClr val="tx1"/>
                </a:solidFill>
                <a:latin typeface="Arial" pitchFamily="34" charset="0"/>
              </a:defRPr>
            </a:lvl4pPr>
            <a:lvl5pPr marL="2057400" indent="-228600" eaLnBrk="0" hangingPunct="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eaLnBrk="1" hangingPunct="1">
              <a:spcBef>
                <a:spcPct val="50000"/>
              </a:spcBef>
            </a:pPr>
            <a:endParaRPr lang="en-US" b="0">
              <a:latin typeface="Tahoma" pitchFamily="34" charset="0"/>
            </a:endParaRPr>
          </a:p>
        </p:txBody>
      </p:sp>
      <p:sp>
        <p:nvSpPr>
          <p:cNvPr id="12294" name="Text Box 7"/>
          <p:cNvSpPr txBox="1">
            <a:spLocks noChangeArrowheads="1"/>
          </p:cNvSpPr>
          <p:nvPr/>
        </p:nvSpPr>
        <p:spPr bwMode="auto">
          <a:xfrm>
            <a:off x="1979613" y="4797425"/>
            <a:ext cx="5616575" cy="1801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pitchFamily="34" charset="0"/>
              </a:defRPr>
            </a:lvl1pPr>
            <a:lvl2pPr marL="742950" indent="-285750" eaLnBrk="0" hangingPunct="0">
              <a:defRPr b="1">
                <a:solidFill>
                  <a:schemeClr val="tx1"/>
                </a:solidFill>
                <a:latin typeface="Arial" pitchFamily="34" charset="0"/>
              </a:defRPr>
            </a:lvl2pPr>
            <a:lvl3pPr marL="1143000" indent="-228600" eaLnBrk="0" hangingPunct="0">
              <a:defRPr b="1">
                <a:solidFill>
                  <a:schemeClr val="tx1"/>
                </a:solidFill>
                <a:latin typeface="Arial" pitchFamily="34" charset="0"/>
              </a:defRPr>
            </a:lvl3pPr>
            <a:lvl4pPr marL="1600200" indent="-228600" eaLnBrk="0" hangingPunct="0">
              <a:defRPr b="1">
                <a:solidFill>
                  <a:schemeClr val="tx1"/>
                </a:solidFill>
                <a:latin typeface="Arial" pitchFamily="34" charset="0"/>
              </a:defRPr>
            </a:lvl4pPr>
            <a:lvl5pPr marL="2057400" indent="-228600" eaLnBrk="0" hangingPunct="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algn="ctr" eaLnBrk="1" hangingPunct="1">
              <a:spcBef>
                <a:spcPct val="50000"/>
              </a:spcBef>
            </a:pPr>
            <a:r>
              <a:rPr lang="en-US" sz="2800" b="0">
                <a:latin typeface="Century Gothic" pitchFamily="34" charset="0"/>
              </a:rPr>
              <a:t>They do this because there is a </a:t>
            </a:r>
          </a:p>
          <a:p>
            <a:pPr algn="ctr" eaLnBrk="1" hangingPunct="1">
              <a:spcBef>
                <a:spcPct val="50000"/>
              </a:spcBef>
            </a:pPr>
            <a:r>
              <a:rPr lang="en-US" sz="2800" b="0" i="1">
                <a:solidFill>
                  <a:srgbClr val="0000CC"/>
                </a:solidFill>
                <a:latin typeface="Century Gothic" pitchFamily="34" charset="0"/>
              </a:rPr>
              <a:t>FORCE</a:t>
            </a:r>
            <a:r>
              <a:rPr lang="en-US" sz="2800" b="0">
                <a:latin typeface="Century Gothic" pitchFamily="34" charset="0"/>
              </a:rPr>
              <a:t> </a:t>
            </a:r>
          </a:p>
          <a:p>
            <a:pPr algn="ctr" eaLnBrk="1" hangingPunct="1">
              <a:spcBef>
                <a:spcPct val="50000"/>
              </a:spcBef>
            </a:pPr>
            <a:r>
              <a:rPr lang="en-US" sz="2800" b="0">
                <a:latin typeface="Century Gothic" pitchFamily="34" charset="0"/>
              </a:rPr>
              <a:t>between them.</a:t>
            </a:r>
            <a:endParaRPr lang="en-GB" sz="2800" b="0">
              <a:latin typeface="Century Gothic" pitchFamily="34" charset="0"/>
            </a:endParaRPr>
          </a:p>
        </p:txBody>
      </p:sp>
      <p:sp>
        <p:nvSpPr>
          <p:cNvPr id="12295" name="WordArt 8" descr="90%"/>
          <p:cNvSpPr>
            <a:spLocks noChangeArrowheads="1" noChangeShapeType="1" noTextEdit="1"/>
          </p:cNvSpPr>
          <p:nvPr/>
        </p:nvSpPr>
        <p:spPr bwMode="auto">
          <a:xfrm>
            <a:off x="1116013" y="476250"/>
            <a:ext cx="6985000" cy="647700"/>
          </a:xfrm>
          <a:prstGeom prst="rect">
            <a:avLst/>
          </a:prstGeom>
        </p:spPr>
        <p:txBody>
          <a:bodyPr wrap="none" fromWordArt="1">
            <a:prstTxWarp prst="textPlain">
              <a:avLst>
                <a:gd name="adj" fmla="val 50000"/>
              </a:avLst>
            </a:prstTxWarp>
          </a:bodyPr>
          <a:lstStyle/>
          <a:p>
            <a:pPr algn="ctr"/>
            <a:r>
              <a:rPr lang="en-US" sz="3600" i="1" kern="10">
                <a:ln w="9525">
                  <a:solidFill>
                    <a:srgbClr val="FF0000"/>
                  </a:solidFill>
                  <a:round/>
                  <a:headEnd/>
                  <a:tailEnd/>
                </a:ln>
                <a:pattFill prst="pct90">
                  <a:fgClr>
                    <a:schemeClr val="accent1"/>
                  </a:fgClr>
                  <a:bgClr>
                    <a:srgbClr val="FFFFFF"/>
                  </a:bgClr>
                </a:pattFill>
                <a:effectLst>
                  <a:outerShdw dist="35921" dir="2700000" algn="ctr" rotWithShape="0">
                    <a:srgbClr val="808080">
                      <a:alpha val="79999"/>
                    </a:srgbClr>
                  </a:outerShdw>
                </a:effectLst>
                <a:latin typeface="Arial Black"/>
              </a:rPr>
              <a:t>What did we find out?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anim calcmode="lin" valueType="num">
                                      <p:cBhvr additive="base">
                                        <p:cTn id="7" dur="500" fill="hold"/>
                                        <p:tgtEl>
                                          <p:spTgt spid="16388"/>
                                        </p:tgtEl>
                                        <p:attrNameLst>
                                          <p:attrName>ppt_x</p:attrName>
                                        </p:attrNameLst>
                                      </p:cBhvr>
                                      <p:tavLst>
                                        <p:tav tm="0">
                                          <p:val>
                                            <p:strVal val="0-#ppt_w/2"/>
                                          </p:val>
                                        </p:tav>
                                        <p:tav tm="100000">
                                          <p:val>
                                            <p:strVal val="#ppt_x"/>
                                          </p:val>
                                        </p:tav>
                                      </p:tavLst>
                                    </p:anim>
                                    <p:anim calcmode="lin" valueType="num">
                                      <p:cBhvr additive="base">
                                        <p:cTn id="8" dur="500" fill="hold"/>
                                        <p:tgtEl>
                                          <p:spTgt spid="16388"/>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16389"/>
                                        </p:tgtEl>
                                        <p:attrNameLst>
                                          <p:attrName>style.visibility</p:attrName>
                                        </p:attrNameLst>
                                      </p:cBhvr>
                                      <p:to>
                                        <p:strVal val="visible"/>
                                      </p:to>
                                    </p:set>
                                    <p:anim calcmode="lin" valueType="num">
                                      <p:cBhvr additive="base">
                                        <p:cTn id="11" dur="500" fill="hold"/>
                                        <p:tgtEl>
                                          <p:spTgt spid="16389"/>
                                        </p:tgtEl>
                                        <p:attrNameLst>
                                          <p:attrName>ppt_x</p:attrName>
                                        </p:attrNameLst>
                                      </p:cBhvr>
                                      <p:tavLst>
                                        <p:tav tm="0">
                                          <p:val>
                                            <p:strVal val="1+#ppt_w/2"/>
                                          </p:val>
                                        </p:tav>
                                        <p:tav tm="100000">
                                          <p:val>
                                            <p:strVal val="#ppt_x"/>
                                          </p:val>
                                        </p:tav>
                                      </p:tavLst>
                                    </p:anim>
                                    <p:anim calcmode="lin" valueType="num">
                                      <p:cBhvr additive="base">
                                        <p:cTn id="12" dur="500" fill="hold"/>
                                        <p:tgtEl>
                                          <p:spTgt spid="1638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7" descr="magnet_repe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0281">
            <a:off x="468313" y="3860800"/>
            <a:ext cx="3960812" cy="2386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3" descr="Sphere"/>
          <p:cNvSpPr>
            <a:spLocks noGrp="1" noChangeArrowheads="1"/>
          </p:cNvSpPr>
          <p:nvPr>
            <p:ph type="body" idx="1"/>
          </p:nvPr>
        </p:nvSpPr>
        <p:spPr>
          <a:xfrm>
            <a:off x="468313" y="908050"/>
            <a:ext cx="8229600" cy="2260600"/>
          </a:xfrm>
          <a:pattFill prst="sphere">
            <a:fgClr>
              <a:schemeClr val="accent1"/>
            </a:fgClr>
            <a:bgClr>
              <a:schemeClr val="bg1"/>
            </a:bgClr>
          </a:pattFill>
          <a:ln>
            <a:solidFill>
              <a:srgbClr val="FF0000"/>
            </a:solidFill>
            <a:miter lim="800000"/>
            <a:headEnd/>
            <a:tailEnd/>
          </a:ln>
        </p:spPr>
        <p:txBody>
          <a:bodyPr/>
          <a:lstStyle/>
          <a:p>
            <a:pPr eaLnBrk="1" hangingPunct="1">
              <a:buFontTx/>
              <a:buNone/>
            </a:pPr>
            <a:r>
              <a:rPr lang="en-GB" smtClean="0"/>
              <a:t>   If you try to put two magnets together with the same poles pointing towards one another, the magnets will push away from each other. We say they repel each other.</a:t>
            </a:r>
          </a:p>
          <a:p>
            <a:pPr eaLnBrk="1" hangingPunct="1"/>
            <a:endParaRPr lang="en-GB" smtClean="0"/>
          </a:p>
        </p:txBody>
      </p:sp>
      <p:sp>
        <p:nvSpPr>
          <p:cNvPr id="13316" name="Rectangle 5" descr="Light upward diagonal"/>
          <p:cNvSpPr>
            <a:spLocks noChangeArrowheads="1"/>
          </p:cNvSpPr>
          <p:nvPr/>
        </p:nvSpPr>
        <p:spPr bwMode="auto">
          <a:xfrm rot="891564">
            <a:off x="4572000" y="3429000"/>
            <a:ext cx="4052888" cy="3168650"/>
          </a:xfrm>
          <a:prstGeom prst="rect">
            <a:avLst/>
          </a:prstGeom>
          <a:pattFill prst="ltUpDiag">
            <a:fgClr>
              <a:schemeClr val="accent1"/>
            </a:fgClr>
            <a:bgClr>
              <a:schemeClr val="bg1"/>
            </a:bgClr>
          </a:pattFill>
          <a:ln w="2857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GB" sz="3200" b="0"/>
              <a:t>   In this picture two north poles are pushing away from each other (repelling each other).</a:t>
            </a:r>
          </a:p>
          <a:p>
            <a:pPr marL="342900" indent="-342900">
              <a:spcBef>
                <a:spcPct val="20000"/>
              </a:spcBef>
              <a:buFontTx/>
              <a:buChar char="•"/>
            </a:pPr>
            <a:endParaRPr lang="en-GB" sz="3200" b="0"/>
          </a:p>
        </p:txBody>
      </p:sp>
      <p:sp>
        <p:nvSpPr>
          <p:cNvPr id="13317" name="WordArt 9" descr="10%"/>
          <p:cNvSpPr>
            <a:spLocks noChangeArrowheads="1" noChangeShapeType="1" noTextEdit="1"/>
          </p:cNvSpPr>
          <p:nvPr/>
        </p:nvSpPr>
        <p:spPr bwMode="auto">
          <a:xfrm>
            <a:off x="468313" y="188913"/>
            <a:ext cx="5616575" cy="647700"/>
          </a:xfrm>
          <a:prstGeom prst="rect">
            <a:avLst/>
          </a:prstGeom>
        </p:spPr>
        <p:txBody>
          <a:bodyPr wrap="none" fromWordArt="1">
            <a:prstTxWarp prst="textPlain">
              <a:avLst>
                <a:gd name="adj" fmla="val 50000"/>
              </a:avLst>
            </a:prstTxWarp>
          </a:bodyPr>
          <a:lstStyle/>
          <a:p>
            <a:pPr algn="ctr"/>
            <a:r>
              <a:rPr lang="en-US" sz="3600" i="1" kern="10">
                <a:ln w="9525">
                  <a:solidFill>
                    <a:srgbClr val="FF0000"/>
                  </a:solidFill>
                  <a:round/>
                  <a:headEnd/>
                  <a:tailEnd/>
                </a:ln>
                <a:pattFill prst="pct10">
                  <a:fgClr>
                    <a:srgbClr val="FF0000"/>
                  </a:fgClr>
                  <a:bgClr>
                    <a:srgbClr val="FFFFFF"/>
                  </a:bgClr>
                </a:pattFill>
                <a:effectLst>
                  <a:outerShdw dist="35921" dir="2700000" algn="ctr" rotWithShape="0">
                    <a:srgbClr val="808080">
                      <a:alpha val="79999"/>
                    </a:srgbClr>
                  </a:outerShdw>
                </a:effectLst>
                <a:latin typeface="Arial Black"/>
              </a:rPr>
              <a:t>Same poles repel</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7" descr="magnet_attrac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07434">
            <a:off x="1619250" y="2420938"/>
            <a:ext cx="6765925" cy="3300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Rectangle 3" descr="Dark downward diagonal"/>
          <p:cNvSpPr>
            <a:spLocks noGrp="1" noChangeArrowheads="1"/>
          </p:cNvSpPr>
          <p:nvPr>
            <p:ph type="body" idx="1"/>
          </p:nvPr>
        </p:nvSpPr>
        <p:spPr>
          <a:xfrm>
            <a:off x="971550" y="836613"/>
            <a:ext cx="7921625" cy="2260600"/>
          </a:xfrm>
          <a:pattFill prst="dkDnDiag">
            <a:fgClr>
              <a:schemeClr val="accent1"/>
            </a:fgClr>
            <a:bgClr>
              <a:schemeClr val="bg1"/>
            </a:bgClr>
          </a:pattFill>
          <a:ln>
            <a:solidFill>
              <a:srgbClr val="FF0000"/>
            </a:solidFill>
            <a:miter lim="800000"/>
            <a:headEnd/>
            <a:tailEnd/>
          </a:ln>
        </p:spPr>
        <p:txBody>
          <a:bodyPr/>
          <a:lstStyle/>
          <a:p>
            <a:pPr eaLnBrk="1" hangingPunct="1">
              <a:buFontTx/>
              <a:buNone/>
            </a:pPr>
            <a:r>
              <a:rPr lang="en-GB" sz="2800" smtClean="0">
                <a:latin typeface="Century Gothic" pitchFamily="34" charset="0"/>
              </a:rPr>
              <a:t>    If you put two magnets together with different poles pointing towards one another, the magnets will pull towards each other. We say they attract each other.</a:t>
            </a:r>
          </a:p>
          <a:p>
            <a:pPr eaLnBrk="1" hangingPunct="1"/>
            <a:endParaRPr lang="en-GB" sz="2800" smtClean="0"/>
          </a:p>
        </p:txBody>
      </p:sp>
      <p:sp>
        <p:nvSpPr>
          <p:cNvPr id="14340" name="Rectangle 4"/>
          <p:cNvSpPr>
            <a:spLocks noChangeArrowheads="1"/>
          </p:cNvSpPr>
          <p:nvPr/>
        </p:nvSpPr>
        <p:spPr bwMode="auto">
          <a:xfrm>
            <a:off x="539750" y="4797425"/>
            <a:ext cx="8229600" cy="226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buFontTx/>
              <a:buChar char="•"/>
            </a:pPr>
            <a:endParaRPr lang="en-US" sz="3200" b="0"/>
          </a:p>
        </p:txBody>
      </p:sp>
      <p:sp>
        <p:nvSpPr>
          <p:cNvPr id="14341" name="Rectangle 8" descr="Dashed vertical"/>
          <p:cNvSpPr>
            <a:spLocks noChangeArrowheads="1"/>
          </p:cNvSpPr>
          <p:nvPr/>
        </p:nvSpPr>
        <p:spPr bwMode="auto">
          <a:xfrm>
            <a:off x="250825" y="4941888"/>
            <a:ext cx="8013700" cy="1711325"/>
          </a:xfrm>
          <a:prstGeom prst="rect">
            <a:avLst/>
          </a:prstGeom>
          <a:pattFill prst="dashVert">
            <a:fgClr>
              <a:schemeClr val="accent1"/>
            </a:fgClr>
            <a:bgClr>
              <a:schemeClr val="bg1"/>
            </a:bgClr>
          </a:patt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GB" sz="3200" b="0">
                <a:latin typeface="Century Gothic" pitchFamily="34" charset="0"/>
              </a:rPr>
              <a:t>   </a:t>
            </a:r>
            <a:r>
              <a:rPr lang="en-GB" sz="2800" b="0">
                <a:latin typeface="Century Gothic" pitchFamily="34" charset="0"/>
              </a:rPr>
              <a:t>In this picture a north and a south pole are pulling towards each other (attracting each other).</a:t>
            </a:r>
          </a:p>
        </p:txBody>
      </p:sp>
      <p:sp>
        <p:nvSpPr>
          <p:cNvPr id="14342" name="WordArt 9" descr="Large checker board"/>
          <p:cNvSpPr>
            <a:spLocks noChangeArrowheads="1" noChangeShapeType="1" noTextEdit="1"/>
          </p:cNvSpPr>
          <p:nvPr/>
        </p:nvSpPr>
        <p:spPr bwMode="auto">
          <a:xfrm>
            <a:off x="468313" y="188913"/>
            <a:ext cx="4679950" cy="647700"/>
          </a:xfrm>
          <a:prstGeom prst="rect">
            <a:avLst/>
          </a:prstGeom>
        </p:spPr>
        <p:txBody>
          <a:bodyPr wrap="none" fromWordArt="1">
            <a:prstTxWarp prst="textPlain">
              <a:avLst>
                <a:gd name="adj" fmla="val 50000"/>
              </a:avLst>
            </a:prstTxWarp>
          </a:bodyPr>
          <a:lstStyle/>
          <a:p>
            <a:pPr algn="ctr"/>
            <a:r>
              <a:rPr lang="en-US" sz="3600" i="1" kern="10">
                <a:ln w="9525">
                  <a:solidFill>
                    <a:srgbClr val="FF0000"/>
                  </a:solidFill>
                  <a:round/>
                  <a:headEnd/>
                  <a:tailEnd/>
                </a:ln>
                <a:pattFill prst="lgCheck">
                  <a:fgClr>
                    <a:srgbClr val="FF0000"/>
                  </a:fgClr>
                  <a:bgClr>
                    <a:srgbClr val="FFFFFF"/>
                  </a:bgClr>
                </a:pattFill>
                <a:effectLst>
                  <a:outerShdw dist="35921" dir="2700000" algn="ctr" rotWithShape="0">
                    <a:srgbClr val="808080">
                      <a:alpha val="79999"/>
                    </a:srgbClr>
                  </a:outerShdw>
                </a:effectLst>
                <a:latin typeface="Arial Black"/>
              </a:rPr>
              <a:t>Different poles attract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8"/>
          <p:cNvSpPr>
            <a:spLocks noChangeArrowheads="1"/>
          </p:cNvSpPr>
          <p:nvPr/>
        </p:nvSpPr>
        <p:spPr bwMode="auto">
          <a:xfrm>
            <a:off x="468313" y="1125538"/>
            <a:ext cx="4210050" cy="2538412"/>
          </a:xfrm>
          <a:prstGeom prst="rect">
            <a:avLst/>
          </a:prstGeom>
          <a:solidFill>
            <a:schemeClr val="accent1"/>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en-GB" sz="3200" b="0">
                <a:latin typeface="Century Gothic" pitchFamily="34" charset="0"/>
              </a:rPr>
              <a:t>Magnets can attract other magnets but they can also attract magnetic materials.</a:t>
            </a:r>
          </a:p>
        </p:txBody>
      </p:sp>
      <p:sp>
        <p:nvSpPr>
          <p:cNvPr id="15363" name="WordArt 9" descr="Shingle"/>
          <p:cNvSpPr>
            <a:spLocks noChangeArrowheads="1" noChangeShapeType="1" noTextEdit="1"/>
          </p:cNvSpPr>
          <p:nvPr/>
        </p:nvSpPr>
        <p:spPr bwMode="auto">
          <a:xfrm>
            <a:off x="468313" y="188913"/>
            <a:ext cx="4679950" cy="647700"/>
          </a:xfrm>
          <a:prstGeom prst="rect">
            <a:avLst/>
          </a:prstGeom>
        </p:spPr>
        <p:txBody>
          <a:bodyPr wrap="none" fromWordArt="1">
            <a:prstTxWarp prst="textPlain">
              <a:avLst>
                <a:gd name="adj" fmla="val 50000"/>
              </a:avLst>
            </a:prstTxWarp>
          </a:bodyPr>
          <a:lstStyle/>
          <a:p>
            <a:pPr algn="ctr"/>
            <a:r>
              <a:rPr lang="en-US" sz="3600" i="1" kern="10">
                <a:ln w="9525">
                  <a:solidFill>
                    <a:srgbClr val="FF0000"/>
                  </a:solidFill>
                  <a:round/>
                  <a:headEnd/>
                  <a:tailEnd/>
                </a:ln>
                <a:pattFill prst="shingle">
                  <a:fgClr>
                    <a:srgbClr val="FF0000"/>
                  </a:fgClr>
                  <a:bgClr>
                    <a:srgbClr val="FFFFFF"/>
                  </a:bgClr>
                </a:pattFill>
                <a:effectLst>
                  <a:outerShdw dist="35921" dir="2700000" algn="ctr" rotWithShape="0">
                    <a:srgbClr val="808080">
                      <a:alpha val="79999"/>
                    </a:srgbClr>
                  </a:outerShdw>
                </a:effectLst>
                <a:latin typeface="Arial Black"/>
              </a:rPr>
              <a:t>Did you know?</a:t>
            </a:r>
          </a:p>
        </p:txBody>
      </p:sp>
      <p:sp>
        <p:nvSpPr>
          <p:cNvPr id="15364" name="Rectangle 3" descr="25%"/>
          <p:cNvSpPr>
            <a:spLocks noGrp="1" noChangeArrowheads="1"/>
          </p:cNvSpPr>
          <p:nvPr>
            <p:ph type="body" idx="1"/>
          </p:nvPr>
        </p:nvSpPr>
        <p:spPr>
          <a:xfrm>
            <a:off x="5508625" y="2708275"/>
            <a:ext cx="3311525" cy="3673475"/>
          </a:xfrm>
          <a:pattFill prst="pct25">
            <a:fgClr>
              <a:schemeClr val="accent1"/>
            </a:fgClr>
            <a:bgClr>
              <a:schemeClr val="bg1"/>
            </a:bgClr>
          </a:pattFill>
          <a:ln w="76200">
            <a:solidFill>
              <a:srgbClr val="FF0000"/>
            </a:solidFill>
            <a:miter lim="800000"/>
            <a:headEnd/>
            <a:tailEnd/>
          </a:ln>
        </p:spPr>
        <p:txBody>
          <a:bodyPr/>
          <a:lstStyle/>
          <a:p>
            <a:pPr eaLnBrk="1" hangingPunct="1">
              <a:buFontTx/>
              <a:buNone/>
            </a:pPr>
            <a:r>
              <a:rPr lang="en-GB" smtClean="0">
                <a:latin typeface="Century Gothic" pitchFamily="34" charset="0"/>
              </a:rPr>
              <a:t>Magnetic</a:t>
            </a:r>
          </a:p>
          <a:p>
            <a:pPr eaLnBrk="1" hangingPunct="1">
              <a:buFontTx/>
              <a:buNone/>
            </a:pPr>
            <a:r>
              <a:rPr lang="en-GB" smtClean="0">
                <a:latin typeface="Century Gothic" pitchFamily="34" charset="0"/>
              </a:rPr>
              <a:t>materials are</a:t>
            </a:r>
          </a:p>
          <a:p>
            <a:pPr eaLnBrk="1" hangingPunct="1">
              <a:buFontTx/>
              <a:buNone/>
            </a:pPr>
            <a:r>
              <a:rPr lang="en-GB" smtClean="0">
                <a:latin typeface="Century Gothic" pitchFamily="34" charset="0"/>
              </a:rPr>
              <a:t>always metals</a:t>
            </a:r>
          </a:p>
          <a:p>
            <a:pPr eaLnBrk="1" hangingPunct="1">
              <a:buFontTx/>
              <a:buNone/>
            </a:pPr>
            <a:r>
              <a:rPr lang="en-GB" smtClean="0">
                <a:latin typeface="Century Gothic" pitchFamily="34" charset="0"/>
              </a:rPr>
              <a:t>but only a few</a:t>
            </a:r>
          </a:p>
          <a:p>
            <a:pPr eaLnBrk="1" hangingPunct="1">
              <a:buFontTx/>
              <a:buNone/>
            </a:pPr>
            <a:r>
              <a:rPr lang="en-GB" smtClean="0">
                <a:latin typeface="Century Gothic" pitchFamily="34" charset="0"/>
              </a:rPr>
              <a:t>metals are</a:t>
            </a:r>
          </a:p>
          <a:p>
            <a:pPr eaLnBrk="1" hangingPunct="1">
              <a:buFontTx/>
              <a:buNone/>
            </a:pPr>
            <a:r>
              <a:rPr lang="en-GB" smtClean="0">
                <a:latin typeface="Century Gothic" pitchFamily="34" charset="0"/>
              </a:rPr>
              <a:t>magnetic.</a:t>
            </a:r>
          </a:p>
        </p:txBody>
      </p:sp>
      <p:pic>
        <p:nvPicPr>
          <p:cNvPr id="15365" name="Picture 13" descr="HorseshoeMag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913" y="4076700"/>
            <a:ext cx="2160587"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4" descr="magnetis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3860800"/>
            <a:ext cx="2478087" cy="280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Rectangle 6"/>
          <p:cNvSpPr>
            <a:spLocks noChangeArrowheads="1"/>
          </p:cNvSpPr>
          <p:nvPr/>
        </p:nvSpPr>
        <p:spPr bwMode="auto">
          <a:xfrm rot="-545416">
            <a:off x="498475" y="617538"/>
            <a:ext cx="5543550" cy="2473325"/>
          </a:xfrm>
          <a:prstGeom prst="rect">
            <a:avLst/>
          </a:prstGeom>
          <a:solidFill>
            <a:schemeClr val="accent1"/>
          </a:solidFill>
          <a:ln w="7620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90000"/>
              </a:lnSpc>
              <a:spcBef>
                <a:spcPct val="20000"/>
              </a:spcBef>
            </a:pPr>
            <a:r>
              <a:rPr lang="en-GB" sz="2800" b="0">
                <a:latin typeface="Century Gothic" pitchFamily="34" charset="0"/>
              </a:rPr>
              <a:t>Iron </a:t>
            </a:r>
            <a:r>
              <a:rPr lang="en-GB" sz="2800">
                <a:latin typeface="Century Gothic" pitchFamily="34" charset="0"/>
              </a:rPr>
              <a:t>IS</a:t>
            </a:r>
            <a:r>
              <a:rPr lang="en-GB" sz="2800" b="0">
                <a:latin typeface="Century Gothic" pitchFamily="34" charset="0"/>
              </a:rPr>
              <a:t> magnetic, so any metal with iron in it will be attracted to a magnet. Steel contains iron, so a steel paperclip, for example, will be attracted to a magnet.</a:t>
            </a:r>
          </a:p>
        </p:txBody>
      </p:sp>
      <p:sp>
        <p:nvSpPr>
          <p:cNvPr id="16388" name="Rectangle 3" descr="Diagonal brick"/>
          <p:cNvSpPr>
            <a:spLocks noGrp="1" noChangeArrowheads="1"/>
          </p:cNvSpPr>
          <p:nvPr>
            <p:ph type="body" idx="1"/>
          </p:nvPr>
        </p:nvSpPr>
        <p:spPr>
          <a:xfrm>
            <a:off x="2843213" y="3068638"/>
            <a:ext cx="4557712" cy="3529012"/>
          </a:xfrm>
          <a:pattFill prst="diagBrick">
            <a:fgClr>
              <a:schemeClr val="accent1"/>
            </a:fgClr>
            <a:bgClr>
              <a:schemeClr val="bg1"/>
            </a:bgClr>
          </a:pattFill>
          <a:ln>
            <a:solidFill>
              <a:srgbClr val="FF0000"/>
            </a:solidFill>
            <a:miter lim="800000"/>
            <a:headEnd/>
            <a:tailEnd/>
          </a:ln>
        </p:spPr>
        <p:txBody>
          <a:bodyPr/>
          <a:lstStyle/>
          <a:p>
            <a:pPr eaLnBrk="1" hangingPunct="1">
              <a:buFontTx/>
              <a:buNone/>
            </a:pPr>
            <a:r>
              <a:rPr lang="en-GB" sz="2800" smtClean="0">
                <a:latin typeface="Century Gothic" pitchFamily="34" charset="0"/>
              </a:rPr>
              <a:t>    Most other metals, for example aluminium, copper and gold, are </a:t>
            </a:r>
            <a:r>
              <a:rPr lang="en-GB" sz="2800" b="1" smtClean="0">
                <a:latin typeface="Century Gothic" pitchFamily="34" charset="0"/>
              </a:rPr>
              <a:t>NOT</a:t>
            </a:r>
            <a:r>
              <a:rPr lang="en-GB" sz="2800" smtClean="0">
                <a:latin typeface="Century Gothic" pitchFamily="34" charset="0"/>
              </a:rPr>
              <a:t> magnetic. An aluminium drinks can, for example, will not be attracted to a magnet.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6"/>
          <p:cNvSpPr>
            <a:spLocks noChangeArrowheads="1"/>
          </p:cNvSpPr>
          <p:nvPr/>
        </p:nvSpPr>
        <p:spPr bwMode="auto">
          <a:xfrm>
            <a:off x="395288" y="1557338"/>
            <a:ext cx="8351837" cy="2592387"/>
          </a:xfrm>
          <a:prstGeom prst="rect">
            <a:avLst/>
          </a:prstGeom>
          <a:solidFill>
            <a:schemeClr val="accent1"/>
          </a:solidFill>
          <a:ln w="3810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11" name="Rectangle 2"/>
          <p:cNvSpPr>
            <a:spLocks noGrp="1" noChangeArrowheads="1"/>
          </p:cNvSpPr>
          <p:nvPr>
            <p:ph type="title"/>
          </p:nvPr>
        </p:nvSpPr>
        <p:spPr/>
        <p:txBody>
          <a:bodyPr/>
          <a:lstStyle/>
          <a:p>
            <a:pPr algn="l" eaLnBrk="1" hangingPunct="1"/>
            <a:r>
              <a:rPr lang="en-GB" sz="1800" smtClean="0"/>
              <a:t/>
            </a:r>
            <a:br>
              <a:rPr lang="en-GB" sz="1800" smtClean="0"/>
            </a:br>
            <a:r>
              <a:rPr lang="en-GB" sz="1800" smtClean="0"/>
              <a:t> </a:t>
            </a:r>
            <a:r>
              <a:rPr lang="en-GB" sz="3600" smtClean="0">
                <a:solidFill>
                  <a:srgbClr val="FF0000"/>
                </a:solidFill>
              </a:rPr>
              <a:t>How do magnets help in a scrap yard? </a:t>
            </a:r>
          </a:p>
        </p:txBody>
      </p:sp>
      <p:sp>
        <p:nvSpPr>
          <p:cNvPr id="17412" name="Rectangle 3"/>
          <p:cNvSpPr>
            <a:spLocks noGrp="1" noChangeArrowheads="1"/>
          </p:cNvSpPr>
          <p:nvPr>
            <p:ph type="body" idx="1"/>
          </p:nvPr>
        </p:nvSpPr>
        <p:spPr>
          <a:xfrm>
            <a:off x="468313" y="1628775"/>
            <a:ext cx="8229600" cy="2941638"/>
          </a:xfrm>
          <a:extLst>
            <a:ext uri="{91240B29-F687-4F45-9708-019B960494DF}">
              <a14:hiddenLine xmlns:a14="http://schemas.microsoft.com/office/drawing/2010/main" w="9525">
                <a:solidFill>
                  <a:srgbClr val="FF0000"/>
                </a:solidFill>
                <a:miter lim="800000"/>
                <a:headEnd/>
                <a:tailEnd/>
              </a14:hiddenLine>
            </a:ext>
          </a:extLst>
        </p:spPr>
        <p:txBody>
          <a:bodyPr/>
          <a:lstStyle/>
          <a:p>
            <a:pPr eaLnBrk="1" hangingPunct="1">
              <a:buFontTx/>
              <a:buNone/>
            </a:pPr>
            <a:r>
              <a:rPr lang="en-GB" sz="2800" smtClean="0">
                <a:latin typeface="Century Gothic" pitchFamily="34" charset="0"/>
              </a:rPr>
              <a:t>   </a:t>
            </a:r>
            <a:r>
              <a:rPr lang="en-GB" sz="2400" smtClean="0">
                <a:latin typeface="Century Gothic" pitchFamily="34" charset="0"/>
              </a:rPr>
              <a:t>A car is made up of many different materials. When a car is scrapped the different types of metals need to be sorted. A huge rotating magnet is used to sort the magnetic materials from the non-magnetic materials. Separating the materials allows them to be reused</a:t>
            </a:r>
            <a:r>
              <a:rPr lang="en-GB" sz="2800" smtClean="0">
                <a:latin typeface="Century Gothic" pitchFamily="34" charset="0"/>
              </a:rPr>
              <a:t>. </a:t>
            </a:r>
          </a:p>
          <a:p>
            <a:pPr algn="ctr" eaLnBrk="1" hangingPunct="1">
              <a:buFontTx/>
              <a:buNone/>
            </a:pPr>
            <a:r>
              <a:rPr lang="en-GB" sz="1200" smtClean="0">
                <a:solidFill>
                  <a:srgbClr val="FF0000"/>
                </a:solidFill>
              </a:rPr>
              <a:t/>
            </a:r>
            <a:br>
              <a:rPr lang="en-GB" sz="1200" smtClean="0">
                <a:solidFill>
                  <a:srgbClr val="FF0000"/>
                </a:solidFill>
              </a:rPr>
            </a:br>
            <a:endParaRPr lang="en-GB" sz="1200" smtClean="0">
              <a:solidFill>
                <a:srgbClr val="FF0000"/>
              </a:solidFill>
            </a:endParaRPr>
          </a:p>
          <a:p>
            <a:pPr algn="ctr" eaLnBrk="1" hangingPunct="1">
              <a:buFontTx/>
              <a:buNone/>
            </a:pPr>
            <a:endParaRPr lang="en-GB" sz="1200" smtClean="0">
              <a:solidFill>
                <a:srgbClr val="FF0000"/>
              </a:solidFill>
            </a:endParaRPr>
          </a:p>
          <a:p>
            <a:pPr algn="ctr" eaLnBrk="1" hangingPunct="1">
              <a:buFontTx/>
              <a:buNone/>
            </a:pPr>
            <a:endParaRPr lang="en-GB" sz="1200" smtClean="0">
              <a:solidFill>
                <a:srgbClr val="FF0000"/>
              </a:solidFill>
            </a:endParaRPr>
          </a:p>
          <a:p>
            <a:pPr algn="ctr" eaLnBrk="1" hangingPunct="1">
              <a:buFontTx/>
              <a:buNone/>
            </a:pPr>
            <a:endParaRPr lang="en-GB" sz="2800" smtClean="0"/>
          </a:p>
          <a:p>
            <a:pPr algn="ctr" eaLnBrk="1" hangingPunct="1">
              <a:buFontTx/>
              <a:buNone/>
            </a:pPr>
            <a:endParaRPr lang="en-GB" sz="2800" smtClean="0"/>
          </a:p>
        </p:txBody>
      </p:sp>
      <p:pic>
        <p:nvPicPr>
          <p:cNvPr id="17413" name="Picture 5" descr="4468925382_6c3ceecbfe_z"/>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7175" y="3716338"/>
            <a:ext cx="4392613" cy="2924175"/>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WordArt 5"/>
          <p:cNvSpPr>
            <a:spLocks noChangeArrowheads="1" noChangeShapeType="1" noTextEdit="1"/>
          </p:cNvSpPr>
          <p:nvPr/>
        </p:nvSpPr>
        <p:spPr bwMode="auto">
          <a:xfrm>
            <a:off x="2411413" y="188913"/>
            <a:ext cx="4032250" cy="620712"/>
          </a:xfrm>
          <a:prstGeom prst="rect">
            <a:avLst/>
          </a:prstGeom>
        </p:spPr>
        <p:txBody>
          <a:bodyPr wrap="none" fromWordArt="1">
            <a:prstTxWarp prst="textPlain">
              <a:avLst>
                <a:gd name="adj" fmla="val 50000"/>
              </a:avLst>
            </a:prstTxWarp>
          </a:bodyPr>
          <a:lstStyle/>
          <a:p>
            <a:pPr algn="ctr"/>
            <a:r>
              <a:rPr lang="en-US" sz="3600" i="1" kern="10">
                <a:ln w="12700">
                  <a:solidFill>
                    <a:srgbClr val="FF0000"/>
                  </a:solidFill>
                  <a:round/>
                  <a:headEnd/>
                  <a:tailEnd/>
                </a:ln>
                <a:solidFill>
                  <a:schemeClr val="accent1"/>
                </a:solidFill>
                <a:effectLst>
                  <a:outerShdw dist="35921" dir="2700000" algn="ctr" rotWithShape="0">
                    <a:srgbClr val="808080">
                      <a:alpha val="79999"/>
                    </a:srgbClr>
                  </a:outerShdw>
                </a:effectLst>
                <a:latin typeface="Arial Black"/>
              </a:rPr>
              <a:t>vocabulary</a:t>
            </a:r>
          </a:p>
        </p:txBody>
      </p:sp>
      <p:graphicFrame>
        <p:nvGraphicFramePr>
          <p:cNvPr id="17499" name="Group 91"/>
          <p:cNvGraphicFramePr>
            <a:graphicFrameLocks noGrp="1"/>
          </p:cNvGraphicFramePr>
          <p:nvPr>
            <p:ph/>
          </p:nvPr>
        </p:nvGraphicFramePr>
        <p:xfrm>
          <a:off x="539750" y="836613"/>
          <a:ext cx="8229600" cy="5851525"/>
        </p:xfrm>
        <a:graphic>
          <a:graphicData uri="http://schemas.openxmlformats.org/drawingml/2006/table">
            <a:tbl>
              <a:tblPr/>
              <a:tblGrid>
                <a:gridCol w="4114800"/>
                <a:gridCol w="4114800"/>
              </a:tblGrid>
              <a:tr h="9747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Century Gothic" pitchFamily="34" charset="0"/>
                          <a:cs typeface="Times New Roman" pitchFamily="18" charset="0"/>
                        </a:rPr>
                        <a:t>magnetism</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Century Gothic" pitchFamily="34" charset="0"/>
                          <a:cs typeface="Times New Roman" pitchFamily="18" charset="0"/>
                        </a:rPr>
                        <a:t>magnet</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763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Century Gothic" pitchFamily="34" charset="0"/>
                          <a:cs typeface="Times New Roman" pitchFamily="18" charset="0"/>
                        </a:rPr>
                        <a:t>magnetic</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Century Gothic" pitchFamily="34" charset="0"/>
                          <a:cs typeface="Times New Roman" pitchFamily="18" charset="0"/>
                        </a:rPr>
                        <a:t>non-magnetic</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747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Century Gothic" pitchFamily="34" charset="0"/>
                          <a:cs typeface="Times New Roman" pitchFamily="18" charset="0"/>
                        </a:rPr>
                        <a:t>force</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Century Gothic" pitchFamily="34" charset="0"/>
                          <a:cs typeface="Times New Roman" pitchFamily="18" charset="0"/>
                        </a:rPr>
                        <a:t>poles</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747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Century Gothic" pitchFamily="34" charset="0"/>
                          <a:cs typeface="Times New Roman" pitchFamily="18" charset="0"/>
                        </a:rPr>
                        <a:t>push</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Century Gothic" pitchFamily="34" charset="0"/>
                          <a:cs typeface="Times New Roman" pitchFamily="18" charset="0"/>
                        </a:rPr>
                        <a:t>pull</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763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Century Gothic" pitchFamily="34" charset="0"/>
                          <a:cs typeface="Times New Roman" pitchFamily="18" charset="0"/>
                        </a:rPr>
                        <a:t>repel</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Century Gothic" pitchFamily="34" charset="0"/>
                          <a:cs typeface="Times New Roman" pitchFamily="18" charset="0"/>
                        </a:rPr>
                        <a:t>attract</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747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Century Gothic" pitchFamily="34" charset="0"/>
                          <a:cs typeface="Times New Roman" pitchFamily="18" charset="0"/>
                        </a:rPr>
                        <a:t>north</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Century Gothic" pitchFamily="34" charset="0"/>
                          <a:cs typeface="Times New Roman" pitchFamily="18" charset="0"/>
                        </a:rPr>
                        <a:t>south</a:t>
                      </a:r>
                      <a:endParaRPr kumimoji="0" lang="en-GB"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9" descr="american_education_la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2708275"/>
            <a:ext cx="3519488"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4"/>
          <p:cNvSpPr>
            <a:spLocks noChangeArrowheads="1"/>
          </p:cNvSpPr>
          <p:nvPr/>
        </p:nvSpPr>
        <p:spPr bwMode="auto">
          <a:xfrm>
            <a:off x="2627313" y="2708275"/>
            <a:ext cx="6688137" cy="2952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a:spcBef>
                <a:spcPct val="20000"/>
              </a:spcBef>
            </a:pPr>
            <a:endParaRPr lang="en-US" sz="6600" b="0"/>
          </a:p>
        </p:txBody>
      </p:sp>
      <p:sp>
        <p:nvSpPr>
          <p:cNvPr id="3076" name="WordArt 5" descr="Sphere"/>
          <p:cNvSpPr>
            <a:spLocks noChangeArrowheads="1" noChangeShapeType="1" noTextEdit="1"/>
          </p:cNvSpPr>
          <p:nvPr/>
        </p:nvSpPr>
        <p:spPr bwMode="auto">
          <a:xfrm>
            <a:off x="250825" y="188913"/>
            <a:ext cx="6119813" cy="1152525"/>
          </a:xfrm>
          <a:prstGeom prst="rect">
            <a:avLst/>
          </a:prstGeom>
        </p:spPr>
        <p:txBody>
          <a:bodyPr wrap="none" fromWordArt="1">
            <a:prstTxWarp prst="textPlain">
              <a:avLst>
                <a:gd name="adj" fmla="val 50000"/>
              </a:avLst>
            </a:prstTxWarp>
          </a:bodyPr>
          <a:lstStyle/>
          <a:p>
            <a:pPr algn="ctr"/>
            <a:r>
              <a:rPr lang="en-US" sz="3600" i="1" kern="10">
                <a:ln w="12700">
                  <a:solidFill>
                    <a:srgbClr val="FF0000"/>
                  </a:solidFill>
                  <a:round/>
                  <a:headEnd/>
                  <a:tailEnd/>
                </a:ln>
                <a:pattFill prst="sphere">
                  <a:fgClr>
                    <a:schemeClr val="accent1"/>
                  </a:fgClr>
                  <a:bgClr>
                    <a:srgbClr val="FFFFFF"/>
                  </a:bgClr>
                </a:pattFill>
                <a:effectLst>
                  <a:outerShdw dist="35921" dir="2700000" algn="ctr" rotWithShape="0">
                    <a:srgbClr val="808080">
                      <a:alpha val="79999"/>
                    </a:srgbClr>
                  </a:outerShdw>
                </a:effectLst>
                <a:latin typeface="Arial Black"/>
              </a:rPr>
              <a:t>magnets</a:t>
            </a:r>
          </a:p>
        </p:txBody>
      </p:sp>
      <p:sp>
        <p:nvSpPr>
          <p:cNvPr id="3077" name="AutoShape 7"/>
          <p:cNvSpPr>
            <a:spLocks noChangeArrowheads="1"/>
          </p:cNvSpPr>
          <p:nvPr/>
        </p:nvSpPr>
        <p:spPr bwMode="auto">
          <a:xfrm>
            <a:off x="3887788" y="1125538"/>
            <a:ext cx="5256212" cy="2519362"/>
          </a:xfrm>
          <a:prstGeom prst="cloudCallout">
            <a:avLst>
              <a:gd name="adj1" fmla="val -50394"/>
              <a:gd name="adj2" fmla="val 69407"/>
            </a:avLst>
          </a:prstGeom>
          <a:solidFill>
            <a:schemeClr val="bg1"/>
          </a:solidFill>
          <a:ln w="5715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endParaRPr lang="en-US" sz="400" b="0"/>
          </a:p>
          <a:p>
            <a:pPr algn="ctr"/>
            <a:r>
              <a:rPr lang="en-US" sz="3600" b="0">
                <a:latin typeface="Century Gothic" pitchFamily="34" charset="0"/>
              </a:rPr>
              <a:t>What do we already know</a:t>
            </a:r>
            <a:r>
              <a:rPr lang="en-US" sz="3600" b="0">
                <a:latin typeface="Arial Unicode MS" pitchFamily="34" charset="-128"/>
              </a:rPr>
              <a:t>?</a:t>
            </a:r>
            <a:endParaRPr lang="en-GB" sz="3600" b="0">
              <a:latin typeface="Arial Unicode MS" pitchFamily="34"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395288" y="1412875"/>
            <a:ext cx="8229600" cy="5445125"/>
          </a:xfrm>
        </p:spPr>
        <p:txBody>
          <a:bodyPr/>
          <a:lstStyle/>
          <a:p>
            <a:pPr eaLnBrk="1" hangingPunct="1">
              <a:lnSpc>
                <a:spcPct val="90000"/>
              </a:lnSpc>
              <a:buClr>
                <a:schemeClr val="hlink"/>
              </a:buClr>
              <a:buFont typeface="Wingdings" pitchFamily="2" charset="2"/>
              <a:buChar char="v"/>
            </a:pPr>
            <a:r>
              <a:rPr lang="en-GB" sz="2800" smtClean="0">
                <a:latin typeface="Century Gothic" pitchFamily="34" charset="0"/>
              </a:rPr>
              <a:t>Understand that some materials are attracted to magnets</a:t>
            </a:r>
          </a:p>
          <a:p>
            <a:pPr eaLnBrk="1" hangingPunct="1">
              <a:lnSpc>
                <a:spcPct val="90000"/>
              </a:lnSpc>
              <a:buFont typeface="Wingdings" pitchFamily="2" charset="2"/>
              <a:buChar char="v"/>
            </a:pPr>
            <a:endParaRPr lang="en-GB" sz="2800" smtClean="0">
              <a:latin typeface="Century Gothic" pitchFamily="34" charset="0"/>
            </a:endParaRPr>
          </a:p>
          <a:p>
            <a:pPr eaLnBrk="1" hangingPunct="1">
              <a:lnSpc>
                <a:spcPct val="90000"/>
              </a:lnSpc>
              <a:buClr>
                <a:schemeClr val="hlink"/>
              </a:buClr>
              <a:buFont typeface="Wingdings" pitchFamily="2" charset="2"/>
              <a:buChar char="v"/>
            </a:pPr>
            <a:r>
              <a:rPr lang="en-US" sz="2800" smtClean="0">
                <a:latin typeface="Century Gothic" pitchFamily="34" charset="0"/>
              </a:rPr>
              <a:t>What the characteristics of magnets are</a:t>
            </a:r>
          </a:p>
          <a:p>
            <a:pPr eaLnBrk="1" hangingPunct="1">
              <a:lnSpc>
                <a:spcPct val="90000"/>
              </a:lnSpc>
              <a:buFont typeface="Wingdings" pitchFamily="2" charset="2"/>
              <a:buChar char="v"/>
            </a:pPr>
            <a:endParaRPr lang="en-US" sz="2800" smtClean="0">
              <a:latin typeface="Century Gothic" pitchFamily="34" charset="0"/>
            </a:endParaRPr>
          </a:p>
          <a:p>
            <a:pPr eaLnBrk="1" hangingPunct="1">
              <a:lnSpc>
                <a:spcPct val="90000"/>
              </a:lnSpc>
              <a:buClr>
                <a:schemeClr val="hlink"/>
              </a:buClr>
              <a:buFont typeface="Wingdings" pitchFamily="2" charset="2"/>
              <a:buChar char="v"/>
            </a:pPr>
            <a:r>
              <a:rPr lang="en-US" sz="2800" smtClean="0">
                <a:latin typeface="Century Gothic" pitchFamily="34" charset="0"/>
              </a:rPr>
              <a:t>That magnets can repel and attract each other</a:t>
            </a:r>
          </a:p>
          <a:p>
            <a:pPr eaLnBrk="1" hangingPunct="1">
              <a:lnSpc>
                <a:spcPct val="90000"/>
              </a:lnSpc>
              <a:buFont typeface="Wingdings" pitchFamily="2" charset="2"/>
              <a:buChar char="v"/>
            </a:pPr>
            <a:endParaRPr lang="en-US" sz="2800" smtClean="0">
              <a:latin typeface="Century Gothic" pitchFamily="34" charset="0"/>
            </a:endParaRPr>
          </a:p>
          <a:p>
            <a:pPr eaLnBrk="1" hangingPunct="1">
              <a:lnSpc>
                <a:spcPct val="90000"/>
              </a:lnSpc>
              <a:buClr>
                <a:schemeClr val="hlink"/>
              </a:buClr>
              <a:buFont typeface="Wingdings" pitchFamily="2" charset="2"/>
              <a:buChar char="v"/>
            </a:pPr>
            <a:r>
              <a:rPr lang="en-US" sz="2800" smtClean="0">
                <a:latin typeface="Century Gothic" pitchFamily="34" charset="0"/>
              </a:rPr>
              <a:t>How magnets behave</a:t>
            </a:r>
          </a:p>
          <a:p>
            <a:pPr eaLnBrk="1" hangingPunct="1">
              <a:lnSpc>
                <a:spcPct val="90000"/>
              </a:lnSpc>
              <a:buFont typeface="Wingdings" pitchFamily="2" charset="2"/>
              <a:buChar char="v"/>
            </a:pPr>
            <a:endParaRPr lang="en-US" sz="2800" smtClean="0">
              <a:latin typeface="Century Gothic" pitchFamily="34" charset="0"/>
            </a:endParaRPr>
          </a:p>
          <a:p>
            <a:pPr eaLnBrk="1" hangingPunct="1">
              <a:lnSpc>
                <a:spcPct val="90000"/>
              </a:lnSpc>
              <a:buClr>
                <a:schemeClr val="hlink"/>
              </a:buClr>
              <a:buFont typeface="Wingdings" pitchFamily="2" charset="2"/>
              <a:buChar char="v"/>
            </a:pPr>
            <a:r>
              <a:rPr lang="en-US" sz="2800" smtClean="0">
                <a:latin typeface="Century Gothic" pitchFamily="34" charset="0"/>
              </a:rPr>
              <a:t>What happens when you put two magnets together</a:t>
            </a:r>
            <a:endParaRPr lang="en-GB" sz="2800" smtClean="0">
              <a:latin typeface="Century Gothic" pitchFamily="34" charset="0"/>
            </a:endParaRPr>
          </a:p>
        </p:txBody>
      </p:sp>
      <p:sp>
        <p:nvSpPr>
          <p:cNvPr id="4099" name="WordArt 4"/>
          <p:cNvSpPr>
            <a:spLocks noChangeArrowheads="1" noChangeShapeType="1" noTextEdit="1"/>
          </p:cNvSpPr>
          <p:nvPr/>
        </p:nvSpPr>
        <p:spPr bwMode="auto">
          <a:xfrm>
            <a:off x="684213" y="404813"/>
            <a:ext cx="7920037" cy="865187"/>
          </a:xfrm>
          <a:prstGeom prst="rect">
            <a:avLst/>
          </a:prstGeom>
        </p:spPr>
        <p:txBody>
          <a:bodyPr wrap="none" fromWordArt="1">
            <a:prstTxWarp prst="textPlain">
              <a:avLst>
                <a:gd name="adj" fmla="val 50000"/>
              </a:avLst>
            </a:prstTxWarp>
          </a:bodyPr>
          <a:lstStyle/>
          <a:p>
            <a:pPr algn="ctr"/>
            <a:r>
              <a:rPr lang="en-US" sz="3600" i="1" kern="10">
                <a:ln w="9525">
                  <a:solidFill>
                    <a:srgbClr val="FF0000"/>
                  </a:solidFill>
                  <a:round/>
                  <a:headEnd/>
                  <a:tailEnd/>
                </a:ln>
                <a:solidFill>
                  <a:schemeClr val="accent1"/>
                </a:solidFill>
                <a:effectLst>
                  <a:outerShdw dist="35921" dir="2700000" algn="ctr" rotWithShape="0">
                    <a:srgbClr val="808080">
                      <a:alpha val="79999"/>
                    </a:srgbClr>
                  </a:outerShdw>
                </a:effectLst>
                <a:latin typeface="Arial Black"/>
              </a:rPr>
              <a:t>What are we going to learn today?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5" descr="lodest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4300" y="333375"/>
            <a:ext cx="5400675" cy="484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WordArt 6" descr="40%"/>
          <p:cNvSpPr>
            <a:spLocks noChangeArrowheads="1" noChangeShapeType="1" noTextEdit="1"/>
          </p:cNvSpPr>
          <p:nvPr/>
        </p:nvSpPr>
        <p:spPr bwMode="auto">
          <a:xfrm>
            <a:off x="468313" y="404813"/>
            <a:ext cx="4619625" cy="792162"/>
          </a:xfrm>
          <a:prstGeom prst="rect">
            <a:avLst/>
          </a:prstGeom>
        </p:spPr>
        <p:txBody>
          <a:bodyPr wrap="none" fromWordArt="1">
            <a:prstTxWarp prst="textPlain">
              <a:avLst>
                <a:gd name="adj" fmla="val 50000"/>
              </a:avLst>
            </a:prstTxWarp>
          </a:bodyPr>
          <a:lstStyle/>
          <a:p>
            <a:pPr algn="ctr"/>
            <a:r>
              <a:rPr lang="en-US" sz="3600" i="1" kern="10">
                <a:ln w="9525">
                  <a:solidFill>
                    <a:srgbClr val="FF0000"/>
                  </a:solidFill>
                  <a:round/>
                  <a:headEnd/>
                  <a:tailEnd/>
                </a:ln>
                <a:pattFill prst="pct40">
                  <a:fgClr>
                    <a:schemeClr val="accent1"/>
                  </a:fgClr>
                  <a:bgClr>
                    <a:srgbClr val="FFFFFF"/>
                  </a:bgClr>
                </a:pattFill>
                <a:effectLst>
                  <a:outerShdw dist="35921" dir="2700000" algn="ctr" rotWithShape="0">
                    <a:srgbClr val="808080">
                      <a:alpha val="79999"/>
                    </a:srgbClr>
                  </a:outerShdw>
                </a:effectLst>
                <a:latin typeface="Arial Black"/>
              </a:rPr>
              <a:t>Lodestone</a:t>
            </a:r>
          </a:p>
        </p:txBody>
      </p:sp>
      <p:sp>
        <p:nvSpPr>
          <p:cNvPr id="5124" name="Rectangle 7"/>
          <p:cNvSpPr>
            <a:spLocks noChangeArrowheads="1"/>
          </p:cNvSpPr>
          <p:nvPr/>
        </p:nvSpPr>
        <p:spPr bwMode="auto">
          <a:xfrm>
            <a:off x="250825" y="1846263"/>
            <a:ext cx="4249738" cy="476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GB">
                <a:latin typeface="Century Gothic" pitchFamily="34" charset="0"/>
              </a:rPr>
              <a:t>There are many legends that tell us about the  discovery of magnets.</a:t>
            </a:r>
          </a:p>
          <a:p>
            <a:r>
              <a:rPr lang="en-GB">
                <a:latin typeface="Century Gothic" pitchFamily="34" charset="0"/>
              </a:rPr>
              <a:t> </a:t>
            </a:r>
          </a:p>
          <a:p>
            <a:r>
              <a:rPr lang="en-GB">
                <a:latin typeface="Century Gothic" pitchFamily="34" charset="0"/>
              </a:rPr>
              <a:t>One of the most common, is that of an elderly shepherd named Magnets, who was herding his sheep in an area of Northern Greece called Magnesia, about 4,000 years ago. </a:t>
            </a:r>
          </a:p>
          <a:p>
            <a:endParaRPr lang="en-GB">
              <a:latin typeface="Century Gothic" pitchFamily="34" charset="0"/>
            </a:endParaRPr>
          </a:p>
          <a:p>
            <a:r>
              <a:rPr lang="en-GB">
                <a:latin typeface="Century Gothic" pitchFamily="34" charset="0"/>
              </a:rPr>
              <a:t>It is said that both the nails in his shoes and the metal tip of his staff became firmly stuck to the large, black rock on which he was standing. This type of rock was later named magnetite, after either Magnesia or Magnets himself.</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descr="nib-mag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88" y="4365625"/>
            <a:ext cx="2673350" cy="222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7"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59563" y="4508500"/>
            <a:ext cx="1905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11" descr="Bar_magne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79838" y="1628775"/>
            <a:ext cx="3409950" cy="2557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13" descr="MagneticWan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6013" y="1557338"/>
            <a:ext cx="2317750" cy="231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WordArt 15" descr="Sphere"/>
          <p:cNvSpPr>
            <a:spLocks noChangeArrowheads="1" noChangeShapeType="1" noTextEdit="1"/>
          </p:cNvSpPr>
          <p:nvPr/>
        </p:nvSpPr>
        <p:spPr bwMode="auto">
          <a:xfrm>
            <a:off x="323850" y="260350"/>
            <a:ext cx="4314825" cy="936625"/>
          </a:xfrm>
          <a:prstGeom prst="rect">
            <a:avLst/>
          </a:prstGeom>
        </p:spPr>
        <p:txBody>
          <a:bodyPr wrap="none" fromWordArt="1">
            <a:prstTxWarp prst="textPlain">
              <a:avLst>
                <a:gd name="adj" fmla="val 50000"/>
              </a:avLst>
            </a:prstTxWarp>
          </a:bodyPr>
          <a:lstStyle/>
          <a:p>
            <a:pPr algn="ctr"/>
            <a:r>
              <a:rPr lang="en-US" sz="3600" i="1" kern="10">
                <a:ln w="9525">
                  <a:solidFill>
                    <a:srgbClr val="FF0000"/>
                  </a:solidFill>
                  <a:round/>
                  <a:headEnd/>
                  <a:tailEnd/>
                </a:ln>
                <a:pattFill prst="sphere">
                  <a:fgClr>
                    <a:schemeClr val="accent1"/>
                  </a:fgClr>
                  <a:bgClr>
                    <a:srgbClr val="FFFFFF"/>
                  </a:bgClr>
                </a:pattFill>
                <a:effectLst>
                  <a:outerShdw dist="35921" dir="2700000" algn="ctr" rotWithShape="0">
                    <a:srgbClr val="808080">
                      <a:alpha val="79999"/>
                    </a:srgbClr>
                  </a:outerShdw>
                </a:effectLst>
                <a:latin typeface="Arial Black"/>
              </a:rPr>
              <a:t>magnets</a:t>
            </a:r>
          </a:p>
        </p:txBody>
      </p:sp>
      <p:sp>
        <p:nvSpPr>
          <p:cNvPr id="6151" name="Text Box 16"/>
          <p:cNvSpPr txBox="1">
            <a:spLocks noChangeArrowheads="1"/>
          </p:cNvSpPr>
          <p:nvPr/>
        </p:nvSpPr>
        <p:spPr bwMode="auto">
          <a:xfrm>
            <a:off x="1763713" y="6021388"/>
            <a:ext cx="30956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pitchFamily="34" charset="0"/>
              </a:defRPr>
            </a:lvl1pPr>
            <a:lvl2pPr marL="742950" indent="-285750" eaLnBrk="0" hangingPunct="0">
              <a:defRPr b="1">
                <a:solidFill>
                  <a:schemeClr val="tx1"/>
                </a:solidFill>
                <a:latin typeface="Arial" pitchFamily="34" charset="0"/>
              </a:defRPr>
            </a:lvl2pPr>
            <a:lvl3pPr marL="1143000" indent="-228600" eaLnBrk="0" hangingPunct="0">
              <a:defRPr b="1">
                <a:solidFill>
                  <a:schemeClr val="tx1"/>
                </a:solidFill>
                <a:latin typeface="Arial" pitchFamily="34" charset="0"/>
              </a:defRPr>
            </a:lvl3pPr>
            <a:lvl4pPr marL="1600200" indent="-228600" eaLnBrk="0" hangingPunct="0">
              <a:defRPr b="1">
                <a:solidFill>
                  <a:schemeClr val="tx1"/>
                </a:solidFill>
                <a:latin typeface="Arial" pitchFamily="34" charset="0"/>
              </a:defRPr>
            </a:lvl4pPr>
            <a:lvl5pPr marL="2057400" indent="-228600" eaLnBrk="0" hangingPunct="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eaLnBrk="1" hangingPunct="1">
              <a:spcBef>
                <a:spcPct val="50000"/>
              </a:spcBef>
            </a:pPr>
            <a:r>
              <a:rPr lang="en-GB" sz="2400">
                <a:latin typeface="Century Gothic" pitchFamily="34" charset="0"/>
              </a:rPr>
              <a:t>horseshoe magnet</a:t>
            </a:r>
          </a:p>
        </p:txBody>
      </p:sp>
      <p:sp>
        <p:nvSpPr>
          <p:cNvPr id="6152" name="Text Box 18"/>
          <p:cNvSpPr txBox="1">
            <a:spLocks noChangeArrowheads="1"/>
          </p:cNvSpPr>
          <p:nvPr/>
        </p:nvSpPr>
        <p:spPr bwMode="auto">
          <a:xfrm>
            <a:off x="5940425" y="1916113"/>
            <a:ext cx="21605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pitchFamily="34" charset="0"/>
              </a:defRPr>
            </a:lvl1pPr>
            <a:lvl2pPr marL="742950" indent="-285750" eaLnBrk="0" hangingPunct="0">
              <a:defRPr b="1">
                <a:solidFill>
                  <a:schemeClr val="tx1"/>
                </a:solidFill>
                <a:latin typeface="Arial" pitchFamily="34" charset="0"/>
              </a:defRPr>
            </a:lvl2pPr>
            <a:lvl3pPr marL="1143000" indent="-228600" eaLnBrk="0" hangingPunct="0">
              <a:defRPr b="1">
                <a:solidFill>
                  <a:schemeClr val="tx1"/>
                </a:solidFill>
                <a:latin typeface="Arial" pitchFamily="34" charset="0"/>
              </a:defRPr>
            </a:lvl3pPr>
            <a:lvl4pPr marL="1600200" indent="-228600" eaLnBrk="0" hangingPunct="0">
              <a:defRPr b="1">
                <a:solidFill>
                  <a:schemeClr val="tx1"/>
                </a:solidFill>
                <a:latin typeface="Arial" pitchFamily="34" charset="0"/>
              </a:defRPr>
            </a:lvl4pPr>
            <a:lvl5pPr marL="2057400" indent="-228600" eaLnBrk="0" hangingPunct="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eaLnBrk="1" hangingPunct="1">
              <a:spcBef>
                <a:spcPct val="50000"/>
              </a:spcBef>
            </a:pPr>
            <a:r>
              <a:rPr lang="en-GB" sz="2400">
                <a:latin typeface="Century Gothic" pitchFamily="34" charset="0"/>
              </a:rPr>
              <a:t>bar magnet</a:t>
            </a:r>
          </a:p>
        </p:txBody>
      </p:sp>
      <p:sp>
        <p:nvSpPr>
          <p:cNvPr id="6153" name="Text Box 19"/>
          <p:cNvSpPr txBox="1">
            <a:spLocks noChangeArrowheads="1"/>
          </p:cNvSpPr>
          <p:nvPr/>
        </p:nvSpPr>
        <p:spPr bwMode="auto">
          <a:xfrm>
            <a:off x="5580063" y="4292600"/>
            <a:ext cx="30956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pitchFamily="34" charset="0"/>
              </a:defRPr>
            </a:lvl1pPr>
            <a:lvl2pPr marL="742950" indent="-285750" eaLnBrk="0" hangingPunct="0">
              <a:defRPr b="1">
                <a:solidFill>
                  <a:schemeClr val="tx1"/>
                </a:solidFill>
                <a:latin typeface="Arial" pitchFamily="34" charset="0"/>
              </a:defRPr>
            </a:lvl2pPr>
            <a:lvl3pPr marL="1143000" indent="-228600" eaLnBrk="0" hangingPunct="0">
              <a:defRPr b="1">
                <a:solidFill>
                  <a:schemeClr val="tx1"/>
                </a:solidFill>
                <a:latin typeface="Arial" pitchFamily="34" charset="0"/>
              </a:defRPr>
            </a:lvl3pPr>
            <a:lvl4pPr marL="1600200" indent="-228600" eaLnBrk="0" hangingPunct="0">
              <a:defRPr b="1">
                <a:solidFill>
                  <a:schemeClr val="tx1"/>
                </a:solidFill>
                <a:latin typeface="Arial" pitchFamily="34" charset="0"/>
              </a:defRPr>
            </a:lvl4pPr>
            <a:lvl5pPr marL="2057400" indent="-228600" eaLnBrk="0" hangingPunct="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eaLnBrk="1" hangingPunct="1">
              <a:spcBef>
                <a:spcPct val="50000"/>
              </a:spcBef>
            </a:pPr>
            <a:r>
              <a:rPr lang="en-GB" sz="2400">
                <a:latin typeface="Arial Unicode MS" pitchFamily="34" charset="-128"/>
              </a:rPr>
              <a:t>doughnut magnet</a:t>
            </a:r>
          </a:p>
        </p:txBody>
      </p:sp>
      <p:sp>
        <p:nvSpPr>
          <p:cNvPr id="6154" name="Text Box 20"/>
          <p:cNvSpPr txBox="1">
            <a:spLocks noChangeArrowheads="1"/>
          </p:cNvSpPr>
          <p:nvPr/>
        </p:nvSpPr>
        <p:spPr bwMode="auto">
          <a:xfrm>
            <a:off x="323850" y="1557338"/>
            <a:ext cx="2952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pitchFamily="34" charset="0"/>
              </a:defRPr>
            </a:lvl1pPr>
            <a:lvl2pPr marL="742950" indent="-285750" eaLnBrk="0" hangingPunct="0">
              <a:defRPr b="1">
                <a:solidFill>
                  <a:schemeClr val="tx1"/>
                </a:solidFill>
                <a:latin typeface="Arial" pitchFamily="34" charset="0"/>
              </a:defRPr>
            </a:lvl2pPr>
            <a:lvl3pPr marL="1143000" indent="-228600" eaLnBrk="0" hangingPunct="0">
              <a:defRPr b="1">
                <a:solidFill>
                  <a:schemeClr val="tx1"/>
                </a:solidFill>
                <a:latin typeface="Arial" pitchFamily="34" charset="0"/>
              </a:defRPr>
            </a:lvl3pPr>
            <a:lvl4pPr marL="1600200" indent="-228600" eaLnBrk="0" hangingPunct="0">
              <a:defRPr b="1">
                <a:solidFill>
                  <a:schemeClr val="tx1"/>
                </a:solidFill>
                <a:latin typeface="Arial" pitchFamily="34" charset="0"/>
              </a:defRPr>
            </a:lvl4pPr>
            <a:lvl5pPr marL="2057400" indent="-228600" eaLnBrk="0" hangingPunct="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eaLnBrk="1" hangingPunct="1">
              <a:spcBef>
                <a:spcPct val="50000"/>
              </a:spcBef>
            </a:pPr>
            <a:r>
              <a:rPr lang="en-GB" sz="2400">
                <a:latin typeface="Century Gothic" pitchFamily="34" charset="0"/>
              </a:rPr>
              <a:t>wand magnet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12" descr="ilve-microwave-oven-convection-gri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2492375"/>
            <a:ext cx="1657350" cy="1068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20" descr="ndfeb-cow-magne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8263" y="4724400"/>
            <a:ext cx="1827212" cy="187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 name="Picture 22" descr="RF6326O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42213" y="3789363"/>
            <a:ext cx="1601787" cy="285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WordArt 4" descr="90%"/>
          <p:cNvSpPr>
            <a:spLocks noChangeArrowheads="1" noChangeShapeType="1" noTextEdit="1"/>
          </p:cNvSpPr>
          <p:nvPr/>
        </p:nvSpPr>
        <p:spPr bwMode="auto">
          <a:xfrm>
            <a:off x="395288" y="188913"/>
            <a:ext cx="8280400" cy="1008062"/>
          </a:xfrm>
          <a:prstGeom prst="rect">
            <a:avLst/>
          </a:prstGeom>
        </p:spPr>
        <p:txBody>
          <a:bodyPr wrap="none" fromWordArt="1">
            <a:prstTxWarp prst="textPlain">
              <a:avLst>
                <a:gd name="adj" fmla="val 50000"/>
              </a:avLst>
            </a:prstTxWarp>
          </a:bodyPr>
          <a:lstStyle/>
          <a:p>
            <a:pPr algn="ctr"/>
            <a:r>
              <a:rPr lang="en-US" sz="3600" i="1" kern="10">
                <a:ln w="9525">
                  <a:solidFill>
                    <a:srgbClr val="FF0000"/>
                  </a:solidFill>
                  <a:round/>
                  <a:headEnd/>
                  <a:tailEnd/>
                </a:ln>
                <a:pattFill prst="pct90">
                  <a:fgClr>
                    <a:schemeClr val="accent1"/>
                  </a:fgClr>
                  <a:bgClr>
                    <a:srgbClr val="FFFFFF"/>
                  </a:bgClr>
                </a:pattFill>
                <a:effectLst>
                  <a:outerShdw dist="35921" dir="2700000" algn="ctr" rotWithShape="0">
                    <a:srgbClr val="808080">
                      <a:alpha val="79999"/>
                    </a:srgbClr>
                  </a:outerShdw>
                </a:effectLst>
                <a:latin typeface="Arial Black"/>
              </a:rPr>
              <a:t>What are some uses for magnets?</a:t>
            </a:r>
          </a:p>
        </p:txBody>
      </p:sp>
      <p:pic>
        <p:nvPicPr>
          <p:cNvPr id="7174" name="Picture 10" descr="compute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8175" y="4868863"/>
            <a:ext cx="1627188" cy="172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8" descr="lg-32pc5rv"/>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9388" y="5013325"/>
            <a:ext cx="1800225" cy="159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6"/>
          <p:cNvSpPr>
            <a:spLocks noChangeArrowheads="1"/>
          </p:cNvSpPr>
          <p:nvPr/>
        </p:nvSpPr>
        <p:spPr bwMode="auto">
          <a:xfrm>
            <a:off x="250825" y="1341438"/>
            <a:ext cx="8497888" cy="1003300"/>
          </a:xfrm>
          <a:prstGeom prst="rect">
            <a:avLst/>
          </a:prstGeom>
          <a:noFill/>
          <a:ln w="5715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sz="2800" b="0">
                <a:latin typeface="Century Gothic" pitchFamily="34" charset="0"/>
              </a:rPr>
              <a:t>Magnets are in most electronic devices, in fact, anything that has a motor uses a magnet.</a:t>
            </a:r>
          </a:p>
        </p:txBody>
      </p:sp>
      <p:sp>
        <p:nvSpPr>
          <p:cNvPr id="7177" name="Rectangle 13"/>
          <p:cNvSpPr>
            <a:spLocks noChangeArrowheads="1"/>
          </p:cNvSpPr>
          <p:nvPr/>
        </p:nvSpPr>
        <p:spPr bwMode="auto">
          <a:xfrm rot="-734279">
            <a:off x="323850" y="3644900"/>
            <a:ext cx="2200275" cy="1474788"/>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b="0">
                <a:latin typeface="Century Gothic" pitchFamily="34" charset="0"/>
              </a:rPr>
              <a:t>Televisions, computers, and microwave ovens all operate with magnets.</a:t>
            </a:r>
          </a:p>
        </p:txBody>
      </p:sp>
      <p:sp>
        <p:nvSpPr>
          <p:cNvPr id="7178" name="Rectangle 14"/>
          <p:cNvSpPr>
            <a:spLocks noChangeArrowheads="1"/>
          </p:cNvSpPr>
          <p:nvPr/>
        </p:nvSpPr>
        <p:spPr bwMode="auto">
          <a:xfrm rot="512815">
            <a:off x="6515100" y="2581275"/>
            <a:ext cx="2430463" cy="925513"/>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b="0">
                <a:latin typeface="Century Gothic" pitchFamily="34" charset="0"/>
              </a:rPr>
              <a:t>Magnets are used to keep refrigerator doors closed.</a:t>
            </a:r>
          </a:p>
        </p:txBody>
      </p:sp>
      <p:sp>
        <p:nvSpPr>
          <p:cNvPr id="7179" name="Rectangle 15"/>
          <p:cNvSpPr>
            <a:spLocks noChangeArrowheads="1"/>
          </p:cNvSpPr>
          <p:nvPr/>
        </p:nvSpPr>
        <p:spPr bwMode="auto">
          <a:xfrm rot="715343">
            <a:off x="5219700" y="3429000"/>
            <a:ext cx="2446338" cy="1228725"/>
          </a:xfrm>
          <a:prstGeom prst="rect">
            <a:avLst/>
          </a:prstGeom>
          <a:noFill/>
          <a:ln w="3810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b="0">
                <a:latin typeface="Century Gothic" pitchFamily="34" charset="0"/>
              </a:rPr>
              <a:t>Magnets are even placed in the stomachs of cows to catch metals!</a:t>
            </a:r>
          </a:p>
        </p:txBody>
      </p:sp>
      <p:sp>
        <p:nvSpPr>
          <p:cNvPr id="7180" name="Rectangle 16"/>
          <p:cNvSpPr>
            <a:spLocks noChangeArrowheads="1"/>
          </p:cNvSpPr>
          <p:nvPr/>
        </p:nvSpPr>
        <p:spPr bwMode="auto">
          <a:xfrm>
            <a:off x="2627313" y="2492375"/>
            <a:ext cx="259080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0000"/>
              </a:lnSpc>
              <a:spcBef>
                <a:spcPct val="20000"/>
              </a:spcBef>
            </a:pPr>
            <a:r>
              <a:rPr lang="en-GB" b="0">
                <a:latin typeface="Century Gothic" pitchFamily="34" charset="0"/>
              </a:rPr>
              <a:t>They are used to slow down roller coasters and subways.</a:t>
            </a:r>
            <a:r>
              <a:rPr lang="en-GB"/>
              <a:t> </a:t>
            </a:r>
          </a:p>
        </p:txBody>
      </p:sp>
      <p:sp>
        <p:nvSpPr>
          <p:cNvPr id="7181" name="Rectangle 17"/>
          <p:cNvSpPr>
            <a:spLocks noChangeArrowheads="1"/>
          </p:cNvSpPr>
          <p:nvPr/>
        </p:nvSpPr>
        <p:spPr bwMode="auto">
          <a:xfrm>
            <a:off x="1403350" y="6473825"/>
            <a:ext cx="6467475" cy="38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80000"/>
              </a:lnSpc>
              <a:spcBef>
                <a:spcPct val="20000"/>
              </a:spcBef>
            </a:pPr>
            <a:r>
              <a:rPr lang="en-GB" sz="2400"/>
              <a:t>More uses of magnets are found every day!</a:t>
            </a:r>
          </a:p>
        </p:txBody>
      </p:sp>
      <p:pic>
        <p:nvPicPr>
          <p:cNvPr id="7182" name="Picture 24" descr="roller-coaster-2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71775" y="3284538"/>
            <a:ext cx="2233613" cy="167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sz="half" idx="1"/>
          </p:nvPr>
        </p:nvSpPr>
        <p:spPr>
          <a:xfrm>
            <a:off x="395288" y="1989138"/>
            <a:ext cx="7632700" cy="4114800"/>
          </a:xfrm>
        </p:spPr>
        <p:txBody>
          <a:bodyPr/>
          <a:lstStyle/>
          <a:p>
            <a:pPr eaLnBrk="1" hangingPunct="1">
              <a:buFontTx/>
              <a:buNone/>
            </a:pPr>
            <a:endParaRPr lang="en-US" smtClean="0"/>
          </a:p>
          <a:p>
            <a:pPr eaLnBrk="1" hangingPunct="1">
              <a:buFontTx/>
              <a:buNone/>
            </a:pPr>
            <a:endParaRPr lang="en-GB" sz="2800" smtClean="0"/>
          </a:p>
        </p:txBody>
      </p:sp>
      <p:pic>
        <p:nvPicPr>
          <p:cNvPr id="14340" name="Picture 4"/>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3132138" y="4652963"/>
            <a:ext cx="5689600" cy="16541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8196" name="WordArt 5" descr="Narrow vertical"/>
          <p:cNvSpPr>
            <a:spLocks noChangeArrowheads="1" noChangeShapeType="1" noTextEdit="1"/>
          </p:cNvSpPr>
          <p:nvPr/>
        </p:nvSpPr>
        <p:spPr bwMode="auto">
          <a:xfrm>
            <a:off x="468313" y="260350"/>
            <a:ext cx="8137525" cy="865188"/>
          </a:xfrm>
          <a:prstGeom prst="rect">
            <a:avLst/>
          </a:prstGeom>
        </p:spPr>
        <p:txBody>
          <a:bodyPr wrap="none" fromWordArt="1">
            <a:prstTxWarp prst="textPlain">
              <a:avLst>
                <a:gd name="adj" fmla="val 50000"/>
              </a:avLst>
            </a:prstTxWarp>
          </a:bodyPr>
          <a:lstStyle/>
          <a:p>
            <a:pPr algn="ctr"/>
            <a:r>
              <a:rPr lang="en-US" sz="3600" i="1" kern="10">
                <a:ln w="9525">
                  <a:solidFill>
                    <a:srgbClr val="FF0000"/>
                  </a:solidFill>
                  <a:round/>
                  <a:headEnd/>
                  <a:tailEnd/>
                </a:ln>
                <a:pattFill prst="narVert">
                  <a:fgClr>
                    <a:schemeClr val="accent1"/>
                  </a:fgClr>
                  <a:bgClr>
                    <a:srgbClr val="FFFFFF"/>
                  </a:bgClr>
                </a:pattFill>
                <a:effectLst>
                  <a:outerShdw dist="35921" dir="2700000" algn="ctr" rotWithShape="0">
                    <a:srgbClr val="808080">
                      <a:alpha val="79999"/>
                    </a:srgbClr>
                  </a:outerShdw>
                </a:effectLst>
                <a:latin typeface="Arial Black"/>
              </a:rPr>
              <a:t>What are the characteristics of magnets?</a:t>
            </a:r>
          </a:p>
        </p:txBody>
      </p:sp>
      <p:sp>
        <p:nvSpPr>
          <p:cNvPr id="8197" name="Rectangle 8"/>
          <p:cNvSpPr>
            <a:spLocks noChangeArrowheads="1"/>
          </p:cNvSpPr>
          <p:nvPr/>
        </p:nvSpPr>
        <p:spPr bwMode="auto">
          <a:xfrm rot="-998387">
            <a:off x="322263" y="4259263"/>
            <a:ext cx="2663825" cy="2079625"/>
          </a:xfrm>
          <a:prstGeom prst="rect">
            <a:avLst/>
          </a:prstGeom>
          <a:noFill/>
          <a:ln w="3810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20000"/>
              </a:spcBef>
            </a:pPr>
            <a:r>
              <a:rPr lang="en-US" sz="3200" b="0">
                <a:latin typeface="Century Gothic" pitchFamily="34" charset="0"/>
              </a:rPr>
              <a:t>They can attract some materials.</a:t>
            </a:r>
          </a:p>
        </p:txBody>
      </p:sp>
      <p:sp>
        <p:nvSpPr>
          <p:cNvPr id="8198" name="Rectangle 9"/>
          <p:cNvSpPr>
            <a:spLocks noChangeArrowheads="1"/>
          </p:cNvSpPr>
          <p:nvPr/>
        </p:nvSpPr>
        <p:spPr bwMode="auto">
          <a:xfrm>
            <a:off x="2771775" y="2276475"/>
            <a:ext cx="2836863" cy="2292350"/>
          </a:xfrm>
          <a:prstGeom prst="rect">
            <a:avLst/>
          </a:prstGeom>
          <a:noFill/>
          <a:ln w="5715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20000"/>
              </a:spcBef>
            </a:pPr>
            <a:r>
              <a:rPr lang="en-US" sz="3200" b="0">
                <a:latin typeface="Century Gothic" pitchFamily="34" charset="0"/>
              </a:rPr>
              <a:t>They can also </a:t>
            </a:r>
          </a:p>
          <a:p>
            <a:pPr algn="ctr">
              <a:spcBef>
                <a:spcPct val="20000"/>
              </a:spcBef>
            </a:pPr>
            <a:r>
              <a:rPr lang="en-US" sz="3200" b="0">
                <a:latin typeface="Century Gothic" pitchFamily="34" charset="0"/>
              </a:rPr>
              <a:t>repel other </a:t>
            </a:r>
          </a:p>
          <a:p>
            <a:pPr algn="ctr">
              <a:spcBef>
                <a:spcPct val="20000"/>
              </a:spcBef>
            </a:pPr>
            <a:r>
              <a:rPr lang="en-US" sz="3200" b="0">
                <a:latin typeface="Century Gothic" pitchFamily="34" charset="0"/>
              </a:rPr>
              <a:t>magnets.</a:t>
            </a:r>
          </a:p>
        </p:txBody>
      </p:sp>
      <p:sp>
        <p:nvSpPr>
          <p:cNvPr id="8199" name="Rectangle 10"/>
          <p:cNvSpPr>
            <a:spLocks noChangeArrowheads="1"/>
          </p:cNvSpPr>
          <p:nvPr/>
        </p:nvSpPr>
        <p:spPr bwMode="auto">
          <a:xfrm rot="-494656">
            <a:off x="314325" y="1333500"/>
            <a:ext cx="3903663" cy="1079500"/>
          </a:xfrm>
          <a:prstGeom prst="rect">
            <a:avLst/>
          </a:prstGeom>
          <a:noFill/>
          <a:ln w="127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20000"/>
              </a:spcBef>
            </a:pPr>
            <a:r>
              <a:rPr lang="en-US" sz="3200" b="0">
                <a:latin typeface="Century Gothic" pitchFamily="34" charset="0"/>
              </a:rPr>
              <a:t>They are usually made of iron.</a:t>
            </a:r>
          </a:p>
        </p:txBody>
      </p:sp>
      <p:sp>
        <p:nvSpPr>
          <p:cNvPr id="8200" name="Rectangle 11"/>
          <p:cNvSpPr>
            <a:spLocks noChangeArrowheads="1"/>
          </p:cNvSpPr>
          <p:nvPr/>
        </p:nvSpPr>
        <p:spPr bwMode="auto">
          <a:xfrm rot="788041">
            <a:off x="5715000" y="1579563"/>
            <a:ext cx="3168650" cy="2098675"/>
          </a:xfrm>
          <a:prstGeom prst="rect">
            <a:avLst/>
          </a:prstGeom>
          <a:noFill/>
          <a:ln w="5715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20000"/>
              </a:spcBef>
            </a:pPr>
            <a:r>
              <a:rPr lang="en-US" sz="3200" b="0">
                <a:latin typeface="Century Gothic" pitchFamily="34" charset="0"/>
              </a:rPr>
              <a:t>They have two ends called magnetic poles.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wipe(down)">
                                      <p:cBhvr>
                                        <p:cTn id="7" dur="580">
                                          <p:stCondLst>
                                            <p:cond delay="0"/>
                                          </p:stCondLst>
                                        </p:cTn>
                                        <p:tgtEl>
                                          <p:spTgt spid="14340"/>
                                        </p:tgtEl>
                                      </p:cBhvr>
                                    </p:animEffect>
                                    <p:anim calcmode="lin" valueType="num">
                                      <p:cBhvr>
                                        <p:cTn id="8" dur="1822" tmFilter="0,0; 0.14,0.36; 0.43,0.73; 0.71,0.91; 1.0,1.0">
                                          <p:stCondLst>
                                            <p:cond delay="0"/>
                                          </p:stCondLst>
                                        </p:cTn>
                                        <p:tgtEl>
                                          <p:spTgt spid="1434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434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434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434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4340"/>
                                        </p:tgtEl>
                                        <p:attrNameLst>
                                          <p:attrName>ppt_y</p:attrName>
                                        </p:attrNameLst>
                                      </p:cBhvr>
                                      <p:tavLst>
                                        <p:tav tm="0" fmla="#ppt_y-sin(pi*$)/81">
                                          <p:val>
                                            <p:fltVal val="0"/>
                                          </p:val>
                                        </p:tav>
                                        <p:tav tm="100000">
                                          <p:val>
                                            <p:fltVal val="1"/>
                                          </p:val>
                                        </p:tav>
                                      </p:tavLst>
                                    </p:anim>
                                    <p:animScale>
                                      <p:cBhvr>
                                        <p:cTn id="13" dur="26">
                                          <p:stCondLst>
                                            <p:cond delay="650"/>
                                          </p:stCondLst>
                                        </p:cTn>
                                        <p:tgtEl>
                                          <p:spTgt spid="14340"/>
                                        </p:tgtEl>
                                      </p:cBhvr>
                                      <p:to x="100000" y="60000"/>
                                    </p:animScale>
                                    <p:animScale>
                                      <p:cBhvr>
                                        <p:cTn id="14" dur="166" decel="50000">
                                          <p:stCondLst>
                                            <p:cond delay="676"/>
                                          </p:stCondLst>
                                        </p:cTn>
                                        <p:tgtEl>
                                          <p:spTgt spid="14340"/>
                                        </p:tgtEl>
                                      </p:cBhvr>
                                      <p:to x="100000" y="100000"/>
                                    </p:animScale>
                                    <p:animScale>
                                      <p:cBhvr>
                                        <p:cTn id="15" dur="26">
                                          <p:stCondLst>
                                            <p:cond delay="1312"/>
                                          </p:stCondLst>
                                        </p:cTn>
                                        <p:tgtEl>
                                          <p:spTgt spid="14340"/>
                                        </p:tgtEl>
                                      </p:cBhvr>
                                      <p:to x="100000" y="80000"/>
                                    </p:animScale>
                                    <p:animScale>
                                      <p:cBhvr>
                                        <p:cTn id="16" dur="166" decel="50000">
                                          <p:stCondLst>
                                            <p:cond delay="1338"/>
                                          </p:stCondLst>
                                        </p:cTn>
                                        <p:tgtEl>
                                          <p:spTgt spid="14340"/>
                                        </p:tgtEl>
                                      </p:cBhvr>
                                      <p:to x="100000" y="100000"/>
                                    </p:animScale>
                                    <p:animScale>
                                      <p:cBhvr>
                                        <p:cTn id="17" dur="26">
                                          <p:stCondLst>
                                            <p:cond delay="1642"/>
                                          </p:stCondLst>
                                        </p:cTn>
                                        <p:tgtEl>
                                          <p:spTgt spid="14340"/>
                                        </p:tgtEl>
                                      </p:cBhvr>
                                      <p:to x="100000" y="90000"/>
                                    </p:animScale>
                                    <p:animScale>
                                      <p:cBhvr>
                                        <p:cTn id="18" dur="166" decel="50000">
                                          <p:stCondLst>
                                            <p:cond delay="1668"/>
                                          </p:stCondLst>
                                        </p:cTn>
                                        <p:tgtEl>
                                          <p:spTgt spid="14340"/>
                                        </p:tgtEl>
                                      </p:cBhvr>
                                      <p:to x="100000" y="100000"/>
                                    </p:animScale>
                                    <p:animScale>
                                      <p:cBhvr>
                                        <p:cTn id="19" dur="26">
                                          <p:stCondLst>
                                            <p:cond delay="1808"/>
                                          </p:stCondLst>
                                        </p:cTn>
                                        <p:tgtEl>
                                          <p:spTgt spid="14340"/>
                                        </p:tgtEl>
                                      </p:cBhvr>
                                      <p:to x="100000" y="95000"/>
                                    </p:animScale>
                                    <p:animScale>
                                      <p:cBhvr>
                                        <p:cTn id="20" dur="166" decel="50000">
                                          <p:stCondLst>
                                            <p:cond delay="1834"/>
                                          </p:stCondLst>
                                        </p:cTn>
                                        <p:tgtEl>
                                          <p:spTgt spid="1434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457200" y="1268413"/>
            <a:ext cx="8229600" cy="4857750"/>
          </a:xfrm>
        </p:spPr>
        <p:txBody>
          <a:bodyPr/>
          <a:lstStyle/>
          <a:p>
            <a:pPr eaLnBrk="1" hangingPunct="1">
              <a:lnSpc>
                <a:spcPct val="80000"/>
              </a:lnSpc>
            </a:pPr>
            <a:r>
              <a:rPr lang="en-US" sz="2800" smtClean="0">
                <a:solidFill>
                  <a:srgbClr val="FF0000"/>
                </a:solidFill>
                <a:latin typeface="Century Gothic" pitchFamily="34" charset="0"/>
              </a:rPr>
              <a:t>Magnet</a:t>
            </a:r>
          </a:p>
          <a:p>
            <a:pPr eaLnBrk="1" hangingPunct="1">
              <a:lnSpc>
                <a:spcPct val="80000"/>
              </a:lnSpc>
              <a:buFontTx/>
              <a:buNone/>
            </a:pPr>
            <a:r>
              <a:rPr lang="en-GB" sz="2800" smtClean="0">
                <a:latin typeface="Century Gothic" pitchFamily="34" charset="0"/>
              </a:rPr>
              <a:t>A stone or a piece of metal that attracts some</a:t>
            </a:r>
          </a:p>
          <a:p>
            <a:pPr eaLnBrk="1" hangingPunct="1">
              <a:lnSpc>
                <a:spcPct val="80000"/>
              </a:lnSpc>
              <a:buFontTx/>
              <a:buNone/>
            </a:pPr>
            <a:r>
              <a:rPr lang="en-GB" sz="2800" smtClean="0">
                <a:latin typeface="Century Gothic" pitchFamily="34" charset="0"/>
              </a:rPr>
              <a:t>other metal.</a:t>
            </a:r>
          </a:p>
          <a:p>
            <a:pPr eaLnBrk="1" hangingPunct="1">
              <a:lnSpc>
                <a:spcPct val="80000"/>
              </a:lnSpc>
              <a:buFontTx/>
              <a:buNone/>
            </a:pPr>
            <a:endParaRPr lang="en-GB" sz="2800" smtClean="0">
              <a:latin typeface="Century Gothic" pitchFamily="34" charset="0"/>
            </a:endParaRPr>
          </a:p>
          <a:p>
            <a:pPr eaLnBrk="1" hangingPunct="1">
              <a:lnSpc>
                <a:spcPct val="80000"/>
              </a:lnSpc>
            </a:pPr>
            <a:r>
              <a:rPr lang="en-US" sz="2800" smtClean="0">
                <a:solidFill>
                  <a:srgbClr val="FF0000"/>
                </a:solidFill>
                <a:latin typeface="Century Gothic" pitchFamily="34" charset="0"/>
              </a:rPr>
              <a:t>Attract</a:t>
            </a:r>
          </a:p>
          <a:p>
            <a:pPr eaLnBrk="1" hangingPunct="1">
              <a:lnSpc>
                <a:spcPct val="80000"/>
              </a:lnSpc>
              <a:buFontTx/>
              <a:buNone/>
            </a:pPr>
            <a:r>
              <a:rPr lang="en-US" sz="2800" smtClean="0">
                <a:latin typeface="Century Gothic" pitchFamily="34" charset="0"/>
              </a:rPr>
              <a:t>To pull towards each other.</a:t>
            </a:r>
          </a:p>
          <a:p>
            <a:pPr eaLnBrk="1" hangingPunct="1">
              <a:lnSpc>
                <a:spcPct val="80000"/>
              </a:lnSpc>
              <a:buFontTx/>
              <a:buNone/>
            </a:pPr>
            <a:endParaRPr lang="en-US" sz="2800" smtClean="0">
              <a:latin typeface="Century Gothic" pitchFamily="34" charset="0"/>
            </a:endParaRPr>
          </a:p>
          <a:p>
            <a:pPr eaLnBrk="1" hangingPunct="1">
              <a:lnSpc>
                <a:spcPct val="80000"/>
              </a:lnSpc>
            </a:pPr>
            <a:r>
              <a:rPr lang="en-US" sz="2800" smtClean="0">
                <a:solidFill>
                  <a:srgbClr val="FF0000"/>
                </a:solidFill>
                <a:latin typeface="Century Gothic" pitchFamily="34" charset="0"/>
              </a:rPr>
              <a:t>Repel</a:t>
            </a:r>
          </a:p>
          <a:p>
            <a:pPr eaLnBrk="1" hangingPunct="1">
              <a:lnSpc>
                <a:spcPct val="80000"/>
              </a:lnSpc>
              <a:buFontTx/>
              <a:buNone/>
            </a:pPr>
            <a:r>
              <a:rPr lang="en-US" sz="2800" smtClean="0">
                <a:latin typeface="Century Gothic" pitchFamily="34" charset="0"/>
              </a:rPr>
              <a:t>To push away from each other.</a:t>
            </a:r>
          </a:p>
          <a:p>
            <a:pPr eaLnBrk="1" hangingPunct="1">
              <a:lnSpc>
                <a:spcPct val="80000"/>
              </a:lnSpc>
              <a:buFontTx/>
              <a:buNone/>
            </a:pPr>
            <a:endParaRPr lang="en-US" sz="2800" smtClean="0">
              <a:latin typeface="Century Gothic" pitchFamily="34" charset="0"/>
            </a:endParaRPr>
          </a:p>
          <a:p>
            <a:pPr eaLnBrk="1" hangingPunct="1">
              <a:lnSpc>
                <a:spcPct val="80000"/>
              </a:lnSpc>
            </a:pPr>
            <a:r>
              <a:rPr lang="en-US" sz="2800" smtClean="0">
                <a:solidFill>
                  <a:srgbClr val="FF0000"/>
                </a:solidFill>
                <a:latin typeface="Century Gothic" pitchFamily="34" charset="0"/>
              </a:rPr>
              <a:t>Poles</a:t>
            </a:r>
          </a:p>
          <a:p>
            <a:pPr eaLnBrk="1" hangingPunct="1">
              <a:lnSpc>
                <a:spcPct val="80000"/>
              </a:lnSpc>
              <a:buFontTx/>
              <a:buNone/>
            </a:pPr>
            <a:r>
              <a:rPr lang="en-US" sz="2800" smtClean="0">
                <a:latin typeface="Century Gothic" pitchFamily="34" charset="0"/>
              </a:rPr>
              <a:t>The ends of a magnet.</a:t>
            </a:r>
          </a:p>
        </p:txBody>
      </p:sp>
      <p:sp>
        <p:nvSpPr>
          <p:cNvPr id="9219" name="WordArt 4"/>
          <p:cNvSpPr>
            <a:spLocks noChangeArrowheads="1" noChangeShapeType="1" noTextEdit="1"/>
          </p:cNvSpPr>
          <p:nvPr/>
        </p:nvSpPr>
        <p:spPr bwMode="auto">
          <a:xfrm>
            <a:off x="539750" y="333375"/>
            <a:ext cx="8208963" cy="865188"/>
          </a:xfrm>
          <a:prstGeom prst="rect">
            <a:avLst/>
          </a:prstGeom>
        </p:spPr>
        <p:txBody>
          <a:bodyPr wrap="none" fromWordArt="1">
            <a:prstTxWarp prst="textPlain">
              <a:avLst>
                <a:gd name="adj" fmla="val 50000"/>
              </a:avLst>
            </a:prstTxWarp>
          </a:bodyPr>
          <a:lstStyle/>
          <a:p>
            <a:pPr algn="ctr"/>
            <a:r>
              <a:rPr lang="en-US" sz="3600" i="1" kern="10">
                <a:ln w="9525">
                  <a:solidFill>
                    <a:srgbClr val="FF0000"/>
                  </a:solidFill>
                  <a:round/>
                  <a:headEnd/>
                  <a:tailEnd/>
                </a:ln>
                <a:solidFill>
                  <a:schemeClr val="accent1"/>
                </a:solidFill>
                <a:effectLst>
                  <a:outerShdw dist="35921" dir="2700000" algn="ctr" rotWithShape="0">
                    <a:srgbClr val="808080">
                      <a:alpha val="79999"/>
                    </a:srgbClr>
                  </a:outerShdw>
                </a:effectLst>
                <a:latin typeface="Arial Black"/>
              </a:rPr>
              <a:t>What do all these new words actually mean?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7" descr="u19550_pair-of-bar-magnets-80-mm-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513" y="1341438"/>
            <a:ext cx="2628900" cy="287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Rectangle 3"/>
          <p:cNvSpPr>
            <a:spLocks noGrp="1" noChangeArrowheads="1"/>
          </p:cNvSpPr>
          <p:nvPr>
            <p:ph type="body" idx="1"/>
          </p:nvPr>
        </p:nvSpPr>
        <p:spPr>
          <a:xfrm>
            <a:off x="395288" y="2781300"/>
            <a:ext cx="8229600" cy="5389563"/>
          </a:xfrm>
        </p:spPr>
        <p:txBody>
          <a:bodyPr/>
          <a:lstStyle/>
          <a:p>
            <a:pPr eaLnBrk="1" hangingPunct="1">
              <a:buFontTx/>
              <a:buNone/>
            </a:pPr>
            <a:r>
              <a:rPr lang="en-GB" smtClean="0">
                <a:latin typeface="Century Gothic" pitchFamily="34" charset="0"/>
              </a:rPr>
              <a:t>   </a:t>
            </a:r>
            <a:r>
              <a:rPr lang="en-GB" smtClean="0"/>
              <a:t> </a:t>
            </a:r>
          </a:p>
        </p:txBody>
      </p:sp>
      <p:sp>
        <p:nvSpPr>
          <p:cNvPr id="10244" name="WordArt 4"/>
          <p:cNvSpPr>
            <a:spLocks noChangeArrowheads="1" noChangeShapeType="1" noTextEdit="1"/>
          </p:cNvSpPr>
          <p:nvPr/>
        </p:nvSpPr>
        <p:spPr bwMode="auto">
          <a:xfrm>
            <a:off x="468313" y="476250"/>
            <a:ext cx="3313112" cy="1152525"/>
          </a:xfrm>
          <a:prstGeom prst="rect">
            <a:avLst/>
          </a:prstGeom>
        </p:spPr>
        <p:txBody>
          <a:bodyPr wrap="none" fromWordArt="1">
            <a:prstTxWarp prst="textPlain">
              <a:avLst>
                <a:gd name="adj" fmla="val 50000"/>
              </a:avLst>
            </a:prstTxWarp>
          </a:bodyPr>
          <a:lstStyle/>
          <a:p>
            <a:pPr algn="ctr"/>
            <a:r>
              <a:rPr lang="en-US" sz="3600" i="1" kern="10">
                <a:ln w="12700">
                  <a:solidFill>
                    <a:srgbClr val="FF0000"/>
                  </a:solidFill>
                  <a:round/>
                  <a:headEnd/>
                  <a:tailEnd/>
                </a:ln>
                <a:solidFill>
                  <a:schemeClr val="accent1"/>
                </a:solidFill>
                <a:effectLst>
                  <a:outerShdw dist="35921" dir="2700000" algn="ctr" rotWithShape="0">
                    <a:srgbClr val="808080">
                      <a:alpha val="79999"/>
                    </a:srgbClr>
                  </a:outerShdw>
                </a:effectLst>
                <a:latin typeface="Arial Black"/>
              </a:rPr>
              <a:t>poles</a:t>
            </a:r>
          </a:p>
        </p:txBody>
      </p:sp>
      <p:sp>
        <p:nvSpPr>
          <p:cNvPr id="10245" name="Text Box 5"/>
          <p:cNvSpPr txBox="1">
            <a:spLocks noChangeArrowheads="1"/>
          </p:cNvSpPr>
          <p:nvPr/>
        </p:nvSpPr>
        <p:spPr bwMode="auto">
          <a:xfrm>
            <a:off x="539750" y="4005263"/>
            <a:ext cx="7848600" cy="2362200"/>
          </a:xfrm>
          <a:prstGeom prst="rect">
            <a:avLst/>
          </a:prstGeom>
          <a:noFill/>
          <a:ln w="7620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pitchFamily="34" charset="0"/>
              </a:defRPr>
            </a:lvl1pPr>
            <a:lvl2pPr marL="742950" indent="-285750" eaLnBrk="0" hangingPunct="0">
              <a:defRPr b="1">
                <a:solidFill>
                  <a:schemeClr val="tx1"/>
                </a:solidFill>
                <a:latin typeface="Arial" pitchFamily="34" charset="0"/>
              </a:defRPr>
            </a:lvl2pPr>
            <a:lvl3pPr marL="1143000" indent="-228600" eaLnBrk="0" hangingPunct="0">
              <a:defRPr b="1">
                <a:solidFill>
                  <a:schemeClr val="tx1"/>
                </a:solidFill>
                <a:latin typeface="Arial" pitchFamily="34" charset="0"/>
              </a:defRPr>
            </a:lvl3pPr>
            <a:lvl4pPr marL="1600200" indent="-228600" eaLnBrk="0" hangingPunct="0">
              <a:defRPr b="1">
                <a:solidFill>
                  <a:schemeClr val="tx1"/>
                </a:solidFill>
                <a:latin typeface="Arial" pitchFamily="34" charset="0"/>
              </a:defRPr>
            </a:lvl4pPr>
            <a:lvl5pPr marL="2057400" indent="-228600" eaLnBrk="0" hangingPunct="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eaLnBrk="1" hangingPunct="1">
              <a:spcBef>
                <a:spcPct val="50000"/>
              </a:spcBef>
            </a:pPr>
            <a:r>
              <a:rPr lang="en-GB" sz="3200" b="0">
                <a:latin typeface="Century Gothic" pitchFamily="34" charset="0"/>
              </a:rPr>
              <a:t>The blue end of a magnet is usually the </a:t>
            </a:r>
            <a:r>
              <a:rPr lang="en-GB" sz="3200">
                <a:solidFill>
                  <a:srgbClr val="0000FF"/>
                </a:solidFill>
                <a:latin typeface="Century Gothic" pitchFamily="34" charset="0"/>
              </a:rPr>
              <a:t>south</a:t>
            </a:r>
            <a:r>
              <a:rPr lang="en-GB" sz="3200" b="0">
                <a:latin typeface="Century Gothic" pitchFamily="34" charset="0"/>
              </a:rPr>
              <a:t> pole.</a:t>
            </a:r>
          </a:p>
          <a:p>
            <a:pPr eaLnBrk="1" hangingPunct="1">
              <a:spcBef>
                <a:spcPct val="50000"/>
              </a:spcBef>
            </a:pPr>
            <a:r>
              <a:rPr lang="en-GB" sz="3200" b="0">
                <a:latin typeface="Century Gothic" pitchFamily="34" charset="0"/>
              </a:rPr>
              <a:t>The red end of a magnet is usually the </a:t>
            </a:r>
            <a:r>
              <a:rPr lang="en-GB" sz="3200">
                <a:solidFill>
                  <a:srgbClr val="FF0000"/>
                </a:solidFill>
                <a:latin typeface="Century Gothic" pitchFamily="34" charset="0"/>
              </a:rPr>
              <a:t>north</a:t>
            </a:r>
            <a:r>
              <a:rPr lang="en-GB" sz="3200" b="0">
                <a:latin typeface="Century Gothic" pitchFamily="34" charset="0"/>
              </a:rPr>
              <a:t> pole.</a:t>
            </a:r>
          </a:p>
        </p:txBody>
      </p:sp>
      <p:sp>
        <p:nvSpPr>
          <p:cNvPr id="10246" name="Rectangle 8"/>
          <p:cNvSpPr>
            <a:spLocks noChangeArrowheads="1"/>
          </p:cNvSpPr>
          <p:nvPr/>
        </p:nvSpPr>
        <p:spPr bwMode="auto">
          <a:xfrm rot="643323">
            <a:off x="5364163" y="620713"/>
            <a:ext cx="3033712" cy="2566987"/>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sz="3200" b="0">
                <a:latin typeface="Century Gothic" pitchFamily="34" charset="0"/>
              </a:rPr>
              <a:t>Every magnet has at least one north pole and one south pole.</a:t>
            </a:r>
            <a:r>
              <a:rPr lang="en-GB" sz="2400" b="0"/>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977</TotalTime>
  <Words>623</Words>
  <Application>Microsoft Office PowerPoint</Application>
  <PresentationFormat>On-screen Show (4:3)</PresentationFormat>
  <Paragraphs>99</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Century Gothic</vt:lpstr>
      <vt:lpstr>Arial Unicode MS</vt:lpstr>
      <vt:lpstr>Wingdings</vt:lpstr>
      <vt:lpstr>Tahoma</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When two magnets are close, they create pushing or pulling forces on one another. </vt:lpstr>
      <vt:lpstr>PowerPoint Presentation</vt:lpstr>
      <vt:lpstr>PowerPoint Presentation</vt:lpstr>
      <vt:lpstr>PowerPoint Presentation</vt:lpstr>
      <vt:lpstr>PowerPoint Presentation</vt:lpstr>
      <vt:lpstr>PowerPoint Presentation</vt:lpstr>
      <vt:lpstr>  How do magnets help in a scrap yard? </vt:lpstr>
      <vt:lpstr>PowerPoint Presentation</vt:lpstr>
    </vt:vector>
  </TitlesOfParts>
  <Company>InternetNow!</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Teacher E-Solutions</cp:lastModifiedBy>
  <cp:revision>47</cp:revision>
  <dcterms:created xsi:type="dcterms:W3CDTF">2011-03-12T11:33:33Z</dcterms:created>
  <dcterms:modified xsi:type="dcterms:W3CDTF">2019-01-18T17:19:28Z</dcterms:modified>
</cp:coreProperties>
</file>