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2" r:id="rId5"/>
    <p:sldId id="261" r:id="rId6"/>
    <p:sldId id="263" r:id="rId7"/>
    <p:sldId id="264" r:id="rId8"/>
    <p:sldId id="265" r:id="rId9"/>
    <p:sldId id="266" r:id="rId10"/>
    <p:sldId id="315" r:id="rId11"/>
    <p:sldId id="316" r:id="rId12"/>
    <p:sldId id="317" r:id="rId13"/>
    <p:sldId id="318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05" r:id="rId53"/>
    <p:sldId id="306" r:id="rId54"/>
    <p:sldId id="307" r:id="rId55"/>
    <p:sldId id="308" r:id="rId56"/>
    <p:sldId id="309" r:id="rId57"/>
    <p:sldId id="310" r:id="rId58"/>
    <p:sldId id="311" r:id="rId59"/>
    <p:sldId id="312" r:id="rId60"/>
    <p:sldId id="313" r:id="rId61"/>
    <p:sldId id="314" r:id="rId62"/>
  </p:sldIdLst>
  <p:sldSz cx="9144000" cy="6858000" type="screen4x3"/>
  <p:notesSz cx="6858000" cy="9144000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60"/>
  </p:normalViewPr>
  <p:slideViewPr>
    <p:cSldViewPr>
      <p:cViewPr varScale="1">
        <p:scale>
          <a:sx n="45" d="100"/>
          <a:sy n="45" d="100"/>
        </p:scale>
        <p:origin x="-552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7E7D4B-D875-4440-8929-EE9B2E4741F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68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773695-EF16-4F1C-B36E-7E746A0A968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573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FDB2A0-F880-40DC-B1EA-4226771FAEC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532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47EB8E-6064-4B3F-858A-0C5C240CF35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68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CC4ECC-E6A6-4C71-A0BE-FF529FE36DC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975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82691D-5606-4CA3-A5BC-0F5D28E66CB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0761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49994C-38B8-4FD2-83CA-3C2249FADEA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315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3C09E6-997E-44A0-AB4D-374CB587C37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0890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F2DC3C-904F-4A82-9D8B-BD5A23AB086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037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254B64-F442-429A-AB2D-678504E0FF8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9773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637837-E008-44DB-8307-1CA9BD775D4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0942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153D39B-5B96-4C51-B2BE-B6F310C9FD91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685800"/>
            <a:ext cx="8763000" cy="2667000"/>
          </a:xfrm>
          <a:noFill/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Ravie" pitchFamily="82" charset="0"/>
              </a:rPr>
              <a:t>Who Wants To Be A Millionaire?</a:t>
            </a:r>
            <a:r>
              <a:rPr lang="en-GB" sz="5400">
                <a:solidFill>
                  <a:schemeClr val="bg1"/>
                </a:solidFill>
                <a:latin typeface="Old English Text MT" pitchFamily="66" charset="0"/>
              </a:rPr>
              <a:t/>
            </a:r>
            <a:br>
              <a:rPr lang="en-GB" sz="5400">
                <a:solidFill>
                  <a:schemeClr val="bg1"/>
                </a:solidFill>
                <a:latin typeface="Old English Text MT" pitchFamily="66" charset="0"/>
              </a:rPr>
            </a:br>
            <a:r>
              <a:rPr lang="en-GB" sz="5400">
                <a:solidFill>
                  <a:schemeClr val="bg1"/>
                </a:solidFill>
                <a:latin typeface="Lucida Console" pitchFamily="49" charset="0"/>
              </a:rPr>
              <a:t/>
            </a:r>
            <a:br>
              <a:rPr lang="en-GB" sz="5400">
                <a:solidFill>
                  <a:schemeClr val="bg1"/>
                </a:solidFill>
                <a:latin typeface="Lucida Console" pitchFamily="49" charset="0"/>
              </a:rPr>
            </a:br>
            <a:endParaRPr lang="en-US" sz="5400">
              <a:solidFill>
                <a:schemeClr val="bg1"/>
              </a:solidFill>
              <a:latin typeface="Lucida Console" pitchFamily="49" charset="0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057400" y="3048000"/>
            <a:ext cx="5105400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5400">
                <a:solidFill>
                  <a:schemeClr val="bg1"/>
                </a:solidFill>
                <a:latin typeface="Ravie" pitchFamily="82" charset="0"/>
              </a:rPr>
              <a:t>Magnets &amp; Springs</a:t>
            </a:r>
          </a:p>
        </p:txBody>
      </p:sp>
      <p:pic>
        <p:nvPicPr>
          <p:cNvPr id="4112" name="Picture 16" descr="ag00317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505200"/>
            <a:ext cx="172085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3" name="Picture 17" descr="ag00315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0"/>
            <a:ext cx="1754188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 thruBlk="1"/>
    <p:sndAc>
      <p:stSnd>
        <p:snd r:embed="rId2" name="stin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pitchFamily="34" charset="0"/>
              </a:rPr>
              <a:t>Question 3</a:t>
            </a:r>
          </a:p>
        </p:txBody>
      </p:sp>
      <p:sp>
        <p:nvSpPr>
          <p:cNvPr id="6349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49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1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1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1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1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What are the names of these poles?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452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North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East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pitchFamily="34" charset="0"/>
              </a:rPr>
              <a:t>South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West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452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3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3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32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5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5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0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3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What are the names of these poles?</a:t>
            </a:r>
            <a:endParaRPr lang="en-US" sz="5400">
              <a:latin typeface="Arial" pitchFamily="34" charset="0"/>
            </a:endParaRPr>
          </a:p>
        </p:txBody>
      </p:sp>
      <p:sp>
        <p:nvSpPr>
          <p:cNvPr id="6554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North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East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pitchFamily="34" charset="0"/>
              </a:rPr>
              <a:t>South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West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Arial" pitchFamily="34" charset="0"/>
              </a:rPr>
              <a:t>£300</a:t>
            </a:r>
            <a:endParaRPr lang="en-US" sz="80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656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6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pitchFamily="34" charset="0"/>
              </a:rPr>
              <a:t>Question 4</a:t>
            </a: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Which poles repel?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north and north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south and north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pitchFamily="34" charset="0"/>
              </a:rPr>
              <a:t>south and south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north and south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0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Which poles repel?</a:t>
            </a:r>
            <a:endParaRPr lang="en-US" sz="5400">
              <a:latin typeface="Arial" pitchFamily="34" charset="0"/>
            </a:endParaRPr>
          </a:p>
        </p:txBody>
      </p:sp>
      <p:sp>
        <p:nvSpPr>
          <p:cNvPr id="1639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north and north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south and north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C  </a:t>
            </a:r>
            <a:r>
              <a:rPr lang="en-US" sz="4800" b="1">
                <a:solidFill>
                  <a:srgbClr val="FF9900"/>
                </a:solidFill>
                <a:latin typeface="Arial" pitchFamily="34" charset="0"/>
              </a:rPr>
              <a:t> </a:t>
            </a:r>
            <a:r>
              <a:rPr lang="en-US" sz="4800" b="1">
                <a:solidFill>
                  <a:schemeClr val="bg1"/>
                </a:solidFill>
                <a:latin typeface="Arial" pitchFamily="34" charset="0"/>
              </a:rPr>
              <a:t>south and south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north and south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Arial" pitchFamily="34" charset="0"/>
              </a:rPr>
              <a:t>£500</a:t>
            </a:r>
            <a:endParaRPr lang="en-US" sz="80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pitchFamily="34" charset="0"/>
              </a:rPr>
              <a:t>Question 5</a:t>
            </a: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Which poles attract?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946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north and south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north and north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pitchFamily="34" charset="0"/>
              </a:rPr>
              <a:t>south and south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south and north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6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4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pitchFamily="34" charset="0"/>
              </a:rPr>
              <a:t>Question 1</a:t>
            </a:r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2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Which poles attract?</a:t>
            </a:r>
            <a:endParaRPr lang="en-US" sz="5400">
              <a:latin typeface="Arial" pitchFamily="34" charset="0"/>
            </a:endParaRPr>
          </a:p>
        </p:txBody>
      </p:sp>
      <p:sp>
        <p:nvSpPr>
          <p:cNvPr id="2048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north and south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north and north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pitchFamily="34" charset="0"/>
              </a:rPr>
              <a:t>south and south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south and north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Arial" pitchFamily="34" charset="0"/>
              </a:rPr>
              <a:t>£1,000</a:t>
            </a:r>
            <a:endParaRPr lang="en-US" sz="80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pitchFamily="34" charset="0"/>
              </a:rPr>
              <a:t>Question 6</a:t>
            </a:r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sz="4800">
                <a:solidFill>
                  <a:schemeClr val="bg1"/>
                </a:solidFill>
                <a:latin typeface="Arial" pitchFamily="34" charset="0"/>
              </a:rPr>
              <a:t>Which of these materials are magnets attracted to?</a:t>
            </a:r>
            <a:endParaRPr lang="en-US" sz="48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356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wood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plastic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pitchFamily="34" charset="0"/>
              </a:rPr>
              <a:t>metal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cloth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2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5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5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0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GB" sz="4800">
                <a:solidFill>
                  <a:schemeClr val="bg1"/>
                </a:solidFill>
                <a:latin typeface="Arial" pitchFamily="34" charset="0"/>
              </a:rPr>
              <a:t>Which of these materials are magnets attracted to?</a:t>
            </a:r>
            <a:endParaRPr lang="en-US" sz="48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458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wood	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plastic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pitchFamily="34" charset="0"/>
              </a:rPr>
              <a:t>metal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cloth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Arial" pitchFamily="34" charset="0"/>
              </a:rPr>
              <a:t>£2,000</a:t>
            </a:r>
            <a:endParaRPr lang="en-US" sz="80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pitchFamily="34" charset="0"/>
              </a:rPr>
              <a:t>Question 7</a:t>
            </a:r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More specifically, which metals?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765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iron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copper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pitchFamily="34" charset="0"/>
              </a:rPr>
              <a:t>aluminum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D   </a:t>
            </a:r>
            <a:r>
              <a:rPr lang="en-US" sz="6600" b="1" baseline="10000">
                <a:solidFill>
                  <a:schemeClr val="bg1"/>
                </a:solidFill>
                <a:latin typeface="Arial" pitchFamily="34" charset="0"/>
              </a:rPr>
              <a:t>bronze</a:t>
            </a:r>
            <a:endParaRPr lang="en-US" sz="66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8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6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6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2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More specifically, which metals?</a:t>
            </a:r>
            <a:endParaRPr lang="en-US" sz="5400">
              <a:latin typeface="Arial" pitchFamily="34" charset="0"/>
            </a:endParaRPr>
          </a:p>
        </p:txBody>
      </p:sp>
      <p:sp>
        <p:nvSpPr>
          <p:cNvPr id="2868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iron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copper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pitchFamily="34" charset="0"/>
              </a:rPr>
              <a:t>aluminum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bronze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Arial" pitchFamily="34" charset="0"/>
              </a:rPr>
              <a:t>£4,000</a:t>
            </a:r>
            <a:endParaRPr lang="en-US" sz="80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What does repel mean?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To push way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To come together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pitchFamily="34" charset="0"/>
              </a:rPr>
              <a:t>To fall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To attract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4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pitchFamily="34" charset="0"/>
              </a:rPr>
              <a:t>Question 8</a:t>
            </a:r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Which of these are types of magnet?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17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wand 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bar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pitchFamily="34" charset="0"/>
              </a:rPr>
              <a:t>horseshoe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cobalt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175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4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2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Which of these are types of magnet?</a:t>
            </a:r>
            <a:endParaRPr lang="en-US" sz="5400">
              <a:latin typeface="Arial" pitchFamily="34" charset="0"/>
            </a:endParaRPr>
          </a:p>
        </p:txBody>
      </p:sp>
      <p:sp>
        <p:nvSpPr>
          <p:cNvPr id="3277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wand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bar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pitchFamily="34" charset="0"/>
              </a:rPr>
              <a:t>horseshoe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cobalt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Arial" pitchFamily="34" charset="0"/>
              </a:rPr>
              <a:t>£8,000</a:t>
            </a:r>
            <a:endParaRPr lang="en-US" sz="80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pitchFamily="34" charset="0"/>
              </a:rPr>
              <a:t>Question 9</a:t>
            </a:r>
          </a:p>
        </p:txBody>
      </p:sp>
      <p:sp>
        <p:nvSpPr>
          <p:cNvPr id="3482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Which of these do magnets work through?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584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water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a wall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pitchFamily="34" charset="0"/>
              </a:rPr>
              <a:t>a table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>
                <a:latin typeface="Arial" pitchFamily="34" charset="0"/>
              </a:rPr>
              <a:t> 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paper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584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60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8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8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8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8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6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6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6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Which of these do magnets work through?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687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water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a wall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pitchFamily="34" charset="0"/>
              </a:rPr>
              <a:t>a table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paper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Arial" pitchFamily="34" charset="0"/>
              </a:rPr>
              <a:t>£16,000</a:t>
            </a:r>
            <a:endParaRPr lang="en-US" sz="80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pitchFamily="34" charset="0"/>
              </a:rPr>
              <a:t>Question 10</a:t>
            </a:r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3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sz="4800">
                <a:solidFill>
                  <a:schemeClr val="bg1"/>
                </a:solidFill>
                <a:latin typeface="Arial" pitchFamily="34" charset="0"/>
              </a:rPr>
              <a:t>What affects whether a magnet can work through a material?</a:t>
            </a:r>
            <a:endParaRPr lang="en-US" sz="48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994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4000" b="1" baseline="10000">
                <a:solidFill>
                  <a:srgbClr val="FF9900"/>
                </a:solidFill>
                <a:latin typeface="Arial" pitchFamily="34" charset="0"/>
              </a:rPr>
              <a:t>A  </a:t>
            </a:r>
            <a:r>
              <a:rPr lang="en-US" sz="4800" b="1" baseline="10000">
                <a:solidFill>
                  <a:schemeClr val="bg1"/>
                </a:solidFill>
                <a:latin typeface="Arial" pitchFamily="34" charset="0"/>
              </a:rPr>
              <a:t>the type of magnet</a:t>
            </a:r>
            <a:r>
              <a:rPr lang="en-US" sz="4000" b="1" baseline="10000">
                <a:solidFill>
                  <a:srgbClr val="FF9900"/>
                </a:solidFill>
                <a:latin typeface="Arial" pitchFamily="34" charset="0"/>
              </a:rPr>
              <a:t> </a:t>
            </a:r>
            <a:r>
              <a:rPr lang="en-US" sz="4400">
                <a:latin typeface="Arial" pitchFamily="34" charset="0"/>
              </a:rPr>
              <a:t> </a:t>
            </a:r>
            <a:endParaRPr lang="en-US" sz="4400">
              <a:solidFill>
                <a:schemeClr val="bg1"/>
              </a:solidFill>
              <a:latin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4000" b="1" baseline="10000">
              <a:solidFill>
                <a:srgbClr val="FF9900"/>
              </a:solidFill>
              <a:latin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4000" b="1" baseline="1000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4400">
                <a:latin typeface="Arial" pitchFamily="34" charset="0"/>
              </a:rPr>
              <a:t> </a:t>
            </a:r>
            <a:r>
              <a:rPr lang="en-GB" sz="4400">
                <a:solidFill>
                  <a:schemeClr val="bg1"/>
                </a:solidFill>
                <a:latin typeface="Arial" pitchFamily="34" charset="0"/>
              </a:rPr>
              <a:t>the materials colour</a:t>
            </a:r>
            <a:endParaRPr lang="en-US" sz="4400">
              <a:solidFill>
                <a:schemeClr val="bg1"/>
              </a:solidFill>
              <a:latin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4000" b="1" baseline="10000">
              <a:solidFill>
                <a:srgbClr val="FF9900"/>
              </a:solidFill>
              <a:latin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4000" b="1" baseline="1000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4400">
                <a:latin typeface="Arial" pitchFamily="34" charset="0"/>
              </a:rPr>
              <a:t> </a:t>
            </a:r>
            <a:r>
              <a:rPr lang="en-US" sz="4400">
                <a:solidFill>
                  <a:schemeClr val="bg1"/>
                </a:solidFill>
                <a:latin typeface="Arial" pitchFamily="34" charset="0"/>
              </a:rPr>
              <a:t>the materials thickness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4000" b="1" baseline="10000">
              <a:solidFill>
                <a:srgbClr val="FF9900"/>
              </a:solidFill>
              <a:latin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4000" b="1" baseline="1000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4400">
                <a:latin typeface="Arial" pitchFamily="34" charset="0"/>
              </a:rPr>
              <a:t> </a:t>
            </a:r>
            <a:r>
              <a:rPr lang="en-US" sz="4400">
                <a:solidFill>
                  <a:schemeClr val="bg1"/>
                </a:solidFill>
                <a:latin typeface="Arial" pitchFamily="34" charset="0"/>
              </a:rPr>
              <a:t>the weather</a:t>
            </a:r>
          </a:p>
        </p:txBody>
      </p:sp>
      <p:sp>
        <p:nvSpPr>
          <p:cNvPr id="3994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56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9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99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99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9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9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4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2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What does repel mean?</a:t>
            </a:r>
            <a:endParaRPr lang="en-US" sz="5400">
              <a:latin typeface="Arial" pitchFamily="34" charset="0"/>
            </a:endParaRPr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To push away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To come together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pitchFamily="34" charset="0"/>
              </a:rPr>
              <a:t>To fall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To attract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GB" sz="4800">
                <a:solidFill>
                  <a:schemeClr val="bg1"/>
                </a:solidFill>
                <a:latin typeface="Arial" pitchFamily="34" charset="0"/>
              </a:rPr>
              <a:t>What affects whether a magnet can work through a material?</a:t>
            </a:r>
            <a:endParaRPr lang="en-US" sz="48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096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4000" b="1" baseline="1000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4400">
                <a:latin typeface="Arial" pitchFamily="34" charset="0"/>
              </a:rPr>
              <a:t> </a:t>
            </a:r>
            <a:r>
              <a:rPr lang="en-US" sz="4400">
                <a:solidFill>
                  <a:schemeClr val="bg1"/>
                </a:solidFill>
                <a:latin typeface="Arial" pitchFamily="34" charset="0"/>
              </a:rPr>
              <a:t>the type of magnet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4000" b="1" baseline="10000">
              <a:solidFill>
                <a:srgbClr val="FF9900"/>
              </a:solidFill>
              <a:latin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4000" b="1" baseline="1000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4400">
                <a:latin typeface="Arial" pitchFamily="34" charset="0"/>
              </a:rPr>
              <a:t> </a:t>
            </a:r>
            <a:r>
              <a:rPr lang="en-GB" sz="4400">
                <a:solidFill>
                  <a:schemeClr val="bg1"/>
                </a:solidFill>
                <a:latin typeface="Arial" pitchFamily="34" charset="0"/>
              </a:rPr>
              <a:t>the materials colour</a:t>
            </a:r>
            <a:endParaRPr lang="en-US" sz="4400">
              <a:solidFill>
                <a:schemeClr val="bg1"/>
              </a:solidFill>
              <a:latin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4000" b="1" baseline="10000">
              <a:solidFill>
                <a:srgbClr val="FF9900"/>
              </a:solidFill>
              <a:latin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4000" b="1" baseline="1000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4400">
                <a:latin typeface="Arial" pitchFamily="34" charset="0"/>
              </a:rPr>
              <a:t> </a:t>
            </a:r>
            <a:r>
              <a:rPr lang="en-US" sz="4400">
                <a:solidFill>
                  <a:schemeClr val="bg1"/>
                </a:solidFill>
                <a:latin typeface="Arial" pitchFamily="34" charset="0"/>
              </a:rPr>
              <a:t>the materials thickness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4000" b="1" baseline="10000">
              <a:solidFill>
                <a:srgbClr val="FF9900"/>
              </a:solidFill>
              <a:latin typeface="Arial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4000" b="1" baseline="1000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4400">
                <a:latin typeface="Arial" pitchFamily="34" charset="0"/>
              </a:rPr>
              <a:t> </a:t>
            </a:r>
            <a:r>
              <a:rPr lang="en-US" sz="4400">
                <a:solidFill>
                  <a:schemeClr val="bg1"/>
                </a:solidFill>
                <a:latin typeface="Arial" pitchFamily="34" charset="0"/>
              </a:rPr>
              <a:t>the weather</a:t>
            </a:r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Arial" pitchFamily="34" charset="0"/>
              </a:rPr>
              <a:t>£32,000</a:t>
            </a:r>
            <a:endParaRPr lang="en-US" sz="80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pitchFamily="34" charset="0"/>
              </a:rPr>
              <a:t>Question 11</a:t>
            </a:r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sz="4800">
                <a:solidFill>
                  <a:schemeClr val="bg1"/>
                </a:solidFill>
                <a:latin typeface="Arial" pitchFamily="34" charset="0"/>
              </a:rPr>
              <a:t>Which of these words describes what happens when you push a spring?</a:t>
            </a:r>
            <a:endParaRPr lang="en-US" sz="48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404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stretching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attraction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pitchFamily="34" charset="0"/>
              </a:rPr>
              <a:t>compression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repulsion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404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1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2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4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4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4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4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0" grpId="0" build="p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5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GB" sz="4800">
                <a:solidFill>
                  <a:schemeClr val="bg1"/>
                </a:solidFill>
                <a:latin typeface="Arial" pitchFamily="34" charset="0"/>
              </a:rPr>
              <a:t>Which of these words describes what happens when you push a spring?</a:t>
            </a:r>
            <a:endParaRPr lang="en-US" sz="48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506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stretching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attraction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pitchFamily="34" charset="0"/>
              </a:rPr>
              <a:t>compression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repulsion 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506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Arial" pitchFamily="34" charset="0"/>
              </a:rPr>
              <a:t>£64,000</a:t>
            </a:r>
            <a:endParaRPr lang="en-US" sz="80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608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pitchFamily="34" charset="0"/>
              </a:rPr>
              <a:t>Question 12</a:t>
            </a:r>
          </a:p>
        </p:txBody>
      </p:sp>
      <p:sp>
        <p:nvSpPr>
          <p:cNvPr id="4710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0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sz="4800">
                <a:solidFill>
                  <a:schemeClr val="bg1"/>
                </a:solidFill>
                <a:latin typeface="Arial" pitchFamily="34" charset="0"/>
              </a:rPr>
              <a:t>When you are pulling a spring what force is created?</a:t>
            </a:r>
            <a:endParaRPr lang="en-US" sz="48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813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inwards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downwards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pitchFamily="34" charset="0"/>
              </a:rPr>
              <a:t>upwards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outwards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813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8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8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8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6" grpId="0" build="p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5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6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7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8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GB" sz="4800">
                <a:solidFill>
                  <a:schemeClr val="bg1"/>
                </a:solidFill>
                <a:latin typeface="Arial" pitchFamily="34" charset="0"/>
              </a:rPr>
              <a:t>When you are pulling a spring, what force is created?</a:t>
            </a:r>
            <a:endParaRPr lang="en-US" sz="4800">
              <a:latin typeface="Arial" pitchFamily="34" charset="0"/>
            </a:endParaRPr>
          </a:p>
        </p:txBody>
      </p:sp>
      <p:sp>
        <p:nvSpPr>
          <p:cNvPr id="4916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inwards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downwards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pitchFamily="34" charset="0"/>
              </a:rPr>
              <a:t>upwards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outwards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9161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2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3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4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5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9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0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Arial" pitchFamily="34" charset="0"/>
              </a:rPr>
              <a:t>£125,000</a:t>
            </a:r>
            <a:endParaRPr lang="en-US" sz="80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018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Arial" pitchFamily="34" charset="0"/>
              </a:rPr>
              <a:t>£100</a:t>
            </a:r>
            <a:endParaRPr lang="en-US" sz="80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pitchFamily="34" charset="0"/>
              </a:rPr>
              <a:t>Question 13</a:t>
            </a:r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2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2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2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sz="4800">
                <a:solidFill>
                  <a:schemeClr val="bg1"/>
                </a:solidFill>
                <a:latin typeface="Arial" pitchFamily="34" charset="0"/>
              </a:rPr>
              <a:t>When you push down on a spring what force is created?</a:t>
            </a:r>
            <a:endParaRPr lang="en-US" sz="48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223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inwards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upwards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pitchFamily="34" charset="0"/>
              </a:rPr>
              <a:t>downwards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outwards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223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4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2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2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22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2" grpId="0" build="p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2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GB" sz="4800">
                <a:solidFill>
                  <a:schemeClr val="bg1"/>
                </a:solidFill>
                <a:latin typeface="Arial" pitchFamily="34" charset="0"/>
              </a:rPr>
              <a:t>When you push down on a spring what force is created?</a:t>
            </a:r>
            <a:endParaRPr lang="en-US" sz="48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325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inwards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upwards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pitchFamily="34" charset="0"/>
              </a:rPr>
              <a:t>downwards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outwards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Arial" pitchFamily="34" charset="0"/>
              </a:rPr>
              <a:t>£250,000</a:t>
            </a:r>
            <a:endParaRPr lang="en-US" sz="80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427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27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pitchFamily="34" charset="0"/>
              </a:rPr>
              <a:t>Question 14</a:t>
            </a:r>
          </a:p>
        </p:txBody>
      </p:sp>
      <p:sp>
        <p:nvSpPr>
          <p:cNvPr id="55300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1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Where are springs used?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4400" b="1" baseline="10000">
                <a:solidFill>
                  <a:srgbClr val="FF9900"/>
                </a:solidFill>
                <a:latin typeface="Arial" pitchFamily="34" charset="0"/>
              </a:rPr>
              <a:t>A</a:t>
            </a:r>
            <a:r>
              <a:rPr lang="en-US" sz="4400" b="1">
                <a:solidFill>
                  <a:srgbClr val="FF9900"/>
                </a:solidFill>
                <a:latin typeface="Arial" pitchFamily="34" charset="0"/>
              </a:rPr>
              <a:t>  </a:t>
            </a:r>
            <a:r>
              <a:rPr lang="en-US" sz="4400" b="1">
                <a:solidFill>
                  <a:schemeClr val="bg1"/>
                </a:solidFill>
                <a:latin typeface="Arial" pitchFamily="34" charset="0"/>
              </a:rPr>
              <a:t>pens</a:t>
            </a:r>
            <a:endParaRPr lang="en-US" sz="4800">
              <a:solidFill>
                <a:schemeClr val="bg1"/>
              </a:solidFill>
              <a:latin typeface="Arial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4400" b="1" baseline="10000">
              <a:solidFill>
                <a:srgbClr val="FF9900"/>
              </a:solidFill>
              <a:latin typeface="Arial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4400" b="1" baseline="10000">
                <a:solidFill>
                  <a:srgbClr val="FF9900"/>
                </a:solidFill>
                <a:latin typeface="Arial" pitchFamily="34" charset="0"/>
              </a:rPr>
              <a:t>B  </a:t>
            </a:r>
            <a:r>
              <a:rPr lang="en-US" sz="6000" b="1" baseline="10000">
                <a:solidFill>
                  <a:schemeClr val="bg1"/>
                </a:solidFill>
                <a:latin typeface="Arial" pitchFamily="34" charset="0"/>
              </a:rPr>
              <a:t>bicycles </a:t>
            </a:r>
            <a:r>
              <a:rPr lang="en-US" sz="5400">
                <a:solidFill>
                  <a:schemeClr val="bg1"/>
                </a:solidFill>
                <a:latin typeface="Arial" pitchFamily="34" charset="0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4400" b="1" baseline="1000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4800">
                <a:latin typeface="Arial" pitchFamily="34" charset="0"/>
              </a:rPr>
              <a:t> </a:t>
            </a:r>
            <a:r>
              <a:rPr lang="en-US" sz="4800">
                <a:solidFill>
                  <a:schemeClr val="bg1"/>
                </a:solidFill>
                <a:latin typeface="Arial" pitchFamily="34" charset="0"/>
              </a:rPr>
              <a:t>laminators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4400" b="1" baseline="1000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4800">
                <a:latin typeface="Arial" pitchFamily="34" charset="0"/>
              </a:rPr>
              <a:t> </a:t>
            </a:r>
            <a:r>
              <a:rPr lang="en-US" sz="4800">
                <a:solidFill>
                  <a:schemeClr val="bg1"/>
                </a:solidFill>
                <a:latin typeface="Arial" pitchFamily="34" charset="0"/>
              </a:rPr>
              <a:t>mobile phones</a:t>
            </a:r>
          </a:p>
        </p:txBody>
      </p:sp>
      <p:sp>
        <p:nvSpPr>
          <p:cNvPr id="5632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9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40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6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6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6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6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63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63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8" grpId="0" build="p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4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4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2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4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Where are springs used?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73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pens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bicycles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pitchFamily="34" charset="0"/>
              </a:rPr>
              <a:t>laminators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mobile phones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6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Arial" pitchFamily="34" charset="0"/>
              </a:rPr>
              <a:t>£500,000</a:t>
            </a:r>
            <a:endParaRPr lang="en-US" sz="80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58372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373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pitchFamily="34" charset="0"/>
              </a:rPr>
              <a:t>Question 15</a:t>
            </a:r>
          </a:p>
        </p:txBody>
      </p:sp>
      <p:sp>
        <p:nvSpPr>
          <p:cNvPr id="5939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19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0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1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2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Which of these use magnets?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0424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recycling centres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car suspension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pitchFamily="34" charset="0"/>
              </a:rPr>
              <a:t>pens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chefs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0425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6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7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8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9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0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1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2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3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4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5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36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0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04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04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0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04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4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ChangeArrowheads="1"/>
          </p:cNvSpPr>
          <p:nvPr/>
        </p:nvSpPr>
        <p:spPr bwMode="auto">
          <a:xfrm>
            <a:off x="609600" y="2057400"/>
            <a:ext cx="8001000" cy="2743200"/>
          </a:xfrm>
          <a:prstGeom prst="hexagon">
            <a:avLst>
              <a:gd name="adj" fmla="val 713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sz="8000">
                <a:solidFill>
                  <a:schemeClr val="bg1"/>
                </a:solidFill>
                <a:latin typeface="Arial" pitchFamily="34" charset="0"/>
              </a:rPr>
              <a:t>Question 2</a:t>
            </a: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3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4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5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6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Which of these use magnets?</a:t>
            </a:r>
            <a:endParaRPr lang="en-US" sz="5400">
              <a:latin typeface="Arial" pitchFamily="34" charset="0"/>
            </a:endParaRPr>
          </a:p>
        </p:txBody>
      </p:sp>
      <p:sp>
        <p:nvSpPr>
          <p:cNvPr id="6144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recycling centres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car suspension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pitchFamily="34" charset="0"/>
              </a:rPr>
              <a:t>pens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chefs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1449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0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1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2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3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4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5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6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7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58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Arial" pitchFamily="34" charset="0"/>
              </a:rPr>
              <a:t>£1,000,000</a:t>
            </a:r>
            <a:endParaRPr lang="en-US" sz="80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2468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69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What are the ends of magnets called?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Bars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Wands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pitchFamily="34" charset="0"/>
              </a:rPr>
              <a:t>Poles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Horseshoes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3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" name="AutoShape 2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324600"/>
            <a:ext cx="457200" cy="5334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09. Who Correc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533400" y="27432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533400" y="37338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533400" y="47244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accent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609600" y="228600"/>
            <a:ext cx="8001000" cy="2362200"/>
          </a:xfrm>
          <a:prstGeom prst="hexagon">
            <a:avLst>
              <a:gd name="adj" fmla="val 8280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533400" y="5715000"/>
            <a:ext cx="8153400" cy="838200"/>
          </a:xfrm>
          <a:prstGeom prst="hexagon">
            <a:avLst>
              <a:gd name="adj" fmla="val 30893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2057400"/>
          </a:xfrm>
          <a:noFill/>
          <a:ln/>
        </p:spPr>
        <p:txBody>
          <a:bodyPr/>
          <a:lstStyle/>
          <a:p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What are the ends of magnets called?</a:t>
            </a:r>
            <a:endParaRPr lang="en-US" sz="5400">
              <a:latin typeface="Arial" pitchFamily="34" charset="0"/>
            </a:endParaRPr>
          </a:p>
        </p:txBody>
      </p:sp>
      <p:sp>
        <p:nvSpPr>
          <p:cNvPr id="1229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838200" y="2667000"/>
            <a:ext cx="7620000" cy="3962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A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Bars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B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Wands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C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US" sz="5400">
                <a:solidFill>
                  <a:schemeClr val="bg1"/>
                </a:solidFill>
                <a:latin typeface="Arial" pitchFamily="34" charset="0"/>
              </a:rPr>
              <a:t>Poles</a:t>
            </a:r>
          </a:p>
          <a:p>
            <a:pPr>
              <a:buFontTx/>
              <a:buNone/>
            </a:pPr>
            <a:r>
              <a:rPr lang="en-US" sz="4800" b="1" baseline="10000">
                <a:solidFill>
                  <a:srgbClr val="FF9900"/>
                </a:solidFill>
                <a:latin typeface="Arial" pitchFamily="34" charset="0"/>
              </a:rPr>
              <a:t>D </a:t>
            </a:r>
            <a:r>
              <a:rPr lang="en-US" sz="5400">
                <a:latin typeface="Arial" pitchFamily="34" charset="0"/>
              </a:rPr>
              <a:t> </a:t>
            </a:r>
            <a:r>
              <a:rPr lang="en-GB" sz="5400">
                <a:solidFill>
                  <a:schemeClr val="bg1"/>
                </a:solidFill>
                <a:latin typeface="Arial" pitchFamily="34" charset="0"/>
              </a:rPr>
              <a:t>Horseshoe</a:t>
            </a:r>
            <a:endParaRPr lang="en-US" sz="54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 flipH="1">
            <a:off x="0" y="6172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 flipH="1">
            <a:off x="0" y="51816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 flipH="1">
            <a:off x="0" y="41910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 flipH="1">
            <a:off x="0" y="32004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 flipH="1">
            <a:off x="8686800" y="61722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 flipH="1">
            <a:off x="8686800" y="51816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 flipH="1">
            <a:off x="8686800" y="41910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 flipH="1">
            <a:off x="8686800" y="3200400"/>
            <a:ext cx="4572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 flipH="1">
            <a:off x="8610600" y="14478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 flipH="1">
            <a:off x="0" y="14478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ndAc>
      <p:stSnd>
        <p:snd r:embed="rId2" name="Tarda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ChangeArrowheads="1"/>
          </p:cNvSpPr>
          <p:nvPr/>
        </p:nvSpPr>
        <p:spPr bwMode="auto">
          <a:xfrm>
            <a:off x="609600" y="2514600"/>
            <a:ext cx="8001000" cy="1905000"/>
          </a:xfrm>
          <a:prstGeom prst="hexagon">
            <a:avLst>
              <a:gd name="adj" fmla="val 10267"/>
              <a:gd name="vf" fmla="val 115470"/>
            </a:avLst>
          </a:prstGeom>
          <a:solidFill>
            <a:schemeClr val="tx1"/>
          </a:solidFill>
          <a:ln w="57150">
            <a:solidFill>
              <a:srgbClr val="00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GB" sz="8000">
                <a:solidFill>
                  <a:schemeClr val="bg1"/>
                </a:solidFill>
                <a:latin typeface="Arial" pitchFamily="34" charset="0"/>
              </a:rPr>
              <a:t>£200</a:t>
            </a:r>
            <a:endParaRPr lang="en-US" sz="80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 flipH="1">
            <a:off x="0" y="3505200"/>
            <a:ext cx="609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 flipH="1">
            <a:off x="8610600" y="3505200"/>
            <a:ext cx="533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57150" cap="flat" cmpd="sng" algn="ctr">
          <a:solidFill>
            <a:srgbClr val="0066FF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57150" cap="flat" cmpd="sng" algn="ctr">
          <a:solidFill>
            <a:srgbClr val="0066FF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611</Words>
  <Application>Microsoft Office PowerPoint</Application>
  <PresentationFormat>On-screen Show (4:3)</PresentationFormat>
  <Paragraphs>189</Paragraphs>
  <Slides>61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7" baseType="lpstr">
      <vt:lpstr>Times New Roman</vt:lpstr>
      <vt:lpstr>Ravie</vt:lpstr>
      <vt:lpstr>Old English Text MT</vt:lpstr>
      <vt:lpstr>Lucida Console</vt:lpstr>
      <vt:lpstr>Arial</vt:lpstr>
      <vt:lpstr>Default Design</vt:lpstr>
      <vt:lpstr>Who Wants To Be A Millionaire?  </vt:lpstr>
      <vt:lpstr>Question 1</vt:lpstr>
      <vt:lpstr>What does repel mean?</vt:lpstr>
      <vt:lpstr>What does repel mean?</vt:lpstr>
      <vt:lpstr>£100</vt:lpstr>
      <vt:lpstr>Question 2</vt:lpstr>
      <vt:lpstr>What are the ends of magnets called?</vt:lpstr>
      <vt:lpstr>What are the ends of magnets called?</vt:lpstr>
      <vt:lpstr>£200</vt:lpstr>
      <vt:lpstr>Question 3</vt:lpstr>
      <vt:lpstr>What are the names of these poles?</vt:lpstr>
      <vt:lpstr>What are the names of these poles?</vt:lpstr>
      <vt:lpstr>£300</vt:lpstr>
      <vt:lpstr>Question 4</vt:lpstr>
      <vt:lpstr>Which poles repel?</vt:lpstr>
      <vt:lpstr>Which poles repel?</vt:lpstr>
      <vt:lpstr>£500</vt:lpstr>
      <vt:lpstr>Question 5</vt:lpstr>
      <vt:lpstr>Which poles attract?</vt:lpstr>
      <vt:lpstr>Which poles attract?</vt:lpstr>
      <vt:lpstr>£1,000</vt:lpstr>
      <vt:lpstr>Question 6</vt:lpstr>
      <vt:lpstr>Which of these materials are magnets attracted to?</vt:lpstr>
      <vt:lpstr>Which of these materials are magnets attracted to?</vt:lpstr>
      <vt:lpstr>£2,000</vt:lpstr>
      <vt:lpstr>Question 7</vt:lpstr>
      <vt:lpstr>More specifically, which metals?</vt:lpstr>
      <vt:lpstr>More specifically, which metals?</vt:lpstr>
      <vt:lpstr>£4,000</vt:lpstr>
      <vt:lpstr>Question 8</vt:lpstr>
      <vt:lpstr>Which of these are types of magnet?</vt:lpstr>
      <vt:lpstr>Which of these are types of magnet?</vt:lpstr>
      <vt:lpstr>£8,000</vt:lpstr>
      <vt:lpstr>Question 9</vt:lpstr>
      <vt:lpstr>Which of these do magnets work through?</vt:lpstr>
      <vt:lpstr>Which of these do magnets work through?</vt:lpstr>
      <vt:lpstr>£16,000</vt:lpstr>
      <vt:lpstr>Question 10</vt:lpstr>
      <vt:lpstr>What affects whether a magnet can work through a material?</vt:lpstr>
      <vt:lpstr>What affects whether a magnet can work through a material?</vt:lpstr>
      <vt:lpstr>£32,000</vt:lpstr>
      <vt:lpstr>Question 11</vt:lpstr>
      <vt:lpstr>Which of these words describes what happens when you push a spring?</vt:lpstr>
      <vt:lpstr>Which of these words describes what happens when you push a spring?</vt:lpstr>
      <vt:lpstr>£64,000</vt:lpstr>
      <vt:lpstr>Question 12</vt:lpstr>
      <vt:lpstr>When you are pulling a spring what force is created?</vt:lpstr>
      <vt:lpstr>When you are pulling a spring, what force is created?</vt:lpstr>
      <vt:lpstr>£125,000</vt:lpstr>
      <vt:lpstr>Question 13</vt:lpstr>
      <vt:lpstr>When you push down on a spring what force is created?</vt:lpstr>
      <vt:lpstr>When you push down on a spring what force is created?</vt:lpstr>
      <vt:lpstr>£250,000</vt:lpstr>
      <vt:lpstr>Question 14</vt:lpstr>
      <vt:lpstr>Where are springs used?</vt:lpstr>
      <vt:lpstr>Where are springs used?</vt:lpstr>
      <vt:lpstr>£500,000</vt:lpstr>
      <vt:lpstr>Question 15</vt:lpstr>
      <vt:lpstr>Which of these use magnets?</vt:lpstr>
      <vt:lpstr>Which of these use magnets?</vt:lpstr>
      <vt:lpstr>£1,000,000</vt:lpstr>
    </vt:vector>
  </TitlesOfParts>
  <Company>NETLinc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Wants To Be A Millionaire?  </dc:title>
  <dc:creator>STNG11</dc:creator>
  <cp:lastModifiedBy>Teacher E-Solutions</cp:lastModifiedBy>
  <cp:revision>27</cp:revision>
  <dcterms:created xsi:type="dcterms:W3CDTF">2003-05-20T13:35:24Z</dcterms:created>
  <dcterms:modified xsi:type="dcterms:W3CDTF">2019-01-18T17:19:30Z</dcterms:modified>
</cp:coreProperties>
</file>