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08"/>
  </p:notesMasterIdLst>
  <p:sldIdLst>
    <p:sldId id="256" r:id="rId2"/>
    <p:sldId id="258" r:id="rId3"/>
    <p:sldId id="259" r:id="rId4"/>
    <p:sldId id="257" r:id="rId5"/>
    <p:sldId id="319" r:id="rId6"/>
    <p:sldId id="320" r:id="rId7"/>
    <p:sldId id="321" r:id="rId8"/>
    <p:sldId id="322" r:id="rId9"/>
    <p:sldId id="323" r:id="rId10"/>
    <p:sldId id="324" r:id="rId11"/>
    <p:sldId id="260" r:id="rId12"/>
    <p:sldId id="298" r:id="rId13"/>
    <p:sldId id="261" r:id="rId14"/>
    <p:sldId id="299" r:id="rId15"/>
    <p:sldId id="266" r:id="rId16"/>
    <p:sldId id="300" r:id="rId17"/>
    <p:sldId id="267" r:id="rId18"/>
    <p:sldId id="268" r:id="rId19"/>
    <p:sldId id="301" r:id="rId20"/>
    <p:sldId id="269" r:id="rId21"/>
    <p:sldId id="302" r:id="rId22"/>
    <p:sldId id="270" r:id="rId23"/>
    <p:sldId id="303" r:id="rId24"/>
    <p:sldId id="272" r:id="rId25"/>
    <p:sldId id="325" r:id="rId26"/>
    <p:sldId id="273" r:id="rId27"/>
    <p:sldId id="304" r:id="rId28"/>
    <p:sldId id="318" r:id="rId29"/>
    <p:sldId id="274" r:id="rId30"/>
    <p:sldId id="305" r:id="rId31"/>
    <p:sldId id="275" r:id="rId32"/>
    <p:sldId id="306" r:id="rId33"/>
    <p:sldId id="276" r:id="rId34"/>
    <p:sldId id="307" r:id="rId35"/>
    <p:sldId id="277" r:id="rId36"/>
    <p:sldId id="308" r:id="rId37"/>
    <p:sldId id="278" r:id="rId38"/>
    <p:sldId id="309" r:id="rId39"/>
    <p:sldId id="317" r:id="rId40"/>
    <p:sldId id="262" r:id="rId41"/>
    <p:sldId id="265" r:id="rId42"/>
    <p:sldId id="311" r:id="rId43"/>
    <p:sldId id="263" r:id="rId44"/>
    <p:sldId id="310" r:id="rId45"/>
    <p:sldId id="264" r:id="rId46"/>
    <p:sldId id="384" r:id="rId47"/>
    <p:sldId id="326" r:id="rId48"/>
    <p:sldId id="385" r:id="rId49"/>
    <p:sldId id="327" r:id="rId50"/>
    <p:sldId id="328" r:id="rId51"/>
    <p:sldId id="329" r:id="rId52"/>
    <p:sldId id="330" r:id="rId53"/>
    <p:sldId id="331" r:id="rId54"/>
    <p:sldId id="386" r:id="rId55"/>
    <p:sldId id="332" r:id="rId56"/>
    <p:sldId id="333" r:id="rId57"/>
    <p:sldId id="334" r:id="rId58"/>
    <p:sldId id="335" r:id="rId59"/>
    <p:sldId id="336" r:id="rId60"/>
    <p:sldId id="337" r:id="rId61"/>
    <p:sldId id="338" r:id="rId62"/>
    <p:sldId id="339" r:id="rId63"/>
    <p:sldId id="340" r:id="rId64"/>
    <p:sldId id="387" r:id="rId65"/>
    <p:sldId id="279" r:id="rId66"/>
    <p:sldId id="341" r:id="rId67"/>
    <p:sldId id="342" r:id="rId68"/>
    <p:sldId id="343" r:id="rId69"/>
    <p:sldId id="344" r:id="rId70"/>
    <p:sldId id="345" r:id="rId71"/>
    <p:sldId id="346" r:id="rId72"/>
    <p:sldId id="347" r:id="rId73"/>
    <p:sldId id="383" r:id="rId74"/>
    <p:sldId id="356" r:id="rId75"/>
    <p:sldId id="357" r:id="rId76"/>
    <p:sldId id="358" r:id="rId77"/>
    <p:sldId id="359" r:id="rId78"/>
    <p:sldId id="360" r:id="rId79"/>
    <p:sldId id="361" r:id="rId80"/>
    <p:sldId id="362" r:id="rId81"/>
    <p:sldId id="363" r:id="rId82"/>
    <p:sldId id="364" r:id="rId83"/>
    <p:sldId id="365" r:id="rId84"/>
    <p:sldId id="366" r:id="rId85"/>
    <p:sldId id="367" r:id="rId86"/>
    <p:sldId id="368" r:id="rId87"/>
    <p:sldId id="369" r:id="rId88"/>
    <p:sldId id="370" r:id="rId89"/>
    <p:sldId id="371" r:id="rId90"/>
    <p:sldId id="372" r:id="rId91"/>
    <p:sldId id="374" r:id="rId92"/>
    <p:sldId id="375" r:id="rId93"/>
    <p:sldId id="376" r:id="rId94"/>
    <p:sldId id="377" r:id="rId95"/>
    <p:sldId id="378" r:id="rId96"/>
    <p:sldId id="379" r:id="rId97"/>
    <p:sldId id="380" r:id="rId98"/>
    <p:sldId id="381" r:id="rId99"/>
    <p:sldId id="294" r:id="rId100"/>
    <p:sldId id="315" r:id="rId101"/>
    <p:sldId id="295" r:id="rId102"/>
    <p:sldId id="314" r:id="rId103"/>
    <p:sldId id="296" r:id="rId104"/>
    <p:sldId id="297" r:id="rId105"/>
    <p:sldId id="312" r:id="rId106"/>
    <p:sldId id="313" r:id="rId107"/>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83" autoAdjust="0"/>
  </p:normalViewPr>
  <p:slideViewPr>
    <p:cSldViewPr>
      <p:cViewPr>
        <p:scale>
          <a:sx n="77" d="100"/>
          <a:sy n="77" d="100"/>
        </p:scale>
        <p:origin x="-5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9863" y="0"/>
            <a:ext cx="3044825" cy="465138"/>
          </a:xfrm>
          <a:prstGeom prst="rect">
            <a:avLst/>
          </a:prstGeom>
        </p:spPr>
        <p:txBody>
          <a:bodyPr vert="horz" lIns="91440" tIns="45720" rIns="91440" bIns="45720" rtlCol="0"/>
          <a:lstStyle>
            <a:lvl1pPr algn="r">
              <a:defRPr sz="1200"/>
            </a:lvl1pPr>
          </a:lstStyle>
          <a:p>
            <a:pPr>
              <a:defRPr/>
            </a:pPr>
            <a:fld id="{FCD64F3A-0665-44D2-9EC4-C28738E945B4}" type="datetimeFigureOut">
              <a:rPr lang="en-US"/>
              <a:pPr>
                <a:defRPr/>
              </a:pPr>
              <a:t>1/15/2019</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3263" y="4422775"/>
            <a:ext cx="5619750" cy="41910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5550"/>
            <a:ext cx="3044825"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9863" y="8845550"/>
            <a:ext cx="3044825" cy="465138"/>
          </a:xfrm>
          <a:prstGeom prst="rect">
            <a:avLst/>
          </a:prstGeom>
        </p:spPr>
        <p:txBody>
          <a:bodyPr vert="horz" lIns="91440" tIns="45720" rIns="91440" bIns="45720" rtlCol="0" anchor="b"/>
          <a:lstStyle>
            <a:lvl1pPr algn="r">
              <a:defRPr sz="1200"/>
            </a:lvl1pPr>
          </a:lstStyle>
          <a:p>
            <a:pPr>
              <a:defRPr/>
            </a:pPr>
            <a:fld id="{9D69D392-90D1-4882-BAB2-7E40B1C42519}" type="slidenum">
              <a:rPr lang="en-US"/>
              <a:pPr>
                <a:defRPr/>
              </a:pPr>
              <a:t>‹#›</a:t>
            </a:fld>
            <a:endParaRPr lang="en-US"/>
          </a:p>
        </p:txBody>
      </p:sp>
    </p:spTree>
    <p:extLst>
      <p:ext uri="{BB962C8B-B14F-4D97-AF65-F5344CB8AC3E}">
        <p14:creationId xmlns:p14="http://schemas.microsoft.com/office/powerpoint/2010/main" val="1300455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8B9EDAE-E16D-4417-981F-B5B43683FF67}" type="slidenum">
              <a:rPr lang="en-US" smtClean="0"/>
              <a:pPr/>
              <a:t>66</a:t>
            </a:fld>
            <a:endParaRPr lang="en-US" smtClean="0"/>
          </a:p>
        </p:txBody>
      </p:sp>
      <p:sp>
        <p:nvSpPr>
          <p:cNvPr id="113667" name="Rectangle 2"/>
          <p:cNvSpPr>
            <a:spLocks noGrp="1" noRot="1" noChangeAspect="1" noChangeArrowheads="1" noTextEdit="1"/>
          </p:cNvSpPr>
          <p:nvPr>
            <p:ph type="sldImg"/>
          </p:nvPr>
        </p:nvSpPr>
        <p:spPr bwMode="auto">
          <a:xfrm>
            <a:off x="1193800" y="704850"/>
            <a:ext cx="4638675" cy="34798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xfrm>
            <a:off x="936625" y="4422775"/>
            <a:ext cx="5153025"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009" tIns="47005" rIns="94009" bIns="47005" numCol="1" anchor="t" anchorCtr="0" compatLnSpc="1">
            <a:prstTxWarp prst="textNoShape">
              <a:avLst/>
            </a:prstTxWarp>
          </a:bodyPr>
          <a:lstStyle/>
          <a:p>
            <a:pPr eaLnBrk="1" hangingPunct="1">
              <a:spcBef>
                <a:spcPct val="0"/>
              </a:spcBef>
            </a:pPr>
            <a:r>
              <a:rPr lang="en-US" b="1" u="sng" smtClean="0"/>
              <a:t>SCRIPT</a:t>
            </a:r>
            <a:r>
              <a:rPr lang="en-US" smtClean="0"/>
              <a:t>: Therefore strategic parasite control programs that you recommend to your customers should be presented as </a:t>
            </a:r>
            <a:r>
              <a:rPr lang="en-US" u="sng" smtClean="0"/>
              <a:t>investments</a:t>
            </a:r>
            <a:r>
              <a:rPr lang="en-US" smtClean="0"/>
              <a:t>. When you help your customers chose the safest and most economically effective products to be used at the most optimum time of the year to control economically damaging parasites, you are helping to contribute to their Return On Investment in animal health. The minimum your customers should expect from a strategic parasite control program is healthier animals. When evaluating the program as an investment, consider not only the immediate return on total beef production, but also the long-term return. Consider that healthier animals can utilize feed better for growth &amp; development, reach breeding weight &amp; proper body score at optimal time and wean heavier calves. Healthier animals are more likely to achieve their genetic potential.</a:t>
            </a:r>
          </a:p>
          <a:p>
            <a:pPr eaLnBrk="1" hangingPunct="1">
              <a:spcBef>
                <a:spcPct val="0"/>
              </a:spcBef>
            </a:pPr>
            <a:endParaRPr lang="en-US" smtClean="0"/>
          </a:p>
          <a:p>
            <a:pPr eaLnBrk="1" hangingPunct="1">
              <a:spcBef>
                <a:spcPct val="0"/>
              </a:spcBef>
            </a:pPr>
            <a:r>
              <a:rPr lang="en-US" b="1" u="sng" smtClean="0"/>
              <a:t>REFERENCE</a:t>
            </a:r>
            <a:r>
              <a:rPr lang="en-US" smtClean="0"/>
              <a:t>: IVB-5-1539-FDP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7883772-0997-44C8-9BF4-7F52356B99FB}" type="slidenum">
              <a:rPr lang="en-US" smtClean="0"/>
              <a:pPr/>
              <a:t>76</a:t>
            </a:fld>
            <a:endParaRPr lang="en-US" smtClean="0"/>
          </a:p>
        </p:txBody>
      </p:sp>
      <p:sp>
        <p:nvSpPr>
          <p:cNvPr id="122883" name="Rectangle 2"/>
          <p:cNvSpPr>
            <a:spLocks noGrp="1" noRot="1" noChangeAspect="1" noChangeArrowheads="1" noTextEdit="1"/>
          </p:cNvSpPr>
          <p:nvPr>
            <p:ph type="sldImg"/>
          </p:nvPr>
        </p:nvSpPr>
        <p:spPr bwMode="auto">
          <a:xfrm>
            <a:off x="1185863" y="700088"/>
            <a:ext cx="4652962" cy="3489325"/>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22884" name="Rectangle 3"/>
          <p:cNvSpPr>
            <a:spLocks noGrp="1" noChangeArrowheads="1"/>
          </p:cNvSpPr>
          <p:nvPr>
            <p:ph type="body" idx="1"/>
          </p:nvPr>
        </p:nvSpPr>
        <p:spPr bwMode="auto">
          <a:xfrm>
            <a:off x="936625" y="4421188"/>
            <a:ext cx="5153025" cy="4192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678" tIns="46839" rIns="93678" bIns="46839" numCol="1" anchor="t" anchorCtr="0" compatLnSpc="1">
            <a:prstTxWarp prst="textNoShape">
              <a:avLst/>
            </a:prstTxWarp>
          </a:bodyPr>
          <a:lstStyle/>
          <a:p>
            <a:pPr marL="115888" indent="-115888"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51BD580-44E9-4BFF-81A4-CD4DBB621613}" type="slidenum">
              <a:rPr lang="en-US" smtClean="0"/>
              <a:pPr/>
              <a:t>77</a:t>
            </a:fld>
            <a:endParaRPr lang="en-US" smtClean="0"/>
          </a:p>
        </p:txBody>
      </p:sp>
      <p:sp>
        <p:nvSpPr>
          <p:cNvPr id="123907" name="Rectangle 2"/>
          <p:cNvSpPr>
            <a:spLocks noGrp="1" noRot="1" noChangeAspect="1" noChangeArrowheads="1" noTextEdit="1"/>
          </p:cNvSpPr>
          <p:nvPr>
            <p:ph type="sldImg"/>
          </p:nvPr>
        </p:nvSpPr>
        <p:spPr bwMode="auto">
          <a:xfrm>
            <a:off x="1193800" y="704850"/>
            <a:ext cx="4638675" cy="34798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p:cNvSpPr>
            <a:spLocks noGrp="1" noChangeArrowheads="1"/>
          </p:cNvSpPr>
          <p:nvPr>
            <p:ph type="body" idx="1"/>
          </p:nvPr>
        </p:nvSpPr>
        <p:spPr bwMode="auto">
          <a:xfrm>
            <a:off x="936625" y="4422775"/>
            <a:ext cx="5153025"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678" tIns="46839" rIns="93678" bIns="46839" numCol="1" anchor="t" anchorCtr="0" compatLnSpc="1">
            <a:prstTxWarp prst="textNoShape">
              <a:avLst/>
            </a:prstTxWarp>
          </a:bodyPr>
          <a:lstStyle/>
          <a:p>
            <a:pPr marL="115888" indent="-115888"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62CF37F-3D0B-4FF2-8BFD-9A03A0005272}" type="slidenum">
              <a:rPr lang="en-US" smtClean="0"/>
              <a:pPr/>
              <a:t>78</a:t>
            </a:fld>
            <a:endParaRPr lang="en-US" smtClean="0"/>
          </a:p>
        </p:txBody>
      </p:sp>
      <p:sp>
        <p:nvSpPr>
          <p:cNvPr id="124931" name="Rectangle 2"/>
          <p:cNvSpPr>
            <a:spLocks noGrp="1" noRot="1" noChangeAspect="1" noChangeArrowheads="1" noTextEdit="1"/>
          </p:cNvSpPr>
          <p:nvPr>
            <p:ph type="sldImg"/>
          </p:nvPr>
        </p:nvSpPr>
        <p:spPr bwMode="auto">
          <a:xfrm>
            <a:off x="1185863" y="700088"/>
            <a:ext cx="4652962" cy="3489325"/>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p:cNvSpPr>
            <a:spLocks noGrp="1" noChangeArrowheads="1"/>
          </p:cNvSpPr>
          <p:nvPr>
            <p:ph type="body" idx="1"/>
          </p:nvPr>
        </p:nvSpPr>
        <p:spPr bwMode="auto">
          <a:xfrm>
            <a:off x="936625" y="4421188"/>
            <a:ext cx="5153025" cy="4192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678" tIns="46839" rIns="93678" bIns="46839" numCol="1" anchor="t" anchorCtr="0" compatLnSpc="1">
            <a:prstTxWarp prst="textNoShape">
              <a:avLst/>
            </a:prstTxWarp>
          </a:bodyPr>
          <a:lstStyle/>
          <a:p>
            <a:pPr marL="115888" indent="-115888"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869D29D-C8FC-4137-959D-5469EAAD89EC}" type="slidenum">
              <a:rPr lang="en-US" smtClean="0"/>
              <a:pPr/>
              <a:t>79</a:t>
            </a:fld>
            <a:endParaRPr lang="en-US" smtClean="0"/>
          </a:p>
        </p:txBody>
      </p:sp>
      <p:sp>
        <p:nvSpPr>
          <p:cNvPr id="125955" name="Rectangle 2"/>
          <p:cNvSpPr>
            <a:spLocks noGrp="1" noRot="1" noChangeAspect="1" noChangeArrowheads="1" noTextEdit="1"/>
          </p:cNvSpPr>
          <p:nvPr>
            <p:ph type="sldImg"/>
          </p:nvPr>
        </p:nvSpPr>
        <p:spPr bwMode="auto">
          <a:xfrm>
            <a:off x="1195388" y="704850"/>
            <a:ext cx="4638675" cy="34798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25956" name="Rectangle 3"/>
          <p:cNvSpPr>
            <a:spLocks noGrp="1" noChangeArrowheads="1"/>
          </p:cNvSpPr>
          <p:nvPr>
            <p:ph type="body" idx="1"/>
          </p:nvPr>
        </p:nvSpPr>
        <p:spPr bwMode="auto">
          <a:xfrm>
            <a:off x="936625" y="4422775"/>
            <a:ext cx="5153025"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678" tIns="46839" rIns="93678" bIns="46839" numCol="1" anchor="t" anchorCtr="0" compatLnSpc="1">
            <a:prstTxWarp prst="textNoShape">
              <a:avLst/>
            </a:prstTxWarp>
          </a:bodyPr>
          <a:lstStyle/>
          <a:p>
            <a:pPr marL="115888" indent="-115888"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B2C6D87-7809-40D8-AACF-9AD9C4C73A76}" type="slidenum">
              <a:rPr lang="en-US" smtClean="0"/>
              <a:pPr/>
              <a:t>80</a:t>
            </a:fld>
            <a:endParaRPr lang="en-US" smtClean="0"/>
          </a:p>
        </p:txBody>
      </p:sp>
      <p:sp>
        <p:nvSpPr>
          <p:cNvPr id="126979" name="Rectangle 2"/>
          <p:cNvSpPr>
            <a:spLocks noGrp="1" noRot="1" noChangeAspect="1" noChangeArrowheads="1" noTextEdit="1"/>
          </p:cNvSpPr>
          <p:nvPr>
            <p:ph type="sldImg"/>
          </p:nvPr>
        </p:nvSpPr>
        <p:spPr bwMode="auto">
          <a:xfrm>
            <a:off x="1193800" y="704850"/>
            <a:ext cx="4638675" cy="34798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xfrm>
            <a:off x="936625" y="4422775"/>
            <a:ext cx="5153025"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678" tIns="46839" rIns="93678" bIns="46839" numCol="1" anchor="t" anchorCtr="0" compatLnSpc="1">
            <a:prstTxWarp prst="textNoShape">
              <a:avLst/>
            </a:prstTxWarp>
          </a:bodyPr>
          <a:lstStyle/>
          <a:p>
            <a:pPr marL="115888" indent="-115888"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2E79E02-B478-4E89-91B2-70EDAE8869A1}" type="slidenum">
              <a:rPr lang="en-US" smtClean="0"/>
              <a:pPr/>
              <a:t>81</a:t>
            </a:fld>
            <a:endParaRPr lang="en-US" smtClean="0"/>
          </a:p>
        </p:txBody>
      </p:sp>
      <p:sp>
        <p:nvSpPr>
          <p:cNvPr id="128003" name="Rectangle 2"/>
          <p:cNvSpPr>
            <a:spLocks noGrp="1" noRot="1" noChangeAspect="1" noChangeArrowheads="1" noTextEdit="1"/>
          </p:cNvSpPr>
          <p:nvPr>
            <p:ph type="sldImg"/>
          </p:nvPr>
        </p:nvSpPr>
        <p:spPr bwMode="auto">
          <a:xfrm>
            <a:off x="1185863" y="700088"/>
            <a:ext cx="4652962" cy="3489325"/>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xfrm>
            <a:off x="936625" y="4421188"/>
            <a:ext cx="5153025" cy="4192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678" tIns="46839" rIns="93678" bIns="46839" numCol="1" anchor="t" anchorCtr="0" compatLnSpc="1">
            <a:prstTxWarp prst="textNoShape">
              <a:avLst/>
            </a:prstTxWarp>
          </a:bodyPr>
          <a:lstStyle/>
          <a:p>
            <a:pPr marL="115888" indent="-115888"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5758307-3E97-49FA-9AD4-3E514D4AD7DB}" type="slidenum">
              <a:rPr lang="en-US" smtClean="0"/>
              <a:pPr/>
              <a:t>82</a:t>
            </a:fld>
            <a:endParaRPr lang="en-US" smtClean="0"/>
          </a:p>
        </p:txBody>
      </p:sp>
      <p:sp>
        <p:nvSpPr>
          <p:cNvPr id="129027" name="Rectangle 2"/>
          <p:cNvSpPr>
            <a:spLocks noGrp="1" noRot="1" noChangeAspect="1" noChangeArrowheads="1" noTextEdit="1"/>
          </p:cNvSpPr>
          <p:nvPr>
            <p:ph type="sldImg"/>
          </p:nvPr>
        </p:nvSpPr>
        <p:spPr bwMode="auto">
          <a:xfrm>
            <a:off x="1195388" y="704850"/>
            <a:ext cx="4638675" cy="34798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bwMode="auto">
          <a:xfrm>
            <a:off x="936625" y="4422775"/>
            <a:ext cx="5153025"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678" tIns="46839" rIns="93678" bIns="46839" numCol="1" anchor="t" anchorCtr="0" compatLnSpc="1">
            <a:prstTxWarp prst="textNoShape">
              <a:avLst/>
            </a:prstTxWarp>
          </a:bodyPr>
          <a:lstStyle/>
          <a:p>
            <a:pPr marL="115888" indent="-115888"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A8DE76D-32AD-4C0B-8AF5-097EA15AD981}" type="slidenum">
              <a:rPr lang="en-US" smtClean="0"/>
              <a:pPr/>
              <a:t>83</a:t>
            </a:fld>
            <a:endParaRPr lang="en-US" smtClean="0"/>
          </a:p>
        </p:txBody>
      </p:sp>
      <p:sp>
        <p:nvSpPr>
          <p:cNvPr id="130051" name="Rectangle 2"/>
          <p:cNvSpPr>
            <a:spLocks noGrp="1" noChangeArrowheads="1"/>
          </p:cNvSpPr>
          <p:nvPr>
            <p:ph type="body" idx="1"/>
          </p:nvPr>
        </p:nvSpPr>
        <p:spPr bwMode="auto">
          <a:xfrm>
            <a:off x="936625" y="4421188"/>
            <a:ext cx="5153025" cy="4192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678" tIns="46839" rIns="93678" bIns="46839" numCol="1" anchor="t" anchorCtr="0" compatLnSpc="1">
            <a:prstTxWarp prst="textNoShape">
              <a:avLst/>
            </a:prstTxWarp>
          </a:bodyPr>
          <a:lstStyle/>
          <a:p>
            <a:pPr marL="115888" indent="-115888" eaLnBrk="1" hangingPunct="1">
              <a:spcBef>
                <a:spcPct val="0"/>
              </a:spcBef>
            </a:pPr>
            <a:endParaRPr lang="en-US" smtClean="0"/>
          </a:p>
        </p:txBody>
      </p:sp>
      <p:sp>
        <p:nvSpPr>
          <p:cNvPr id="130052" name="Rectangle 3"/>
          <p:cNvSpPr>
            <a:spLocks noGrp="1" noRot="1" noChangeAspect="1" noChangeArrowheads="1" noTextEdit="1"/>
          </p:cNvSpPr>
          <p:nvPr>
            <p:ph type="sldImg"/>
          </p:nvPr>
        </p:nvSpPr>
        <p:spPr bwMode="auto">
          <a:xfrm>
            <a:off x="1185863" y="700088"/>
            <a:ext cx="4652962" cy="3489325"/>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C2223F1-6780-4C07-934C-693FAAF36B4E}" type="slidenum">
              <a:rPr lang="en-US" smtClean="0"/>
              <a:pPr/>
              <a:t>85</a:t>
            </a:fld>
            <a:endParaRPr lang="en-US" smtClean="0"/>
          </a:p>
        </p:txBody>
      </p:sp>
      <p:sp>
        <p:nvSpPr>
          <p:cNvPr id="131075" name="Rectangle 2"/>
          <p:cNvSpPr>
            <a:spLocks noGrp="1" noRot="1" noChangeAspect="1" noChangeArrowheads="1" noTextEdit="1"/>
          </p:cNvSpPr>
          <p:nvPr>
            <p:ph type="sldImg"/>
          </p:nvPr>
        </p:nvSpPr>
        <p:spPr bwMode="auto">
          <a:xfrm>
            <a:off x="1193800" y="704850"/>
            <a:ext cx="4638675" cy="34798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xfrm>
            <a:off x="936625" y="4422775"/>
            <a:ext cx="5153025"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678" tIns="46839" rIns="93678" bIns="46839" numCol="1" anchor="t" anchorCtr="0" compatLnSpc="1">
            <a:prstTxWarp prst="textNoShape">
              <a:avLst/>
            </a:prstTxWarp>
          </a:bodyPr>
          <a:lstStyle/>
          <a:p>
            <a:pPr marL="115888" indent="-115888"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81F4469-A10E-437B-87D5-C6C22E93B2E2}" type="slidenum">
              <a:rPr lang="en-US" smtClean="0"/>
              <a:pPr/>
              <a:t>86</a:t>
            </a:fld>
            <a:endParaRPr lang="en-US" smtClean="0"/>
          </a:p>
        </p:txBody>
      </p:sp>
      <p:sp>
        <p:nvSpPr>
          <p:cNvPr id="132099" name="Rectangle 2"/>
          <p:cNvSpPr>
            <a:spLocks noGrp="1" noRot="1" noChangeAspect="1" noChangeArrowheads="1" noTextEdit="1"/>
          </p:cNvSpPr>
          <p:nvPr>
            <p:ph type="sldImg"/>
          </p:nvPr>
        </p:nvSpPr>
        <p:spPr bwMode="auto">
          <a:xfrm>
            <a:off x="1193800" y="704850"/>
            <a:ext cx="4638675" cy="34798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3"/>
          <p:cNvSpPr>
            <a:spLocks noGrp="1" noChangeArrowheads="1"/>
          </p:cNvSpPr>
          <p:nvPr>
            <p:ph type="body" idx="1"/>
          </p:nvPr>
        </p:nvSpPr>
        <p:spPr bwMode="auto">
          <a:xfrm>
            <a:off x="936625" y="4422775"/>
            <a:ext cx="5153025"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678" tIns="46839" rIns="93678" bIns="46839" numCol="1" anchor="t" anchorCtr="0" compatLnSpc="1">
            <a:prstTxWarp prst="textNoShape">
              <a:avLst/>
            </a:prstTxWarp>
          </a:bodyPr>
          <a:lstStyle/>
          <a:p>
            <a:pPr marL="115888" indent="-115888"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DFE5B14-02DE-4FB0-A308-D1E466FE9302}" type="slidenum">
              <a:rPr lang="en-US" smtClean="0"/>
              <a:pPr/>
              <a:t>67</a:t>
            </a:fld>
            <a:endParaRPr lang="en-US" smtClean="0"/>
          </a:p>
        </p:txBody>
      </p:sp>
      <p:sp>
        <p:nvSpPr>
          <p:cNvPr id="114691" name="Rectangle 2"/>
          <p:cNvSpPr>
            <a:spLocks noGrp="1" noRot="1" noChangeAspect="1" noChangeArrowheads="1" noTextEdit="1"/>
          </p:cNvSpPr>
          <p:nvPr>
            <p:ph type="sldImg"/>
          </p:nvPr>
        </p:nvSpPr>
        <p:spPr bwMode="auto">
          <a:xfrm>
            <a:off x="1193800" y="704850"/>
            <a:ext cx="4640263" cy="34798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p:cNvSpPr>
            <a:spLocks noGrp="1" noChangeArrowheads="1"/>
          </p:cNvSpPr>
          <p:nvPr>
            <p:ph type="body" idx="1"/>
          </p:nvPr>
        </p:nvSpPr>
        <p:spPr bwMode="auto">
          <a:xfrm>
            <a:off x="936625" y="4422775"/>
            <a:ext cx="5153025"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009" tIns="47005" rIns="94009" bIns="47005" numCol="1" anchor="t" anchorCtr="0" compatLnSpc="1">
            <a:prstTxWarp prst="textNoShape">
              <a:avLst/>
            </a:prstTxWarp>
          </a:bodyPr>
          <a:lstStyle/>
          <a:p>
            <a:pPr eaLnBrk="1" hangingPunct="1">
              <a:spcBef>
                <a:spcPct val="0"/>
              </a:spcBef>
            </a:pPr>
            <a:r>
              <a:rPr lang="en-US" b="1" u="sng" smtClean="0"/>
              <a:t>SCRIPT</a:t>
            </a:r>
            <a:r>
              <a:rPr lang="en-US" smtClean="0"/>
              <a:t>: The economic losses in beef and dairy cattle production attributable just to the brown stomach worm have been estimated by the USDA at $2 billion annually or $20 per animal in the United States. This does not factor in the losses to external parasitism which we will talk about later. Clinically diseased animals represent only a small part of the true impact of parasitism. Cattlemen need to direct their attention to the more important issue of parasitized animals that do not show apparent disease. Subclinical disease can undermine overall herd productivity, thus costing the producer time and resources. This subclinical parasitism is in fact ECONOMIC PARASITISM resulting in the greatest losses. The first noticeable effect of parasitism is DEPRESSION OF APPETITE. More than any other single feature of infection, appetite suppression leads to reduced productivity. This reduction in productivity is evident in reduced weight gains, lower feed conversions, depressed immunity to other diseases, higher morbidity &amp; mortality, decreased milk production, reduced carcass quality and poorer reproductive performance.</a:t>
            </a:r>
          </a:p>
          <a:p>
            <a:pPr eaLnBrk="1" hangingPunct="1">
              <a:spcBef>
                <a:spcPct val="0"/>
              </a:spcBef>
            </a:pPr>
            <a:endParaRPr lang="en-US" smtClean="0"/>
          </a:p>
          <a:p>
            <a:pPr eaLnBrk="1" hangingPunct="1">
              <a:spcBef>
                <a:spcPct val="0"/>
              </a:spcBef>
            </a:pPr>
            <a:r>
              <a:rPr lang="en-US" b="1" u="sng" smtClean="0"/>
              <a:t>REFERENCES</a:t>
            </a:r>
            <a:r>
              <a:rPr lang="en-US" smtClean="0"/>
              <a:t>: IVB-5-1539-FDP(IVOMEC Benefits Detailer), IVOMEC Eprinex Slide Presentation, USDA/Gasbarre.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416660E-826C-40B9-A53E-E338AAC3BB1B}" type="slidenum">
              <a:rPr lang="en-US" smtClean="0"/>
              <a:pPr/>
              <a:t>87</a:t>
            </a:fld>
            <a:endParaRPr lang="en-US" smtClean="0"/>
          </a:p>
        </p:txBody>
      </p:sp>
      <p:sp>
        <p:nvSpPr>
          <p:cNvPr id="133123" name="Rectangle 2"/>
          <p:cNvSpPr>
            <a:spLocks noGrp="1" noRot="1" noChangeAspect="1" noChangeArrowheads="1" noTextEdit="1"/>
          </p:cNvSpPr>
          <p:nvPr>
            <p:ph type="sldImg"/>
          </p:nvPr>
        </p:nvSpPr>
        <p:spPr bwMode="auto">
          <a:xfrm>
            <a:off x="1193800" y="704850"/>
            <a:ext cx="4638675" cy="34798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p:cNvSpPr>
            <a:spLocks noGrp="1" noChangeArrowheads="1"/>
          </p:cNvSpPr>
          <p:nvPr>
            <p:ph type="body" idx="1"/>
          </p:nvPr>
        </p:nvSpPr>
        <p:spPr bwMode="auto">
          <a:xfrm>
            <a:off x="936625" y="4422775"/>
            <a:ext cx="5153025"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678" tIns="46839" rIns="93678" bIns="46839" numCol="1" anchor="t" anchorCtr="0" compatLnSpc="1">
            <a:prstTxWarp prst="textNoShape">
              <a:avLst/>
            </a:prstTxWarp>
          </a:bodyPr>
          <a:lstStyle/>
          <a:p>
            <a:pPr marL="115888" indent="-115888"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5246A57-9871-460E-9F0F-2942CFE4158F}" type="slidenum">
              <a:rPr lang="en-US" smtClean="0"/>
              <a:pPr/>
              <a:t>88</a:t>
            </a:fld>
            <a:endParaRPr lang="en-US" smtClean="0"/>
          </a:p>
        </p:txBody>
      </p:sp>
      <p:sp>
        <p:nvSpPr>
          <p:cNvPr id="134147" name="Rectangle 2"/>
          <p:cNvSpPr>
            <a:spLocks noGrp="1" noRot="1" noChangeAspect="1" noChangeArrowheads="1" noTextEdit="1"/>
          </p:cNvSpPr>
          <p:nvPr>
            <p:ph type="sldImg"/>
          </p:nvPr>
        </p:nvSpPr>
        <p:spPr bwMode="auto">
          <a:xfrm>
            <a:off x="1193800" y="704850"/>
            <a:ext cx="4638675" cy="34798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p:cNvSpPr>
            <a:spLocks noGrp="1" noChangeArrowheads="1"/>
          </p:cNvSpPr>
          <p:nvPr>
            <p:ph type="body" idx="1"/>
          </p:nvPr>
        </p:nvSpPr>
        <p:spPr bwMode="auto">
          <a:xfrm>
            <a:off x="936625" y="4422775"/>
            <a:ext cx="5153025"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678" tIns="46839" rIns="93678" bIns="46839" numCol="1" anchor="t" anchorCtr="0" compatLnSpc="1">
            <a:prstTxWarp prst="textNoShape">
              <a:avLst/>
            </a:prstTxWarp>
          </a:bodyPr>
          <a:lstStyle/>
          <a:p>
            <a:pPr marL="115888" indent="-115888"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6406A1E-2C3D-41BC-9E58-4A8D9B43D8E4}" type="slidenum">
              <a:rPr lang="en-US" smtClean="0"/>
              <a:pPr/>
              <a:t>89</a:t>
            </a:fld>
            <a:endParaRPr lang="en-US" smtClean="0"/>
          </a:p>
        </p:txBody>
      </p:sp>
      <p:sp>
        <p:nvSpPr>
          <p:cNvPr id="135171" name="Rectangle 2"/>
          <p:cNvSpPr>
            <a:spLocks noGrp="1" noRot="1" noChangeAspect="1" noChangeArrowheads="1" noTextEdit="1"/>
          </p:cNvSpPr>
          <p:nvPr>
            <p:ph type="sldImg"/>
          </p:nvPr>
        </p:nvSpPr>
        <p:spPr bwMode="auto">
          <a:xfrm>
            <a:off x="1193800" y="704850"/>
            <a:ext cx="4638675" cy="34798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35172" name="Rectangle 3"/>
          <p:cNvSpPr>
            <a:spLocks noGrp="1" noChangeArrowheads="1"/>
          </p:cNvSpPr>
          <p:nvPr>
            <p:ph type="body" idx="1"/>
          </p:nvPr>
        </p:nvSpPr>
        <p:spPr bwMode="auto">
          <a:xfrm>
            <a:off x="936625" y="4422775"/>
            <a:ext cx="5153025"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678" tIns="46839" rIns="93678" bIns="46839" numCol="1" anchor="t" anchorCtr="0" compatLnSpc="1">
            <a:prstTxWarp prst="textNoShape">
              <a:avLst/>
            </a:prstTxWarp>
          </a:bodyPr>
          <a:lstStyle/>
          <a:p>
            <a:pPr marL="115888" indent="-115888"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F8F7F40-F0FE-438D-8C76-18AB6ADFF3A2}" type="slidenum">
              <a:rPr lang="en-US" smtClean="0"/>
              <a:pPr/>
              <a:t>90</a:t>
            </a:fld>
            <a:endParaRPr lang="en-US" smtClean="0"/>
          </a:p>
        </p:txBody>
      </p:sp>
      <p:sp>
        <p:nvSpPr>
          <p:cNvPr id="136195" name="Rectangle 2"/>
          <p:cNvSpPr>
            <a:spLocks noGrp="1" noRot="1" noChangeAspect="1" noChangeArrowheads="1" noTextEdit="1"/>
          </p:cNvSpPr>
          <p:nvPr>
            <p:ph type="sldImg"/>
          </p:nvPr>
        </p:nvSpPr>
        <p:spPr bwMode="auto">
          <a:xfrm>
            <a:off x="1193800" y="704850"/>
            <a:ext cx="4638675" cy="34798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36196" name="Rectangle 3"/>
          <p:cNvSpPr>
            <a:spLocks noGrp="1" noChangeArrowheads="1"/>
          </p:cNvSpPr>
          <p:nvPr>
            <p:ph type="body" idx="1"/>
          </p:nvPr>
        </p:nvSpPr>
        <p:spPr bwMode="auto">
          <a:xfrm>
            <a:off x="936625" y="4422775"/>
            <a:ext cx="5153025"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678" tIns="46839" rIns="93678" bIns="46839" numCol="1" anchor="t" anchorCtr="0" compatLnSpc="1">
            <a:prstTxWarp prst="textNoShape">
              <a:avLst/>
            </a:prstTxWarp>
          </a:bodyPr>
          <a:lstStyle/>
          <a:p>
            <a:pPr marL="115888" indent="-115888" eaLnBrk="1" hangingPunct="1">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7CF36E7-6177-44BB-B226-41CE4DF03FDA}" type="slidenum">
              <a:rPr lang="en-US" smtClean="0"/>
              <a:pPr/>
              <a:t>91</a:t>
            </a:fld>
            <a:endParaRPr lang="en-US" smtClean="0"/>
          </a:p>
        </p:txBody>
      </p:sp>
      <p:sp>
        <p:nvSpPr>
          <p:cNvPr id="137219" name="Rectangle 2"/>
          <p:cNvSpPr>
            <a:spLocks noGrp="1" noRot="1" noChangeAspect="1" noChangeArrowheads="1" noTextEdit="1"/>
          </p:cNvSpPr>
          <p:nvPr>
            <p:ph type="sldImg"/>
          </p:nvPr>
        </p:nvSpPr>
        <p:spPr bwMode="auto">
          <a:xfrm>
            <a:off x="1193800" y="704850"/>
            <a:ext cx="4640263" cy="34798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37220" name="Rectangle 3"/>
          <p:cNvSpPr>
            <a:spLocks noGrp="1" noChangeArrowheads="1"/>
          </p:cNvSpPr>
          <p:nvPr>
            <p:ph type="body" idx="1"/>
          </p:nvPr>
        </p:nvSpPr>
        <p:spPr bwMode="auto">
          <a:xfrm>
            <a:off x="936625" y="4422775"/>
            <a:ext cx="5153025"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009" tIns="47005" rIns="94009" bIns="47005" numCol="1" anchor="t" anchorCtr="0" compatLnSpc="1">
            <a:prstTxWarp prst="textNoShape">
              <a:avLst/>
            </a:prstTxWarp>
          </a:bodyPr>
          <a:lstStyle/>
          <a:p>
            <a:pPr eaLnBrk="1" hangingPunct="1">
              <a:spcBef>
                <a:spcPct val="0"/>
              </a:spcBef>
            </a:pPr>
            <a:r>
              <a:rPr lang="en-US" b="1" u="sng" smtClean="0"/>
              <a:t>SCRIPT</a:t>
            </a:r>
            <a:r>
              <a:rPr lang="en-US" smtClean="0"/>
              <a:t>: External parasites of cattle are divided into two main groups, arachnids (mites and ticks) and insects (lice and  flies).  These parasites, as a group, are responsible for serious economic losses in cattle production in </a:t>
            </a:r>
            <a:r>
              <a:rPr lang="en-US" i="1" smtClean="0"/>
              <a:t>most</a:t>
            </a:r>
            <a:r>
              <a:rPr lang="en-US" smtClean="0"/>
              <a:t> climatic conditions throughout the United States. Ticks and flies tend to be most prevalent in summer months in warm areas, while mites and lice are more frequently encountered in winter months in cooler climates.</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b="1" u="sng" smtClean="0"/>
              <a:t>REFERENCE</a:t>
            </a:r>
            <a:r>
              <a:rPr lang="en-US" smtClean="0"/>
              <a:t>: Parasites of Cattle (MSD AgVet, 1981), IVP-5-1539-FDP,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27682B0-2328-4912-A1E7-194556588066}" type="slidenum">
              <a:rPr lang="en-US" smtClean="0"/>
              <a:pPr/>
              <a:t>92</a:t>
            </a:fld>
            <a:endParaRPr lang="en-US" smtClean="0"/>
          </a:p>
        </p:txBody>
      </p:sp>
      <p:sp>
        <p:nvSpPr>
          <p:cNvPr id="138243" name="Rectangle 2"/>
          <p:cNvSpPr>
            <a:spLocks noGrp="1" noRot="1" noChangeAspect="1" noChangeArrowheads="1" noTextEdit="1"/>
          </p:cNvSpPr>
          <p:nvPr>
            <p:ph type="sldImg"/>
          </p:nvPr>
        </p:nvSpPr>
        <p:spPr bwMode="auto">
          <a:xfrm>
            <a:off x="1193800" y="704850"/>
            <a:ext cx="4638675" cy="34798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38244" name="Rectangle 3"/>
          <p:cNvSpPr>
            <a:spLocks noGrp="1" noChangeArrowheads="1"/>
          </p:cNvSpPr>
          <p:nvPr>
            <p:ph type="body" idx="1"/>
          </p:nvPr>
        </p:nvSpPr>
        <p:spPr bwMode="auto">
          <a:xfrm>
            <a:off x="936625" y="4422775"/>
            <a:ext cx="5153025"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009" tIns="47005" rIns="94009" bIns="47005" numCol="1" anchor="t" anchorCtr="0" compatLnSpc="1">
            <a:prstTxWarp prst="textNoShape">
              <a:avLst/>
            </a:prstTxWarp>
          </a:bodyPr>
          <a:lstStyle/>
          <a:p>
            <a:pPr eaLnBrk="1" hangingPunct="1">
              <a:spcBef>
                <a:spcPct val="0"/>
              </a:spcBef>
            </a:pPr>
            <a:r>
              <a:rPr lang="en-US" b="1" u="sng" smtClean="0"/>
              <a:t>SCRIPT:</a:t>
            </a:r>
            <a:r>
              <a:rPr lang="en-US" smtClean="0"/>
              <a:t> Economic losses to external parasites can be extensive if the parasites are not controlled. These losses include anemia, hide damage, decreased feed intake from pest annoyance, decreased resistance to other diseases, reduced weight gains, milk production, reproductive efficiency, damage to facilities, and transmission of other diseases by the parasite from animal to animal.</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b="1" u="sng" smtClean="0"/>
              <a:t>REFERENCE</a:t>
            </a:r>
            <a:r>
              <a:rPr lang="en-US" smtClean="0"/>
              <a:t>: TTB-6-96024-FTB, TTB-6-96027-FTB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5F38CC7-4C63-41B1-9C49-67E59A71C7E5}" type="slidenum">
              <a:rPr lang="en-US" smtClean="0"/>
              <a:pPr/>
              <a:t>93</a:t>
            </a:fld>
            <a:endParaRPr lang="en-US" smtClean="0"/>
          </a:p>
        </p:txBody>
      </p:sp>
      <p:sp>
        <p:nvSpPr>
          <p:cNvPr id="139267" name="Rectangle 2"/>
          <p:cNvSpPr>
            <a:spLocks noGrp="1" noRot="1" noChangeAspect="1" noChangeArrowheads="1" noTextEdit="1"/>
          </p:cNvSpPr>
          <p:nvPr>
            <p:ph type="sldImg"/>
          </p:nvPr>
        </p:nvSpPr>
        <p:spPr bwMode="auto">
          <a:xfrm>
            <a:off x="1193800" y="704850"/>
            <a:ext cx="4640263" cy="34798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3"/>
          <p:cNvSpPr>
            <a:spLocks noGrp="1" noChangeArrowheads="1"/>
          </p:cNvSpPr>
          <p:nvPr>
            <p:ph type="body" idx="1"/>
          </p:nvPr>
        </p:nvSpPr>
        <p:spPr bwMode="auto">
          <a:xfrm>
            <a:off x="936625" y="4422775"/>
            <a:ext cx="5153025"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009" tIns="47005" rIns="94009" bIns="47005" numCol="1" anchor="t" anchorCtr="0" compatLnSpc="1">
            <a:prstTxWarp prst="textNoShape">
              <a:avLst/>
            </a:prstTxWarp>
          </a:bodyPr>
          <a:lstStyle/>
          <a:p>
            <a:pPr eaLnBrk="1" hangingPunct="1">
              <a:spcBef>
                <a:spcPct val="0"/>
              </a:spcBef>
            </a:pPr>
            <a:r>
              <a:rPr lang="en-US" b="1" u="sng" smtClean="0"/>
              <a:t>SCRIPT</a:t>
            </a:r>
            <a:r>
              <a:rPr lang="en-US" smtClean="0"/>
              <a:t>: As with internal parasites, you should help your customers understand which of the external parasites cause them the most productivity losses. Then you can help them select the most economically effective and safe treatment program. In order of most damaging, according to USDA estimates, the external parasites that cost cattlemen the most are; horn flies (losses of over $730 million annually), grubs (losses of over $607 million each year), and lice (losses of over $126 million per year). The horn fly feeds on blood and tissue fluids. Economic loss occurs when 50 to 200 flies are present on each side of the animal. The irritation caused by the horn fly leads to decreased weight gain and/or weight loss and decreased milk production in the brood cow. An integrated approach to control of the horn fly is called for using ear tags, animal and premise sprays, backrubbers and IVOMEC Pour-On. Grubs, the larvae of the heel fly, are the second most economically damaging of all external parasites. Losses occur in hides when the grub is allowed to migrate and emerge from the animal. Treatment should take place in the fall as soon after the end of heel fly season as possible before the larvae begin to migrate. Biting and sucking lice cause injury to the skin/hide. Heavy infestations can lead to anemia resulting in weight loss and unthriftiness. Lice flourish in cold weather.  </a:t>
            </a:r>
          </a:p>
          <a:p>
            <a:pPr eaLnBrk="1" hangingPunct="1">
              <a:spcBef>
                <a:spcPct val="0"/>
              </a:spcBef>
            </a:pPr>
            <a:endParaRPr lang="en-US" smtClean="0"/>
          </a:p>
          <a:p>
            <a:pPr eaLnBrk="1" hangingPunct="1">
              <a:spcBef>
                <a:spcPct val="0"/>
              </a:spcBef>
            </a:pPr>
            <a:r>
              <a:rPr lang="en-US" b="1" u="sng" smtClean="0"/>
              <a:t>REFERENCE</a:t>
            </a:r>
            <a:r>
              <a:rPr lang="en-US" smtClean="0"/>
              <a:t>: IVB-5-1539-FDP, TTB-6-96024-FTB, IVB-8-2072-DEM-E, TTB-6-96027-FTB</a:t>
            </a:r>
          </a:p>
          <a:p>
            <a:pPr eaLnBrk="1" hangingPunct="1">
              <a:spcBef>
                <a:spcPct val="0"/>
              </a:spcBef>
            </a:pPr>
            <a:endParaRPr lang="en-US" smtClean="0"/>
          </a:p>
          <a:p>
            <a:pPr eaLnBrk="1" hangingPunct="1">
              <a:spcBef>
                <a:spcPct val="0"/>
              </a:spcBef>
            </a:pPr>
            <a:r>
              <a:rPr lang="en-US" smtClean="0"/>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D3DA851-D297-4806-ACCB-4211E5FE1327}" type="slidenum">
              <a:rPr lang="en-US" smtClean="0"/>
              <a:pPr/>
              <a:t>94</a:t>
            </a:fld>
            <a:endParaRPr lang="en-US" smtClean="0"/>
          </a:p>
        </p:txBody>
      </p:sp>
      <p:sp>
        <p:nvSpPr>
          <p:cNvPr id="140291" name="Rectangle 2"/>
          <p:cNvSpPr>
            <a:spLocks noGrp="1" noRot="1" noChangeAspect="1" noChangeArrowheads="1" noTextEdit="1"/>
          </p:cNvSpPr>
          <p:nvPr>
            <p:ph type="sldImg"/>
          </p:nvPr>
        </p:nvSpPr>
        <p:spPr bwMode="auto">
          <a:xfrm>
            <a:off x="1193800" y="704850"/>
            <a:ext cx="4640263" cy="34798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40292" name="Rectangle 3"/>
          <p:cNvSpPr>
            <a:spLocks noGrp="1" noChangeArrowheads="1"/>
          </p:cNvSpPr>
          <p:nvPr>
            <p:ph type="body" idx="1"/>
          </p:nvPr>
        </p:nvSpPr>
        <p:spPr bwMode="auto">
          <a:xfrm>
            <a:off x="936625" y="4422775"/>
            <a:ext cx="5153025"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009" tIns="47005" rIns="94009" bIns="47005" numCol="1" anchor="t" anchorCtr="0" compatLnSpc="1">
            <a:prstTxWarp prst="textNoShape">
              <a:avLst/>
            </a:prstTxWarp>
          </a:bodyPr>
          <a:lstStyle/>
          <a:p>
            <a:pPr eaLnBrk="1" hangingPunct="1">
              <a:spcBef>
                <a:spcPct val="0"/>
              </a:spcBef>
            </a:pPr>
            <a:r>
              <a:rPr lang="en-US" b="1" u="sng" smtClean="0"/>
              <a:t>SCRIPT</a:t>
            </a:r>
            <a:r>
              <a:rPr lang="en-US" smtClean="0"/>
              <a:t>: Adult horn flies are half the size of house flies. Both sexes have piercing and sucking mouth parts for blood and fluid feeding. They feed primarily on pastured cattle, spending most of their lives on the cattle feeding as many as 20-40 times per day. They only leave the cow to lay eggs in fresh manure or move to another animal. Females lay 20-24 eggs at a time. A single female may lay up to 400 eggs during her lifetime. Eggs hatch in 10 to 24 hours. The larvae feed on microorganisms in the manure and go through three larval stages in 3-10 days. The pupal stage lasts a minimum of 6-8 days unless the temperature is too low. Then the pupal becomes dormant and overwinters to emerge as an adult in the spring starting the life cycle over. The entire cycle can take as little as 9-10 days.</a:t>
            </a:r>
          </a:p>
          <a:p>
            <a:pPr eaLnBrk="1" hangingPunct="1">
              <a:spcBef>
                <a:spcPct val="0"/>
              </a:spcBef>
            </a:pPr>
            <a:endParaRPr lang="en-US" smtClean="0"/>
          </a:p>
          <a:p>
            <a:pPr eaLnBrk="1" hangingPunct="1">
              <a:spcBef>
                <a:spcPct val="0"/>
              </a:spcBef>
            </a:pPr>
            <a:r>
              <a:rPr lang="en-US" b="1" u="sng" smtClean="0"/>
              <a:t>REFERENCE</a:t>
            </a:r>
            <a:r>
              <a:rPr lang="en-US" smtClean="0"/>
              <a:t>: TTB-6-96024-FTB</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B3F86A3-745D-434E-BBA0-52B7D93B670B}" type="slidenum">
              <a:rPr lang="en-US" smtClean="0"/>
              <a:pPr/>
              <a:t>95</a:t>
            </a:fld>
            <a:endParaRPr lang="en-US" smtClean="0"/>
          </a:p>
        </p:txBody>
      </p:sp>
      <p:sp>
        <p:nvSpPr>
          <p:cNvPr id="141315" name="Rectangle 2"/>
          <p:cNvSpPr>
            <a:spLocks noGrp="1" noRot="1" noChangeAspect="1" noChangeArrowheads="1" noTextEdit="1"/>
          </p:cNvSpPr>
          <p:nvPr>
            <p:ph type="sldImg"/>
          </p:nvPr>
        </p:nvSpPr>
        <p:spPr bwMode="auto">
          <a:xfrm>
            <a:off x="1193800" y="704850"/>
            <a:ext cx="4638675" cy="34798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xfrm>
            <a:off x="936625" y="4422775"/>
            <a:ext cx="5153025"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009" tIns="47005" rIns="94009" bIns="47005" numCol="1" anchor="t" anchorCtr="0" compatLnSpc="1">
            <a:prstTxWarp prst="textNoShape">
              <a:avLst/>
            </a:prstTxWarp>
          </a:bodyPr>
          <a:lstStyle/>
          <a:p>
            <a:pPr eaLnBrk="1" hangingPunct="1">
              <a:spcBef>
                <a:spcPct val="0"/>
              </a:spcBef>
            </a:pPr>
            <a:r>
              <a:rPr lang="en-US" b="1" u="sng" smtClean="0"/>
              <a:t>SCRIPT:</a:t>
            </a:r>
            <a:r>
              <a:rPr lang="en-US" smtClean="0"/>
              <a:t> The heel fly deposits its eggs on the cow’s hair during warm months. Within a few days, the grub larvae hatch and crawl down the hair, penetrating the hair follicles as they migrate toward the diaphragm. Feeding as they travel, the grub goes either to the spinal canal or the esophagus, depending on the species of grub, and rests during the winter. During this time the grub larvae molts through three instar stages. In the spring, they emerge from the hide, falling to the ground. The grub pupates under vegetation or leaves for five weeks until the adult fly emerges, breeds and, within two weeks, the female lays eggs on the hair coat of cattle once again.</a:t>
            </a:r>
          </a:p>
          <a:p>
            <a:pPr eaLnBrk="1" hangingPunct="1">
              <a:spcBef>
                <a:spcPct val="0"/>
              </a:spcBef>
            </a:pPr>
            <a:endParaRPr lang="en-US" smtClean="0"/>
          </a:p>
          <a:p>
            <a:pPr eaLnBrk="1" hangingPunct="1">
              <a:spcBef>
                <a:spcPct val="0"/>
              </a:spcBef>
            </a:pPr>
            <a:r>
              <a:rPr lang="en-US" b="1" u="sng" smtClean="0"/>
              <a:t>REFERENCE</a:t>
            </a:r>
            <a:r>
              <a:rPr lang="en-US" smtClean="0"/>
              <a:t>: IVB-8-2072-DEM-E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7F39E09-53A6-409A-A8CB-1ECA6ED348B0}" type="slidenum">
              <a:rPr lang="en-US" smtClean="0"/>
              <a:pPr/>
              <a:t>96</a:t>
            </a:fld>
            <a:endParaRPr lang="en-US" smtClean="0"/>
          </a:p>
        </p:txBody>
      </p:sp>
      <p:sp>
        <p:nvSpPr>
          <p:cNvPr id="142339" name="Rectangle 2"/>
          <p:cNvSpPr>
            <a:spLocks noGrp="1" noRot="1" noChangeAspect="1" noChangeArrowheads="1" noTextEdit="1"/>
          </p:cNvSpPr>
          <p:nvPr>
            <p:ph type="sldImg"/>
          </p:nvPr>
        </p:nvSpPr>
        <p:spPr bwMode="auto">
          <a:xfrm>
            <a:off x="1193800" y="704850"/>
            <a:ext cx="4638675" cy="34798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42340" name="Rectangle 3"/>
          <p:cNvSpPr>
            <a:spLocks noGrp="1" noChangeArrowheads="1"/>
          </p:cNvSpPr>
          <p:nvPr>
            <p:ph type="body" idx="1"/>
          </p:nvPr>
        </p:nvSpPr>
        <p:spPr bwMode="auto">
          <a:xfrm>
            <a:off x="936625" y="4422775"/>
            <a:ext cx="5153025"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009" tIns="47005" rIns="94009" bIns="47005" numCol="1" anchor="t" anchorCtr="0" compatLnSpc="1">
            <a:prstTxWarp prst="textNoShape">
              <a:avLst/>
            </a:prstTxWarp>
          </a:bodyPr>
          <a:lstStyle/>
          <a:p>
            <a:pPr eaLnBrk="1" hangingPunct="1">
              <a:spcBef>
                <a:spcPct val="0"/>
              </a:spcBef>
            </a:pPr>
            <a:r>
              <a:rPr lang="en-US" b="1" u="sng" smtClean="0"/>
              <a:t>SCRIPT</a:t>
            </a:r>
            <a:r>
              <a:rPr lang="en-US" smtClean="0"/>
              <a:t>: The life cycles of all lice are similar. Adults are small wingless insects that depend on cattle for survival. Adult females lay eggs about every 24 hours. Thirty - fifty eggs may be laid by each female. The eggs attach to the hair coat close to the skin and hatch in 1-2 weeks. The nymph feeds for 3-7 days and molts. The complete cycle can be as short as 26-31 days. Lice are found on the head, neck, shoulders, brisket, tailhead and perineum.</a:t>
            </a:r>
          </a:p>
          <a:p>
            <a:pPr eaLnBrk="1" hangingPunct="1">
              <a:spcBef>
                <a:spcPct val="0"/>
              </a:spcBef>
            </a:pPr>
            <a:endParaRPr lang="en-US" smtClean="0"/>
          </a:p>
          <a:p>
            <a:pPr eaLnBrk="1" hangingPunct="1">
              <a:spcBef>
                <a:spcPct val="0"/>
              </a:spcBef>
            </a:pPr>
            <a:r>
              <a:rPr lang="en-US" b="1" u="sng" smtClean="0"/>
              <a:t>REFERENCE</a:t>
            </a:r>
            <a:r>
              <a:rPr lang="en-US" smtClean="0"/>
              <a:t>: TTB-6-96027-FTB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B993355-14C3-4C55-A49E-F15D0C7B70DA}" type="slidenum">
              <a:rPr lang="en-US" smtClean="0"/>
              <a:pPr/>
              <a:t>68</a:t>
            </a:fld>
            <a:endParaRPr lang="en-US" smtClean="0"/>
          </a:p>
        </p:txBody>
      </p:sp>
      <p:sp>
        <p:nvSpPr>
          <p:cNvPr id="115715" name="Rectangle 2"/>
          <p:cNvSpPr>
            <a:spLocks noGrp="1" noRot="1" noChangeAspect="1" noChangeArrowheads="1" noTextEdit="1"/>
          </p:cNvSpPr>
          <p:nvPr>
            <p:ph type="sldImg"/>
          </p:nvPr>
        </p:nvSpPr>
        <p:spPr bwMode="auto">
          <a:xfrm>
            <a:off x="1193800" y="704850"/>
            <a:ext cx="4640263" cy="34798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15716" name="Rectangle 3"/>
          <p:cNvSpPr>
            <a:spLocks noGrp="1" noChangeArrowheads="1"/>
          </p:cNvSpPr>
          <p:nvPr>
            <p:ph type="body" idx="1"/>
          </p:nvPr>
        </p:nvSpPr>
        <p:spPr bwMode="auto">
          <a:xfrm>
            <a:off x="936625" y="4422775"/>
            <a:ext cx="5153025"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009" tIns="47005" rIns="94009" bIns="47005" numCol="1" anchor="t" anchorCtr="0" compatLnSpc="1">
            <a:prstTxWarp prst="textNoShape">
              <a:avLst/>
            </a:prstTxWarp>
          </a:bodyPr>
          <a:lstStyle/>
          <a:p>
            <a:pPr eaLnBrk="1" hangingPunct="1">
              <a:spcBef>
                <a:spcPct val="0"/>
              </a:spcBef>
            </a:pPr>
            <a:r>
              <a:rPr lang="en-US" b="1" u="sng" smtClean="0"/>
              <a:t>SCRIPT</a:t>
            </a:r>
            <a:r>
              <a:rPr lang="en-US" smtClean="0"/>
              <a:t>: The internal parasites of cattle can be divided into three classes: roundworms (nematodes), flat worms or flukes (trematodes), and segmented worms (tapeworms/cestodes). The roundworms can be further divided into the roundworms of the digestive system, or gastrointestinal roundworms, and roundworms that infect other parts of the body, such as lungworms. The nematodes, or roundworms, are the internal parasite that cause the most severe economic losses in  cattle. The liver fluke also can cause heavy losses in cattle. Tapeworms in cattle are of minor importance.  </a:t>
            </a:r>
          </a:p>
          <a:p>
            <a:pPr eaLnBrk="1" hangingPunct="1">
              <a:spcBef>
                <a:spcPct val="0"/>
              </a:spcBef>
            </a:pPr>
            <a:endParaRPr lang="en-US" smtClean="0"/>
          </a:p>
          <a:p>
            <a:pPr eaLnBrk="1" hangingPunct="1">
              <a:spcBef>
                <a:spcPct val="0"/>
              </a:spcBef>
            </a:pPr>
            <a:r>
              <a:rPr lang="en-US" b="1" u="sng" smtClean="0"/>
              <a:t>REFERENCE</a:t>
            </a:r>
            <a:r>
              <a:rPr lang="en-US" smtClean="0"/>
              <a:t>: Parasites of Cattle (MSD AgVet, 1981)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78F60AB-0393-475E-9DE1-16F8C90B17D2}" type="slidenum">
              <a:rPr lang="en-US" smtClean="0"/>
              <a:pPr/>
              <a:t>97</a:t>
            </a:fld>
            <a:endParaRPr lang="en-US" smtClean="0"/>
          </a:p>
        </p:txBody>
      </p:sp>
      <p:sp>
        <p:nvSpPr>
          <p:cNvPr id="143363" name="Rectangle 2"/>
          <p:cNvSpPr>
            <a:spLocks noGrp="1" noRot="1" noChangeAspect="1" noChangeArrowheads="1" noTextEdit="1"/>
          </p:cNvSpPr>
          <p:nvPr>
            <p:ph type="sldImg"/>
          </p:nvPr>
        </p:nvSpPr>
        <p:spPr bwMode="auto">
          <a:xfrm>
            <a:off x="1193800" y="704850"/>
            <a:ext cx="4638675" cy="34798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43364" name="Rectangle 3"/>
          <p:cNvSpPr>
            <a:spLocks noGrp="1" noChangeArrowheads="1"/>
          </p:cNvSpPr>
          <p:nvPr>
            <p:ph type="body" idx="1"/>
          </p:nvPr>
        </p:nvSpPr>
        <p:spPr bwMode="auto">
          <a:xfrm>
            <a:off x="936625" y="4422775"/>
            <a:ext cx="5153025"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009" tIns="47005" rIns="94009" bIns="47005" numCol="1" anchor="t" anchorCtr="0" compatLnSpc="1">
            <a:prstTxWarp prst="textNoShape">
              <a:avLst/>
            </a:prstTxWarp>
          </a:bodyPr>
          <a:lstStyle/>
          <a:p>
            <a:pPr eaLnBrk="1" hangingPunct="1">
              <a:spcBef>
                <a:spcPct val="0"/>
              </a:spcBef>
            </a:pPr>
            <a:r>
              <a:rPr lang="en-US" b="1" u="sng" smtClean="0"/>
              <a:t>SCRIPT</a:t>
            </a:r>
            <a:r>
              <a:rPr lang="en-US" smtClean="0"/>
              <a:t>: </a:t>
            </a:r>
            <a:r>
              <a:rPr lang="en-US" sz="1000" smtClean="0"/>
              <a:t>In the South, internal parasites can harm grazing cattle in the fall, spring and mid-summer because parasite conditions are right for maximum parasite transmission. Help your customers to understand that they can receive an economic benefit from treating their animals with the appropriate IVOMEC formulation  three times a year. You will also create more turns in your IVOMEC brands inventory by educating your customers about the benefits of a three times per year treatment schedule.</a:t>
            </a:r>
          </a:p>
          <a:p>
            <a:pPr eaLnBrk="1" hangingPunct="1">
              <a:spcBef>
                <a:spcPct val="0"/>
              </a:spcBef>
            </a:pPr>
            <a:r>
              <a:rPr lang="en-US" sz="1000" smtClean="0"/>
              <a:t>Treat with IVOMEC EPRINEX, IVOMEC Plus, or IVOMEC Pour-On in </a:t>
            </a:r>
            <a:r>
              <a:rPr lang="en-US" sz="1000" b="1" i="1" u="sng" smtClean="0"/>
              <a:t>spring</a:t>
            </a:r>
            <a:r>
              <a:rPr lang="en-US" sz="1000" smtClean="0"/>
              <a:t> to:</a:t>
            </a:r>
          </a:p>
          <a:p>
            <a:pPr eaLnBrk="1" hangingPunct="1">
              <a:spcBef>
                <a:spcPct val="0"/>
              </a:spcBef>
            </a:pPr>
            <a:r>
              <a:rPr lang="en-US" sz="1000" smtClean="0"/>
              <a:t>1. Remove gastrointestinal worms and reduce pasture contamination.</a:t>
            </a:r>
          </a:p>
          <a:p>
            <a:pPr eaLnBrk="1" hangingPunct="1">
              <a:spcBef>
                <a:spcPct val="0"/>
              </a:spcBef>
            </a:pPr>
            <a:r>
              <a:rPr lang="en-US" sz="1000" smtClean="0"/>
              <a:t>2. Provide up to 28 days horn fly control and clean-up remaining lice infestations.*</a:t>
            </a:r>
          </a:p>
          <a:p>
            <a:pPr eaLnBrk="1" hangingPunct="1">
              <a:spcBef>
                <a:spcPct val="0"/>
              </a:spcBef>
            </a:pPr>
            <a:r>
              <a:rPr lang="en-US" sz="1000" smtClean="0"/>
              <a:t>3. Remove existing/suspected adult liver fluke (i.e. unknown origin cattle).**</a:t>
            </a:r>
          </a:p>
          <a:p>
            <a:pPr eaLnBrk="1" hangingPunct="1">
              <a:spcBef>
                <a:spcPct val="0"/>
              </a:spcBef>
            </a:pPr>
            <a:r>
              <a:rPr lang="en-US" sz="1000" smtClean="0"/>
              <a:t>Treat with IVOMEC EPRINEX, IVOMEC Plus, or IVOMEC Pour-On in </a:t>
            </a:r>
            <a:r>
              <a:rPr lang="en-US" sz="1000" b="1" i="1" u="sng" smtClean="0"/>
              <a:t>mid-summer</a:t>
            </a:r>
            <a:r>
              <a:rPr lang="en-US" sz="1000" smtClean="0"/>
              <a:t> to:</a:t>
            </a:r>
          </a:p>
          <a:p>
            <a:pPr eaLnBrk="1" hangingPunct="1">
              <a:spcBef>
                <a:spcPct val="0"/>
              </a:spcBef>
            </a:pPr>
            <a:r>
              <a:rPr lang="en-US" sz="1000" smtClean="0"/>
              <a:t>1. Remove inhibited brown stomach worm before development resumes and control other gastrointestinal worms.</a:t>
            </a:r>
          </a:p>
          <a:p>
            <a:pPr eaLnBrk="1" hangingPunct="1">
              <a:spcBef>
                <a:spcPct val="0"/>
              </a:spcBef>
            </a:pPr>
            <a:r>
              <a:rPr lang="en-US" sz="1000" smtClean="0"/>
              <a:t>2. Provide up to 28 day horn fly control and remove cattle grubs.*</a:t>
            </a:r>
          </a:p>
          <a:p>
            <a:pPr eaLnBrk="1" hangingPunct="1">
              <a:spcBef>
                <a:spcPct val="0"/>
              </a:spcBef>
            </a:pPr>
            <a:r>
              <a:rPr lang="en-US" sz="1000" smtClean="0"/>
              <a:t>3. Remove existing/suspected liver flukes.**</a:t>
            </a:r>
          </a:p>
          <a:p>
            <a:pPr eaLnBrk="1" hangingPunct="1">
              <a:spcBef>
                <a:spcPct val="0"/>
              </a:spcBef>
            </a:pPr>
            <a:r>
              <a:rPr lang="en-US" sz="1000" smtClean="0"/>
              <a:t>Treat with IVOMEC EPRINEX, IVOMEC Plus, or IVOMEC Pour-On in </a:t>
            </a:r>
            <a:r>
              <a:rPr lang="en-US" sz="1000" b="1" i="1" u="sng" smtClean="0"/>
              <a:t>fall</a:t>
            </a:r>
            <a:r>
              <a:rPr lang="en-US" sz="1000" smtClean="0"/>
              <a:t> to:</a:t>
            </a:r>
          </a:p>
          <a:p>
            <a:pPr eaLnBrk="1" hangingPunct="1">
              <a:spcBef>
                <a:spcPct val="0"/>
              </a:spcBef>
            </a:pPr>
            <a:r>
              <a:rPr lang="en-US" sz="1000" smtClean="0"/>
              <a:t>1. Remove gastrointestinal worms to prevent buildup in cattle and on pastures.</a:t>
            </a:r>
          </a:p>
          <a:p>
            <a:pPr eaLnBrk="1" hangingPunct="1">
              <a:spcBef>
                <a:spcPct val="0"/>
              </a:spcBef>
            </a:pPr>
            <a:r>
              <a:rPr lang="en-US" sz="1000" smtClean="0"/>
              <a:t>2. Attack biting and sucking lice before they become a problem (IVOMEC Plus for sucking lice only).</a:t>
            </a:r>
          </a:p>
          <a:p>
            <a:pPr eaLnBrk="1" hangingPunct="1">
              <a:spcBef>
                <a:spcPct val="0"/>
              </a:spcBef>
            </a:pPr>
            <a:r>
              <a:rPr lang="en-US" sz="1000" smtClean="0"/>
              <a:t>3. Provide up to 28 day horn fly control.*</a:t>
            </a:r>
          </a:p>
          <a:p>
            <a:pPr eaLnBrk="1" hangingPunct="1">
              <a:spcBef>
                <a:spcPct val="0"/>
              </a:spcBef>
            </a:pPr>
            <a:r>
              <a:rPr lang="en-US" sz="1000" smtClean="0"/>
              <a:t>4. Remove existing/suspected liver flukes in the most susceptible adult stage.**</a:t>
            </a:r>
          </a:p>
          <a:p>
            <a:pPr eaLnBrk="1" hangingPunct="1">
              <a:spcBef>
                <a:spcPct val="0"/>
              </a:spcBef>
            </a:pPr>
            <a:r>
              <a:rPr lang="en-US" sz="1000" i="1" smtClean="0"/>
              <a:t>*If flies-IVOMEC Pour-On, **If flukes-IVOMEC Plus</a:t>
            </a:r>
          </a:p>
          <a:p>
            <a:pPr eaLnBrk="1" hangingPunct="1">
              <a:spcBef>
                <a:spcPct val="0"/>
              </a:spcBef>
            </a:pPr>
            <a:r>
              <a:rPr lang="en-US" sz="1000" smtClean="0"/>
              <a:t>For best overall parasite control use IVOMEC EPRINEX!!!</a:t>
            </a:r>
          </a:p>
          <a:p>
            <a:pPr eaLnBrk="1" hangingPunct="1">
              <a:spcBef>
                <a:spcPct val="0"/>
              </a:spcBef>
            </a:pPr>
            <a:r>
              <a:rPr lang="en-US" b="1" u="sng" smtClean="0"/>
              <a:t>REFERENCE</a:t>
            </a:r>
            <a:r>
              <a:rPr lang="en-US" smtClean="0"/>
              <a:t>: IVB-5-1539-FDP, IVOMEC EPRINEX Electronic Detailer script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5B0F515-6B05-4095-BB9B-C73845CD4455}" type="slidenum">
              <a:rPr lang="en-US" smtClean="0"/>
              <a:pPr/>
              <a:t>98</a:t>
            </a:fld>
            <a:endParaRPr lang="en-US" smtClean="0"/>
          </a:p>
        </p:txBody>
      </p:sp>
      <p:sp>
        <p:nvSpPr>
          <p:cNvPr id="144387" name="Rectangle 2"/>
          <p:cNvSpPr>
            <a:spLocks noGrp="1" noRot="1" noChangeAspect="1" noChangeArrowheads="1" noTextEdit="1"/>
          </p:cNvSpPr>
          <p:nvPr>
            <p:ph type="sldImg"/>
          </p:nvPr>
        </p:nvSpPr>
        <p:spPr bwMode="auto">
          <a:xfrm>
            <a:off x="1193800" y="704850"/>
            <a:ext cx="4640263" cy="34798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44388" name="Rectangle 3"/>
          <p:cNvSpPr>
            <a:spLocks noGrp="1" noChangeArrowheads="1"/>
          </p:cNvSpPr>
          <p:nvPr>
            <p:ph type="body" idx="1"/>
          </p:nvPr>
        </p:nvSpPr>
        <p:spPr bwMode="auto">
          <a:xfrm>
            <a:off x="936625" y="4422775"/>
            <a:ext cx="5153025"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009" tIns="47005" rIns="94009" bIns="47005" numCol="1" anchor="t" anchorCtr="0" compatLnSpc="1">
            <a:prstTxWarp prst="textNoShape">
              <a:avLst/>
            </a:prstTxWarp>
          </a:bodyPr>
          <a:lstStyle/>
          <a:p>
            <a:pPr eaLnBrk="1" hangingPunct="1">
              <a:spcBef>
                <a:spcPct val="0"/>
              </a:spcBef>
            </a:pPr>
            <a:r>
              <a:rPr lang="en-US" b="1" u="sng" smtClean="0"/>
              <a:t>SCRIPT</a:t>
            </a:r>
            <a:r>
              <a:rPr lang="en-US" smtClean="0"/>
              <a:t>: Here again is a chart of various products and their claims against the major external parasites that cause the most economic losses. When compared to other endoctocides, only IVOMEC Pour-On controls hornflies for up to 28 days. DECTOMAX products and CYDECTIN don’t. IVOMEC Pour-On even controls flies resistant to other products such as pyrethoids. You can help your customers understand that they are getting less value for their money with DECTOMAX Injection when it comes to external parasites and no value from SAFE-GUARD if they have an external parasite control need.</a:t>
            </a:r>
          </a:p>
          <a:p>
            <a:pPr eaLnBrk="1" hangingPunct="1">
              <a:spcBef>
                <a:spcPct val="0"/>
              </a:spcBef>
            </a:pPr>
            <a:endParaRPr lang="en-US" smtClean="0"/>
          </a:p>
          <a:p>
            <a:pPr eaLnBrk="1" hangingPunct="1">
              <a:spcBef>
                <a:spcPct val="0"/>
              </a:spcBef>
            </a:pPr>
            <a:r>
              <a:rPr lang="en-US" b="1" u="sng" smtClean="0"/>
              <a:t>REFERENCE</a:t>
            </a:r>
            <a:r>
              <a:rPr lang="en-US" smtClean="0"/>
              <a:t>: F.O.I., Product labels, IVB-8-2093-DPL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462B6A2-B496-4067-845F-328CAEDCC29C}" type="slidenum">
              <a:rPr lang="en-US" smtClean="0"/>
              <a:pPr/>
              <a:t>69</a:t>
            </a:fld>
            <a:endParaRPr lang="en-US" smtClean="0"/>
          </a:p>
        </p:txBody>
      </p:sp>
      <p:sp>
        <p:nvSpPr>
          <p:cNvPr id="116739" name="Rectangle 2"/>
          <p:cNvSpPr>
            <a:spLocks noGrp="1" noRot="1" noChangeAspect="1" noChangeArrowheads="1" noTextEdit="1"/>
          </p:cNvSpPr>
          <p:nvPr>
            <p:ph type="sldImg"/>
          </p:nvPr>
        </p:nvSpPr>
        <p:spPr bwMode="auto">
          <a:xfrm>
            <a:off x="1193800" y="704850"/>
            <a:ext cx="4640263" cy="34798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p:cNvSpPr>
            <a:spLocks noGrp="1" noChangeArrowheads="1"/>
          </p:cNvSpPr>
          <p:nvPr>
            <p:ph type="body" idx="1"/>
          </p:nvPr>
        </p:nvSpPr>
        <p:spPr bwMode="auto">
          <a:xfrm>
            <a:off x="936625" y="4422775"/>
            <a:ext cx="5153025"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009" tIns="47005" rIns="94009" bIns="47005" numCol="1" anchor="t" anchorCtr="0" compatLnSpc="1">
            <a:prstTxWarp prst="textNoShape">
              <a:avLst/>
            </a:prstTxWarp>
          </a:bodyPr>
          <a:lstStyle/>
          <a:p>
            <a:pPr eaLnBrk="1" hangingPunct="1">
              <a:spcBef>
                <a:spcPct val="0"/>
              </a:spcBef>
            </a:pPr>
            <a:r>
              <a:rPr lang="en-US" b="1" u="sng" smtClean="0"/>
              <a:t>SCRIPT</a:t>
            </a:r>
            <a:r>
              <a:rPr lang="en-US" smtClean="0"/>
              <a:t>: In discussing parasite control programs with your customers help them understand which parasites are the most damaging. By doing this you will better help them to select products that improve their parasite control program R.O.I.  By far, the most economically damaging internal parasite of cattle is the brown stomach worm (</a:t>
            </a:r>
            <a:r>
              <a:rPr lang="en-US" i="1" smtClean="0"/>
              <a:t>Ostertagia ostertagi</a:t>
            </a:r>
            <a:r>
              <a:rPr lang="en-US" smtClean="0"/>
              <a:t>). Brown stomach worm accounts for 80-90% of the worm problem in US. beef and dairy cattle. We have already learned that this one worm is costing the cattle industry more than $2 billion annually in lost production or about $20 per head. Would your customers be interested in picking up an extra $20 per animal? What makes the brown stomach worm so detrimental to your customers’ cattle is the worm’s ability to penetrate the stomach wall and become dormant in order to survive during adverse weather conditions. If the brown stomach worm is not controlled and allowed to emerge from the stomach wall it can severely disrupt the animal’s digestive process. When this happens cattle performance is greatly reduced and may even result in death. Cattle of all ages can be adversely affected by brown stomach worm. Liver fluke (</a:t>
            </a:r>
            <a:r>
              <a:rPr lang="en-US" i="1" smtClean="0"/>
              <a:t>Fasciola hepatica</a:t>
            </a:r>
            <a:r>
              <a:rPr lang="en-US" smtClean="0"/>
              <a:t>) is the next most important internal parasite of cattle. Losses due to liver fluke are not just to liver condemnations but also to reduced average daily gains, reduced milk production and lower weaning weights. Adult liver flukes irritate the bile ducts of cattle, impairing liver function. </a:t>
            </a:r>
          </a:p>
          <a:p>
            <a:pPr eaLnBrk="1" hangingPunct="1">
              <a:spcBef>
                <a:spcPct val="0"/>
              </a:spcBef>
            </a:pPr>
            <a:endParaRPr lang="en-US" smtClean="0"/>
          </a:p>
          <a:p>
            <a:pPr eaLnBrk="1" hangingPunct="1">
              <a:spcBef>
                <a:spcPct val="0"/>
              </a:spcBef>
            </a:pPr>
            <a:r>
              <a:rPr lang="en-US" b="1" u="sng" smtClean="0"/>
              <a:t>REFERENCE</a:t>
            </a:r>
            <a:r>
              <a:rPr lang="en-US" smtClean="0"/>
              <a:t>: IVB-8-2072-DEM-C, IVB-8-2072-DEM-A, USDA/Gasbarre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B5E8D97-97C3-4526-915D-AF2EACE8E582}" type="slidenum">
              <a:rPr lang="en-US" smtClean="0"/>
              <a:pPr/>
              <a:t>70</a:t>
            </a:fld>
            <a:endParaRPr lang="en-US" smtClean="0"/>
          </a:p>
        </p:txBody>
      </p:sp>
      <p:sp>
        <p:nvSpPr>
          <p:cNvPr id="117763" name="Rectangle 2"/>
          <p:cNvSpPr>
            <a:spLocks noGrp="1" noRot="1" noChangeAspect="1" noChangeArrowheads="1" noTextEdit="1"/>
          </p:cNvSpPr>
          <p:nvPr>
            <p:ph type="sldImg"/>
          </p:nvPr>
        </p:nvSpPr>
        <p:spPr bwMode="auto">
          <a:xfrm>
            <a:off x="1193800" y="704850"/>
            <a:ext cx="4640263" cy="34798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p:cNvSpPr>
            <a:spLocks noGrp="1" noChangeArrowheads="1"/>
          </p:cNvSpPr>
          <p:nvPr>
            <p:ph type="body" idx="1"/>
          </p:nvPr>
        </p:nvSpPr>
        <p:spPr bwMode="auto">
          <a:xfrm>
            <a:off x="936625" y="4422775"/>
            <a:ext cx="5153025"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009" tIns="47005" rIns="94009" bIns="47005" numCol="1" anchor="t" anchorCtr="0" compatLnSpc="1">
            <a:prstTxWarp prst="textNoShape">
              <a:avLst/>
            </a:prstTxWarp>
          </a:bodyPr>
          <a:lstStyle/>
          <a:p>
            <a:pPr eaLnBrk="1" hangingPunct="1">
              <a:spcBef>
                <a:spcPct val="0"/>
              </a:spcBef>
            </a:pPr>
            <a:r>
              <a:rPr lang="en-US" b="1" u="sng" smtClean="0"/>
              <a:t>SCRIPT</a:t>
            </a:r>
            <a:r>
              <a:rPr lang="en-US" smtClean="0"/>
              <a:t>: There is value in reviewing the internal parasite life cycle of the roundworm with your customers as you help them decide what product to use, how many times during the year to treat and which season of the year to treat. You can demonstrate that roundworms are the most common internal parasites and that any animal on grass is exposed to continuous reinfection. Cattle ingest larvae of internal parasites by grazing contaminated pastures. These larvae mature to adults inside the animal and the adult female produces eggs which are passed in the feces of the cattle back onto the pasture. These eggs hatch into infective larvae (or immature worms) in the manure and then migrate onto the pasture and up the blade of grass to start the cycle over again.</a:t>
            </a:r>
          </a:p>
          <a:p>
            <a:pPr eaLnBrk="1" hangingPunct="1">
              <a:spcBef>
                <a:spcPct val="0"/>
              </a:spcBef>
            </a:pPr>
            <a:endParaRPr lang="en-US" smtClean="0"/>
          </a:p>
          <a:p>
            <a:pPr eaLnBrk="1" hangingPunct="1">
              <a:spcBef>
                <a:spcPct val="0"/>
              </a:spcBef>
            </a:pPr>
            <a:r>
              <a:rPr lang="en-US" b="1" u="sng" smtClean="0"/>
              <a:t>REFERENCE</a:t>
            </a:r>
            <a:r>
              <a:rPr lang="en-US" smtClean="0"/>
              <a:t>: IVOMEC EPRINEX Electronic Detailer script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093C53D-143C-41CA-9376-DE5CA10EFA67}" type="slidenum">
              <a:rPr lang="en-US" smtClean="0"/>
              <a:pPr/>
              <a:t>71</a:t>
            </a:fld>
            <a:endParaRPr lang="en-US" smtClean="0"/>
          </a:p>
        </p:txBody>
      </p:sp>
      <p:sp>
        <p:nvSpPr>
          <p:cNvPr id="118787" name="Rectangle 2"/>
          <p:cNvSpPr>
            <a:spLocks noGrp="1" noRot="1" noChangeAspect="1" noChangeArrowheads="1" noTextEdit="1"/>
          </p:cNvSpPr>
          <p:nvPr>
            <p:ph type="sldImg"/>
          </p:nvPr>
        </p:nvSpPr>
        <p:spPr bwMode="auto">
          <a:xfrm>
            <a:off x="1193800" y="704850"/>
            <a:ext cx="4638675" cy="34798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xfrm>
            <a:off x="936625" y="4422775"/>
            <a:ext cx="5153025"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009" tIns="47005" rIns="94009" bIns="47005" numCol="1" anchor="t" anchorCtr="0" compatLnSpc="1">
            <a:prstTxWarp prst="textNoShape">
              <a:avLst/>
            </a:prstTxWarp>
          </a:bodyPr>
          <a:lstStyle/>
          <a:p>
            <a:pPr eaLnBrk="1" hangingPunct="1">
              <a:spcBef>
                <a:spcPct val="0"/>
              </a:spcBef>
            </a:pPr>
            <a:r>
              <a:rPr lang="en-US" b="1" u="sng" smtClean="0"/>
              <a:t>SCRIPT</a:t>
            </a:r>
            <a:r>
              <a:rPr lang="en-US" smtClean="0"/>
              <a:t>: Here’s another way to look at the problem. Cows have low parasite egg counts but produce large amounts of manure. Once the eggs in the manure hatch, the larvae contaminate the pasture infecting the calves. Stress, such as calving, can result in higher parasite egg production in cows, leading to even greater pasture contamination. And finally, parasite egg counts per gram of manure in calves rise sharply in the spring and summer, peaking in the fall.</a:t>
            </a:r>
          </a:p>
          <a:p>
            <a:pPr eaLnBrk="1" hangingPunct="1">
              <a:spcBef>
                <a:spcPct val="0"/>
              </a:spcBef>
            </a:pPr>
            <a:endParaRPr lang="en-US" smtClean="0"/>
          </a:p>
          <a:p>
            <a:pPr eaLnBrk="1" hangingPunct="1">
              <a:spcBef>
                <a:spcPct val="0"/>
              </a:spcBef>
            </a:pPr>
            <a:r>
              <a:rPr lang="en-US" b="1" u="sng" smtClean="0"/>
              <a:t>REFERENCE</a:t>
            </a:r>
            <a:r>
              <a:rPr lang="en-US" smtClean="0"/>
              <a:t>: IVOMEC EPRINEX Slide Presentation script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0F7B11C-6A1F-4259-9BE1-00333DF397B7}" type="slidenum">
              <a:rPr lang="en-US" smtClean="0"/>
              <a:pPr/>
              <a:t>72</a:t>
            </a:fld>
            <a:endParaRPr lang="en-US" smtClean="0"/>
          </a:p>
        </p:txBody>
      </p:sp>
      <p:sp>
        <p:nvSpPr>
          <p:cNvPr id="119811" name="Rectangle 2"/>
          <p:cNvSpPr>
            <a:spLocks noGrp="1" noRot="1" noChangeAspect="1" noChangeArrowheads="1" noTextEdit="1"/>
          </p:cNvSpPr>
          <p:nvPr>
            <p:ph type="sldImg"/>
          </p:nvPr>
        </p:nvSpPr>
        <p:spPr bwMode="auto">
          <a:xfrm>
            <a:off x="1193800" y="704850"/>
            <a:ext cx="4638675" cy="34798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xfrm>
            <a:off x="936625" y="4422775"/>
            <a:ext cx="5153025"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009" tIns="47005" rIns="94009" bIns="47005" numCol="1" anchor="t" anchorCtr="0" compatLnSpc="1">
            <a:prstTxWarp prst="textNoShape">
              <a:avLst/>
            </a:prstTxWarp>
          </a:bodyPr>
          <a:lstStyle/>
          <a:p>
            <a:pPr eaLnBrk="1" hangingPunct="1">
              <a:spcBef>
                <a:spcPct val="0"/>
              </a:spcBef>
            </a:pPr>
            <a:r>
              <a:rPr lang="en-US" b="1" u="sng" smtClean="0"/>
              <a:t>SCRIPT</a:t>
            </a:r>
            <a:r>
              <a:rPr lang="en-US" smtClean="0"/>
              <a:t>: The key to helping your customers get the best R.O.I. out of their parasite control program is to use the right product at the right time. Keep in mind that depending on your location the best times for treatment may vary. The brown stomach worm has the ability to go dormant within cattle stomach walls in different areas of the country at varying times of the year depending on climate. The best time to treat is before the worm comes out of hibernation inside the animal's gut using a product, such as the IVOMEC brands, that is highly effective against the dormant stage of the brown stomach worm.</a:t>
            </a:r>
          </a:p>
          <a:p>
            <a:pPr eaLnBrk="1" hangingPunct="1">
              <a:spcBef>
                <a:spcPct val="0"/>
              </a:spcBef>
            </a:pPr>
            <a:endParaRPr lang="en-US" smtClean="0"/>
          </a:p>
          <a:p>
            <a:pPr eaLnBrk="1" hangingPunct="1">
              <a:spcBef>
                <a:spcPct val="0"/>
              </a:spcBef>
            </a:pPr>
            <a:r>
              <a:rPr lang="en-US" b="1" u="sng" smtClean="0"/>
              <a:t>REFERENCE</a:t>
            </a:r>
            <a:r>
              <a:rPr lang="en-US" smtClean="0"/>
              <a:t>: IVOMEC EPRINEX Slide Presentation script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3888F61-3056-4A8B-B0F8-FD69EE26DB5E}" type="slidenum">
              <a:rPr lang="en-US" smtClean="0"/>
              <a:pPr/>
              <a:t>74</a:t>
            </a:fld>
            <a:endParaRPr lang="en-US" smtClean="0"/>
          </a:p>
        </p:txBody>
      </p:sp>
      <p:sp>
        <p:nvSpPr>
          <p:cNvPr id="120835" name="Rectangle 2"/>
          <p:cNvSpPr>
            <a:spLocks noGrp="1" noRot="1" noChangeAspect="1" noChangeArrowheads="1" noTextEdit="1"/>
          </p:cNvSpPr>
          <p:nvPr>
            <p:ph type="sldImg"/>
          </p:nvPr>
        </p:nvSpPr>
        <p:spPr bwMode="auto">
          <a:xfrm>
            <a:off x="1185863" y="700088"/>
            <a:ext cx="4652962" cy="3489325"/>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xfrm>
            <a:off x="936625" y="4421188"/>
            <a:ext cx="5153025" cy="4192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678" tIns="46839" rIns="93678" bIns="46839" numCol="1" anchor="t" anchorCtr="0" compatLnSpc="1">
            <a:prstTxWarp prst="textNoShape">
              <a:avLst/>
            </a:prstTxWarp>
          </a:bodyPr>
          <a:lstStyle/>
          <a:p>
            <a:pPr marL="115888" indent="-115888"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44F111E-2EFC-45CE-BA2C-4064751CB9FD}" type="slidenum">
              <a:rPr lang="en-US" smtClean="0"/>
              <a:pPr/>
              <a:t>75</a:t>
            </a:fld>
            <a:endParaRPr lang="en-US" smtClean="0"/>
          </a:p>
        </p:txBody>
      </p:sp>
      <p:sp>
        <p:nvSpPr>
          <p:cNvPr id="121859" name="Rectangle 2"/>
          <p:cNvSpPr>
            <a:spLocks noGrp="1" noRot="1" noChangeAspect="1" noChangeArrowheads="1" noTextEdit="1"/>
          </p:cNvSpPr>
          <p:nvPr>
            <p:ph type="sldImg"/>
          </p:nvPr>
        </p:nvSpPr>
        <p:spPr bwMode="auto">
          <a:xfrm>
            <a:off x="1185863" y="700088"/>
            <a:ext cx="4652962" cy="3489325"/>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xfrm>
            <a:off x="936625" y="4421188"/>
            <a:ext cx="5153025" cy="4192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678" tIns="46839" rIns="93678" bIns="46839" numCol="1" anchor="t" anchorCtr="0" compatLnSpc="1">
            <a:prstTxWarp prst="textNoShape">
              <a:avLst/>
            </a:prstTxWarp>
          </a:bodyPr>
          <a:lstStyle/>
          <a:p>
            <a:pPr marL="115888" indent="-115888"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80 w 5184"/>
                  <a:gd name="T3" fmla="*/ 3159 h 3159"/>
                  <a:gd name="T4" fmla="*/ 5280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8 w 556"/>
                  <a:gd name="T5" fmla="*/ 3159 h 3159"/>
                  <a:gd name="T6" fmla="*/ 56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7"/>
            <p:cNvSpPr>
              <a:spLocks/>
            </p:cNvSpPr>
            <p:nvPr/>
          </p:nvSpPr>
          <p:spPr bwMode="ltGray">
            <a:xfrm>
              <a:off x="767" y="1155"/>
              <a:ext cx="252" cy="12"/>
            </a:xfrm>
            <a:custGeom>
              <a:avLst/>
              <a:gdLst>
                <a:gd name="T0" fmla="*/ 257 w 251"/>
                <a:gd name="T1" fmla="*/ 0 h 12"/>
                <a:gd name="T2" fmla="*/ 0 w 251"/>
                <a:gd name="T3" fmla="*/ 0 h 12"/>
                <a:gd name="T4" fmla="*/ 0 w 251"/>
                <a:gd name="T5" fmla="*/ 12 h 12"/>
                <a:gd name="T6" fmla="*/ 257 w 251"/>
                <a:gd name="T7" fmla="*/ 12 h 12"/>
                <a:gd name="T8" fmla="*/ 257 w 251"/>
                <a:gd name="T9" fmla="*/ 0 h 12"/>
                <a:gd name="T10" fmla="*/ 257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1879 w 251"/>
                <a:gd name="T5" fmla="*/ 12 h 12"/>
                <a:gd name="T6" fmla="*/ 1879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p:cNvSpPr>
                <a:spLocks/>
              </p:cNvSpPr>
              <p:nvPr/>
            </p:nvSpPr>
            <p:spPr bwMode="ltGray">
              <a:xfrm>
                <a:off x="1019" y="1155"/>
                <a:ext cx="4739" cy="12"/>
              </a:xfrm>
              <a:custGeom>
                <a:avLst/>
                <a:gdLst>
                  <a:gd name="T0" fmla="*/ 4814 w 4724"/>
                  <a:gd name="T1" fmla="*/ 0 h 12"/>
                  <a:gd name="T2" fmla="*/ 0 w 4724"/>
                  <a:gd name="T3" fmla="*/ 0 h 12"/>
                  <a:gd name="T4" fmla="*/ 0 w 4724"/>
                  <a:gd name="T5" fmla="*/ 12 h 12"/>
                  <a:gd name="T6" fmla="*/ 4814 w 4724"/>
                  <a:gd name="T7" fmla="*/ 12 h 12"/>
                  <a:gd name="T8" fmla="*/ 4814 w 4724"/>
                  <a:gd name="T9" fmla="*/ 0 h 12"/>
                  <a:gd name="T10" fmla="*/ 481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sp>
        <p:nvSpPr>
          <p:cNvPr id="20496"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US" noProof="0" smtClean="0"/>
              <a:t>Click to edit Master title style</a:t>
            </a:r>
          </a:p>
        </p:txBody>
      </p:sp>
      <p:sp>
        <p:nvSpPr>
          <p:cNvPr id="2049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18" name="Rectangle 18"/>
          <p:cNvSpPr>
            <a:spLocks noGrp="1" noChangeArrowheads="1"/>
          </p:cNvSpPr>
          <p:nvPr>
            <p:ph type="dt" sz="quarter" idx="10"/>
          </p:nvPr>
        </p:nvSpPr>
        <p:spPr/>
        <p:txBody>
          <a:bodyPr/>
          <a:lstStyle>
            <a:lvl1pPr>
              <a:defRPr/>
            </a:lvl1pPr>
          </a:lstStyle>
          <a:p>
            <a:pPr>
              <a:defRPr/>
            </a:pPr>
            <a:endParaRPr lang="en-US"/>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p:cNvSpPr>
            <a:spLocks noGrp="1" noChangeArrowheads="1"/>
          </p:cNvSpPr>
          <p:nvPr>
            <p:ph type="sldNum" sz="quarter" idx="12"/>
          </p:nvPr>
        </p:nvSpPr>
        <p:spPr/>
        <p:txBody>
          <a:bodyPr/>
          <a:lstStyle>
            <a:lvl1pPr>
              <a:defRPr/>
            </a:lvl1pPr>
          </a:lstStyle>
          <a:p>
            <a:pPr>
              <a:defRPr/>
            </a:pPr>
            <a:fld id="{8BEBE64F-C46F-41C3-BC07-428F16C2837C}" type="slidenum">
              <a:rPr lang="en-US"/>
              <a:pPr>
                <a:defRPr/>
              </a:pPr>
              <a:t>‹#›</a:t>
            </a:fld>
            <a:endParaRPr lang="en-US"/>
          </a:p>
        </p:txBody>
      </p:sp>
    </p:spTree>
    <p:extLst>
      <p:ext uri="{BB962C8B-B14F-4D97-AF65-F5344CB8AC3E}">
        <p14:creationId xmlns:p14="http://schemas.microsoft.com/office/powerpoint/2010/main" val="1160860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CFF7427C-131C-41BB-B65D-3410F9FFD39B}" type="slidenum">
              <a:rPr lang="en-US"/>
              <a:pPr>
                <a:defRPr/>
              </a:pPr>
              <a:t>‹#›</a:t>
            </a:fld>
            <a:endParaRPr lang="en-US"/>
          </a:p>
        </p:txBody>
      </p:sp>
    </p:spTree>
    <p:extLst>
      <p:ext uri="{BB962C8B-B14F-4D97-AF65-F5344CB8AC3E}">
        <p14:creationId xmlns:p14="http://schemas.microsoft.com/office/powerpoint/2010/main" val="3439124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88CB1A46-228F-4919-9242-757378397DAF}" type="slidenum">
              <a:rPr lang="en-US"/>
              <a:pPr>
                <a:defRPr/>
              </a:pPr>
              <a:t>‹#›</a:t>
            </a:fld>
            <a:endParaRPr lang="en-US"/>
          </a:p>
        </p:txBody>
      </p:sp>
    </p:spTree>
    <p:extLst>
      <p:ext uri="{BB962C8B-B14F-4D97-AF65-F5344CB8AC3E}">
        <p14:creationId xmlns:p14="http://schemas.microsoft.com/office/powerpoint/2010/main" val="1701943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49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7"/>
          <p:cNvSpPr>
            <a:spLocks noGrp="1" noChangeArrowheads="1"/>
          </p:cNvSpPr>
          <p:nvPr>
            <p:ph type="dt" sz="half" idx="10"/>
          </p:nvPr>
        </p:nvSpPr>
        <p:spPr>
          <a:ln/>
        </p:spPr>
        <p:txBody>
          <a:bodyPr/>
          <a:lstStyle>
            <a:lvl1pPr>
              <a:defRPr/>
            </a:lvl1pPr>
          </a:lstStyle>
          <a:p>
            <a:pPr>
              <a:defRPr/>
            </a:pPr>
            <a:endParaRPr lang="en-US"/>
          </a:p>
        </p:txBody>
      </p:sp>
      <p:sp>
        <p:nvSpPr>
          <p:cNvPr id="7" name="Rectangle 18"/>
          <p:cNvSpPr>
            <a:spLocks noGrp="1" noChangeArrowheads="1"/>
          </p:cNvSpPr>
          <p:nvPr>
            <p:ph type="ftr" sz="quarter" idx="11"/>
          </p:nvPr>
        </p:nvSpPr>
        <p:spPr>
          <a:ln/>
        </p:spPr>
        <p:txBody>
          <a:bodyPr/>
          <a:lstStyle>
            <a:lvl1pPr>
              <a:defRPr/>
            </a:lvl1pPr>
          </a:lstStyle>
          <a:p>
            <a:pPr>
              <a:defRPr/>
            </a:pPr>
            <a:endParaRPr lang="en-US"/>
          </a:p>
        </p:txBody>
      </p:sp>
      <p:sp>
        <p:nvSpPr>
          <p:cNvPr id="8" name="Rectangle 19"/>
          <p:cNvSpPr>
            <a:spLocks noGrp="1" noChangeArrowheads="1"/>
          </p:cNvSpPr>
          <p:nvPr>
            <p:ph type="sldNum" sz="quarter" idx="12"/>
          </p:nvPr>
        </p:nvSpPr>
        <p:spPr>
          <a:ln/>
        </p:spPr>
        <p:txBody>
          <a:bodyPr/>
          <a:lstStyle>
            <a:lvl1pPr>
              <a:defRPr/>
            </a:lvl1pPr>
          </a:lstStyle>
          <a:p>
            <a:pPr>
              <a:defRPr/>
            </a:pPr>
            <a:fld id="{6C68CEFB-1AC8-4A8B-922A-B1FAD8BC9AF2}" type="slidenum">
              <a:rPr lang="en-US"/>
              <a:pPr>
                <a:defRPr/>
              </a:pPr>
              <a:t>‹#›</a:t>
            </a:fld>
            <a:endParaRPr lang="en-US"/>
          </a:p>
        </p:txBody>
      </p:sp>
    </p:spTree>
    <p:extLst>
      <p:ext uri="{BB962C8B-B14F-4D97-AF65-F5344CB8AC3E}">
        <p14:creationId xmlns:p14="http://schemas.microsoft.com/office/powerpoint/2010/main" val="449364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828800"/>
            <a:ext cx="4000500" cy="4038600"/>
          </a:xfrm>
        </p:spPr>
        <p:txBody>
          <a:bodyPr/>
          <a:lstStyle/>
          <a:p>
            <a:pPr lvl="0"/>
            <a:endParaRPr lang="en-US" noProof="0"/>
          </a:p>
        </p:txBody>
      </p:sp>
      <p:sp>
        <p:nvSpPr>
          <p:cNvPr id="5" name="Date Placeholder 4"/>
          <p:cNvSpPr>
            <a:spLocks noGrp="1"/>
          </p:cNvSpPr>
          <p:nvPr>
            <p:ph type="dt" sz="half" idx="10"/>
          </p:nvPr>
        </p:nvSpPr>
        <p:spPr>
          <a:xfrm>
            <a:off x="533400" y="6248400"/>
            <a:ext cx="20574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2385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pPr>
              <a:defRPr/>
            </a:pPr>
            <a:fld id="{72B3E884-6807-473D-AD4F-4076B81D9309}" type="slidenum">
              <a:rPr lang="en-US"/>
              <a:pPr>
                <a:defRPr/>
              </a:pPr>
              <a:t>‹#›</a:t>
            </a:fld>
            <a:endParaRPr lang="en-US"/>
          </a:p>
        </p:txBody>
      </p:sp>
    </p:spTree>
    <p:extLst>
      <p:ext uri="{BB962C8B-B14F-4D97-AF65-F5344CB8AC3E}">
        <p14:creationId xmlns:p14="http://schemas.microsoft.com/office/powerpoint/2010/main" val="3918658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2B3F497F-1E37-4800-A0EB-8EB90068F35E}" type="slidenum">
              <a:rPr lang="en-US"/>
              <a:pPr>
                <a:defRPr/>
              </a:pPr>
              <a:t>‹#›</a:t>
            </a:fld>
            <a:endParaRPr lang="en-US"/>
          </a:p>
        </p:txBody>
      </p:sp>
    </p:spTree>
    <p:extLst>
      <p:ext uri="{BB962C8B-B14F-4D97-AF65-F5344CB8AC3E}">
        <p14:creationId xmlns:p14="http://schemas.microsoft.com/office/powerpoint/2010/main" val="222446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A0733EDB-C93B-46F2-90E6-07D0839B642C}" type="slidenum">
              <a:rPr lang="en-US"/>
              <a:pPr>
                <a:defRPr/>
              </a:pPr>
              <a:t>‹#›</a:t>
            </a:fld>
            <a:endParaRPr lang="en-US"/>
          </a:p>
        </p:txBody>
      </p:sp>
    </p:spTree>
    <p:extLst>
      <p:ext uri="{BB962C8B-B14F-4D97-AF65-F5344CB8AC3E}">
        <p14:creationId xmlns:p14="http://schemas.microsoft.com/office/powerpoint/2010/main" val="1624536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692BD0A5-D7DD-4B11-A08B-A85E522A3B53}" type="slidenum">
              <a:rPr lang="en-US"/>
              <a:pPr>
                <a:defRPr/>
              </a:pPr>
              <a:t>‹#›</a:t>
            </a:fld>
            <a:endParaRPr lang="en-US"/>
          </a:p>
        </p:txBody>
      </p:sp>
    </p:spTree>
    <p:extLst>
      <p:ext uri="{BB962C8B-B14F-4D97-AF65-F5344CB8AC3E}">
        <p14:creationId xmlns:p14="http://schemas.microsoft.com/office/powerpoint/2010/main" val="317375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p>
        </p:txBody>
      </p:sp>
      <p:sp>
        <p:nvSpPr>
          <p:cNvPr id="8" name="Rectangle 18"/>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fld id="{600924F5-B8CE-4191-B4BD-FC6E692BFBE3}" type="slidenum">
              <a:rPr lang="en-US"/>
              <a:pPr>
                <a:defRPr/>
              </a:pPr>
              <a:t>‹#›</a:t>
            </a:fld>
            <a:endParaRPr lang="en-US"/>
          </a:p>
        </p:txBody>
      </p:sp>
    </p:spTree>
    <p:extLst>
      <p:ext uri="{BB962C8B-B14F-4D97-AF65-F5344CB8AC3E}">
        <p14:creationId xmlns:p14="http://schemas.microsoft.com/office/powerpoint/2010/main" val="300909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58AB4EC3-62B5-4F28-9E28-74ABCFFDB674}" type="slidenum">
              <a:rPr lang="en-US"/>
              <a:pPr>
                <a:defRPr/>
              </a:pPr>
              <a:t>‹#›</a:t>
            </a:fld>
            <a:endParaRPr lang="en-US"/>
          </a:p>
        </p:txBody>
      </p:sp>
    </p:spTree>
    <p:extLst>
      <p:ext uri="{BB962C8B-B14F-4D97-AF65-F5344CB8AC3E}">
        <p14:creationId xmlns:p14="http://schemas.microsoft.com/office/powerpoint/2010/main" val="55214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p>
        </p:txBody>
      </p:sp>
      <p:sp>
        <p:nvSpPr>
          <p:cNvPr id="3" name="Rectangle 18"/>
          <p:cNvSpPr>
            <a:spLocks noGrp="1" noChangeArrowheads="1"/>
          </p:cNvSpPr>
          <p:nvPr>
            <p:ph type="ftr" sz="quarter" idx="11"/>
          </p:nvPr>
        </p:nvSpPr>
        <p:spPr>
          <a:ln/>
        </p:spPr>
        <p:txBody>
          <a:bodyPr/>
          <a:lstStyle>
            <a:lvl1pPr>
              <a:defRPr/>
            </a:lvl1pPr>
          </a:lstStyle>
          <a:p>
            <a:pPr>
              <a:defRPr/>
            </a:pPr>
            <a:endParaRPr lang="en-US"/>
          </a:p>
        </p:txBody>
      </p:sp>
      <p:sp>
        <p:nvSpPr>
          <p:cNvPr id="4" name="Rectangle 19"/>
          <p:cNvSpPr>
            <a:spLocks noGrp="1" noChangeArrowheads="1"/>
          </p:cNvSpPr>
          <p:nvPr>
            <p:ph type="sldNum" sz="quarter" idx="12"/>
          </p:nvPr>
        </p:nvSpPr>
        <p:spPr>
          <a:ln/>
        </p:spPr>
        <p:txBody>
          <a:bodyPr/>
          <a:lstStyle>
            <a:lvl1pPr>
              <a:defRPr/>
            </a:lvl1pPr>
          </a:lstStyle>
          <a:p>
            <a:pPr>
              <a:defRPr/>
            </a:pPr>
            <a:fld id="{3D2D1A03-E97D-4233-87BD-E12A4D79F613}" type="slidenum">
              <a:rPr lang="en-US"/>
              <a:pPr>
                <a:defRPr/>
              </a:pPr>
              <a:t>‹#›</a:t>
            </a:fld>
            <a:endParaRPr lang="en-US"/>
          </a:p>
        </p:txBody>
      </p:sp>
    </p:spTree>
    <p:extLst>
      <p:ext uri="{BB962C8B-B14F-4D97-AF65-F5344CB8AC3E}">
        <p14:creationId xmlns:p14="http://schemas.microsoft.com/office/powerpoint/2010/main" val="30676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DC141628-267B-42CE-99F1-D3910BF0BC07}" type="slidenum">
              <a:rPr lang="en-US"/>
              <a:pPr>
                <a:defRPr/>
              </a:pPr>
              <a:t>‹#›</a:t>
            </a:fld>
            <a:endParaRPr lang="en-US"/>
          </a:p>
        </p:txBody>
      </p:sp>
    </p:spTree>
    <p:extLst>
      <p:ext uri="{BB962C8B-B14F-4D97-AF65-F5344CB8AC3E}">
        <p14:creationId xmlns:p14="http://schemas.microsoft.com/office/powerpoint/2010/main" val="3761480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AFC4D03E-8A61-4F35-8EFC-A1FA00406D86}" type="slidenum">
              <a:rPr lang="en-US"/>
              <a:pPr>
                <a:defRPr/>
              </a:pPr>
              <a:t>‹#›</a:t>
            </a:fld>
            <a:endParaRPr lang="en-US"/>
          </a:p>
        </p:txBody>
      </p:sp>
    </p:spTree>
    <p:extLst>
      <p:ext uri="{BB962C8B-B14F-4D97-AF65-F5344CB8AC3E}">
        <p14:creationId xmlns:p14="http://schemas.microsoft.com/office/powerpoint/2010/main" val="2629534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80 w 5184"/>
                <a:gd name="T3" fmla="*/ 3159 h 3159"/>
                <a:gd name="T4" fmla="*/ 5280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8 w 556"/>
                <a:gd name="T5" fmla="*/ 3159 h 3159"/>
                <a:gd name="T6" fmla="*/ 56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p:cNvSpPr>
                <a:spLocks/>
              </p:cNvSpPr>
              <p:nvPr/>
            </p:nvSpPr>
            <p:spPr bwMode="ltGray">
              <a:xfrm>
                <a:off x="1019" y="1155"/>
                <a:ext cx="4739" cy="12"/>
              </a:xfrm>
              <a:custGeom>
                <a:avLst/>
                <a:gdLst>
                  <a:gd name="T0" fmla="*/ 4814 w 4724"/>
                  <a:gd name="T1" fmla="*/ 0 h 12"/>
                  <a:gd name="T2" fmla="*/ 0 w 4724"/>
                  <a:gd name="T3" fmla="*/ 0 h 12"/>
                  <a:gd name="T4" fmla="*/ 0 w 4724"/>
                  <a:gd name="T5" fmla="*/ 12 h 12"/>
                  <a:gd name="T6" fmla="*/ 4814 w 4724"/>
                  <a:gd name="T7" fmla="*/ 12 h 12"/>
                  <a:gd name="T8" fmla="*/ 4814 w 4724"/>
                  <a:gd name="T9" fmla="*/ 0 h 12"/>
                  <a:gd name="T10" fmla="*/ 481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7"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1879 w 251"/>
                  <a:gd name="T5" fmla="*/ 12 h 12"/>
                  <a:gd name="T6" fmla="*/ 1879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13"/>
              <p:cNvSpPr>
                <a:spLocks/>
              </p:cNvSpPr>
              <p:nvPr/>
            </p:nvSpPr>
            <p:spPr bwMode="ltGray">
              <a:xfrm>
                <a:off x="767" y="1155"/>
                <a:ext cx="252" cy="12"/>
              </a:xfrm>
              <a:custGeom>
                <a:avLst/>
                <a:gdLst>
                  <a:gd name="T0" fmla="*/ 257 w 251"/>
                  <a:gd name="T1" fmla="*/ 0 h 12"/>
                  <a:gd name="T2" fmla="*/ 0 w 251"/>
                  <a:gd name="T3" fmla="*/ 0 h 12"/>
                  <a:gd name="T4" fmla="*/ 0 w 251"/>
                  <a:gd name="T5" fmla="*/ 12 h 12"/>
                  <a:gd name="T6" fmla="*/ 257 w 251"/>
                  <a:gd name="T7" fmla="*/ 12 h 12"/>
                  <a:gd name="T8" fmla="*/ 257 w 251"/>
                  <a:gd name="T9" fmla="*/ 0 h 12"/>
                  <a:gd name="T10" fmla="*/ 257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0"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sp>
        <p:nvSpPr>
          <p:cNvPr id="19471" name="Rectangle 15"/>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72" name="Rectangle 16"/>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73" name="Rectangle 1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19474" name="Rectangle 18"/>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19475" name="Rectangle 19"/>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F463F8F7-3CBF-4BE7-9E10-9D198971DB6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63"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4" r:id="rId13"/>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mtClean="0"/>
              <a:t>Herd Health</a:t>
            </a:r>
          </a:p>
        </p:txBody>
      </p:sp>
      <p:sp>
        <p:nvSpPr>
          <p:cNvPr id="2051" name="Rectangle 3"/>
          <p:cNvSpPr>
            <a:spLocks noGrp="1" noChangeArrowheads="1"/>
          </p:cNvSpPr>
          <p:nvPr>
            <p:ph type="subTitle" idx="1"/>
          </p:nvPr>
        </p:nvSpPr>
        <p:spPr/>
        <p:txBody>
          <a:bodyPr/>
          <a:lstStyle/>
          <a:p>
            <a:pPr eaLnBrk="1" hangingPunct="1">
              <a:defRPr/>
            </a:pPr>
            <a:r>
              <a:rPr lang="en-US" smtClean="0"/>
              <a:t>Beef Cattle</a:t>
            </a:r>
          </a:p>
          <a:p>
            <a:pPr eaLnBrk="1" hangingPunct="1">
              <a:defRPr/>
            </a:pPr>
            <a:r>
              <a:rPr lang="en-US" smtClean="0"/>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en-US" sz="3200" smtClean="0"/>
              <a:t>Most Common diseases vaccinated against in Texas in Cattle</a:t>
            </a:r>
          </a:p>
        </p:txBody>
      </p:sp>
      <p:sp>
        <p:nvSpPr>
          <p:cNvPr id="116739" name="Rectangle 3"/>
          <p:cNvSpPr>
            <a:spLocks noGrp="1" noChangeArrowheads="1"/>
          </p:cNvSpPr>
          <p:nvPr>
            <p:ph type="body" sz="half" idx="1"/>
          </p:nvPr>
        </p:nvSpPr>
        <p:spPr>
          <a:xfrm>
            <a:off x="838200" y="1981200"/>
            <a:ext cx="3695700" cy="4648200"/>
          </a:xfrm>
        </p:spPr>
        <p:txBody>
          <a:bodyPr/>
          <a:lstStyle/>
          <a:p>
            <a:pPr eaLnBrk="1" hangingPunct="1">
              <a:defRPr/>
            </a:pPr>
            <a:r>
              <a:rPr lang="en-US" smtClean="0"/>
              <a:t>Clostridial Diseases</a:t>
            </a:r>
          </a:p>
          <a:p>
            <a:pPr lvl="1" eaLnBrk="1" hangingPunct="1">
              <a:defRPr/>
            </a:pPr>
            <a:r>
              <a:rPr lang="en-US" sz="1800" smtClean="0"/>
              <a:t>Bacillary Hemoglobinuria (Red Water Disease)</a:t>
            </a:r>
          </a:p>
          <a:p>
            <a:pPr lvl="1" eaLnBrk="1" hangingPunct="1">
              <a:defRPr/>
            </a:pPr>
            <a:r>
              <a:rPr lang="en-US" sz="1800" smtClean="0"/>
              <a:t>Blackleg caused by Cl. Chauvoei</a:t>
            </a:r>
          </a:p>
          <a:p>
            <a:pPr lvl="1" eaLnBrk="1" hangingPunct="1">
              <a:defRPr/>
            </a:pPr>
            <a:r>
              <a:rPr lang="en-US" sz="1800" smtClean="0"/>
              <a:t>Enterotoxemias caused by Cl. Perfringens type C&amp;D</a:t>
            </a:r>
          </a:p>
          <a:p>
            <a:pPr lvl="1" eaLnBrk="1" hangingPunct="1">
              <a:defRPr/>
            </a:pPr>
            <a:r>
              <a:rPr lang="en-US" sz="1800" smtClean="0"/>
              <a:t>Infectious necrotic hepatitis caused by Cl. Novi </a:t>
            </a:r>
          </a:p>
          <a:p>
            <a:pPr lvl="1" eaLnBrk="1" hangingPunct="1">
              <a:defRPr/>
            </a:pPr>
            <a:r>
              <a:rPr lang="en-US" sz="1800" smtClean="0"/>
              <a:t>Malignant edema caused by Cl. Septicum</a:t>
            </a:r>
          </a:p>
          <a:p>
            <a:pPr lvl="1" eaLnBrk="1" hangingPunct="1">
              <a:defRPr/>
            </a:pPr>
            <a:r>
              <a:rPr lang="en-US" sz="1800" smtClean="0"/>
              <a:t>Big head caused by Cl. Sordellii</a:t>
            </a:r>
          </a:p>
          <a:p>
            <a:pPr eaLnBrk="1" hangingPunct="1">
              <a:buFont typeface="Wingdings" pitchFamily="2" charset="2"/>
              <a:buNone/>
              <a:defRPr/>
            </a:pPr>
            <a:endParaRPr lang="en-US" smtClean="0"/>
          </a:p>
          <a:p>
            <a:pPr lvl="1" eaLnBrk="1" hangingPunct="1">
              <a:buFontTx/>
              <a:buNone/>
              <a:defRPr/>
            </a:pPr>
            <a:endParaRPr lang="en-US" sz="1800" smtClean="0"/>
          </a:p>
        </p:txBody>
      </p:sp>
      <p:sp>
        <p:nvSpPr>
          <p:cNvPr id="116740" name="Rectangle 4"/>
          <p:cNvSpPr>
            <a:spLocks noGrp="1" noChangeArrowheads="1"/>
          </p:cNvSpPr>
          <p:nvPr>
            <p:ph type="body" sz="half" idx="2"/>
          </p:nvPr>
        </p:nvSpPr>
        <p:spPr>
          <a:xfrm>
            <a:off x="4914900" y="1981200"/>
            <a:ext cx="4000500" cy="4038600"/>
          </a:xfrm>
        </p:spPr>
        <p:txBody>
          <a:bodyPr/>
          <a:lstStyle/>
          <a:p>
            <a:pPr eaLnBrk="1" hangingPunct="1">
              <a:lnSpc>
                <a:spcPct val="90000"/>
              </a:lnSpc>
              <a:defRPr/>
            </a:pPr>
            <a:r>
              <a:rPr lang="en-US" sz="2400" smtClean="0"/>
              <a:t>Brucellosis</a:t>
            </a:r>
          </a:p>
          <a:p>
            <a:pPr eaLnBrk="1" hangingPunct="1">
              <a:lnSpc>
                <a:spcPct val="90000"/>
              </a:lnSpc>
              <a:defRPr/>
            </a:pPr>
            <a:r>
              <a:rPr lang="en-US" sz="2400" smtClean="0"/>
              <a:t>Vibrio</a:t>
            </a:r>
          </a:p>
          <a:p>
            <a:pPr eaLnBrk="1" hangingPunct="1">
              <a:lnSpc>
                <a:spcPct val="90000"/>
              </a:lnSpc>
              <a:defRPr/>
            </a:pPr>
            <a:r>
              <a:rPr lang="en-US" sz="2400" smtClean="0"/>
              <a:t>Leptospirosis</a:t>
            </a:r>
          </a:p>
          <a:p>
            <a:pPr eaLnBrk="1" hangingPunct="1">
              <a:lnSpc>
                <a:spcPct val="90000"/>
              </a:lnSpc>
              <a:defRPr/>
            </a:pPr>
            <a:r>
              <a:rPr lang="en-US" sz="2400" smtClean="0"/>
              <a:t>IBR-IPV</a:t>
            </a:r>
          </a:p>
          <a:p>
            <a:pPr eaLnBrk="1" hangingPunct="1">
              <a:lnSpc>
                <a:spcPct val="90000"/>
              </a:lnSpc>
              <a:defRPr/>
            </a:pPr>
            <a:r>
              <a:rPr lang="en-US" sz="2400" smtClean="0"/>
              <a:t>BVD</a:t>
            </a:r>
          </a:p>
          <a:p>
            <a:pPr eaLnBrk="1" hangingPunct="1">
              <a:lnSpc>
                <a:spcPct val="90000"/>
              </a:lnSpc>
              <a:defRPr/>
            </a:pPr>
            <a:r>
              <a:rPr lang="en-US" sz="2400" smtClean="0"/>
              <a:t>Parainfluenza 3</a:t>
            </a:r>
          </a:p>
          <a:p>
            <a:pPr eaLnBrk="1" hangingPunct="1">
              <a:lnSpc>
                <a:spcPct val="90000"/>
              </a:lnSpc>
              <a:defRPr/>
            </a:pPr>
            <a:r>
              <a:rPr lang="en-US" sz="2400" smtClean="0"/>
              <a:t>BRSV</a:t>
            </a:r>
          </a:p>
          <a:p>
            <a:pPr eaLnBrk="1" hangingPunct="1">
              <a:lnSpc>
                <a:spcPct val="90000"/>
              </a:lnSpc>
              <a:defRPr/>
            </a:pPr>
            <a:r>
              <a:rPr lang="en-US" sz="2400" smtClean="0"/>
              <a:t>Pneumonic Pateurellosi s</a:t>
            </a:r>
          </a:p>
          <a:p>
            <a:pPr eaLnBrk="1" hangingPunct="1">
              <a:lnSpc>
                <a:spcPct val="90000"/>
              </a:lnSpc>
              <a:defRPr/>
            </a:pPr>
            <a:r>
              <a:rPr lang="en-US" sz="2400" smtClean="0"/>
              <a:t>Haemophilosis</a:t>
            </a:r>
          </a:p>
          <a:p>
            <a:pPr eaLnBrk="1" hangingPunct="1">
              <a:lnSpc>
                <a:spcPct val="90000"/>
              </a:lnSpc>
              <a:defRPr/>
            </a:pPr>
            <a:r>
              <a:rPr lang="en-US" sz="2400" smtClean="0"/>
              <a:t>Anthrax</a:t>
            </a:r>
          </a:p>
          <a:p>
            <a:pPr eaLnBrk="1" hangingPunct="1">
              <a:lnSpc>
                <a:spcPct val="90000"/>
              </a:lnSpc>
              <a:defRPr/>
            </a:pPr>
            <a:endParaRPr lang="en-US" sz="240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en-US" smtClean="0"/>
              <a:t>Fly Infestation</a:t>
            </a:r>
          </a:p>
        </p:txBody>
      </p:sp>
      <p:pic>
        <p:nvPicPr>
          <p:cNvPr id="105475" name="Picture 4" descr="hornflies"/>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828800"/>
            <a:ext cx="5486400" cy="3713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5476" name="Text Box 6"/>
          <p:cNvSpPr txBox="1">
            <a:spLocks noChangeArrowheads="1"/>
          </p:cNvSpPr>
          <p:nvPr/>
        </p:nvSpPr>
        <p:spPr bwMode="auto">
          <a:xfrm>
            <a:off x="1676400" y="586740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sz="2400" b="1"/>
              <a:t>Horn Flies</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smtClean="0"/>
              <a:t>Lice</a:t>
            </a:r>
          </a:p>
        </p:txBody>
      </p:sp>
      <p:sp>
        <p:nvSpPr>
          <p:cNvPr id="60419" name="Rectangle 3"/>
          <p:cNvSpPr>
            <a:spLocks noGrp="1" noChangeArrowheads="1"/>
          </p:cNvSpPr>
          <p:nvPr>
            <p:ph type="body" idx="1"/>
          </p:nvPr>
        </p:nvSpPr>
        <p:spPr/>
        <p:txBody>
          <a:bodyPr/>
          <a:lstStyle/>
          <a:p>
            <a:pPr eaLnBrk="1" hangingPunct="1">
              <a:lnSpc>
                <a:spcPct val="90000"/>
              </a:lnSpc>
              <a:defRPr/>
            </a:pPr>
            <a:r>
              <a:rPr lang="en-US" smtClean="0"/>
              <a:t>Most abundant during winter and spring.</a:t>
            </a:r>
          </a:p>
          <a:p>
            <a:pPr eaLnBrk="1" hangingPunct="1">
              <a:lnSpc>
                <a:spcPct val="90000"/>
              </a:lnSpc>
              <a:defRPr/>
            </a:pPr>
            <a:r>
              <a:rPr lang="en-US" smtClean="0"/>
              <a:t>Only treat in  in the late fall and early winter</a:t>
            </a:r>
          </a:p>
          <a:p>
            <a:pPr eaLnBrk="1" hangingPunct="1">
              <a:lnSpc>
                <a:spcPct val="90000"/>
              </a:lnSpc>
              <a:defRPr/>
            </a:pPr>
            <a:r>
              <a:rPr lang="en-US" smtClean="0"/>
              <a:t>Treat with pour-ons, injections as well as backrubbers or periodic spraying of insecticides</a:t>
            </a:r>
          </a:p>
          <a:p>
            <a:pPr lvl="2" eaLnBrk="1" hangingPunct="1">
              <a:lnSpc>
                <a:spcPct val="90000"/>
              </a:lnSpc>
              <a:defRPr/>
            </a:pPr>
            <a:r>
              <a:rPr lang="en-US" smtClean="0"/>
              <a:t>Be sure to watch withdrawal periods on all products used to control parasites.</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US" smtClean="0"/>
              <a:t>Lice</a:t>
            </a:r>
          </a:p>
        </p:txBody>
      </p:sp>
      <p:pic>
        <p:nvPicPr>
          <p:cNvPr id="107523" name="Picture 4" descr="lice1"/>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0" y="1833563"/>
            <a:ext cx="2900363" cy="5024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smtClean="0"/>
              <a:t>Ticks</a:t>
            </a:r>
          </a:p>
        </p:txBody>
      </p:sp>
      <p:pic>
        <p:nvPicPr>
          <p:cNvPr id="108547" name="Picture 4" descr="tick"/>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2682875"/>
            <a:ext cx="3975100" cy="2701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US" smtClean="0"/>
              <a:t>Grubs/Heelfly</a:t>
            </a:r>
          </a:p>
        </p:txBody>
      </p:sp>
      <p:sp>
        <p:nvSpPr>
          <p:cNvPr id="62467" name="Rectangle 3"/>
          <p:cNvSpPr>
            <a:spLocks noGrp="1" noChangeArrowheads="1"/>
          </p:cNvSpPr>
          <p:nvPr>
            <p:ph type="body" idx="1"/>
          </p:nvPr>
        </p:nvSpPr>
        <p:spPr/>
        <p:txBody>
          <a:bodyPr/>
          <a:lstStyle/>
          <a:p>
            <a:pPr eaLnBrk="1" hangingPunct="1">
              <a:defRPr/>
            </a:pPr>
            <a:r>
              <a:rPr lang="en-US" smtClean="0"/>
              <a:t>Reduce milk production</a:t>
            </a:r>
          </a:p>
          <a:p>
            <a:pPr eaLnBrk="1" hangingPunct="1">
              <a:defRPr/>
            </a:pPr>
            <a:r>
              <a:rPr lang="en-US" smtClean="0"/>
              <a:t>Reduce weight gain</a:t>
            </a:r>
          </a:p>
          <a:p>
            <a:pPr eaLnBrk="1" hangingPunct="1">
              <a:defRPr/>
            </a:pPr>
            <a:r>
              <a:rPr lang="en-US" smtClean="0"/>
              <a:t>And diminish hide value</a:t>
            </a:r>
          </a:p>
          <a:p>
            <a:pPr eaLnBrk="1" hangingPunct="1">
              <a:defRPr/>
            </a:pPr>
            <a:r>
              <a:rPr lang="en-US" smtClean="0"/>
              <a:t>A big loss is due to carcass trim andf lower meat quality</a:t>
            </a:r>
          </a:p>
          <a:p>
            <a:pPr eaLnBrk="1" hangingPunct="1">
              <a:defRPr/>
            </a:pPr>
            <a:r>
              <a:rPr lang="en-US" smtClean="0"/>
              <a:t>They are the larval stage of the heel fly</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en-US" smtClean="0"/>
              <a:t>Grub </a:t>
            </a:r>
          </a:p>
        </p:txBody>
      </p:sp>
      <p:sp>
        <p:nvSpPr>
          <p:cNvPr id="93187" name="Rectangle 3"/>
          <p:cNvSpPr>
            <a:spLocks noGrp="1" noChangeArrowheads="1"/>
          </p:cNvSpPr>
          <p:nvPr>
            <p:ph type="body" idx="1"/>
          </p:nvPr>
        </p:nvSpPr>
        <p:spPr/>
        <p:txBody>
          <a:bodyPr/>
          <a:lstStyle/>
          <a:p>
            <a:pPr eaLnBrk="1" hangingPunct="1">
              <a:defRPr/>
            </a:pPr>
            <a:r>
              <a:rPr lang="en-US" dirty="0" smtClean="0"/>
              <a:t>Prevention is best when the life cycle of the grub worm is learned</a:t>
            </a:r>
          </a:p>
          <a:p>
            <a:pPr eaLnBrk="1" hangingPunct="1">
              <a:defRPr/>
            </a:pPr>
            <a:r>
              <a:rPr lang="en-US" dirty="0" smtClean="0"/>
              <a:t>Effective treatments are:</a:t>
            </a:r>
          </a:p>
          <a:p>
            <a:pPr eaLnBrk="1" hangingPunct="1">
              <a:buFont typeface="Wingdings" pitchFamily="2" charset="2"/>
              <a:buNone/>
              <a:defRPr/>
            </a:pPr>
            <a:r>
              <a:rPr lang="en-US" dirty="0" smtClean="0"/>
              <a:t>		Co-</a:t>
            </a:r>
            <a:r>
              <a:rPr lang="en-US" dirty="0" err="1" smtClean="0"/>
              <a:t>Ral</a:t>
            </a:r>
            <a:r>
              <a:rPr lang="en-US" dirty="0" smtClean="0"/>
              <a:t>, </a:t>
            </a:r>
            <a:r>
              <a:rPr lang="en-US" dirty="0" err="1" smtClean="0"/>
              <a:t>Ivomec</a:t>
            </a:r>
            <a:r>
              <a:rPr lang="en-US" dirty="0" smtClean="0"/>
              <a:t>, </a:t>
            </a:r>
            <a:r>
              <a:rPr lang="en-US" dirty="0" err="1" smtClean="0"/>
              <a:t>Spotton</a:t>
            </a:r>
            <a:r>
              <a:rPr lang="en-US" dirty="0" smtClean="0"/>
              <a:t>, </a:t>
            </a:r>
            <a:r>
              <a:rPr lang="en-US" dirty="0" err="1" smtClean="0"/>
              <a:t>Tiguron</a:t>
            </a:r>
            <a:endParaRPr lang="en-US" dirty="0" smtClean="0"/>
          </a:p>
          <a:p>
            <a:pPr eaLnBrk="1" hangingPunct="1">
              <a:buFont typeface="Wingdings" pitchFamily="2" charset="2"/>
              <a:buNone/>
              <a:defRPr/>
            </a:pPr>
            <a:r>
              <a:rPr lang="en-US" dirty="0" smtClean="0"/>
              <a:t>		</a:t>
            </a:r>
            <a:r>
              <a:rPr lang="en-US" dirty="0" err="1" smtClean="0"/>
              <a:t>Warbex</a:t>
            </a:r>
            <a:r>
              <a:rPr lang="en-US" dirty="0" smtClean="0"/>
              <a:t>, </a:t>
            </a:r>
            <a:r>
              <a:rPr lang="en-US" dirty="0" err="1" smtClean="0"/>
              <a:t>Dectomax</a:t>
            </a:r>
            <a:endParaRPr lang="en-US" dirty="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n-US" smtClean="0"/>
              <a:t>Grub Infestation</a:t>
            </a:r>
          </a:p>
        </p:txBody>
      </p:sp>
      <p:pic>
        <p:nvPicPr>
          <p:cNvPr id="111619" name="Picture 4" descr="grub 1"/>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371600" y="2133600"/>
            <a:ext cx="2344738" cy="3895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1620" name="Picture 6" descr="grub2"/>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91000" y="2590800"/>
            <a:ext cx="4538663" cy="3362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mtClean="0"/>
              <a:t>Brucellosis</a:t>
            </a:r>
          </a:p>
        </p:txBody>
      </p:sp>
      <p:sp>
        <p:nvSpPr>
          <p:cNvPr id="23555" name="Rectangle 3"/>
          <p:cNvSpPr>
            <a:spLocks noGrp="1" noChangeArrowheads="1"/>
          </p:cNvSpPr>
          <p:nvPr>
            <p:ph type="body" sz="half" idx="1"/>
          </p:nvPr>
        </p:nvSpPr>
        <p:spPr/>
        <p:txBody>
          <a:bodyPr/>
          <a:lstStyle/>
          <a:p>
            <a:pPr eaLnBrk="1" hangingPunct="1">
              <a:defRPr/>
            </a:pPr>
            <a:r>
              <a:rPr lang="en-US" smtClean="0"/>
              <a:t>Symptoms</a:t>
            </a:r>
          </a:p>
          <a:p>
            <a:pPr lvl="1" eaLnBrk="1" hangingPunct="1">
              <a:defRPr/>
            </a:pPr>
            <a:r>
              <a:rPr lang="en-US" smtClean="0"/>
              <a:t>Abortion late in term</a:t>
            </a:r>
          </a:p>
          <a:p>
            <a:pPr lvl="1" eaLnBrk="1" hangingPunct="1">
              <a:defRPr/>
            </a:pPr>
            <a:r>
              <a:rPr lang="en-US" smtClean="0"/>
              <a:t>Weak or dead calves</a:t>
            </a:r>
          </a:p>
          <a:p>
            <a:pPr lvl="1" eaLnBrk="1" hangingPunct="1">
              <a:defRPr/>
            </a:pPr>
            <a:r>
              <a:rPr lang="en-US" smtClean="0"/>
              <a:t>Retained placenta and uterine infection</a:t>
            </a:r>
          </a:p>
          <a:p>
            <a:pPr lvl="1" eaLnBrk="1" hangingPunct="1">
              <a:defRPr/>
            </a:pPr>
            <a:r>
              <a:rPr lang="en-US" smtClean="0"/>
              <a:t>Inflamed testicles in bulls</a:t>
            </a:r>
          </a:p>
        </p:txBody>
      </p:sp>
      <p:sp>
        <p:nvSpPr>
          <p:cNvPr id="23556" name="Rectangle 4"/>
          <p:cNvSpPr>
            <a:spLocks noGrp="1" noChangeArrowheads="1"/>
          </p:cNvSpPr>
          <p:nvPr>
            <p:ph type="body" sz="half" idx="2"/>
          </p:nvPr>
        </p:nvSpPr>
        <p:spPr/>
        <p:txBody>
          <a:bodyPr/>
          <a:lstStyle/>
          <a:p>
            <a:pPr eaLnBrk="1" hangingPunct="1">
              <a:defRPr/>
            </a:pPr>
            <a:r>
              <a:rPr lang="en-US" smtClean="0"/>
              <a:t>Transmission</a:t>
            </a:r>
          </a:p>
          <a:p>
            <a:pPr lvl="1" eaLnBrk="1" hangingPunct="1">
              <a:defRPr/>
            </a:pPr>
            <a:r>
              <a:rPr lang="en-US" smtClean="0"/>
              <a:t>Oral ingestion of aborted material</a:t>
            </a:r>
          </a:p>
          <a:p>
            <a:pPr lvl="1" eaLnBrk="1" hangingPunct="1">
              <a:defRPr/>
            </a:pPr>
            <a:r>
              <a:rPr lang="en-US" smtClean="0"/>
              <a:t>Licking of infected cows</a:t>
            </a:r>
          </a:p>
          <a:p>
            <a:pPr lvl="1" eaLnBrk="1" hangingPunct="1">
              <a:defRPr/>
            </a:pPr>
            <a:r>
              <a:rPr lang="en-US" smtClean="0"/>
              <a:t>Contaminated feed or water</a:t>
            </a:r>
          </a:p>
          <a:p>
            <a:pPr lvl="1" eaLnBrk="1" hangingPunct="1">
              <a:defRPr/>
            </a:pPr>
            <a:r>
              <a:rPr lang="en-US" smtClean="0"/>
              <a:t>Eye, skin, A.I.</a:t>
            </a:r>
          </a:p>
          <a:p>
            <a:pPr lvl="1" eaLnBrk="1" hangingPunct="1">
              <a:defRPr/>
            </a:pPr>
            <a:r>
              <a:rPr lang="en-US" smtClean="0"/>
              <a:t>Rarely venereal</a:t>
            </a:r>
          </a:p>
          <a:p>
            <a:pPr lvl="1" eaLnBrk="1" hangingPunct="1">
              <a:buFontTx/>
              <a:buNone/>
              <a:defRPr/>
            </a:pPr>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en-US" smtClean="0"/>
              <a:t>Brucellosis</a:t>
            </a:r>
          </a:p>
        </p:txBody>
      </p:sp>
      <p:sp>
        <p:nvSpPr>
          <p:cNvPr id="64515" name="Rectangle 3"/>
          <p:cNvSpPr>
            <a:spLocks noGrp="1" noChangeArrowheads="1"/>
          </p:cNvSpPr>
          <p:nvPr>
            <p:ph type="body" idx="1"/>
          </p:nvPr>
        </p:nvSpPr>
        <p:spPr/>
        <p:txBody>
          <a:bodyPr/>
          <a:lstStyle/>
          <a:p>
            <a:pPr eaLnBrk="1" hangingPunct="1">
              <a:defRPr/>
            </a:pPr>
            <a:r>
              <a:rPr lang="en-US" smtClean="0"/>
              <a:t>Treatment</a:t>
            </a:r>
          </a:p>
          <a:p>
            <a:pPr lvl="1" eaLnBrk="1" hangingPunct="1">
              <a:defRPr/>
            </a:pPr>
            <a:r>
              <a:rPr lang="en-US" smtClean="0"/>
              <a:t>Test and slaughter</a:t>
            </a:r>
          </a:p>
          <a:p>
            <a:pPr lvl="1" eaLnBrk="1" hangingPunct="1">
              <a:defRPr/>
            </a:pPr>
            <a:r>
              <a:rPr lang="en-US" smtClean="0"/>
              <a:t>Report reactors to state veterinarian</a:t>
            </a:r>
          </a:p>
          <a:p>
            <a:pPr lvl="1" eaLnBrk="1" hangingPunct="1">
              <a:defRPr/>
            </a:pPr>
            <a:endParaRPr lang="en-US" smtClean="0"/>
          </a:p>
          <a:p>
            <a:pPr eaLnBrk="1" hangingPunct="1">
              <a:defRPr/>
            </a:pPr>
            <a:r>
              <a:rPr lang="en-US" smtClean="0"/>
              <a:t>Prevention</a:t>
            </a:r>
          </a:p>
          <a:p>
            <a:pPr lvl="1" eaLnBrk="1" hangingPunct="1">
              <a:defRPr/>
            </a:pPr>
            <a:r>
              <a:rPr lang="en-US" smtClean="0"/>
              <a:t>Calfhood vaccinate at the age of 4 – 12 months</a:t>
            </a:r>
          </a:p>
          <a:p>
            <a:pPr lvl="1" eaLnBrk="1" hangingPunct="1">
              <a:defRPr/>
            </a:pPr>
            <a:endParaRPr lang="en-US" smtClean="0"/>
          </a:p>
          <a:p>
            <a:pPr lvl="1" eaLnBrk="1" hangingPunct="1">
              <a:buFontTx/>
              <a:buNone/>
              <a:defRPr/>
            </a:pPr>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mtClean="0"/>
              <a:t>Leptospirosis</a:t>
            </a:r>
          </a:p>
        </p:txBody>
      </p:sp>
      <p:sp>
        <p:nvSpPr>
          <p:cNvPr id="24579" name="Rectangle 3"/>
          <p:cNvSpPr>
            <a:spLocks noGrp="1" noChangeArrowheads="1"/>
          </p:cNvSpPr>
          <p:nvPr>
            <p:ph type="body" sz="half" idx="1"/>
          </p:nvPr>
        </p:nvSpPr>
        <p:spPr/>
        <p:txBody>
          <a:bodyPr/>
          <a:lstStyle/>
          <a:p>
            <a:pPr eaLnBrk="1" hangingPunct="1">
              <a:defRPr/>
            </a:pPr>
            <a:r>
              <a:rPr lang="en-US" smtClean="0"/>
              <a:t>Symptoms</a:t>
            </a:r>
          </a:p>
          <a:p>
            <a:pPr lvl="1" eaLnBrk="1" hangingPunct="1">
              <a:defRPr/>
            </a:pPr>
            <a:r>
              <a:rPr lang="en-US" smtClean="0"/>
              <a:t>Fever and heavy breathing</a:t>
            </a:r>
          </a:p>
          <a:p>
            <a:pPr lvl="1" eaLnBrk="1" hangingPunct="1">
              <a:defRPr/>
            </a:pPr>
            <a:r>
              <a:rPr lang="en-US" smtClean="0"/>
              <a:t>Anemia, bloody urine</a:t>
            </a:r>
          </a:p>
          <a:p>
            <a:pPr lvl="1" eaLnBrk="1" hangingPunct="1">
              <a:defRPr/>
            </a:pPr>
            <a:r>
              <a:rPr lang="en-US" smtClean="0"/>
              <a:t>Abortion: late term of pregnancy</a:t>
            </a:r>
          </a:p>
        </p:txBody>
      </p:sp>
      <p:sp>
        <p:nvSpPr>
          <p:cNvPr id="24580" name="Rectangle 4"/>
          <p:cNvSpPr>
            <a:spLocks noGrp="1" noChangeArrowheads="1"/>
          </p:cNvSpPr>
          <p:nvPr>
            <p:ph type="body" sz="half" idx="2"/>
          </p:nvPr>
        </p:nvSpPr>
        <p:spPr/>
        <p:txBody>
          <a:bodyPr/>
          <a:lstStyle/>
          <a:p>
            <a:pPr eaLnBrk="1" hangingPunct="1">
              <a:defRPr/>
            </a:pPr>
            <a:r>
              <a:rPr lang="en-US" smtClean="0"/>
              <a:t>Transmission</a:t>
            </a:r>
          </a:p>
          <a:p>
            <a:pPr lvl="1" eaLnBrk="1" hangingPunct="1">
              <a:defRPr/>
            </a:pPr>
            <a:r>
              <a:rPr lang="en-US" smtClean="0"/>
              <a:t>Urine of infected animal</a:t>
            </a:r>
          </a:p>
          <a:p>
            <a:pPr lvl="1" eaLnBrk="1" hangingPunct="1">
              <a:defRPr/>
            </a:pPr>
            <a:r>
              <a:rPr lang="en-US" smtClean="0"/>
              <a:t>Aborted fetus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smtClean="0"/>
              <a:t>Leptospirosis</a:t>
            </a:r>
          </a:p>
        </p:txBody>
      </p:sp>
      <p:sp>
        <p:nvSpPr>
          <p:cNvPr id="66563" name="Rectangle 3"/>
          <p:cNvSpPr>
            <a:spLocks noGrp="1" noChangeArrowheads="1"/>
          </p:cNvSpPr>
          <p:nvPr>
            <p:ph type="body" idx="1"/>
          </p:nvPr>
        </p:nvSpPr>
        <p:spPr/>
        <p:txBody>
          <a:bodyPr/>
          <a:lstStyle/>
          <a:p>
            <a:pPr eaLnBrk="1" hangingPunct="1">
              <a:defRPr/>
            </a:pPr>
            <a:r>
              <a:rPr lang="en-US" smtClean="0"/>
              <a:t>Treatment</a:t>
            </a:r>
          </a:p>
          <a:p>
            <a:pPr lvl="1" eaLnBrk="1" hangingPunct="1">
              <a:defRPr/>
            </a:pPr>
            <a:r>
              <a:rPr lang="en-US" smtClean="0"/>
              <a:t>Dihydrostreptomycin</a:t>
            </a:r>
          </a:p>
          <a:p>
            <a:pPr lvl="1" eaLnBrk="1" hangingPunct="1">
              <a:defRPr/>
            </a:pPr>
            <a:r>
              <a:rPr lang="en-US" smtClean="0"/>
              <a:t>Penicillin</a:t>
            </a:r>
          </a:p>
          <a:p>
            <a:pPr eaLnBrk="1" hangingPunct="1">
              <a:defRPr/>
            </a:pPr>
            <a:r>
              <a:rPr lang="en-US" smtClean="0"/>
              <a:t>Prevention</a:t>
            </a:r>
          </a:p>
          <a:p>
            <a:pPr lvl="1" eaLnBrk="1" hangingPunct="1">
              <a:defRPr/>
            </a:pPr>
            <a:r>
              <a:rPr lang="en-US" smtClean="0"/>
              <a:t>Vaccinate annually</a:t>
            </a:r>
          </a:p>
          <a:p>
            <a:pPr lvl="1" eaLnBrk="1" hangingPunct="1">
              <a:defRPr/>
            </a:pPr>
            <a:r>
              <a:rPr lang="en-US" smtClean="0"/>
              <a:t>Proper water management</a:t>
            </a:r>
          </a:p>
          <a:p>
            <a:pPr lvl="1" eaLnBrk="1" hangingPunct="1">
              <a:defRPr/>
            </a:pPr>
            <a:r>
              <a:rPr lang="en-US" smtClean="0"/>
              <a:t>Rodent control</a:t>
            </a:r>
          </a:p>
          <a:p>
            <a:pPr lvl="1" eaLnBrk="1" hangingPunct="1">
              <a:buFontTx/>
              <a:buNone/>
              <a:defRPr/>
            </a:pPr>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smtClean="0"/>
              <a:t>Vibriosis - Campylobacter</a:t>
            </a:r>
          </a:p>
        </p:txBody>
      </p:sp>
      <p:sp>
        <p:nvSpPr>
          <p:cNvPr id="29699" name="Rectangle 3"/>
          <p:cNvSpPr>
            <a:spLocks noGrp="1" noChangeArrowheads="1"/>
          </p:cNvSpPr>
          <p:nvPr>
            <p:ph type="body" sz="half" idx="1"/>
          </p:nvPr>
        </p:nvSpPr>
        <p:spPr/>
        <p:txBody>
          <a:bodyPr/>
          <a:lstStyle/>
          <a:p>
            <a:pPr eaLnBrk="1" hangingPunct="1">
              <a:defRPr/>
            </a:pPr>
            <a:r>
              <a:rPr lang="en-US" smtClean="0"/>
              <a:t>Symptoms</a:t>
            </a:r>
          </a:p>
          <a:p>
            <a:pPr lvl="1" eaLnBrk="1" hangingPunct="1">
              <a:defRPr/>
            </a:pPr>
            <a:r>
              <a:rPr lang="en-US" smtClean="0"/>
              <a:t>Infertility, recurring heat</a:t>
            </a:r>
          </a:p>
          <a:p>
            <a:pPr lvl="1" eaLnBrk="1" hangingPunct="1">
              <a:defRPr/>
            </a:pPr>
            <a:r>
              <a:rPr lang="en-US" smtClean="0"/>
              <a:t>Embryonic death</a:t>
            </a:r>
          </a:p>
          <a:p>
            <a:pPr lvl="1" eaLnBrk="1" hangingPunct="1">
              <a:defRPr/>
            </a:pPr>
            <a:r>
              <a:rPr lang="en-US" smtClean="0"/>
              <a:t>Abortion early in term</a:t>
            </a:r>
          </a:p>
          <a:p>
            <a:pPr lvl="1" eaLnBrk="1" hangingPunct="1">
              <a:defRPr/>
            </a:pPr>
            <a:endParaRPr lang="en-US" smtClean="0"/>
          </a:p>
        </p:txBody>
      </p:sp>
      <p:sp>
        <p:nvSpPr>
          <p:cNvPr id="29700" name="Rectangle 4"/>
          <p:cNvSpPr>
            <a:spLocks noGrp="1" noChangeArrowheads="1"/>
          </p:cNvSpPr>
          <p:nvPr>
            <p:ph type="body" sz="half" idx="2"/>
          </p:nvPr>
        </p:nvSpPr>
        <p:spPr/>
        <p:txBody>
          <a:bodyPr/>
          <a:lstStyle/>
          <a:p>
            <a:pPr eaLnBrk="1" hangingPunct="1">
              <a:defRPr/>
            </a:pPr>
            <a:r>
              <a:rPr lang="en-US" smtClean="0"/>
              <a:t>Transmission</a:t>
            </a:r>
          </a:p>
          <a:p>
            <a:pPr lvl="1" eaLnBrk="1" hangingPunct="1">
              <a:defRPr/>
            </a:pPr>
            <a:r>
              <a:rPr lang="en-US" smtClean="0"/>
              <a:t>Venereal</a:t>
            </a:r>
          </a:p>
          <a:p>
            <a:pPr lvl="1" eaLnBrk="1" hangingPunct="1">
              <a:defRPr/>
            </a:pPr>
            <a:r>
              <a:rPr lang="en-US" smtClean="0"/>
              <a:t>A.I.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smtClean="0"/>
              <a:t>Vibriosis</a:t>
            </a:r>
          </a:p>
        </p:txBody>
      </p:sp>
      <p:sp>
        <p:nvSpPr>
          <p:cNvPr id="68611" name="Rectangle 3"/>
          <p:cNvSpPr>
            <a:spLocks noGrp="1" noChangeArrowheads="1"/>
          </p:cNvSpPr>
          <p:nvPr>
            <p:ph type="body" idx="1"/>
          </p:nvPr>
        </p:nvSpPr>
        <p:spPr/>
        <p:txBody>
          <a:bodyPr/>
          <a:lstStyle/>
          <a:p>
            <a:pPr eaLnBrk="1" hangingPunct="1">
              <a:defRPr/>
            </a:pPr>
            <a:r>
              <a:rPr lang="en-US" smtClean="0"/>
              <a:t>Treatment</a:t>
            </a:r>
          </a:p>
          <a:p>
            <a:pPr eaLnBrk="1" hangingPunct="1">
              <a:defRPr/>
            </a:pPr>
            <a:r>
              <a:rPr lang="en-US" smtClean="0"/>
              <a:t>Prevention</a:t>
            </a:r>
          </a:p>
          <a:p>
            <a:pPr lvl="1" eaLnBrk="1" hangingPunct="1">
              <a:defRPr/>
            </a:pPr>
            <a:r>
              <a:rPr lang="en-US" smtClean="0"/>
              <a:t>Vaccination twice first year </a:t>
            </a:r>
          </a:p>
          <a:p>
            <a:pPr lvl="1" eaLnBrk="1" hangingPunct="1">
              <a:defRPr/>
            </a:pPr>
            <a:r>
              <a:rPr lang="en-US" smtClean="0"/>
              <a:t>Afterwards 30-60 days before breeding.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smtClean="0"/>
              <a:t>PI 3 (parainfluenza)</a:t>
            </a:r>
          </a:p>
        </p:txBody>
      </p:sp>
      <p:sp>
        <p:nvSpPr>
          <p:cNvPr id="30723" name="Rectangle 3"/>
          <p:cNvSpPr>
            <a:spLocks noGrp="1" noChangeArrowheads="1"/>
          </p:cNvSpPr>
          <p:nvPr>
            <p:ph type="body" sz="half" idx="1"/>
          </p:nvPr>
        </p:nvSpPr>
        <p:spPr/>
        <p:txBody>
          <a:bodyPr/>
          <a:lstStyle/>
          <a:p>
            <a:pPr eaLnBrk="1" hangingPunct="1">
              <a:defRPr/>
            </a:pPr>
            <a:r>
              <a:rPr lang="en-US" smtClean="0"/>
              <a:t>Symptoms</a:t>
            </a:r>
          </a:p>
          <a:p>
            <a:pPr lvl="1" eaLnBrk="1" hangingPunct="1">
              <a:defRPr/>
            </a:pPr>
            <a:r>
              <a:rPr lang="en-US" smtClean="0"/>
              <a:t>Respiratory problems</a:t>
            </a:r>
          </a:p>
          <a:p>
            <a:pPr lvl="1" eaLnBrk="1" hangingPunct="1">
              <a:defRPr/>
            </a:pPr>
            <a:r>
              <a:rPr lang="en-US" smtClean="0"/>
              <a:t>Fever</a:t>
            </a:r>
          </a:p>
        </p:txBody>
      </p:sp>
      <p:sp>
        <p:nvSpPr>
          <p:cNvPr id="30724" name="Rectangle 4"/>
          <p:cNvSpPr>
            <a:spLocks noGrp="1" noChangeArrowheads="1"/>
          </p:cNvSpPr>
          <p:nvPr>
            <p:ph type="body" sz="half" idx="2"/>
          </p:nvPr>
        </p:nvSpPr>
        <p:spPr/>
        <p:txBody>
          <a:bodyPr/>
          <a:lstStyle/>
          <a:p>
            <a:pPr eaLnBrk="1" hangingPunct="1">
              <a:defRPr/>
            </a:pPr>
            <a:r>
              <a:rPr lang="en-US" smtClean="0"/>
              <a:t>Transmission</a:t>
            </a:r>
          </a:p>
          <a:p>
            <a:pPr lvl="1" eaLnBrk="1" hangingPunct="1">
              <a:defRPr/>
            </a:pPr>
            <a:r>
              <a:rPr lang="en-US" smtClean="0"/>
              <a:t>Nasal Droplets</a:t>
            </a:r>
          </a:p>
          <a:p>
            <a:pPr lvl="1" eaLnBrk="1" hangingPunct="1">
              <a:buFontTx/>
              <a:buNone/>
              <a:defRPr/>
            </a:pPr>
            <a:endParaRPr lang="en-US" smtClean="0"/>
          </a:p>
          <a:p>
            <a:pPr eaLnBrk="1" hangingPunct="1">
              <a:defRPr/>
            </a:pPr>
            <a:r>
              <a:rPr lang="en-US" smtClean="0"/>
              <a:t>Treatment</a:t>
            </a:r>
          </a:p>
          <a:p>
            <a:pPr lvl="1" eaLnBrk="1" hangingPunct="1">
              <a:defRPr/>
            </a:pPr>
            <a:r>
              <a:rPr lang="en-US" smtClean="0"/>
              <a:t>Vaccinate regularly</a:t>
            </a:r>
          </a:p>
          <a:p>
            <a:pPr lvl="1" eaLnBrk="1" hangingPunct="1">
              <a:defRPr/>
            </a:pP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smtClean="0"/>
              <a:t>BVD</a:t>
            </a:r>
            <a:r>
              <a:rPr lang="en-US" sz="4000" smtClean="0"/>
              <a:t> (bovine viral diarrhea)</a:t>
            </a:r>
          </a:p>
        </p:txBody>
      </p:sp>
      <p:sp>
        <p:nvSpPr>
          <p:cNvPr id="31747" name="Rectangle 3"/>
          <p:cNvSpPr>
            <a:spLocks noGrp="1" noChangeArrowheads="1"/>
          </p:cNvSpPr>
          <p:nvPr>
            <p:ph type="body" sz="half" idx="1"/>
          </p:nvPr>
        </p:nvSpPr>
        <p:spPr/>
        <p:txBody>
          <a:bodyPr/>
          <a:lstStyle/>
          <a:p>
            <a:pPr eaLnBrk="1" hangingPunct="1">
              <a:defRPr/>
            </a:pPr>
            <a:r>
              <a:rPr lang="en-US" smtClean="0"/>
              <a:t>Symptoms</a:t>
            </a:r>
          </a:p>
          <a:p>
            <a:pPr lvl="1" eaLnBrk="1" hangingPunct="1">
              <a:defRPr/>
            </a:pPr>
            <a:r>
              <a:rPr lang="en-US" smtClean="0"/>
              <a:t>Respiratory</a:t>
            </a:r>
          </a:p>
          <a:p>
            <a:pPr lvl="1" eaLnBrk="1" hangingPunct="1">
              <a:defRPr/>
            </a:pPr>
            <a:r>
              <a:rPr lang="en-US" smtClean="0"/>
              <a:t>Digestive tract problems</a:t>
            </a:r>
          </a:p>
          <a:p>
            <a:pPr lvl="1" eaLnBrk="1" hangingPunct="1">
              <a:defRPr/>
            </a:pPr>
            <a:r>
              <a:rPr lang="en-US" smtClean="0"/>
              <a:t>Fever and laminitis</a:t>
            </a:r>
          </a:p>
          <a:p>
            <a:pPr lvl="1" eaLnBrk="1" hangingPunct="1">
              <a:defRPr/>
            </a:pPr>
            <a:r>
              <a:rPr lang="en-US" smtClean="0"/>
              <a:t>Abortion (early &amp; mid-term)</a:t>
            </a:r>
          </a:p>
        </p:txBody>
      </p:sp>
      <p:sp>
        <p:nvSpPr>
          <p:cNvPr id="31748" name="Rectangle 4"/>
          <p:cNvSpPr>
            <a:spLocks noGrp="1" noChangeArrowheads="1"/>
          </p:cNvSpPr>
          <p:nvPr>
            <p:ph type="body" sz="half" idx="2"/>
          </p:nvPr>
        </p:nvSpPr>
        <p:spPr/>
        <p:txBody>
          <a:bodyPr/>
          <a:lstStyle/>
          <a:p>
            <a:pPr eaLnBrk="1" hangingPunct="1">
              <a:defRPr/>
            </a:pPr>
            <a:r>
              <a:rPr lang="en-US" smtClean="0"/>
              <a:t>Transmission</a:t>
            </a:r>
          </a:p>
          <a:p>
            <a:pPr lvl="1" eaLnBrk="1" hangingPunct="1">
              <a:defRPr/>
            </a:pPr>
            <a:r>
              <a:rPr lang="en-US" smtClean="0"/>
              <a:t>Ingestion of fecal contamination</a:t>
            </a:r>
          </a:p>
          <a:p>
            <a:pPr lvl="1" eaLnBrk="1" hangingPunct="1">
              <a:defRPr/>
            </a:pPr>
            <a:r>
              <a:rPr lang="en-US" smtClean="0"/>
              <a:t>Placenta from dam to fetus</a:t>
            </a:r>
          </a:p>
          <a:p>
            <a:pPr lvl="1" eaLnBrk="1" hangingPunct="1">
              <a:buFontTx/>
              <a:buNone/>
              <a:defRPr/>
            </a:pP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US" smtClean="0"/>
              <a:t>BVD</a:t>
            </a:r>
          </a:p>
        </p:txBody>
      </p:sp>
      <p:sp>
        <p:nvSpPr>
          <p:cNvPr id="71683" name="Rectangle 3"/>
          <p:cNvSpPr>
            <a:spLocks noGrp="1" noChangeArrowheads="1"/>
          </p:cNvSpPr>
          <p:nvPr>
            <p:ph type="body" idx="1"/>
          </p:nvPr>
        </p:nvSpPr>
        <p:spPr/>
        <p:txBody>
          <a:bodyPr/>
          <a:lstStyle/>
          <a:p>
            <a:pPr eaLnBrk="1" hangingPunct="1">
              <a:defRPr/>
            </a:pPr>
            <a:r>
              <a:rPr lang="en-US" smtClean="0"/>
              <a:t>Treatment</a:t>
            </a:r>
          </a:p>
          <a:p>
            <a:pPr lvl="1" eaLnBrk="1" hangingPunct="1">
              <a:defRPr/>
            </a:pPr>
            <a:r>
              <a:rPr lang="en-US" smtClean="0"/>
              <a:t>Symptomatic treatment</a:t>
            </a:r>
          </a:p>
          <a:p>
            <a:pPr lvl="1" eaLnBrk="1" hangingPunct="1">
              <a:defRPr/>
            </a:pPr>
            <a:r>
              <a:rPr lang="en-US" smtClean="0"/>
              <a:t>Antibiotics, sulfonamides</a:t>
            </a:r>
          </a:p>
          <a:p>
            <a:pPr eaLnBrk="1" hangingPunct="1">
              <a:defRPr/>
            </a:pPr>
            <a:r>
              <a:rPr lang="en-US" smtClean="0"/>
              <a:t>Prevention</a:t>
            </a:r>
          </a:p>
          <a:p>
            <a:pPr lvl="1" eaLnBrk="1" hangingPunct="1">
              <a:defRPr/>
            </a:pPr>
            <a:r>
              <a:rPr lang="en-US" smtClean="0"/>
              <a:t>Vaccination prior to exposure</a:t>
            </a:r>
          </a:p>
          <a:p>
            <a:pPr lvl="1" eaLnBrk="1" hangingPunct="1">
              <a:defRPr/>
            </a:pPr>
            <a:r>
              <a:rPr lang="en-US" smtClean="0"/>
              <a:t>Avoid contact with infected cattle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mtClean="0"/>
              <a:t>Herd Health</a:t>
            </a:r>
          </a:p>
        </p:txBody>
      </p:sp>
      <p:sp>
        <p:nvSpPr>
          <p:cNvPr id="21507" name="Rectangle 3"/>
          <p:cNvSpPr>
            <a:spLocks noGrp="1" noChangeArrowheads="1"/>
          </p:cNvSpPr>
          <p:nvPr>
            <p:ph type="body" idx="1"/>
          </p:nvPr>
        </p:nvSpPr>
        <p:spPr/>
        <p:txBody>
          <a:bodyPr/>
          <a:lstStyle/>
          <a:p>
            <a:pPr eaLnBrk="1" hangingPunct="1">
              <a:defRPr/>
            </a:pPr>
            <a:r>
              <a:rPr lang="en-US" smtClean="0"/>
              <a:t>Key factors in establishing a herd health program:</a:t>
            </a:r>
          </a:p>
          <a:p>
            <a:pPr lvl="1" eaLnBrk="1" hangingPunct="1">
              <a:defRPr/>
            </a:pPr>
            <a:r>
              <a:rPr lang="en-US" smtClean="0"/>
              <a:t>1.  Sound nutritional regime.</a:t>
            </a:r>
          </a:p>
          <a:p>
            <a:pPr lvl="1" eaLnBrk="1" hangingPunct="1">
              <a:defRPr/>
            </a:pPr>
            <a:r>
              <a:rPr lang="en-US" smtClean="0"/>
              <a:t>2.  Continuous training of personnel.</a:t>
            </a:r>
          </a:p>
          <a:p>
            <a:pPr lvl="1" eaLnBrk="1" hangingPunct="1">
              <a:defRPr/>
            </a:pPr>
            <a:r>
              <a:rPr lang="en-US" smtClean="0"/>
              <a:t>3.  Known source of livestock.</a:t>
            </a:r>
          </a:p>
          <a:p>
            <a:pPr lvl="1" eaLnBrk="1" hangingPunct="1">
              <a:defRPr/>
            </a:pPr>
            <a:r>
              <a:rPr lang="en-US" smtClean="0"/>
              <a:t>4.  Sound sanitation management and biosecurity practices.</a:t>
            </a:r>
          </a:p>
          <a:p>
            <a:pPr lvl="1" eaLnBrk="1" hangingPunct="1">
              <a:buFontTx/>
              <a:buNone/>
              <a:defRPr/>
            </a:pPr>
            <a:r>
              <a:rPr lang="en-US"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mtClean="0"/>
              <a:t>IBR </a:t>
            </a:r>
            <a:r>
              <a:rPr lang="en-US" sz="2800" smtClean="0"/>
              <a:t>(Infection Bovine Rhinotracheitis)</a:t>
            </a:r>
          </a:p>
        </p:txBody>
      </p:sp>
      <p:sp>
        <p:nvSpPr>
          <p:cNvPr id="32771" name="Rectangle 3"/>
          <p:cNvSpPr>
            <a:spLocks noGrp="1" noChangeArrowheads="1"/>
          </p:cNvSpPr>
          <p:nvPr>
            <p:ph type="body" sz="half" idx="1"/>
          </p:nvPr>
        </p:nvSpPr>
        <p:spPr/>
        <p:txBody>
          <a:bodyPr/>
          <a:lstStyle/>
          <a:p>
            <a:pPr eaLnBrk="1" hangingPunct="1">
              <a:defRPr/>
            </a:pPr>
            <a:r>
              <a:rPr lang="en-US" smtClean="0"/>
              <a:t>Symptoms</a:t>
            </a:r>
          </a:p>
          <a:p>
            <a:pPr lvl="1" eaLnBrk="1" hangingPunct="1">
              <a:defRPr/>
            </a:pPr>
            <a:r>
              <a:rPr lang="en-US" smtClean="0"/>
              <a:t>Respiratory and eye ailments</a:t>
            </a:r>
          </a:p>
          <a:p>
            <a:pPr lvl="1" eaLnBrk="1" hangingPunct="1">
              <a:defRPr/>
            </a:pPr>
            <a:r>
              <a:rPr lang="en-US" smtClean="0"/>
              <a:t>Scours in baby calves</a:t>
            </a:r>
          </a:p>
          <a:p>
            <a:pPr lvl="1" eaLnBrk="1" hangingPunct="1">
              <a:defRPr/>
            </a:pPr>
            <a:r>
              <a:rPr lang="en-US" smtClean="0"/>
              <a:t>Abortion late in the term</a:t>
            </a:r>
          </a:p>
          <a:p>
            <a:pPr lvl="1" eaLnBrk="1" hangingPunct="1">
              <a:defRPr/>
            </a:pPr>
            <a:r>
              <a:rPr lang="en-US" smtClean="0"/>
              <a:t>Vaginitis and preputial infections in males</a:t>
            </a:r>
          </a:p>
          <a:p>
            <a:pPr lvl="1" eaLnBrk="1" hangingPunct="1">
              <a:defRPr/>
            </a:pPr>
            <a:endParaRPr lang="en-US" smtClean="0"/>
          </a:p>
        </p:txBody>
      </p:sp>
      <p:sp>
        <p:nvSpPr>
          <p:cNvPr id="32772" name="Rectangle 4"/>
          <p:cNvSpPr>
            <a:spLocks noGrp="1" noChangeArrowheads="1"/>
          </p:cNvSpPr>
          <p:nvPr>
            <p:ph type="body" sz="half" idx="2"/>
          </p:nvPr>
        </p:nvSpPr>
        <p:spPr/>
        <p:txBody>
          <a:bodyPr/>
          <a:lstStyle/>
          <a:p>
            <a:pPr eaLnBrk="1" hangingPunct="1">
              <a:defRPr/>
            </a:pPr>
            <a:r>
              <a:rPr lang="en-US" smtClean="0"/>
              <a:t>Transmission</a:t>
            </a:r>
          </a:p>
          <a:p>
            <a:pPr lvl="1" eaLnBrk="1" hangingPunct="1">
              <a:defRPr/>
            </a:pPr>
            <a:r>
              <a:rPr lang="en-US" smtClean="0"/>
              <a:t>Nasal droplets</a:t>
            </a:r>
          </a:p>
          <a:p>
            <a:pPr lvl="1" eaLnBrk="1" hangingPunct="1">
              <a:defRPr/>
            </a:pPr>
            <a:r>
              <a:rPr lang="en-US" smtClean="0"/>
              <a:t>A.I., venereal</a:t>
            </a:r>
          </a:p>
          <a:p>
            <a:pPr lvl="1" eaLnBrk="1" hangingPunct="1">
              <a:buFontTx/>
              <a:buNone/>
              <a:defRPr/>
            </a:pPr>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smtClean="0"/>
              <a:t>IBR</a:t>
            </a:r>
          </a:p>
        </p:txBody>
      </p:sp>
      <p:sp>
        <p:nvSpPr>
          <p:cNvPr id="73731" name="Rectangle 3"/>
          <p:cNvSpPr>
            <a:spLocks noGrp="1" noChangeArrowheads="1"/>
          </p:cNvSpPr>
          <p:nvPr>
            <p:ph type="body" idx="1"/>
          </p:nvPr>
        </p:nvSpPr>
        <p:spPr/>
        <p:txBody>
          <a:bodyPr/>
          <a:lstStyle/>
          <a:p>
            <a:pPr eaLnBrk="1" hangingPunct="1">
              <a:defRPr/>
            </a:pPr>
            <a:r>
              <a:rPr lang="en-US" smtClean="0"/>
              <a:t>Treatment</a:t>
            </a:r>
          </a:p>
          <a:p>
            <a:pPr lvl="1" eaLnBrk="1" hangingPunct="1">
              <a:defRPr/>
            </a:pPr>
            <a:r>
              <a:rPr lang="en-US" smtClean="0"/>
              <a:t>Oxytetracycline</a:t>
            </a:r>
          </a:p>
          <a:p>
            <a:pPr lvl="1" eaLnBrk="1" hangingPunct="1">
              <a:defRPr/>
            </a:pPr>
            <a:r>
              <a:rPr lang="en-US" smtClean="0"/>
              <a:t>Penicillin to minimize bacterial infections</a:t>
            </a:r>
          </a:p>
          <a:p>
            <a:pPr eaLnBrk="1" hangingPunct="1">
              <a:defRPr/>
            </a:pPr>
            <a:r>
              <a:rPr lang="en-US" smtClean="0"/>
              <a:t>Prevention</a:t>
            </a:r>
          </a:p>
          <a:p>
            <a:pPr lvl="1" eaLnBrk="1" hangingPunct="1">
              <a:defRPr/>
            </a:pPr>
            <a:r>
              <a:rPr lang="en-US" smtClean="0"/>
              <a:t>Vaccinate cows 40 days prior to breeding</a:t>
            </a:r>
          </a:p>
          <a:p>
            <a:pPr lvl="1" eaLnBrk="1" hangingPunct="1">
              <a:defRPr/>
            </a:pPr>
            <a:r>
              <a:rPr lang="en-US" smtClean="0"/>
              <a:t>Vaccinate feeder calves prior to exposure</a:t>
            </a:r>
          </a:p>
          <a:p>
            <a:pPr lvl="1" eaLnBrk="1" hangingPunct="1">
              <a:defRPr/>
            </a:pPr>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mtClean="0"/>
              <a:t>BRSV </a:t>
            </a:r>
            <a:r>
              <a:rPr lang="en-US" sz="2400" smtClean="0"/>
              <a:t>(bovine respiratory syncytial virus)</a:t>
            </a:r>
            <a:endParaRPr lang="en-US" smtClean="0"/>
          </a:p>
        </p:txBody>
      </p:sp>
      <p:sp>
        <p:nvSpPr>
          <p:cNvPr id="33795" name="Rectangle 3"/>
          <p:cNvSpPr>
            <a:spLocks noGrp="1" noChangeArrowheads="1"/>
          </p:cNvSpPr>
          <p:nvPr>
            <p:ph type="body" sz="half" idx="1"/>
          </p:nvPr>
        </p:nvSpPr>
        <p:spPr/>
        <p:txBody>
          <a:bodyPr/>
          <a:lstStyle/>
          <a:p>
            <a:pPr eaLnBrk="1" hangingPunct="1">
              <a:defRPr/>
            </a:pPr>
            <a:r>
              <a:rPr lang="en-US" smtClean="0"/>
              <a:t>Symptoms</a:t>
            </a:r>
          </a:p>
          <a:p>
            <a:pPr lvl="1" eaLnBrk="1" hangingPunct="1">
              <a:defRPr/>
            </a:pPr>
            <a:r>
              <a:rPr lang="en-US" smtClean="0"/>
              <a:t>Labored breathing</a:t>
            </a:r>
          </a:p>
          <a:p>
            <a:pPr lvl="1" eaLnBrk="1" hangingPunct="1">
              <a:defRPr/>
            </a:pPr>
            <a:r>
              <a:rPr lang="en-US" smtClean="0"/>
              <a:t>Pneumonia</a:t>
            </a:r>
          </a:p>
          <a:p>
            <a:pPr lvl="1" eaLnBrk="1" hangingPunct="1">
              <a:defRPr/>
            </a:pPr>
            <a:r>
              <a:rPr lang="en-US" smtClean="0"/>
              <a:t>Eye problems</a:t>
            </a:r>
          </a:p>
          <a:p>
            <a:pPr lvl="1" eaLnBrk="1" hangingPunct="1">
              <a:defRPr/>
            </a:pPr>
            <a:r>
              <a:rPr lang="en-US" smtClean="0"/>
              <a:t>fever</a:t>
            </a:r>
          </a:p>
        </p:txBody>
      </p:sp>
      <p:sp>
        <p:nvSpPr>
          <p:cNvPr id="33796" name="Rectangle 4"/>
          <p:cNvSpPr>
            <a:spLocks noGrp="1" noChangeArrowheads="1"/>
          </p:cNvSpPr>
          <p:nvPr>
            <p:ph type="body" sz="half" idx="2"/>
          </p:nvPr>
        </p:nvSpPr>
        <p:spPr/>
        <p:txBody>
          <a:bodyPr/>
          <a:lstStyle/>
          <a:p>
            <a:pPr eaLnBrk="1" hangingPunct="1">
              <a:defRPr/>
            </a:pPr>
            <a:r>
              <a:rPr lang="en-US" smtClean="0"/>
              <a:t>Transmission</a:t>
            </a:r>
          </a:p>
          <a:p>
            <a:pPr lvl="1" eaLnBrk="1" hangingPunct="1">
              <a:defRPr/>
            </a:pPr>
            <a:r>
              <a:rPr lang="en-US" smtClean="0"/>
              <a:t>Nasal droplets</a:t>
            </a:r>
          </a:p>
          <a:p>
            <a:pPr lvl="2" eaLnBrk="1" hangingPunct="1">
              <a:defRPr/>
            </a:pPr>
            <a:r>
              <a:rPr lang="en-US" smtClean="0"/>
              <a:t>Sneezing</a:t>
            </a:r>
          </a:p>
          <a:p>
            <a:pPr lvl="2" eaLnBrk="1" hangingPunct="1">
              <a:defRPr/>
            </a:pPr>
            <a:r>
              <a:rPr lang="en-US" smtClean="0"/>
              <a:t>Nasal fluid contaminating feed and water.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n-US" smtClean="0"/>
              <a:t>BRSV</a:t>
            </a:r>
          </a:p>
        </p:txBody>
      </p:sp>
      <p:sp>
        <p:nvSpPr>
          <p:cNvPr id="75779" name="Rectangle 3"/>
          <p:cNvSpPr>
            <a:spLocks noGrp="1" noChangeArrowheads="1"/>
          </p:cNvSpPr>
          <p:nvPr>
            <p:ph type="body" idx="1"/>
          </p:nvPr>
        </p:nvSpPr>
        <p:spPr/>
        <p:txBody>
          <a:bodyPr/>
          <a:lstStyle/>
          <a:p>
            <a:pPr eaLnBrk="1" hangingPunct="1">
              <a:defRPr/>
            </a:pPr>
            <a:r>
              <a:rPr lang="en-US" smtClean="0"/>
              <a:t>Treatment</a:t>
            </a:r>
          </a:p>
          <a:p>
            <a:pPr lvl="1" eaLnBrk="1" hangingPunct="1">
              <a:defRPr/>
            </a:pPr>
            <a:r>
              <a:rPr lang="en-US" smtClean="0"/>
              <a:t>Antihistamines</a:t>
            </a:r>
          </a:p>
          <a:p>
            <a:pPr lvl="1" eaLnBrk="1" hangingPunct="1">
              <a:defRPr/>
            </a:pPr>
            <a:r>
              <a:rPr lang="en-US" smtClean="0"/>
              <a:t>corticosteroids</a:t>
            </a:r>
          </a:p>
          <a:p>
            <a:pPr eaLnBrk="1" hangingPunct="1">
              <a:defRPr/>
            </a:pPr>
            <a:r>
              <a:rPr lang="en-US" smtClean="0"/>
              <a:t>Prevention</a:t>
            </a:r>
          </a:p>
          <a:p>
            <a:pPr lvl="1" eaLnBrk="1" hangingPunct="1">
              <a:defRPr/>
            </a:pPr>
            <a:r>
              <a:rPr lang="en-US" smtClean="0"/>
              <a:t>Regular vaccination</a:t>
            </a:r>
          </a:p>
          <a:p>
            <a:pPr lvl="1" eaLnBrk="1" hangingPunct="1">
              <a:defRPr/>
            </a:pPr>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mtClean="0"/>
              <a:t>Tuberculosis</a:t>
            </a:r>
          </a:p>
        </p:txBody>
      </p:sp>
      <p:sp>
        <p:nvSpPr>
          <p:cNvPr id="35843" name="Rectangle 3"/>
          <p:cNvSpPr>
            <a:spLocks noGrp="1" noChangeArrowheads="1"/>
          </p:cNvSpPr>
          <p:nvPr>
            <p:ph type="body" idx="1"/>
          </p:nvPr>
        </p:nvSpPr>
        <p:spPr/>
        <p:txBody>
          <a:bodyPr/>
          <a:lstStyle/>
          <a:p>
            <a:pPr eaLnBrk="1" hangingPunct="1">
              <a:defRPr/>
            </a:pPr>
            <a:r>
              <a:rPr lang="en-US" smtClean="0"/>
              <a:t>A serious bacterial disease</a:t>
            </a:r>
          </a:p>
          <a:p>
            <a:pPr eaLnBrk="1" hangingPunct="1">
              <a:defRPr/>
            </a:pPr>
            <a:r>
              <a:rPr lang="en-US" smtClean="0"/>
              <a:t>Affects respiratory system</a:t>
            </a:r>
          </a:p>
          <a:p>
            <a:pPr eaLnBrk="1" hangingPunct="1">
              <a:defRPr/>
            </a:pPr>
            <a:r>
              <a:rPr lang="en-US" smtClean="0"/>
              <a:t>Three main types:</a:t>
            </a:r>
          </a:p>
          <a:p>
            <a:pPr lvl="1" eaLnBrk="1" hangingPunct="1">
              <a:defRPr/>
            </a:pPr>
            <a:r>
              <a:rPr lang="en-US" smtClean="0"/>
              <a:t>Human, cattle, avian</a:t>
            </a:r>
          </a:p>
          <a:p>
            <a:pPr lvl="1" eaLnBrk="1" hangingPunct="1">
              <a:defRPr/>
            </a:pPr>
            <a:r>
              <a:rPr lang="en-US" smtClean="0"/>
              <a:t>Avian is restricted to birds</a:t>
            </a:r>
          </a:p>
          <a:p>
            <a:pPr lvl="1" eaLnBrk="1" hangingPunct="1">
              <a:defRPr/>
            </a:pPr>
            <a:r>
              <a:rPr lang="en-US" smtClean="0"/>
              <a:t>Bovine can affect many warm blooded vertebrates</a:t>
            </a:r>
          </a:p>
          <a:p>
            <a:pPr lvl="1" eaLnBrk="1" hangingPunct="1">
              <a:defRPr/>
            </a:pPr>
            <a:r>
              <a:rPr lang="en-US" smtClean="0"/>
              <a:t>Can be transmitted to hogs and dogs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en-US" smtClean="0"/>
              <a:t>Tuberculosis</a:t>
            </a:r>
          </a:p>
        </p:txBody>
      </p:sp>
      <p:sp>
        <p:nvSpPr>
          <p:cNvPr id="118787" name="Rectangle 3"/>
          <p:cNvSpPr>
            <a:spLocks noGrp="1" noChangeArrowheads="1"/>
          </p:cNvSpPr>
          <p:nvPr>
            <p:ph type="body" idx="1"/>
          </p:nvPr>
        </p:nvSpPr>
        <p:spPr/>
        <p:txBody>
          <a:bodyPr/>
          <a:lstStyle/>
          <a:p>
            <a:pPr eaLnBrk="1" hangingPunct="1">
              <a:defRPr/>
            </a:pPr>
            <a:r>
              <a:rPr lang="en-US" smtClean="0"/>
              <a:t>Symptoms</a:t>
            </a:r>
          </a:p>
          <a:p>
            <a:pPr lvl="1" eaLnBrk="1" hangingPunct="1">
              <a:defRPr/>
            </a:pPr>
            <a:r>
              <a:rPr lang="en-US" smtClean="0"/>
              <a:t>Usually no signs of ailment</a:t>
            </a:r>
          </a:p>
          <a:p>
            <a:pPr eaLnBrk="1" hangingPunct="1">
              <a:defRPr/>
            </a:pPr>
            <a:r>
              <a:rPr lang="en-US" smtClean="0"/>
              <a:t>Treatment</a:t>
            </a:r>
          </a:p>
          <a:p>
            <a:pPr lvl="1" eaLnBrk="1" hangingPunct="1">
              <a:defRPr/>
            </a:pPr>
            <a:r>
              <a:rPr lang="en-US" smtClean="0"/>
              <a:t>Test and slaughter reactors</a:t>
            </a:r>
          </a:p>
          <a:p>
            <a:pPr lvl="1" eaLnBrk="1" hangingPunct="1">
              <a:defRPr/>
            </a:pPr>
            <a:r>
              <a:rPr lang="en-US" smtClean="0"/>
              <a:t>Report to state veterinarian</a:t>
            </a:r>
          </a:p>
          <a:p>
            <a:pPr eaLnBrk="1" hangingPunct="1">
              <a:defRPr/>
            </a:pPr>
            <a:r>
              <a:rPr lang="en-US" smtClean="0"/>
              <a:t>Prevention</a:t>
            </a:r>
          </a:p>
          <a:p>
            <a:pPr lvl="1" eaLnBrk="1" hangingPunct="1">
              <a:defRPr/>
            </a:pPr>
            <a:r>
              <a:rPr lang="en-US" smtClean="0"/>
              <a:t>Periodic testing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mtClean="0"/>
              <a:t>Foot &amp; Mouth</a:t>
            </a:r>
          </a:p>
        </p:txBody>
      </p:sp>
      <p:sp>
        <p:nvSpPr>
          <p:cNvPr id="36867" name="Rectangle 3"/>
          <p:cNvSpPr>
            <a:spLocks noGrp="1" noChangeArrowheads="1"/>
          </p:cNvSpPr>
          <p:nvPr>
            <p:ph type="body" sz="half" idx="1"/>
          </p:nvPr>
        </p:nvSpPr>
        <p:spPr/>
        <p:txBody>
          <a:bodyPr/>
          <a:lstStyle/>
          <a:p>
            <a:pPr eaLnBrk="1" hangingPunct="1">
              <a:defRPr/>
            </a:pPr>
            <a:r>
              <a:rPr lang="en-US" smtClean="0"/>
              <a:t>Symptoms</a:t>
            </a:r>
          </a:p>
          <a:p>
            <a:pPr lvl="1" eaLnBrk="1" hangingPunct="1">
              <a:defRPr/>
            </a:pPr>
            <a:r>
              <a:rPr lang="en-US" smtClean="0"/>
              <a:t>Excessive slobbering</a:t>
            </a:r>
          </a:p>
          <a:p>
            <a:pPr lvl="1" eaLnBrk="1" hangingPunct="1">
              <a:defRPr/>
            </a:pPr>
            <a:r>
              <a:rPr lang="en-US" smtClean="0"/>
              <a:t>Going off feed</a:t>
            </a:r>
          </a:p>
          <a:p>
            <a:pPr lvl="1" eaLnBrk="1" hangingPunct="1">
              <a:defRPr/>
            </a:pPr>
            <a:r>
              <a:rPr lang="en-US" smtClean="0"/>
              <a:t>Lameness</a:t>
            </a:r>
          </a:p>
          <a:p>
            <a:pPr lvl="1" eaLnBrk="1" hangingPunct="1">
              <a:defRPr/>
            </a:pPr>
            <a:r>
              <a:rPr lang="en-US" smtClean="0"/>
              <a:t>Blisters in mouth, on udders, nostrils and feet</a:t>
            </a:r>
          </a:p>
          <a:p>
            <a:pPr lvl="1" eaLnBrk="1" hangingPunct="1">
              <a:defRPr/>
            </a:pPr>
            <a:r>
              <a:rPr lang="en-US" smtClean="0"/>
              <a:t>Rapid weight loss</a:t>
            </a:r>
          </a:p>
        </p:txBody>
      </p:sp>
      <p:sp>
        <p:nvSpPr>
          <p:cNvPr id="36868" name="Rectangle 4"/>
          <p:cNvSpPr>
            <a:spLocks noGrp="1" noChangeArrowheads="1"/>
          </p:cNvSpPr>
          <p:nvPr>
            <p:ph type="body" sz="half" idx="2"/>
          </p:nvPr>
        </p:nvSpPr>
        <p:spPr/>
        <p:txBody>
          <a:bodyPr/>
          <a:lstStyle/>
          <a:p>
            <a:pPr eaLnBrk="1" hangingPunct="1">
              <a:defRPr/>
            </a:pPr>
            <a:r>
              <a:rPr lang="en-US" smtClean="0"/>
              <a:t>Transmission</a:t>
            </a:r>
          </a:p>
          <a:p>
            <a:pPr lvl="1" eaLnBrk="1" hangingPunct="1">
              <a:defRPr/>
            </a:pPr>
            <a:r>
              <a:rPr lang="en-US" smtClean="0"/>
              <a:t>Movement of infected animals</a:t>
            </a:r>
          </a:p>
          <a:p>
            <a:pPr lvl="1" eaLnBrk="1" hangingPunct="1">
              <a:defRPr/>
            </a:pPr>
            <a:r>
              <a:rPr lang="en-US" smtClean="0"/>
              <a:t>Fomites</a:t>
            </a:r>
          </a:p>
          <a:p>
            <a:pPr lvl="1" eaLnBrk="1" hangingPunct="1">
              <a:defRPr/>
            </a:pPr>
            <a:r>
              <a:rPr lang="en-US" smtClean="0"/>
              <a:t>Airborn from fires</a:t>
            </a:r>
          </a:p>
          <a:p>
            <a:pPr lvl="1" eaLnBrk="1" hangingPunct="1">
              <a:defRPr/>
            </a:pPr>
            <a:r>
              <a:rPr lang="en-US" smtClean="0"/>
              <a:t>Carcass of infected animals</a:t>
            </a:r>
          </a:p>
          <a:p>
            <a:pPr eaLnBrk="1" hangingPunct="1">
              <a:defRPr/>
            </a:pPr>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smtClean="0"/>
              <a:t>Foot &amp; Mouth</a:t>
            </a:r>
          </a:p>
        </p:txBody>
      </p:sp>
      <p:sp>
        <p:nvSpPr>
          <p:cNvPr id="77827" name="Rectangle 3"/>
          <p:cNvSpPr>
            <a:spLocks noGrp="1" noChangeArrowheads="1"/>
          </p:cNvSpPr>
          <p:nvPr>
            <p:ph type="body" idx="1"/>
          </p:nvPr>
        </p:nvSpPr>
        <p:spPr/>
        <p:txBody>
          <a:bodyPr/>
          <a:lstStyle/>
          <a:p>
            <a:pPr eaLnBrk="1" hangingPunct="1">
              <a:defRPr/>
            </a:pPr>
            <a:r>
              <a:rPr lang="en-US" smtClean="0"/>
              <a:t>Treatment</a:t>
            </a:r>
          </a:p>
          <a:p>
            <a:pPr lvl="1" eaLnBrk="1" hangingPunct="1">
              <a:defRPr/>
            </a:pPr>
            <a:r>
              <a:rPr lang="en-US" smtClean="0"/>
              <a:t>No treatment in infected animals, will usually run its course in 2-3 weeks with most animals recovering.</a:t>
            </a:r>
          </a:p>
          <a:p>
            <a:pPr lvl="1" eaLnBrk="1" hangingPunct="1">
              <a:defRPr/>
            </a:pPr>
            <a:r>
              <a:rPr lang="en-US" smtClean="0"/>
              <a:t>Can be killed by heat, low humidity and some disinfectants.</a:t>
            </a:r>
          </a:p>
          <a:p>
            <a:pPr eaLnBrk="1" hangingPunct="1">
              <a:defRPr/>
            </a:pPr>
            <a:r>
              <a:rPr lang="en-US" smtClean="0"/>
              <a:t>Prevention</a:t>
            </a:r>
          </a:p>
          <a:p>
            <a:pPr lvl="1" eaLnBrk="1" hangingPunct="1">
              <a:defRPr/>
            </a:pPr>
            <a:r>
              <a:rPr lang="en-US" smtClean="0"/>
              <a:t>Keep animals away from infected areas.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en-US" smtClean="0"/>
              <a:t>Foot &amp; Mouth</a:t>
            </a:r>
          </a:p>
        </p:txBody>
      </p:sp>
      <p:pic>
        <p:nvPicPr>
          <p:cNvPr id="31747" name="Picture 4" descr="foot&amp;mouth"/>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43000" y="1752600"/>
            <a:ext cx="3695700"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8" name="Picture 6" descr="foot&amp;mouth2"/>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464175" y="1981200"/>
            <a:ext cx="259715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9" name="Text Box 8"/>
          <p:cNvSpPr txBox="1">
            <a:spLocks noChangeArrowheads="1"/>
          </p:cNvSpPr>
          <p:nvPr/>
        </p:nvSpPr>
        <p:spPr bwMode="auto">
          <a:xfrm>
            <a:off x="1143000" y="396240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a:t>Disease at 3 days</a:t>
            </a:r>
          </a:p>
        </p:txBody>
      </p:sp>
      <p:sp>
        <p:nvSpPr>
          <p:cNvPr id="31750" name="Text Box 9"/>
          <p:cNvSpPr txBox="1">
            <a:spLocks noChangeArrowheads="1"/>
          </p:cNvSpPr>
          <p:nvPr/>
        </p:nvSpPr>
        <p:spPr bwMode="auto">
          <a:xfrm>
            <a:off x="6248400" y="396240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a:t>Disease at 7 days</a:t>
            </a:r>
          </a:p>
        </p:txBody>
      </p:sp>
      <p:pic>
        <p:nvPicPr>
          <p:cNvPr id="31751" name="Picture 10" descr="foot&amp;mouth3"/>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962400" y="4191000"/>
            <a:ext cx="2514600" cy="2498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smtClean="0"/>
              <a:t>Anthrax</a:t>
            </a:r>
          </a:p>
        </p:txBody>
      </p:sp>
      <p:sp>
        <p:nvSpPr>
          <p:cNvPr id="37891" name="Rectangle 3"/>
          <p:cNvSpPr>
            <a:spLocks noGrp="1" noChangeArrowheads="1"/>
          </p:cNvSpPr>
          <p:nvPr>
            <p:ph type="body" sz="half" idx="1"/>
          </p:nvPr>
        </p:nvSpPr>
        <p:spPr/>
        <p:txBody>
          <a:bodyPr/>
          <a:lstStyle/>
          <a:p>
            <a:pPr eaLnBrk="1" hangingPunct="1">
              <a:defRPr/>
            </a:pPr>
            <a:r>
              <a:rPr lang="en-US" smtClean="0"/>
              <a:t>Symptoms</a:t>
            </a:r>
          </a:p>
          <a:p>
            <a:pPr lvl="1" eaLnBrk="1" hangingPunct="1">
              <a:defRPr/>
            </a:pPr>
            <a:r>
              <a:rPr lang="en-US" smtClean="0"/>
              <a:t>Sudden death</a:t>
            </a:r>
          </a:p>
          <a:p>
            <a:pPr lvl="1" eaLnBrk="1" hangingPunct="1">
              <a:defRPr/>
            </a:pPr>
            <a:r>
              <a:rPr lang="en-US" smtClean="0"/>
              <a:t>Failure of blood to clot</a:t>
            </a:r>
          </a:p>
          <a:p>
            <a:pPr lvl="1" eaLnBrk="1" hangingPunct="1">
              <a:defRPr/>
            </a:pPr>
            <a:r>
              <a:rPr lang="en-US" smtClean="0"/>
              <a:t>Delayed rigor mortis</a:t>
            </a:r>
          </a:p>
          <a:p>
            <a:pPr lvl="1" eaLnBrk="1" hangingPunct="1">
              <a:buFontTx/>
              <a:buNone/>
              <a:defRPr/>
            </a:pPr>
            <a:endParaRPr lang="en-US" smtClean="0"/>
          </a:p>
        </p:txBody>
      </p:sp>
      <p:sp>
        <p:nvSpPr>
          <p:cNvPr id="37892" name="Rectangle 4"/>
          <p:cNvSpPr>
            <a:spLocks noGrp="1" noChangeArrowheads="1"/>
          </p:cNvSpPr>
          <p:nvPr>
            <p:ph type="body" sz="half" idx="2"/>
          </p:nvPr>
        </p:nvSpPr>
        <p:spPr/>
        <p:txBody>
          <a:bodyPr/>
          <a:lstStyle/>
          <a:p>
            <a:pPr eaLnBrk="1" hangingPunct="1">
              <a:defRPr/>
            </a:pPr>
            <a:r>
              <a:rPr lang="en-US" smtClean="0"/>
              <a:t>Transmission</a:t>
            </a:r>
          </a:p>
          <a:p>
            <a:pPr lvl="1" eaLnBrk="1" hangingPunct="1">
              <a:defRPr/>
            </a:pPr>
            <a:r>
              <a:rPr lang="en-US" smtClean="0"/>
              <a:t>Mostly soil-born ingestion</a:t>
            </a:r>
          </a:p>
          <a:p>
            <a:pPr lvl="1" eaLnBrk="1" hangingPunct="1">
              <a:defRPr/>
            </a:pPr>
            <a:r>
              <a:rPr lang="en-US" smtClean="0"/>
              <a:t>Contaminated feed</a:t>
            </a:r>
          </a:p>
          <a:p>
            <a:pPr lvl="1" eaLnBrk="1" hangingPunct="1">
              <a:defRPr/>
            </a:pPr>
            <a:r>
              <a:rPr lang="en-US" smtClean="0"/>
              <a:t>Carcass of infected animal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mtClean="0"/>
              <a:t>Key Factors Cont.</a:t>
            </a:r>
          </a:p>
        </p:txBody>
      </p:sp>
      <p:sp>
        <p:nvSpPr>
          <p:cNvPr id="22531" name="Rectangle 3"/>
          <p:cNvSpPr>
            <a:spLocks noGrp="1" noChangeArrowheads="1"/>
          </p:cNvSpPr>
          <p:nvPr>
            <p:ph type="body" idx="1"/>
          </p:nvPr>
        </p:nvSpPr>
        <p:spPr/>
        <p:txBody>
          <a:bodyPr/>
          <a:lstStyle/>
          <a:p>
            <a:pPr lvl="1" eaLnBrk="1" hangingPunct="1">
              <a:defRPr/>
            </a:pPr>
            <a:r>
              <a:rPr lang="en-US" smtClean="0"/>
              <a:t>5.  Excellent record keeping system accompanied by a sound monitoring and evaluation system.</a:t>
            </a:r>
          </a:p>
          <a:p>
            <a:pPr lvl="1" eaLnBrk="1" hangingPunct="1">
              <a:defRPr/>
            </a:pPr>
            <a:r>
              <a:rPr lang="en-US" smtClean="0"/>
              <a:t>6.  Functional, well-maintained facilities.</a:t>
            </a:r>
          </a:p>
          <a:p>
            <a:pPr lvl="1" eaLnBrk="1" hangingPunct="1">
              <a:defRPr/>
            </a:pPr>
            <a:r>
              <a:rPr lang="en-US" smtClean="0"/>
              <a:t>7.  Excellent relationship with a professional herd veterinarian.</a:t>
            </a:r>
          </a:p>
          <a:p>
            <a:pPr lvl="1" eaLnBrk="1" hangingPunct="1">
              <a:defRPr/>
            </a:pPr>
            <a:r>
              <a:rPr lang="en-US" smtClean="0"/>
              <a:t>8.  A sound preventative vaccination system.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smtClean="0"/>
              <a:t>Anthrax</a:t>
            </a:r>
          </a:p>
        </p:txBody>
      </p:sp>
      <p:sp>
        <p:nvSpPr>
          <p:cNvPr id="79875" name="Rectangle 3"/>
          <p:cNvSpPr>
            <a:spLocks noGrp="1" noChangeArrowheads="1"/>
          </p:cNvSpPr>
          <p:nvPr>
            <p:ph type="body" idx="1"/>
          </p:nvPr>
        </p:nvSpPr>
        <p:spPr/>
        <p:txBody>
          <a:bodyPr/>
          <a:lstStyle/>
          <a:p>
            <a:pPr eaLnBrk="1" hangingPunct="1">
              <a:defRPr/>
            </a:pPr>
            <a:r>
              <a:rPr lang="en-US" smtClean="0"/>
              <a:t>Treatment</a:t>
            </a:r>
          </a:p>
          <a:p>
            <a:pPr lvl="1" eaLnBrk="1" hangingPunct="1">
              <a:defRPr/>
            </a:pPr>
            <a:r>
              <a:rPr lang="en-US" smtClean="0"/>
              <a:t>Antibiotics and antiserums</a:t>
            </a:r>
          </a:p>
          <a:p>
            <a:pPr lvl="1" eaLnBrk="1" hangingPunct="1">
              <a:defRPr/>
            </a:pPr>
            <a:r>
              <a:rPr lang="en-US" smtClean="0"/>
              <a:t>Do not move or transport carcass</a:t>
            </a:r>
          </a:p>
          <a:p>
            <a:pPr eaLnBrk="1" hangingPunct="1">
              <a:defRPr/>
            </a:pPr>
            <a:r>
              <a:rPr lang="en-US" smtClean="0"/>
              <a:t>Prevention</a:t>
            </a:r>
          </a:p>
          <a:p>
            <a:pPr lvl="1" eaLnBrk="1" hangingPunct="1">
              <a:defRPr/>
            </a:pPr>
            <a:r>
              <a:rPr lang="en-US" smtClean="0"/>
              <a:t>Vaccination</a:t>
            </a:r>
          </a:p>
          <a:p>
            <a:pPr lvl="2" eaLnBrk="1" hangingPunct="1">
              <a:defRPr/>
            </a:pPr>
            <a:r>
              <a:rPr lang="en-US" smtClean="0"/>
              <a:t>Recommended only in areas where disease occurs.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smtClean="0"/>
              <a:t>Anaplasmosis</a:t>
            </a:r>
          </a:p>
        </p:txBody>
      </p:sp>
      <p:sp>
        <p:nvSpPr>
          <p:cNvPr id="38915" name="Rectangle 3"/>
          <p:cNvSpPr>
            <a:spLocks noGrp="1" noChangeArrowheads="1"/>
          </p:cNvSpPr>
          <p:nvPr>
            <p:ph type="body" sz="half" idx="1"/>
          </p:nvPr>
        </p:nvSpPr>
        <p:spPr/>
        <p:txBody>
          <a:bodyPr/>
          <a:lstStyle/>
          <a:p>
            <a:pPr eaLnBrk="1" hangingPunct="1">
              <a:defRPr/>
            </a:pPr>
            <a:r>
              <a:rPr lang="en-US" smtClean="0"/>
              <a:t>Symptoms</a:t>
            </a:r>
          </a:p>
          <a:p>
            <a:pPr lvl="1" eaLnBrk="1" hangingPunct="1">
              <a:defRPr/>
            </a:pPr>
            <a:r>
              <a:rPr lang="en-US" smtClean="0"/>
              <a:t>Anemia</a:t>
            </a:r>
          </a:p>
          <a:p>
            <a:pPr lvl="1" eaLnBrk="1" hangingPunct="1">
              <a:defRPr/>
            </a:pPr>
            <a:r>
              <a:rPr lang="en-US" smtClean="0"/>
              <a:t>Fever</a:t>
            </a:r>
          </a:p>
          <a:p>
            <a:pPr lvl="1" eaLnBrk="1" hangingPunct="1">
              <a:defRPr/>
            </a:pPr>
            <a:r>
              <a:rPr lang="en-US" smtClean="0"/>
              <a:t>Jaundice</a:t>
            </a:r>
          </a:p>
          <a:p>
            <a:pPr lvl="1" eaLnBrk="1" hangingPunct="1">
              <a:defRPr/>
            </a:pPr>
            <a:r>
              <a:rPr lang="en-US" smtClean="0"/>
              <a:t>Weakness &amp; emaciation</a:t>
            </a:r>
          </a:p>
        </p:txBody>
      </p:sp>
      <p:sp>
        <p:nvSpPr>
          <p:cNvPr id="38916" name="Rectangle 4"/>
          <p:cNvSpPr>
            <a:spLocks noGrp="1" noChangeArrowheads="1"/>
          </p:cNvSpPr>
          <p:nvPr>
            <p:ph type="body" sz="half" idx="2"/>
          </p:nvPr>
        </p:nvSpPr>
        <p:spPr/>
        <p:txBody>
          <a:bodyPr/>
          <a:lstStyle/>
          <a:p>
            <a:pPr eaLnBrk="1" hangingPunct="1">
              <a:defRPr/>
            </a:pPr>
            <a:r>
              <a:rPr lang="en-US" smtClean="0"/>
              <a:t>Transmission</a:t>
            </a:r>
          </a:p>
          <a:p>
            <a:pPr lvl="1" eaLnBrk="1" hangingPunct="1">
              <a:defRPr/>
            </a:pPr>
            <a:r>
              <a:rPr lang="en-US" smtClean="0"/>
              <a:t>Direct blood transfer of biting insects</a:t>
            </a:r>
          </a:p>
          <a:p>
            <a:pPr lvl="1" eaLnBrk="1" hangingPunct="1">
              <a:defRPr/>
            </a:pPr>
            <a:r>
              <a:rPr lang="en-US" smtClean="0"/>
              <a:t>Infected needles or surgical instruments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smtClean="0"/>
              <a:t>Anaplasmosis</a:t>
            </a:r>
          </a:p>
        </p:txBody>
      </p:sp>
      <p:sp>
        <p:nvSpPr>
          <p:cNvPr id="81923" name="Rectangle 3"/>
          <p:cNvSpPr>
            <a:spLocks noGrp="1" noChangeArrowheads="1"/>
          </p:cNvSpPr>
          <p:nvPr>
            <p:ph type="body" idx="1"/>
          </p:nvPr>
        </p:nvSpPr>
        <p:spPr/>
        <p:txBody>
          <a:bodyPr/>
          <a:lstStyle/>
          <a:p>
            <a:pPr eaLnBrk="1" hangingPunct="1">
              <a:lnSpc>
                <a:spcPct val="90000"/>
              </a:lnSpc>
              <a:defRPr/>
            </a:pPr>
            <a:r>
              <a:rPr lang="en-US" smtClean="0"/>
              <a:t>Treatment</a:t>
            </a:r>
          </a:p>
          <a:p>
            <a:pPr lvl="1" eaLnBrk="1" hangingPunct="1">
              <a:lnSpc>
                <a:spcPct val="90000"/>
              </a:lnSpc>
              <a:defRPr/>
            </a:pPr>
            <a:r>
              <a:rPr lang="en-US" smtClean="0"/>
              <a:t>In acute cases- blood transfusion</a:t>
            </a:r>
          </a:p>
          <a:p>
            <a:pPr lvl="1" eaLnBrk="1" hangingPunct="1">
              <a:lnSpc>
                <a:spcPct val="90000"/>
              </a:lnSpc>
              <a:defRPr/>
            </a:pPr>
            <a:r>
              <a:rPr lang="en-US" smtClean="0"/>
              <a:t>Chlortetracycline</a:t>
            </a:r>
          </a:p>
          <a:p>
            <a:pPr lvl="1" eaLnBrk="1" hangingPunct="1">
              <a:lnSpc>
                <a:spcPct val="90000"/>
              </a:lnSpc>
              <a:defRPr/>
            </a:pPr>
            <a:r>
              <a:rPr lang="en-US" smtClean="0"/>
              <a:t>oxytetracycline</a:t>
            </a:r>
          </a:p>
          <a:p>
            <a:pPr eaLnBrk="1" hangingPunct="1">
              <a:lnSpc>
                <a:spcPct val="90000"/>
              </a:lnSpc>
              <a:defRPr/>
            </a:pPr>
            <a:r>
              <a:rPr lang="en-US" smtClean="0"/>
              <a:t>Prevention</a:t>
            </a:r>
          </a:p>
          <a:p>
            <a:pPr lvl="1" eaLnBrk="1" hangingPunct="1">
              <a:lnSpc>
                <a:spcPct val="90000"/>
              </a:lnSpc>
              <a:defRPr/>
            </a:pPr>
            <a:r>
              <a:rPr lang="en-US" smtClean="0"/>
              <a:t>Control of insects</a:t>
            </a:r>
          </a:p>
          <a:p>
            <a:pPr lvl="1" eaLnBrk="1" hangingPunct="1">
              <a:lnSpc>
                <a:spcPct val="90000"/>
              </a:lnSpc>
              <a:defRPr/>
            </a:pPr>
            <a:r>
              <a:rPr lang="en-US" smtClean="0"/>
              <a:t>Vaccination</a:t>
            </a:r>
          </a:p>
          <a:p>
            <a:pPr lvl="1" eaLnBrk="1" hangingPunct="1">
              <a:lnSpc>
                <a:spcPct val="90000"/>
              </a:lnSpc>
              <a:defRPr/>
            </a:pPr>
            <a:r>
              <a:rPr lang="en-US" smtClean="0"/>
              <a:t>Sterilization of veterinary supplies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mtClean="0"/>
              <a:t>Trichomoniasis</a:t>
            </a:r>
          </a:p>
        </p:txBody>
      </p:sp>
      <p:sp>
        <p:nvSpPr>
          <p:cNvPr id="39939" name="Rectangle 3"/>
          <p:cNvSpPr>
            <a:spLocks noGrp="1" noChangeArrowheads="1"/>
          </p:cNvSpPr>
          <p:nvPr>
            <p:ph type="body" sz="half" idx="1"/>
          </p:nvPr>
        </p:nvSpPr>
        <p:spPr/>
        <p:txBody>
          <a:bodyPr/>
          <a:lstStyle/>
          <a:p>
            <a:pPr eaLnBrk="1" hangingPunct="1">
              <a:defRPr/>
            </a:pPr>
            <a:r>
              <a:rPr lang="en-US" dirty="0" smtClean="0"/>
              <a:t>Symptoms</a:t>
            </a:r>
          </a:p>
          <a:p>
            <a:pPr lvl="1" eaLnBrk="1" hangingPunct="1">
              <a:defRPr/>
            </a:pPr>
            <a:r>
              <a:rPr lang="en-US" dirty="0" smtClean="0"/>
              <a:t>Infertility</a:t>
            </a:r>
          </a:p>
          <a:p>
            <a:pPr lvl="1" eaLnBrk="1" hangingPunct="1">
              <a:defRPr/>
            </a:pPr>
            <a:r>
              <a:rPr lang="en-US" dirty="0" smtClean="0"/>
              <a:t>Abortion at 2-4 months</a:t>
            </a:r>
          </a:p>
          <a:p>
            <a:pPr eaLnBrk="1" hangingPunct="1">
              <a:defRPr/>
            </a:pPr>
            <a:r>
              <a:rPr lang="en-US" dirty="0"/>
              <a:t>Transmission</a:t>
            </a:r>
          </a:p>
          <a:p>
            <a:pPr lvl="1" eaLnBrk="1" hangingPunct="1">
              <a:defRPr/>
            </a:pPr>
            <a:r>
              <a:rPr lang="en-US" dirty="0"/>
              <a:t>Venereal</a:t>
            </a:r>
          </a:p>
          <a:p>
            <a:pPr lvl="1" eaLnBrk="1" hangingPunct="1">
              <a:defRPr/>
            </a:pPr>
            <a:r>
              <a:rPr lang="en-US" dirty="0"/>
              <a:t>A.I.</a:t>
            </a:r>
          </a:p>
          <a:p>
            <a:pPr marL="457200" lvl="1" indent="0" eaLnBrk="1" hangingPunct="1">
              <a:buFontTx/>
              <a:buNone/>
              <a:defRPr/>
            </a:pPr>
            <a:endParaRPr lang="en-US" dirty="0"/>
          </a:p>
          <a:p>
            <a:pPr lvl="1" eaLnBrk="1" hangingPunct="1">
              <a:defRPr/>
            </a:pPr>
            <a:endParaRPr lang="en-US" dirty="0" smtClean="0"/>
          </a:p>
        </p:txBody>
      </p:sp>
      <p:sp>
        <p:nvSpPr>
          <p:cNvPr id="39940" name="Rectangle 4"/>
          <p:cNvSpPr>
            <a:spLocks noGrp="1" noChangeArrowheads="1"/>
          </p:cNvSpPr>
          <p:nvPr>
            <p:ph type="body" sz="half" idx="2"/>
          </p:nvPr>
        </p:nvSpPr>
        <p:spPr/>
        <p:txBody>
          <a:bodyPr/>
          <a:lstStyle/>
          <a:p>
            <a:pPr eaLnBrk="1" hangingPunct="1">
              <a:defRPr/>
            </a:pPr>
            <a:r>
              <a:rPr lang="en-US" dirty="0" smtClean="0"/>
              <a:t>Rules</a:t>
            </a:r>
          </a:p>
          <a:p>
            <a:pPr lvl="1" eaLnBrk="1" hangingPunct="1">
              <a:defRPr/>
            </a:pPr>
            <a:r>
              <a:rPr lang="en-US" dirty="0" smtClean="0"/>
              <a:t>No longer accept out of state bulls unless have a PCR negative results</a:t>
            </a:r>
          </a:p>
          <a:p>
            <a:pPr lvl="1" eaLnBrk="1" hangingPunct="1">
              <a:defRPr/>
            </a:pPr>
            <a:r>
              <a:rPr lang="en-US" dirty="0" smtClean="0"/>
              <a:t>All bulls &gt;12 </a:t>
            </a:r>
            <a:r>
              <a:rPr lang="en-US" dirty="0" err="1" smtClean="0"/>
              <a:t>mos</a:t>
            </a:r>
            <a:r>
              <a:rPr lang="en-US" dirty="0" smtClean="0"/>
              <a:t> must be PCR </a:t>
            </a:r>
            <a:r>
              <a:rPr lang="en-US" dirty="0" err="1" smtClean="0"/>
              <a:t>neg</a:t>
            </a:r>
            <a:r>
              <a:rPr lang="en-US" dirty="0" smtClean="0"/>
              <a:t> to exchange ownership</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en-US" smtClean="0"/>
              <a:t>Trichomoniasis </a:t>
            </a:r>
          </a:p>
        </p:txBody>
      </p:sp>
      <p:sp>
        <p:nvSpPr>
          <p:cNvPr id="83971" name="Rectangle 3"/>
          <p:cNvSpPr>
            <a:spLocks noGrp="1" noChangeArrowheads="1"/>
          </p:cNvSpPr>
          <p:nvPr>
            <p:ph type="body" idx="1"/>
          </p:nvPr>
        </p:nvSpPr>
        <p:spPr/>
        <p:txBody>
          <a:bodyPr/>
          <a:lstStyle/>
          <a:p>
            <a:pPr eaLnBrk="1" hangingPunct="1">
              <a:defRPr/>
            </a:pPr>
            <a:r>
              <a:rPr lang="en-US" dirty="0" smtClean="0"/>
              <a:t>Treatment</a:t>
            </a:r>
          </a:p>
          <a:p>
            <a:pPr lvl="1" eaLnBrk="1" hangingPunct="1">
              <a:defRPr/>
            </a:pPr>
            <a:r>
              <a:rPr lang="en-US" dirty="0" smtClean="0"/>
              <a:t>Cull carrier animals</a:t>
            </a:r>
          </a:p>
          <a:p>
            <a:pPr lvl="1" eaLnBrk="1" hangingPunct="1">
              <a:defRPr/>
            </a:pPr>
            <a:r>
              <a:rPr lang="en-US" dirty="0" smtClean="0"/>
              <a:t>Report to state veterinarian</a:t>
            </a:r>
          </a:p>
          <a:p>
            <a:pPr eaLnBrk="1" hangingPunct="1">
              <a:defRPr/>
            </a:pPr>
            <a:r>
              <a:rPr lang="en-US" dirty="0" smtClean="0"/>
              <a:t>Prevention</a:t>
            </a:r>
          </a:p>
          <a:p>
            <a:pPr lvl="1" eaLnBrk="1" hangingPunct="1">
              <a:defRPr/>
            </a:pPr>
            <a:r>
              <a:rPr lang="en-US" dirty="0" smtClean="0"/>
              <a:t>Maintain closed herd</a:t>
            </a:r>
          </a:p>
          <a:p>
            <a:pPr lvl="1" eaLnBrk="1" hangingPunct="1">
              <a:defRPr/>
            </a:pPr>
            <a:r>
              <a:rPr lang="en-US" dirty="0" smtClean="0"/>
              <a:t>Introduce only virgin/tested animals</a:t>
            </a:r>
          </a:p>
          <a:p>
            <a:pPr lvl="1" eaLnBrk="1" hangingPunct="1">
              <a:defRPr/>
            </a:pPr>
            <a:r>
              <a:rPr lang="en-US" dirty="0" smtClean="0"/>
              <a:t>Cull open cows in infected herds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smtClean="0"/>
              <a:t>Johne’s</a:t>
            </a:r>
            <a:r>
              <a:rPr lang="en-US" sz="3600" smtClean="0"/>
              <a:t> (paratuberculosis)</a:t>
            </a:r>
            <a:endParaRPr lang="en-US" smtClean="0"/>
          </a:p>
        </p:txBody>
      </p:sp>
      <p:sp>
        <p:nvSpPr>
          <p:cNvPr id="40963" name="Rectangle 3"/>
          <p:cNvSpPr>
            <a:spLocks noGrp="1" noChangeArrowheads="1"/>
          </p:cNvSpPr>
          <p:nvPr>
            <p:ph type="body" idx="1"/>
          </p:nvPr>
        </p:nvSpPr>
        <p:spPr/>
        <p:txBody>
          <a:bodyPr/>
          <a:lstStyle/>
          <a:p>
            <a:pPr eaLnBrk="1" hangingPunct="1">
              <a:defRPr/>
            </a:pPr>
            <a:r>
              <a:rPr lang="en-US" smtClean="0"/>
              <a:t>Mycobacterium paratuberculosis</a:t>
            </a:r>
          </a:p>
          <a:p>
            <a:pPr eaLnBrk="1" hangingPunct="1">
              <a:defRPr/>
            </a:pPr>
            <a:r>
              <a:rPr lang="en-US" smtClean="0"/>
              <a:t>Worldwide /related to TB and Leprosy and in the family of BSE and Scrapie</a:t>
            </a:r>
          </a:p>
          <a:p>
            <a:pPr eaLnBrk="1" hangingPunct="1">
              <a:defRPr/>
            </a:pPr>
            <a:r>
              <a:rPr lang="en-US" smtClean="0"/>
              <a:t>Symptoms</a:t>
            </a:r>
          </a:p>
          <a:p>
            <a:pPr lvl="1" eaLnBrk="1" hangingPunct="1">
              <a:defRPr/>
            </a:pPr>
            <a:r>
              <a:rPr lang="en-US" smtClean="0"/>
              <a:t>Chronic diarrhea, and weight loss</a:t>
            </a:r>
          </a:p>
          <a:p>
            <a:pPr eaLnBrk="1" hangingPunct="1">
              <a:defRPr/>
            </a:pPr>
            <a:r>
              <a:rPr lang="en-US" smtClean="0"/>
              <a:t>Transmission</a:t>
            </a:r>
          </a:p>
          <a:p>
            <a:pPr lvl="1" eaLnBrk="1" hangingPunct="1">
              <a:defRPr/>
            </a:pPr>
            <a:r>
              <a:rPr lang="en-US" smtClean="0"/>
              <a:t>Oral ingestion &amp; Utero transmission to fetus-Years may elapse between infection and symptoms</a:t>
            </a:r>
          </a:p>
          <a:p>
            <a:pPr lvl="1" eaLnBrk="1" hangingPunct="1">
              <a:defRPr/>
            </a:pPr>
            <a:endParaRPr lang="en-US" smtClean="0"/>
          </a:p>
          <a:p>
            <a:pPr lvl="1" eaLnBrk="1" hangingPunct="1">
              <a:buFontTx/>
              <a:buNone/>
              <a:defRPr/>
            </a:pPr>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en-US" smtClean="0"/>
              <a:t>Johne’s</a:t>
            </a:r>
          </a:p>
        </p:txBody>
      </p:sp>
      <p:sp>
        <p:nvSpPr>
          <p:cNvPr id="84995" name="Rectangle 3"/>
          <p:cNvSpPr>
            <a:spLocks noGrp="1" noChangeArrowheads="1"/>
          </p:cNvSpPr>
          <p:nvPr>
            <p:ph type="body" idx="1"/>
          </p:nvPr>
        </p:nvSpPr>
        <p:spPr/>
        <p:txBody>
          <a:bodyPr/>
          <a:lstStyle/>
          <a:p>
            <a:pPr eaLnBrk="1" hangingPunct="1">
              <a:defRPr/>
            </a:pPr>
            <a:r>
              <a:rPr lang="en-US" smtClean="0"/>
              <a:t>Treatment</a:t>
            </a:r>
          </a:p>
          <a:p>
            <a:pPr lvl="1" eaLnBrk="1" hangingPunct="1">
              <a:defRPr/>
            </a:pPr>
            <a:r>
              <a:rPr lang="en-US" smtClean="0"/>
              <a:t>Consult herd veterinarian</a:t>
            </a:r>
          </a:p>
          <a:p>
            <a:pPr eaLnBrk="1" hangingPunct="1">
              <a:defRPr/>
            </a:pPr>
            <a:r>
              <a:rPr lang="en-US" smtClean="0"/>
              <a:t>Prevention</a:t>
            </a:r>
          </a:p>
          <a:p>
            <a:pPr lvl="1" eaLnBrk="1" hangingPunct="1">
              <a:defRPr/>
            </a:pPr>
            <a:r>
              <a:rPr lang="en-US" smtClean="0"/>
              <a:t>vaccine = must be approved by state veterinarian</a:t>
            </a:r>
          </a:p>
          <a:p>
            <a:pPr lvl="1" eaLnBrk="1" hangingPunct="1">
              <a:defRPr/>
            </a:pPr>
            <a:r>
              <a:rPr lang="en-US" smtClean="0"/>
              <a:t>Prevent infection</a:t>
            </a:r>
          </a:p>
          <a:p>
            <a:pPr lvl="1" eaLnBrk="1" hangingPunct="1">
              <a:defRPr/>
            </a:pPr>
            <a:r>
              <a:rPr lang="en-US" smtClean="0"/>
              <a:t>Testing of animals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mtClean="0"/>
              <a:t>Pinkeye </a:t>
            </a:r>
            <a:r>
              <a:rPr lang="en-US" sz="2800" smtClean="0"/>
              <a:t>(Moraxella bovis)</a:t>
            </a:r>
            <a:endParaRPr lang="en-US" smtClean="0"/>
          </a:p>
        </p:txBody>
      </p:sp>
      <p:sp>
        <p:nvSpPr>
          <p:cNvPr id="41987" name="Rectangle 3"/>
          <p:cNvSpPr>
            <a:spLocks noGrp="1" noChangeArrowheads="1"/>
          </p:cNvSpPr>
          <p:nvPr>
            <p:ph type="body" sz="half" idx="1"/>
          </p:nvPr>
        </p:nvSpPr>
        <p:spPr/>
        <p:txBody>
          <a:bodyPr/>
          <a:lstStyle/>
          <a:p>
            <a:pPr eaLnBrk="1" hangingPunct="1">
              <a:defRPr/>
            </a:pPr>
            <a:r>
              <a:rPr lang="en-US" smtClean="0"/>
              <a:t>Symptoms</a:t>
            </a:r>
          </a:p>
          <a:p>
            <a:pPr lvl="1" eaLnBrk="1" hangingPunct="1">
              <a:defRPr/>
            </a:pPr>
            <a:r>
              <a:rPr lang="en-US" smtClean="0"/>
              <a:t>Water eyes</a:t>
            </a:r>
          </a:p>
          <a:p>
            <a:pPr lvl="1" eaLnBrk="1" hangingPunct="1">
              <a:defRPr/>
            </a:pPr>
            <a:r>
              <a:rPr lang="en-US" smtClean="0"/>
              <a:t>Swelling</a:t>
            </a:r>
          </a:p>
          <a:p>
            <a:pPr lvl="1" eaLnBrk="1" hangingPunct="1">
              <a:defRPr/>
            </a:pPr>
            <a:r>
              <a:rPr lang="en-US" smtClean="0"/>
              <a:t>Corneal opacity</a:t>
            </a:r>
          </a:p>
          <a:p>
            <a:pPr lvl="1" eaLnBrk="1" hangingPunct="1">
              <a:defRPr/>
            </a:pPr>
            <a:r>
              <a:rPr lang="en-US" smtClean="0"/>
              <a:t>ulceration</a:t>
            </a:r>
          </a:p>
        </p:txBody>
      </p:sp>
      <p:sp>
        <p:nvSpPr>
          <p:cNvPr id="41988" name="Rectangle 4"/>
          <p:cNvSpPr>
            <a:spLocks noGrp="1" noChangeArrowheads="1"/>
          </p:cNvSpPr>
          <p:nvPr>
            <p:ph type="body" sz="half" idx="2"/>
          </p:nvPr>
        </p:nvSpPr>
        <p:spPr/>
        <p:txBody>
          <a:bodyPr/>
          <a:lstStyle/>
          <a:p>
            <a:pPr eaLnBrk="1" hangingPunct="1">
              <a:defRPr/>
            </a:pPr>
            <a:r>
              <a:rPr lang="en-US" smtClean="0"/>
              <a:t>Transmission</a:t>
            </a:r>
          </a:p>
          <a:p>
            <a:pPr lvl="1" eaLnBrk="1" hangingPunct="1">
              <a:defRPr/>
            </a:pPr>
            <a:r>
              <a:rPr lang="en-US" smtClean="0"/>
              <a:t>Commonly associated with irritants (dust, stress, sunlight, grass, weeds, pollen, etc.)</a:t>
            </a:r>
          </a:p>
          <a:p>
            <a:pPr lvl="1" eaLnBrk="1" hangingPunct="1">
              <a:defRPr/>
            </a:pPr>
            <a:r>
              <a:rPr lang="en-US" smtClean="0"/>
              <a:t>Face flies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en-US" smtClean="0"/>
              <a:t>Pinkeye</a:t>
            </a:r>
          </a:p>
        </p:txBody>
      </p:sp>
      <p:sp>
        <p:nvSpPr>
          <p:cNvPr id="87043" name="Rectangle 3"/>
          <p:cNvSpPr>
            <a:spLocks noGrp="1" noChangeArrowheads="1"/>
          </p:cNvSpPr>
          <p:nvPr>
            <p:ph type="body" idx="1"/>
          </p:nvPr>
        </p:nvSpPr>
        <p:spPr>
          <a:xfrm>
            <a:off x="1066800" y="1981200"/>
            <a:ext cx="8077200" cy="4648200"/>
          </a:xfrm>
        </p:spPr>
        <p:txBody>
          <a:bodyPr/>
          <a:lstStyle/>
          <a:p>
            <a:pPr eaLnBrk="1" hangingPunct="1">
              <a:defRPr/>
            </a:pPr>
            <a:r>
              <a:rPr lang="en-US" sz="2800" smtClean="0"/>
              <a:t>Treatment</a:t>
            </a:r>
          </a:p>
          <a:p>
            <a:pPr lvl="1" eaLnBrk="1" hangingPunct="1">
              <a:defRPr/>
            </a:pPr>
            <a:r>
              <a:rPr lang="en-US" sz="2400" smtClean="0"/>
              <a:t>Oxytetracycline</a:t>
            </a:r>
          </a:p>
          <a:p>
            <a:pPr lvl="1" eaLnBrk="1" hangingPunct="1">
              <a:defRPr/>
            </a:pPr>
            <a:r>
              <a:rPr lang="en-US" sz="2400" smtClean="0"/>
              <a:t>Patch over infected eye</a:t>
            </a:r>
          </a:p>
          <a:p>
            <a:pPr eaLnBrk="1" hangingPunct="1">
              <a:defRPr/>
            </a:pPr>
            <a:r>
              <a:rPr lang="en-US" sz="2800" smtClean="0"/>
              <a:t>Prevention</a:t>
            </a:r>
          </a:p>
          <a:p>
            <a:pPr lvl="1" eaLnBrk="1" hangingPunct="1">
              <a:defRPr/>
            </a:pPr>
            <a:r>
              <a:rPr lang="en-US" sz="2400" smtClean="0"/>
              <a:t>Control of flies</a:t>
            </a:r>
          </a:p>
          <a:p>
            <a:pPr lvl="1" eaLnBrk="1" hangingPunct="1">
              <a:defRPr/>
            </a:pPr>
            <a:r>
              <a:rPr lang="en-US" sz="2400" smtClean="0"/>
              <a:t>Isolate infected animals</a:t>
            </a:r>
          </a:p>
          <a:p>
            <a:pPr lvl="1" eaLnBrk="1" hangingPunct="1">
              <a:defRPr/>
            </a:pPr>
            <a:r>
              <a:rPr lang="en-US" sz="2400" smtClean="0"/>
              <a:t>Select breeding animals with eyelid pigmentation</a:t>
            </a:r>
          </a:p>
          <a:p>
            <a:pPr lvl="1" eaLnBrk="1" hangingPunct="1">
              <a:defRPr/>
            </a:pPr>
            <a:endParaRPr lang="en-US" sz="2400" smtClean="0"/>
          </a:p>
          <a:p>
            <a:pPr eaLnBrk="1" hangingPunct="1">
              <a:buFont typeface="Wingdings" pitchFamily="2" charset="2"/>
              <a:buNone/>
              <a:defRPr/>
            </a:pPr>
            <a:r>
              <a:rPr lang="en-US" sz="2800" smtClean="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defRPr/>
            </a:pPr>
            <a:r>
              <a:rPr lang="en-US" smtClean="0"/>
              <a:t>Pinkeye</a:t>
            </a:r>
          </a:p>
        </p:txBody>
      </p:sp>
      <p:pic>
        <p:nvPicPr>
          <p:cNvPr id="43011" name="Picture 4" descr="pinkeye3"/>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00400" y="2362200"/>
            <a:ext cx="3843338" cy="412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mtClean="0"/>
              <a:t>Diseases</a:t>
            </a:r>
          </a:p>
        </p:txBody>
      </p:sp>
      <p:sp>
        <p:nvSpPr>
          <p:cNvPr id="6147" name="Rectangle 3"/>
          <p:cNvSpPr>
            <a:spLocks noGrp="1" noChangeArrowheads="1"/>
          </p:cNvSpPr>
          <p:nvPr>
            <p:ph type="body" idx="1"/>
          </p:nvPr>
        </p:nvSpPr>
        <p:spPr/>
        <p:txBody>
          <a:bodyPr/>
          <a:lstStyle/>
          <a:p>
            <a:pPr eaLnBrk="1" hangingPunct="1">
              <a:defRPr/>
            </a:pPr>
            <a:r>
              <a:rPr lang="en-US" smtClean="0"/>
              <a:t>Any deviation from the normal state of health.</a:t>
            </a:r>
          </a:p>
          <a:p>
            <a:pPr eaLnBrk="1" hangingPunct="1">
              <a:defRPr/>
            </a:pPr>
            <a:r>
              <a:rPr lang="en-US" smtClean="0"/>
              <a:t>Accurate disease diagnoses is an essential element in any health management program.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mtClean="0"/>
              <a:t>Clostridial Diseases</a:t>
            </a:r>
          </a:p>
        </p:txBody>
      </p:sp>
      <p:sp>
        <p:nvSpPr>
          <p:cNvPr id="25603" name="Rectangle 3"/>
          <p:cNvSpPr>
            <a:spLocks noGrp="1" noChangeArrowheads="1"/>
          </p:cNvSpPr>
          <p:nvPr>
            <p:ph type="body" idx="1"/>
          </p:nvPr>
        </p:nvSpPr>
        <p:spPr/>
        <p:txBody>
          <a:bodyPr/>
          <a:lstStyle/>
          <a:p>
            <a:pPr eaLnBrk="1" hangingPunct="1">
              <a:defRPr/>
            </a:pPr>
            <a:r>
              <a:rPr lang="en-US" smtClean="0"/>
              <a:t>Malignant Edema</a:t>
            </a:r>
          </a:p>
          <a:p>
            <a:pPr eaLnBrk="1" hangingPunct="1">
              <a:defRPr/>
            </a:pPr>
            <a:r>
              <a:rPr lang="en-US" smtClean="0"/>
              <a:t>Blackleg</a:t>
            </a:r>
          </a:p>
          <a:p>
            <a:pPr eaLnBrk="1" hangingPunct="1">
              <a:defRPr/>
            </a:pPr>
            <a:r>
              <a:rPr lang="en-US" smtClean="0"/>
              <a:t>Tetanus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mtClean="0"/>
              <a:t>Blackleg</a:t>
            </a:r>
          </a:p>
        </p:txBody>
      </p:sp>
      <p:sp>
        <p:nvSpPr>
          <p:cNvPr id="28675" name="Rectangle 3"/>
          <p:cNvSpPr>
            <a:spLocks noGrp="1" noChangeArrowheads="1"/>
          </p:cNvSpPr>
          <p:nvPr>
            <p:ph type="body" sz="half" idx="1"/>
          </p:nvPr>
        </p:nvSpPr>
        <p:spPr/>
        <p:txBody>
          <a:bodyPr/>
          <a:lstStyle/>
          <a:p>
            <a:pPr eaLnBrk="1" hangingPunct="1">
              <a:defRPr/>
            </a:pPr>
            <a:r>
              <a:rPr lang="en-US" smtClean="0"/>
              <a:t>Symptoms</a:t>
            </a:r>
          </a:p>
          <a:p>
            <a:pPr lvl="1" eaLnBrk="1" hangingPunct="1">
              <a:defRPr/>
            </a:pPr>
            <a:r>
              <a:rPr lang="en-US" smtClean="0"/>
              <a:t>Muscular depression</a:t>
            </a:r>
          </a:p>
          <a:p>
            <a:pPr lvl="1" eaLnBrk="1" hangingPunct="1">
              <a:defRPr/>
            </a:pPr>
            <a:r>
              <a:rPr lang="en-US" smtClean="0"/>
              <a:t>Gaseous swelling in muscles</a:t>
            </a:r>
          </a:p>
          <a:p>
            <a:pPr lvl="1" eaLnBrk="1" hangingPunct="1">
              <a:defRPr/>
            </a:pPr>
            <a:r>
              <a:rPr lang="en-US" smtClean="0"/>
              <a:t>lameness</a:t>
            </a:r>
          </a:p>
        </p:txBody>
      </p:sp>
      <p:sp>
        <p:nvSpPr>
          <p:cNvPr id="28676" name="Rectangle 4"/>
          <p:cNvSpPr>
            <a:spLocks noGrp="1" noChangeArrowheads="1"/>
          </p:cNvSpPr>
          <p:nvPr>
            <p:ph type="body" sz="half" idx="2"/>
          </p:nvPr>
        </p:nvSpPr>
        <p:spPr/>
        <p:txBody>
          <a:bodyPr/>
          <a:lstStyle/>
          <a:p>
            <a:pPr eaLnBrk="1" hangingPunct="1">
              <a:defRPr/>
            </a:pPr>
            <a:r>
              <a:rPr lang="en-US" smtClean="0"/>
              <a:t>Transmission</a:t>
            </a:r>
          </a:p>
          <a:p>
            <a:pPr lvl="1" eaLnBrk="1" hangingPunct="1">
              <a:defRPr/>
            </a:pPr>
            <a:r>
              <a:rPr lang="en-US" smtClean="0"/>
              <a:t>Wounds</a:t>
            </a:r>
          </a:p>
          <a:p>
            <a:pPr lvl="1" eaLnBrk="1" hangingPunct="1">
              <a:defRPr/>
            </a:pPr>
            <a:r>
              <a:rPr lang="en-US" smtClean="0"/>
              <a:t>Ingestion of contaminated feed</a:t>
            </a:r>
          </a:p>
          <a:p>
            <a:pPr lvl="1" eaLnBrk="1" hangingPunct="1">
              <a:defRPr/>
            </a:pPr>
            <a:r>
              <a:rPr lang="en-US" smtClean="0"/>
              <a:t>soil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lang="en-US" smtClean="0"/>
              <a:t>Blackleg</a:t>
            </a:r>
          </a:p>
        </p:txBody>
      </p:sp>
      <p:sp>
        <p:nvSpPr>
          <p:cNvPr id="92163" name="Rectangle 3"/>
          <p:cNvSpPr>
            <a:spLocks noGrp="1" noChangeArrowheads="1"/>
          </p:cNvSpPr>
          <p:nvPr>
            <p:ph type="body" idx="1"/>
          </p:nvPr>
        </p:nvSpPr>
        <p:spPr/>
        <p:txBody>
          <a:bodyPr/>
          <a:lstStyle/>
          <a:p>
            <a:pPr eaLnBrk="1" hangingPunct="1">
              <a:defRPr/>
            </a:pPr>
            <a:r>
              <a:rPr lang="en-US" smtClean="0"/>
              <a:t>Treatment</a:t>
            </a:r>
          </a:p>
          <a:p>
            <a:pPr lvl="1" eaLnBrk="1" hangingPunct="1">
              <a:defRPr/>
            </a:pPr>
            <a:r>
              <a:rPr lang="en-US" smtClean="0"/>
              <a:t>Penicillin</a:t>
            </a:r>
          </a:p>
          <a:p>
            <a:pPr eaLnBrk="1" hangingPunct="1">
              <a:defRPr/>
            </a:pPr>
            <a:r>
              <a:rPr lang="en-US" smtClean="0"/>
              <a:t>Prevention</a:t>
            </a:r>
          </a:p>
          <a:p>
            <a:pPr lvl="1" eaLnBrk="1" hangingPunct="1">
              <a:defRPr/>
            </a:pPr>
            <a:r>
              <a:rPr lang="en-US" smtClean="0"/>
              <a:t>Vaccination of calves at branding</a:t>
            </a:r>
          </a:p>
          <a:p>
            <a:pPr lvl="1" eaLnBrk="1" hangingPunct="1">
              <a:defRPr/>
            </a:pPr>
            <a:r>
              <a:rPr lang="en-US" smtClean="0"/>
              <a:t>Vaccinate cow before calving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mtClean="0"/>
              <a:t>Malignant Edema</a:t>
            </a:r>
          </a:p>
        </p:txBody>
      </p:sp>
      <p:sp>
        <p:nvSpPr>
          <p:cNvPr id="26627" name="Rectangle 3"/>
          <p:cNvSpPr>
            <a:spLocks noGrp="1" noChangeArrowheads="1"/>
          </p:cNvSpPr>
          <p:nvPr>
            <p:ph type="body" sz="half" idx="1"/>
          </p:nvPr>
        </p:nvSpPr>
        <p:spPr/>
        <p:txBody>
          <a:bodyPr/>
          <a:lstStyle/>
          <a:p>
            <a:pPr eaLnBrk="1" hangingPunct="1">
              <a:defRPr/>
            </a:pPr>
            <a:r>
              <a:rPr lang="en-US" smtClean="0"/>
              <a:t>Symptoms</a:t>
            </a:r>
          </a:p>
          <a:p>
            <a:pPr lvl="1" eaLnBrk="1" hangingPunct="1">
              <a:defRPr/>
            </a:pPr>
            <a:r>
              <a:rPr lang="en-US" smtClean="0"/>
              <a:t>History of wounds</a:t>
            </a:r>
          </a:p>
          <a:p>
            <a:pPr lvl="1" eaLnBrk="1" hangingPunct="1">
              <a:defRPr/>
            </a:pPr>
            <a:r>
              <a:rPr lang="en-US" smtClean="0"/>
              <a:t>Fever and swelling around wounds</a:t>
            </a:r>
          </a:p>
          <a:p>
            <a:pPr lvl="1" eaLnBrk="1" hangingPunct="1">
              <a:defRPr/>
            </a:pPr>
            <a:r>
              <a:rPr lang="en-US" smtClean="0"/>
              <a:t>Sudden death</a:t>
            </a:r>
          </a:p>
        </p:txBody>
      </p:sp>
      <p:sp>
        <p:nvSpPr>
          <p:cNvPr id="26628" name="Rectangle 4"/>
          <p:cNvSpPr>
            <a:spLocks noGrp="1" noChangeArrowheads="1"/>
          </p:cNvSpPr>
          <p:nvPr>
            <p:ph type="body" sz="half" idx="2"/>
          </p:nvPr>
        </p:nvSpPr>
        <p:spPr/>
        <p:txBody>
          <a:bodyPr/>
          <a:lstStyle/>
          <a:p>
            <a:pPr eaLnBrk="1" hangingPunct="1">
              <a:defRPr/>
            </a:pPr>
            <a:r>
              <a:rPr lang="en-US" smtClean="0"/>
              <a:t>Transmission</a:t>
            </a:r>
          </a:p>
          <a:p>
            <a:pPr lvl="1" eaLnBrk="1" hangingPunct="1">
              <a:defRPr/>
            </a:pPr>
            <a:r>
              <a:rPr lang="en-US" smtClean="0"/>
              <a:t>Mostly through wounds</a:t>
            </a:r>
          </a:p>
          <a:p>
            <a:pPr lvl="1" eaLnBrk="1" hangingPunct="1">
              <a:defRPr/>
            </a:pPr>
            <a:r>
              <a:rPr lang="en-US" smtClean="0"/>
              <a:t>Ingestion  of contaminated soil or feed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en-US" smtClean="0"/>
              <a:t>Malignant Edema</a:t>
            </a:r>
          </a:p>
        </p:txBody>
      </p:sp>
      <p:sp>
        <p:nvSpPr>
          <p:cNvPr id="89091" name="Rectangle 3"/>
          <p:cNvSpPr>
            <a:spLocks noGrp="1" noChangeArrowheads="1"/>
          </p:cNvSpPr>
          <p:nvPr>
            <p:ph type="body" idx="1"/>
          </p:nvPr>
        </p:nvSpPr>
        <p:spPr/>
        <p:txBody>
          <a:bodyPr/>
          <a:lstStyle/>
          <a:p>
            <a:pPr eaLnBrk="1" hangingPunct="1">
              <a:defRPr/>
            </a:pPr>
            <a:r>
              <a:rPr lang="en-US" smtClean="0"/>
              <a:t>Treatment</a:t>
            </a:r>
          </a:p>
          <a:p>
            <a:pPr lvl="1" eaLnBrk="1" hangingPunct="1">
              <a:defRPr/>
            </a:pPr>
            <a:r>
              <a:rPr lang="en-US" smtClean="0"/>
              <a:t>Penicillin</a:t>
            </a:r>
          </a:p>
          <a:p>
            <a:pPr eaLnBrk="1" hangingPunct="1">
              <a:defRPr/>
            </a:pPr>
            <a:r>
              <a:rPr lang="en-US" smtClean="0"/>
              <a:t>Prevention</a:t>
            </a:r>
          </a:p>
          <a:p>
            <a:pPr lvl="1" eaLnBrk="1" hangingPunct="1">
              <a:defRPr/>
            </a:pPr>
            <a:r>
              <a:rPr lang="en-US" smtClean="0"/>
              <a:t>Vaccination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mtClean="0"/>
              <a:t>Tetanus</a:t>
            </a:r>
          </a:p>
        </p:txBody>
      </p:sp>
      <p:sp>
        <p:nvSpPr>
          <p:cNvPr id="27651" name="Rectangle 3"/>
          <p:cNvSpPr>
            <a:spLocks noGrp="1" noChangeArrowheads="1"/>
          </p:cNvSpPr>
          <p:nvPr>
            <p:ph type="body" sz="half" idx="1"/>
          </p:nvPr>
        </p:nvSpPr>
        <p:spPr/>
        <p:txBody>
          <a:bodyPr/>
          <a:lstStyle/>
          <a:p>
            <a:pPr eaLnBrk="1" hangingPunct="1">
              <a:defRPr/>
            </a:pPr>
            <a:r>
              <a:rPr lang="en-US" smtClean="0"/>
              <a:t>Symptoms</a:t>
            </a:r>
          </a:p>
          <a:p>
            <a:pPr lvl="1" eaLnBrk="1" hangingPunct="1">
              <a:defRPr/>
            </a:pPr>
            <a:r>
              <a:rPr lang="en-US" smtClean="0"/>
              <a:t>Spasms</a:t>
            </a:r>
          </a:p>
          <a:p>
            <a:pPr lvl="1" eaLnBrk="1" hangingPunct="1">
              <a:defRPr/>
            </a:pPr>
            <a:r>
              <a:rPr lang="en-US" smtClean="0"/>
              <a:t>Contractions of voluntary muscles</a:t>
            </a:r>
          </a:p>
          <a:p>
            <a:pPr lvl="1" eaLnBrk="1" hangingPunct="1">
              <a:defRPr/>
            </a:pPr>
            <a:r>
              <a:rPr lang="en-US" smtClean="0"/>
              <a:t>High mortality rate</a:t>
            </a:r>
          </a:p>
        </p:txBody>
      </p:sp>
      <p:sp>
        <p:nvSpPr>
          <p:cNvPr id="27652" name="Rectangle 4"/>
          <p:cNvSpPr>
            <a:spLocks noGrp="1" noChangeArrowheads="1"/>
          </p:cNvSpPr>
          <p:nvPr>
            <p:ph type="body" sz="half" idx="2"/>
          </p:nvPr>
        </p:nvSpPr>
        <p:spPr/>
        <p:txBody>
          <a:bodyPr/>
          <a:lstStyle/>
          <a:p>
            <a:pPr eaLnBrk="1" hangingPunct="1">
              <a:defRPr/>
            </a:pPr>
            <a:r>
              <a:rPr lang="en-US" smtClean="0"/>
              <a:t>Transmission</a:t>
            </a:r>
          </a:p>
          <a:p>
            <a:pPr lvl="1" eaLnBrk="1" hangingPunct="1">
              <a:defRPr/>
            </a:pPr>
            <a:r>
              <a:rPr lang="en-US" smtClean="0"/>
              <a:t>Through wounds</a:t>
            </a:r>
          </a:p>
          <a:p>
            <a:pPr lvl="1" eaLnBrk="1" hangingPunct="1">
              <a:defRPr/>
            </a:pPr>
            <a:r>
              <a:rPr lang="en-US" smtClean="0"/>
              <a:t>Especially deep puncture wounds</a:t>
            </a:r>
          </a:p>
        </p:txBody>
      </p:sp>
      <p:sp>
        <p:nvSpPr>
          <p:cNvPr id="49157" name="Text Box 5"/>
          <p:cNvSpPr txBox="1">
            <a:spLocks noChangeArrowheads="1"/>
          </p:cNvSpPr>
          <p:nvPr/>
        </p:nvSpPr>
        <p:spPr bwMode="auto">
          <a:xfrm>
            <a:off x="914400" y="44958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endParaRPr lang="en-US"/>
          </a:p>
        </p:txBody>
      </p:sp>
      <p:sp>
        <p:nvSpPr>
          <p:cNvPr id="49158" name="Text Box 6"/>
          <p:cNvSpPr txBox="1">
            <a:spLocks noChangeArrowheads="1"/>
          </p:cNvSpPr>
          <p:nvPr/>
        </p:nvSpPr>
        <p:spPr bwMode="auto">
          <a:xfrm>
            <a:off x="990600" y="49530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endParaRPr lang="en-US"/>
          </a:p>
        </p:txBody>
      </p:sp>
      <p:sp>
        <p:nvSpPr>
          <p:cNvPr id="49159" name="Text Box 7"/>
          <p:cNvSpPr txBox="1">
            <a:spLocks noChangeArrowheads="1"/>
          </p:cNvSpPr>
          <p:nvPr/>
        </p:nvSpPr>
        <p:spPr bwMode="auto">
          <a:xfrm>
            <a:off x="914400" y="46482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endParaRPr lang="en-US"/>
          </a:p>
        </p:txBody>
      </p:sp>
      <p:sp>
        <p:nvSpPr>
          <p:cNvPr id="49160" name="Text Box 8"/>
          <p:cNvSpPr txBox="1">
            <a:spLocks noChangeArrowheads="1"/>
          </p:cNvSpPr>
          <p:nvPr/>
        </p:nvSpPr>
        <p:spPr bwMode="auto">
          <a:xfrm>
            <a:off x="914400" y="4419600"/>
            <a:ext cx="82296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buFont typeface="Wingdings" pitchFamily="2" charset="2"/>
              <a:buChar char="q"/>
            </a:pPr>
            <a:r>
              <a:rPr lang="en-US"/>
              <a:t>    </a:t>
            </a:r>
            <a:r>
              <a:rPr lang="en-US" sz="2400"/>
              <a:t>Treatment=  antibiotics, tranquilizers, high doses of 			tetanus anitoxins</a:t>
            </a:r>
          </a:p>
          <a:p>
            <a:pPr>
              <a:spcBef>
                <a:spcPct val="50000"/>
              </a:spcBef>
              <a:buFont typeface="Wingdings" pitchFamily="2" charset="2"/>
              <a:buChar char="q"/>
            </a:pPr>
            <a:r>
              <a:rPr lang="en-US" sz="2400"/>
              <a:t>     Prevention=  avoid contamination of open wounds             			- vaccinate in high risk areas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Tetanus</a:t>
            </a:r>
            <a:endParaRPr lang="en-US" dirty="0"/>
          </a:p>
        </p:txBody>
      </p:sp>
      <p:sp>
        <p:nvSpPr>
          <p:cNvPr id="3" name="Content Placeholder 2"/>
          <p:cNvSpPr>
            <a:spLocks noGrp="1"/>
          </p:cNvSpPr>
          <p:nvPr>
            <p:ph sz="half" idx="1"/>
          </p:nvPr>
        </p:nvSpPr>
        <p:spPr/>
        <p:txBody>
          <a:bodyPr/>
          <a:lstStyle/>
          <a:p>
            <a:pPr>
              <a:defRPr/>
            </a:pPr>
            <a:r>
              <a:rPr lang="en-US" dirty="0" smtClean="0"/>
              <a:t>Anti-toxin</a:t>
            </a:r>
          </a:p>
          <a:p>
            <a:pPr lvl="1">
              <a:defRPr/>
            </a:pPr>
            <a:r>
              <a:rPr lang="en-US" dirty="0" smtClean="0"/>
              <a:t>Give to those animals where the body cavity is opened or a cut with a knife, etc. is made</a:t>
            </a:r>
          </a:p>
          <a:p>
            <a:pPr lvl="1">
              <a:defRPr/>
            </a:pPr>
            <a:r>
              <a:rPr lang="en-US" dirty="0" smtClean="0"/>
              <a:t>Short term protection</a:t>
            </a:r>
            <a:endParaRPr lang="en-US" dirty="0"/>
          </a:p>
        </p:txBody>
      </p:sp>
      <p:sp>
        <p:nvSpPr>
          <p:cNvPr id="4" name="Content Placeholder 3"/>
          <p:cNvSpPr>
            <a:spLocks noGrp="1"/>
          </p:cNvSpPr>
          <p:nvPr>
            <p:ph sz="half" idx="2"/>
          </p:nvPr>
        </p:nvSpPr>
        <p:spPr/>
        <p:txBody>
          <a:bodyPr/>
          <a:lstStyle/>
          <a:p>
            <a:pPr>
              <a:defRPr/>
            </a:pPr>
            <a:r>
              <a:rPr lang="en-US" dirty="0" smtClean="0"/>
              <a:t>Toxoid</a:t>
            </a:r>
          </a:p>
          <a:p>
            <a:pPr lvl="1">
              <a:defRPr/>
            </a:pPr>
            <a:r>
              <a:rPr lang="en-US" dirty="0" smtClean="0"/>
              <a:t>Give to those animals whereby we use an elastrator, </a:t>
            </a:r>
            <a:r>
              <a:rPr lang="en-US" dirty="0" err="1" smtClean="0"/>
              <a:t>callicrate</a:t>
            </a:r>
            <a:r>
              <a:rPr lang="en-US" dirty="0" smtClean="0"/>
              <a:t> or Calif. </a:t>
            </a:r>
            <a:r>
              <a:rPr lang="en-US" dirty="0" err="1" smtClean="0"/>
              <a:t>Bander</a:t>
            </a:r>
            <a:endParaRPr lang="en-US" dirty="0" smtClean="0"/>
          </a:p>
          <a:p>
            <a:pPr lvl="1">
              <a:defRPr/>
            </a:pPr>
            <a:r>
              <a:rPr lang="en-US" dirty="0" smtClean="0"/>
              <a:t>Provides long term protection</a:t>
            </a:r>
          </a:p>
          <a:p>
            <a:pPr lvl="1">
              <a:defRPr/>
            </a:pPr>
            <a:r>
              <a:rPr lang="en-US" dirty="0" smtClean="0"/>
              <a:t>Needs a booster</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en-US" smtClean="0"/>
              <a:t>Nitrate Poisoning	</a:t>
            </a:r>
          </a:p>
        </p:txBody>
      </p:sp>
      <p:sp>
        <p:nvSpPr>
          <p:cNvPr id="121859" name="Rectangle 3"/>
          <p:cNvSpPr>
            <a:spLocks noGrp="1" noChangeArrowheads="1"/>
          </p:cNvSpPr>
          <p:nvPr>
            <p:ph type="body" idx="1"/>
          </p:nvPr>
        </p:nvSpPr>
        <p:spPr/>
        <p:txBody>
          <a:bodyPr/>
          <a:lstStyle/>
          <a:p>
            <a:pPr eaLnBrk="1" hangingPunct="1">
              <a:defRPr/>
            </a:pPr>
            <a:r>
              <a:rPr lang="en-US" dirty="0" smtClean="0"/>
              <a:t>Nitrate accumulation results from plant stress such as drought</a:t>
            </a:r>
          </a:p>
          <a:p>
            <a:pPr eaLnBrk="1" hangingPunct="1">
              <a:defRPr/>
            </a:pPr>
            <a:r>
              <a:rPr lang="en-US" dirty="0" smtClean="0"/>
              <a:t>Most nitrates accumulates in the lower leaf and the plant stem</a:t>
            </a:r>
          </a:p>
          <a:p>
            <a:pPr eaLnBrk="1" hangingPunct="1">
              <a:defRPr/>
            </a:pPr>
            <a:r>
              <a:rPr lang="en-US" dirty="0"/>
              <a:t>In drought, plants become stressed  and the plant cannot convert nitrogen into new growth due to lack of moisture, thus N </a:t>
            </a:r>
            <a:r>
              <a:rPr lang="en-US" dirty="0" smtClean="0"/>
              <a:t>accumulates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Nitrate Poisoning	</a:t>
            </a:r>
            <a:endParaRPr lang="en-US" dirty="0"/>
          </a:p>
        </p:txBody>
      </p:sp>
      <p:sp>
        <p:nvSpPr>
          <p:cNvPr id="3" name="Content Placeholder 2"/>
          <p:cNvSpPr>
            <a:spLocks noGrp="1"/>
          </p:cNvSpPr>
          <p:nvPr>
            <p:ph idx="1"/>
          </p:nvPr>
        </p:nvSpPr>
        <p:spPr/>
        <p:txBody>
          <a:bodyPr/>
          <a:lstStyle/>
          <a:p>
            <a:pPr lvl="1" eaLnBrk="1" hangingPunct="1">
              <a:defRPr/>
            </a:pPr>
            <a:r>
              <a:rPr lang="en-US" dirty="0" smtClean="0"/>
              <a:t>Occurs </a:t>
            </a:r>
            <a:r>
              <a:rPr lang="en-US" dirty="0"/>
              <a:t>when more soil nitrogen than needed for maximum growth of the plant</a:t>
            </a:r>
          </a:p>
          <a:p>
            <a:pPr lvl="1" eaLnBrk="1" hangingPunct="1">
              <a:defRPr/>
            </a:pPr>
            <a:r>
              <a:rPr lang="en-US" dirty="0"/>
              <a:t>&gt; 0.9% Nitrate in the plant is lethal to </a:t>
            </a:r>
            <a:r>
              <a:rPr lang="en-US" dirty="0" smtClean="0"/>
              <a:t>cattle</a:t>
            </a:r>
          </a:p>
          <a:p>
            <a:pPr lvl="1" eaLnBrk="1" hangingPunct="1">
              <a:defRPr/>
            </a:pPr>
            <a:r>
              <a:rPr lang="en-US" dirty="0" smtClean="0"/>
              <a:t>Tips</a:t>
            </a:r>
          </a:p>
          <a:p>
            <a:pPr lvl="2" eaLnBrk="1" hangingPunct="1">
              <a:defRPr/>
            </a:pPr>
            <a:r>
              <a:rPr lang="en-US" dirty="0" smtClean="0"/>
              <a:t>Don’t turn in hungry cattle into possible affected areas of stressed plants</a:t>
            </a:r>
          </a:p>
          <a:p>
            <a:pPr lvl="2" eaLnBrk="1" hangingPunct="1">
              <a:defRPr/>
            </a:pPr>
            <a:r>
              <a:rPr lang="en-US" dirty="0" smtClean="0"/>
              <a:t>Have the hay tested in stressed plant situations</a:t>
            </a:r>
            <a:endParaRPr lang="en-US" dirty="0"/>
          </a:p>
          <a:p>
            <a:pPr>
              <a:defRPr/>
            </a:pP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lang="en-US" smtClean="0"/>
              <a:t>Nitrate Poisoning	cont</a:t>
            </a:r>
          </a:p>
        </p:txBody>
      </p:sp>
      <p:sp>
        <p:nvSpPr>
          <p:cNvPr id="122883" name="Rectangle 3"/>
          <p:cNvSpPr>
            <a:spLocks noGrp="1" noChangeArrowheads="1"/>
          </p:cNvSpPr>
          <p:nvPr>
            <p:ph type="body" idx="1"/>
          </p:nvPr>
        </p:nvSpPr>
        <p:spPr/>
        <p:txBody>
          <a:bodyPr/>
          <a:lstStyle/>
          <a:p>
            <a:pPr eaLnBrk="1" hangingPunct="1">
              <a:lnSpc>
                <a:spcPct val="90000"/>
              </a:lnSpc>
              <a:defRPr/>
            </a:pPr>
            <a:endParaRPr lang="en-US" sz="2800" smtClean="0"/>
          </a:p>
          <a:p>
            <a:pPr eaLnBrk="1" hangingPunct="1">
              <a:lnSpc>
                <a:spcPct val="90000"/>
              </a:lnSpc>
              <a:defRPr/>
            </a:pPr>
            <a:r>
              <a:rPr lang="en-US" sz="2800" smtClean="0"/>
              <a:t>Toxicity symptoms is a chocolate-brown color to the blood.</a:t>
            </a:r>
          </a:p>
          <a:p>
            <a:pPr eaLnBrk="1" hangingPunct="1">
              <a:lnSpc>
                <a:spcPct val="90000"/>
              </a:lnSpc>
              <a:defRPr/>
            </a:pPr>
            <a:r>
              <a:rPr lang="en-US" sz="2800" smtClean="0"/>
              <a:t>Also, nausea, vomiting, bloating, fast heart rate, blue mucous membranes, staggering gait, shortness of breath, then death</a:t>
            </a:r>
          </a:p>
          <a:p>
            <a:pPr eaLnBrk="1" hangingPunct="1">
              <a:lnSpc>
                <a:spcPct val="90000"/>
              </a:lnSpc>
              <a:defRPr/>
            </a:pPr>
            <a:r>
              <a:rPr lang="en-US" sz="2800" smtClean="0"/>
              <a:t>Administration of methylene blue can counteract the chemical process if caught early </a:t>
            </a:r>
          </a:p>
          <a:p>
            <a:pPr eaLnBrk="1" hangingPunct="1">
              <a:lnSpc>
                <a:spcPct val="90000"/>
              </a:lnSpc>
              <a:defRPr/>
            </a:pPr>
            <a:endParaRPr lang="en-US" sz="2800" smtClean="0"/>
          </a:p>
          <a:p>
            <a:pPr eaLnBrk="1" hangingPunct="1">
              <a:lnSpc>
                <a:spcPct val="90000"/>
              </a:lnSpc>
              <a:defRPr/>
            </a:pPr>
            <a:endParaRPr lang="en-US" sz="2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defRPr/>
            </a:pPr>
            <a:r>
              <a:rPr lang="en-US" smtClean="0"/>
              <a:t>Sources of Infection	</a:t>
            </a:r>
          </a:p>
        </p:txBody>
      </p:sp>
      <p:sp>
        <p:nvSpPr>
          <p:cNvPr id="111619" name="Rectangle 3"/>
          <p:cNvSpPr>
            <a:spLocks noGrp="1" noChangeArrowheads="1"/>
          </p:cNvSpPr>
          <p:nvPr>
            <p:ph type="body" idx="1"/>
          </p:nvPr>
        </p:nvSpPr>
        <p:spPr/>
        <p:txBody>
          <a:bodyPr/>
          <a:lstStyle/>
          <a:p>
            <a:pPr marL="609600" indent="-609600" eaLnBrk="1" hangingPunct="1">
              <a:buFont typeface="Wingdings" pitchFamily="2" charset="2"/>
              <a:buAutoNum type="arabicPeriod"/>
              <a:defRPr/>
            </a:pPr>
            <a:r>
              <a:rPr lang="en-US" sz="2800" smtClean="0"/>
              <a:t>Direct or immediate contact with a diseased individual.</a:t>
            </a:r>
          </a:p>
          <a:p>
            <a:pPr marL="609600" indent="-609600" eaLnBrk="1" hangingPunct="1">
              <a:buFont typeface="Wingdings" pitchFamily="2" charset="2"/>
              <a:buNone/>
              <a:defRPr/>
            </a:pPr>
            <a:r>
              <a:rPr lang="en-US" sz="2000" smtClean="0"/>
              <a:t>	-Ex.  Brucellosis, ringworm, venereal infections transferred throught sexual contact.</a:t>
            </a:r>
          </a:p>
          <a:p>
            <a:pPr marL="609600" indent="-609600" eaLnBrk="1" hangingPunct="1">
              <a:buFont typeface="Wingdings" pitchFamily="2" charset="2"/>
              <a:buNone/>
              <a:defRPr/>
            </a:pPr>
            <a:endParaRPr lang="en-US" sz="2000" smtClean="0"/>
          </a:p>
          <a:p>
            <a:pPr marL="609600" indent="-609600" eaLnBrk="1" hangingPunct="1">
              <a:buFont typeface="Wingdings" pitchFamily="2" charset="2"/>
              <a:buAutoNum type="arabicPeriod" startAt="2"/>
              <a:defRPr/>
            </a:pPr>
            <a:r>
              <a:rPr lang="en-US" sz="2800" smtClean="0"/>
              <a:t>Contact through  fomites.</a:t>
            </a:r>
          </a:p>
          <a:p>
            <a:pPr marL="609600" indent="-609600" eaLnBrk="1" hangingPunct="1">
              <a:buFont typeface="Wingdings" pitchFamily="2" charset="2"/>
              <a:buNone/>
              <a:defRPr/>
            </a:pPr>
            <a:r>
              <a:rPr lang="en-US" sz="2000" smtClean="0"/>
              <a:t>	-Fomites are inanimate objects that may serve to carry infections from one animal to another.  (feed troughs, trailers).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defRPr/>
            </a:pPr>
            <a:r>
              <a:rPr lang="en-US" smtClean="0"/>
              <a:t>Nitrate Poisoning  cont</a:t>
            </a:r>
          </a:p>
        </p:txBody>
      </p:sp>
      <p:sp>
        <p:nvSpPr>
          <p:cNvPr id="123907" name="Rectangle 3"/>
          <p:cNvSpPr>
            <a:spLocks noGrp="1" noChangeArrowheads="1"/>
          </p:cNvSpPr>
          <p:nvPr>
            <p:ph type="body" idx="1"/>
          </p:nvPr>
        </p:nvSpPr>
        <p:spPr/>
        <p:txBody>
          <a:bodyPr/>
          <a:lstStyle/>
          <a:p>
            <a:pPr eaLnBrk="1" hangingPunct="1">
              <a:defRPr/>
            </a:pPr>
            <a:r>
              <a:rPr lang="en-US" smtClean="0"/>
              <a:t>Nitrates are converted to nitrites which produce met-hemoglobin, a type of hemoglobin that cannot carry oxygen</a:t>
            </a:r>
          </a:p>
          <a:p>
            <a:pPr eaLnBrk="1" hangingPunct="1">
              <a:defRPr/>
            </a:pPr>
            <a:r>
              <a:rPr lang="en-US" smtClean="0"/>
              <a:t>Nitrites are more toxic even though the term nitrate is used</a:t>
            </a:r>
          </a:p>
          <a:p>
            <a:pPr eaLnBrk="1" hangingPunct="1">
              <a:defRPr/>
            </a:pPr>
            <a:r>
              <a:rPr lang="en-US" smtClean="0"/>
              <a:t>Sorghum plants are more susceptible</a:t>
            </a:r>
          </a:p>
          <a:p>
            <a:pPr eaLnBrk="1" hangingPunct="1">
              <a:buFont typeface="Wingdings" pitchFamily="2" charset="2"/>
              <a:buNone/>
              <a:defRPr/>
            </a:pPr>
            <a:r>
              <a:rPr lang="en-US" smtClean="0"/>
              <a:t>	to nitrate accumulation when mature</a:t>
            </a:r>
          </a:p>
          <a:p>
            <a:pPr eaLnBrk="1" hangingPunct="1">
              <a:buFont typeface="Wingdings" pitchFamily="2" charset="2"/>
              <a:buNone/>
              <a:defRPr/>
            </a:pPr>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defRPr/>
            </a:pPr>
            <a:r>
              <a:rPr lang="en-US" smtClean="0"/>
              <a:t>Nitrate Poisoning cont</a:t>
            </a:r>
          </a:p>
        </p:txBody>
      </p:sp>
      <p:sp>
        <p:nvSpPr>
          <p:cNvPr id="124931" name="Rectangle 3"/>
          <p:cNvSpPr>
            <a:spLocks noGrp="1" noChangeArrowheads="1"/>
          </p:cNvSpPr>
          <p:nvPr>
            <p:ph type="body" idx="1"/>
          </p:nvPr>
        </p:nvSpPr>
        <p:spPr/>
        <p:txBody>
          <a:bodyPr/>
          <a:lstStyle/>
          <a:p>
            <a:pPr eaLnBrk="1" hangingPunct="1">
              <a:lnSpc>
                <a:spcPct val="80000"/>
              </a:lnSpc>
              <a:defRPr/>
            </a:pPr>
            <a:r>
              <a:rPr lang="en-US" sz="2800" smtClean="0"/>
              <a:t>High nitrate feeds can still be fed yet not to breeding animals</a:t>
            </a:r>
          </a:p>
          <a:p>
            <a:pPr eaLnBrk="1" hangingPunct="1">
              <a:lnSpc>
                <a:spcPct val="80000"/>
              </a:lnSpc>
              <a:defRPr/>
            </a:pPr>
            <a:r>
              <a:rPr lang="en-US" sz="2800" smtClean="0"/>
              <a:t>When fed at &gt;1% expect abortions and even death</a:t>
            </a:r>
          </a:p>
          <a:p>
            <a:pPr eaLnBrk="1" hangingPunct="1">
              <a:lnSpc>
                <a:spcPct val="80000"/>
              </a:lnSpc>
              <a:defRPr/>
            </a:pPr>
            <a:r>
              <a:rPr lang="en-US" sz="2800" smtClean="0"/>
              <a:t>Corn fed 10 days before exposing cattle to stressed forages has shown lowered poisoning</a:t>
            </a:r>
          </a:p>
          <a:p>
            <a:pPr eaLnBrk="1" hangingPunct="1">
              <a:lnSpc>
                <a:spcPct val="80000"/>
              </a:lnSpc>
              <a:defRPr/>
            </a:pPr>
            <a:r>
              <a:rPr lang="en-US" sz="2800" smtClean="0"/>
              <a:t>Common causes of high nitrate levels in water include shallow wells and ponds with contaminated surface runoff; (&gt;200 ppm) can be toxic esp. when feed is high too</a:t>
            </a:r>
          </a:p>
          <a:p>
            <a:pPr eaLnBrk="1" hangingPunct="1">
              <a:lnSpc>
                <a:spcPct val="80000"/>
              </a:lnSpc>
              <a:defRPr/>
            </a:pPr>
            <a:endParaRPr lang="en-US" sz="28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defRPr/>
            </a:pPr>
            <a:r>
              <a:rPr lang="en-US" smtClean="0"/>
              <a:t>Prussic Acid/HCN</a:t>
            </a:r>
          </a:p>
        </p:txBody>
      </p:sp>
      <p:sp>
        <p:nvSpPr>
          <p:cNvPr id="125955" name="Rectangle 3"/>
          <p:cNvSpPr>
            <a:spLocks noGrp="1" noChangeArrowheads="1"/>
          </p:cNvSpPr>
          <p:nvPr>
            <p:ph type="body" idx="1"/>
          </p:nvPr>
        </p:nvSpPr>
        <p:spPr/>
        <p:txBody>
          <a:bodyPr/>
          <a:lstStyle/>
          <a:p>
            <a:pPr eaLnBrk="1" hangingPunct="1">
              <a:lnSpc>
                <a:spcPct val="90000"/>
              </a:lnSpc>
              <a:defRPr/>
            </a:pPr>
            <a:r>
              <a:rPr lang="en-US" sz="2800" dirty="0" smtClean="0"/>
              <a:t>Also, a cause from stressed plants which produces a cyanide in the rumen</a:t>
            </a:r>
          </a:p>
          <a:p>
            <a:pPr eaLnBrk="1" hangingPunct="1">
              <a:lnSpc>
                <a:spcPct val="90000"/>
              </a:lnSpc>
              <a:defRPr/>
            </a:pPr>
            <a:r>
              <a:rPr lang="en-US" sz="2800" dirty="0" smtClean="0"/>
              <a:t>Especially </a:t>
            </a:r>
            <a:r>
              <a:rPr lang="en-US" sz="2800" dirty="0" err="1" smtClean="0"/>
              <a:t>johnsongrass</a:t>
            </a:r>
            <a:r>
              <a:rPr lang="en-US" sz="2800" dirty="0" smtClean="0"/>
              <a:t> or sorghums such as </a:t>
            </a:r>
            <a:r>
              <a:rPr lang="en-US" sz="2800" dirty="0" err="1" smtClean="0"/>
              <a:t>sudan</a:t>
            </a:r>
            <a:r>
              <a:rPr lang="en-US" sz="2800" dirty="0" smtClean="0"/>
              <a:t> </a:t>
            </a:r>
          </a:p>
          <a:p>
            <a:pPr eaLnBrk="1" hangingPunct="1">
              <a:lnSpc>
                <a:spcPct val="90000"/>
              </a:lnSpc>
              <a:defRPr/>
            </a:pPr>
            <a:r>
              <a:rPr lang="en-US" sz="2800" dirty="0" smtClean="0"/>
              <a:t>Factors associated with Nitrate poisoning such as drought, excessive sunlight, excessive soil nitrogen, young plants increase the HCN potential</a:t>
            </a:r>
          </a:p>
          <a:p>
            <a:pPr eaLnBrk="1" hangingPunct="1">
              <a:lnSpc>
                <a:spcPct val="90000"/>
              </a:lnSpc>
              <a:defRPr/>
            </a:pPr>
            <a:r>
              <a:rPr lang="en-US" sz="2800" dirty="0" smtClean="0"/>
              <a:t>Proper curing of hay reduces this risk</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defRPr/>
            </a:pPr>
            <a:r>
              <a:rPr lang="en-US" dirty="0" smtClean="0"/>
              <a:t>HCN </a:t>
            </a:r>
            <a:r>
              <a:rPr lang="en-US" sz="3200" dirty="0" err="1" smtClean="0"/>
              <a:t>cont</a:t>
            </a:r>
            <a:r>
              <a:rPr lang="en-US" dirty="0" smtClean="0"/>
              <a:t>	</a:t>
            </a:r>
          </a:p>
        </p:txBody>
      </p:sp>
      <p:sp>
        <p:nvSpPr>
          <p:cNvPr id="126979" name="Rectangle 3"/>
          <p:cNvSpPr>
            <a:spLocks noGrp="1" noChangeArrowheads="1"/>
          </p:cNvSpPr>
          <p:nvPr>
            <p:ph type="body" idx="1"/>
          </p:nvPr>
        </p:nvSpPr>
        <p:spPr/>
        <p:txBody>
          <a:bodyPr/>
          <a:lstStyle/>
          <a:p>
            <a:pPr eaLnBrk="1" hangingPunct="1">
              <a:lnSpc>
                <a:spcPct val="90000"/>
              </a:lnSpc>
              <a:defRPr/>
            </a:pPr>
            <a:r>
              <a:rPr lang="en-US" sz="2800" dirty="0" smtClean="0"/>
              <a:t>Re-growth in sorghums after a cutting of hay, grazing or frost is often dangerous</a:t>
            </a:r>
          </a:p>
          <a:p>
            <a:pPr eaLnBrk="1" hangingPunct="1">
              <a:lnSpc>
                <a:spcPct val="90000"/>
              </a:lnSpc>
              <a:defRPr/>
            </a:pPr>
            <a:r>
              <a:rPr lang="en-US" sz="2800" dirty="0" smtClean="0"/>
              <a:t>Contrasted to Nitrate poisoning; HCN is characterized by bright cherry red color</a:t>
            </a:r>
          </a:p>
          <a:p>
            <a:pPr eaLnBrk="1" hangingPunct="1">
              <a:lnSpc>
                <a:spcPct val="90000"/>
              </a:lnSpc>
              <a:defRPr/>
            </a:pPr>
            <a:r>
              <a:rPr lang="en-US" sz="2800" dirty="0" smtClean="0"/>
              <a:t>Don’t use over 50 lbs. of nitrogen when fertilizing</a:t>
            </a:r>
          </a:p>
          <a:p>
            <a:pPr eaLnBrk="1" hangingPunct="1">
              <a:lnSpc>
                <a:spcPct val="90000"/>
              </a:lnSpc>
              <a:defRPr/>
            </a:pPr>
            <a:r>
              <a:rPr lang="en-US" sz="2800" dirty="0" smtClean="0"/>
              <a:t>Do not graze until </a:t>
            </a:r>
            <a:r>
              <a:rPr lang="en-US" sz="2800" dirty="0" err="1" smtClean="0"/>
              <a:t>sudan</a:t>
            </a:r>
            <a:r>
              <a:rPr lang="en-US" sz="2800" dirty="0" smtClean="0"/>
              <a:t> type plants until they are  24 to 36 inches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HCN </a:t>
            </a:r>
            <a:r>
              <a:rPr lang="en-US" sz="3200" dirty="0" smtClean="0"/>
              <a:t>cont.</a:t>
            </a:r>
            <a:endParaRPr lang="en-US" sz="3200" dirty="0"/>
          </a:p>
        </p:txBody>
      </p:sp>
      <p:sp>
        <p:nvSpPr>
          <p:cNvPr id="3" name="Content Placeholder 2"/>
          <p:cNvSpPr>
            <a:spLocks noGrp="1"/>
          </p:cNvSpPr>
          <p:nvPr>
            <p:ph idx="1"/>
          </p:nvPr>
        </p:nvSpPr>
        <p:spPr/>
        <p:txBody>
          <a:bodyPr/>
          <a:lstStyle/>
          <a:p>
            <a:pPr eaLnBrk="1" hangingPunct="1">
              <a:lnSpc>
                <a:spcPct val="90000"/>
              </a:lnSpc>
              <a:defRPr/>
            </a:pPr>
            <a:r>
              <a:rPr lang="en-US" sz="2800" dirty="0"/>
              <a:t>After a good rain on stressed plants, wait two weeks before grazing</a:t>
            </a:r>
          </a:p>
          <a:p>
            <a:pPr eaLnBrk="1" hangingPunct="1">
              <a:lnSpc>
                <a:spcPct val="90000"/>
              </a:lnSpc>
              <a:defRPr/>
            </a:pPr>
            <a:r>
              <a:rPr lang="en-US" sz="2800" dirty="0"/>
              <a:t>After a frost, wait until the freeze kills the entire plant before grazing (thawed and wilted for a few days)</a:t>
            </a:r>
          </a:p>
          <a:p>
            <a:pPr eaLnBrk="1" hangingPunct="1">
              <a:lnSpc>
                <a:spcPct val="90000"/>
              </a:lnSpc>
              <a:defRPr/>
            </a:pPr>
            <a:r>
              <a:rPr lang="en-US" sz="2800" dirty="0"/>
              <a:t>Allow animals to fill on native grass or hay during the day and then graze sorghum in late afternoon</a:t>
            </a:r>
          </a:p>
          <a:p>
            <a:pPr>
              <a:defRPr/>
            </a:pP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en-US" smtClean="0"/>
              <a:t>Grass Tetany</a:t>
            </a:r>
          </a:p>
        </p:txBody>
      </p:sp>
      <p:sp>
        <p:nvSpPr>
          <p:cNvPr id="128003" name="Rectangle 3"/>
          <p:cNvSpPr>
            <a:spLocks noGrp="1" noChangeArrowheads="1"/>
          </p:cNvSpPr>
          <p:nvPr>
            <p:ph type="body" idx="1"/>
          </p:nvPr>
        </p:nvSpPr>
        <p:spPr/>
        <p:txBody>
          <a:bodyPr/>
          <a:lstStyle/>
          <a:p>
            <a:pPr eaLnBrk="1" hangingPunct="1">
              <a:lnSpc>
                <a:spcPct val="90000"/>
              </a:lnSpc>
              <a:defRPr/>
            </a:pPr>
            <a:r>
              <a:rPr lang="en-US" smtClean="0"/>
              <a:t>A metabolic non-infectious disease </a:t>
            </a:r>
          </a:p>
          <a:p>
            <a:pPr eaLnBrk="1" hangingPunct="1">
              <a:lnSpc>
                <a:spcPct val="90000"/>
              </a:lnSpc>
              <a:defRPr/>
            </a:pPr>
            <a:r>
              <a:rPr lang="en-US" smtClean="0"/>
              <a:t>Also called grass staggers, wheat-pasture poisoning, hypomagnesemia</a:t>
            </a:r>
          </a:p>
          <a:p>
            <a:pPr eaLnBrk="1" hangingPunct="1">
              <a:lnSpc>
                <a:spcPct val="90000"/>
              </a:lnSpc>
              <a:defRPr/>
            </a:pPr>
            <a:r>
              <a:rPr lang="en-US" smtClean="0"/>
              <a:t>Normal levels of blood Mg is 2 mg/100 ml;  if it drops &lt; 1 mg/100 ml, tetany can occur</a:t>
            </a:r>
          </a:p>
          <a:p>
            <a:pPr eaLnBrk="1" hangingPunct="1">
              <a:lnSpc>
                <a:spcPct val="90000"/>
              </a:lnSpc>
              <a:defRPr/>
            </a:pPr>
            <a:r>
              <a:rPr lang="en-US" smtClean="0"/>
              <a:t>If an animal is unable to eat enough forage to provide adequate nutrients</a:t>
            </a:r>
          </a:p>
          <a:p>
            <a:pPr eaLnBrk="1" hangingPunct="1">
              <a:lnSpc>
                <a:spcPct val="90000"/>
              </a:lnSpc>
              <a:defRPr/>
            </a:pPr>
            <a:endParaRPr 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defRPr/>
            </a:pPr>
            <a:r>
              <a:rPr lang="en-US" smtClean="0"/>
              <a:t>Grass Tetany cont</a:t>
            </a:r>
          </a:p>
        </p:txBody>
      </p:sp>
      <p:sp>
        <p:nvSpPr>
          <p:cNvPr id="129027" name="Rectangle 3"/>
          <p:cNvSpPr>
            <a:spLocks noGrp="1" noChangeArrowheads="1"/>
          </p:cNvSpPr>
          <p:nvPr>
            <p:ph type="body" idx="1"/>
          </p:nvPr>
        </p:nvSpPr>
        <p:spPr/>
        <p:txBody>
          <a:bodyPr/>
          <a:lstStyle/>
          <a:p>
            <a:pPr eaLnBrk="1" hangingPunct="1">
              <a:defRPr/>
            </a:pPr>
            <a:r>
              <a:rPr lang="en-US" smtClean="0"/>
              <a:t>Importance is dry matter intake of nutrients</a:t>
            </a:r>
          </a:p>
          <a:p>
            <a:pPr eaLnBrk="1" hangingPunct="1">
              <a:defRPr/>
            </a:pPr>
            <a:r>
              <a:rPr lang="en-US" smtClean="0"/>
              <a:t>Animals affected more often: ruminants, mature animals, lactating animals, animals consuming young tender high moisture plants such as wheat pasture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defRPr/>
            </a:pPr>
            <a:r>
              <a:rPr lang="en-US" smtClean="0"/>
              <a:t>Grass Tetany cont</a:t>
            </a:r>
          </a:p>
        </p:txBody>
      </p:sp>
      <p:sp>
        <p:nvSpPr>
          <p:cNvPr id="130051" name="Rectangle 3"/>
          <p:cNvSpPr>
            <a:spLocks noGrp="1" noChangeArrowheads="1"/>
          </p:cNvSpPr>
          <p:nvPr>
            <p:ph type="body" idx="1"/>
          </p:nvPr>
        </p:nvSpPr>
        <p:spPr/>
        <p:txBody>
          <a:bodyPr/>
          <a:lstStyle/>
          <a:p>
            <a:pPr eaLnBrk="1" hangingPunct="1">
              <a:defRPr/>
            </a:pPr>
            <a:r>
              <a:rPr lang="en-US" sz="2800" smtClean="0"/>
              <a:t>Symptoms: discomfort and unusual alertness, muscular twitching, staggering, collapses, and eventually stiffening of muscles and jerking convulsions with the head pulled back</a:t>
            </a:r>
          </a:p>
          <a:p>
            <a:pPr eaLnBrk="1" hangingPunct="1">
              <a:defRPr/>
            </a:pPr>
            <a:r>
              <a:rPr lang="en-US" sz="2800" smtClean="0"/>
              <a:t>Treatment:  magnesium salts injected intravenous; 200-300 ml of 50% solution</a:t>
            </a:r>
          </a:p>
          <a:p>
            <a:pPr eaLnBrk="1" hangingPunct="1">
              <a:defRPr/>
            </a:pPr>
            <a:r>
              <a:rPr lang="en-US" sz="2800" smtClean="0"/>
              <a:t>Animals surviving for more than 24 hours usually do not show reoccurence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defRPr/>
            </a:pPr>
            <a:r>
              <a:rPr lang="en-US" smtClean="0"/>
              <a:t>Grass Tetany cont</a:t>
            </a:r>
          </a:p>
        </p:txBody>
      </p:sp>
      <p:sp>
        <p:nvSpPr>
          <p:cNvPr id="131075" name="Rectangle 3"/>
          <p:cNvSpPr>
            <a:spLocks noGrp="1" noChangeArrowheads="1"/>
          </p:cNvSpPr>
          <p:nvPr>
            <p:ph type="body" idx="1"/>
          </p:nvPr>
        </p:nvSpPr>
        <p:spPr/>
        <p:txBody>
          <a:bodyPr/>
          <a:lstStyle/>
          <a:p>
            <a:pPr eaLnBrk="1" hangingPunct="1">
              <a:defRPr/>
            </a:pPr>
            <a:r>
              <a:rPr lang="en-US" smtClean="0"/>
              <a:t>Prevention:  high magnesium mineral and increase dry matter intake</a:t>
            </a:r>
          </a:p>
          <a:p>
            <a:pPr eaLnBrk="1" hangingPunct="1">
              <a:defRPr/>
            </a:pPr>
            <a:r>
              <a:rPr lang="en-US" smtClean="0"/>
              <a:t>Milk fever is quite similar except animals become paralyzed rather than show violent muscular responses.  Serum calcium is low when milk fever is encountered.</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defRPr/>
            </a:pPr>
            <a:r>
              <a:rPr lang="en-US" smtClean="0"/>
              <a:t>Fescue toxicity</a:t>
            </a:r>
          </a:p>
        </p:txBody>
      </p:sp>
      <p:sp>
        <p:nvSpPr>
          <p:cNvPr id="132099" name="Rectangle 3"/>
          <p:cNvSpPr>
            <a:spLocks noGrp="1" noChangeArrowheads="1"/>
          </p:cNvSpPr>
          <p:nvPr>
            <p:ph type="body" idx="1"/>
          </p:nvPr>
        </p:nvSpPr>
        <p:spPr/>
        <p:txBody>
          <a:bodyPr/>
          <a:lstStyle/>
          <a:p>
            <a:pPr eaLnBrk="1" hangingPunct="1">
              <a:lnSpc>
                <a:spcPct val="80000"/>
              </a:lnSpc>
              <a:defRPr/>
            </a:pPr>
            <a:r>
              <a:rPr lang="en-US" sz="2400" smtClean="0"/>
              <a:t>Associated with a fungus called an endophyte that lives within the leaves, stems, and seed of tall fescue plants</a:t>
            </a:r>
          </a:p>
          <a:p>
            <a:pPr eaLnBrk="1" hangingPunct="1">
              <a:lnSpc>
                <a:spcPct val="80000"/>
              </a:lnSpc>
              <a:defRPr/>
            </a:pPr>
            <a:r>
              <a:rPr lang="en-US" sz="2400" smtClean="0"/>
              <a:t>The fungus causes the grass to produce a toxic compound</a:t>
            </a:r>
          </a:p>
          <a:p>
            <a:pPr eaLnBrk="1" hangingPunct="1">
              <a:lnSpc>
                <a:spcPct val="80000"/>
              </a:lnSpc>
              <a:defRPr/>
            </a:pPr>
            <a:r>
              <a:rPr lang="en-US" sz="2400" smtClean="0"/>
              <a:t>This has reduced gains for stockers and reduced conception rates for cows as well as elevated temperature, intolerance to heat, and the failure to shed the winter hair coat </a:t>
            </a:r>
          </a:p>
          <a:p>
            <a:pPr eaLnBrk="1" hangingPunct="1">
              <a:lnSpc>
                <a:spcPct val="80000"/>
              </a:lnSpc>
              <a:defRPr/>
            </a:pPr>
            <a:r>
              <a:rPr lang="en-US" sz="2400" smtClean="0"/>
              <a:t>Plant legumes within fescue to assist</a:t>
            </a:r>
          </a:p>
          <a:p>
            <a:pPr eaLnBrk="1" hangingPunct="1">
              <a:lnSpc>
                <a:spcPct val="80000"/>
              </a:lnSpc>
              <a:defRPr/>
            </a:pPr>
            <a:r>
              <a:rPr lang="en-US" sz="2400" smtClean="0"/>
              <a:t>One of the worst times to graze is middle of the summer</a:t>
            </a:r>
          </a:p>
          <a:p>
            <a:pPr eaLnBrk="1" hangingPunct="1">
              <a:lnSpc>
                <a:spcPct val="80000"/>
              </a:lnSpc>
              <a:defRPr/>
            </a:pPr>
            <a:endParaRPr lang="en-US" sz="2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en-US" smtClean="0"/>
              <a:t>Sources of Infection</a:t>
            </a:r>
          </a:p>
        </p:txBody>
      </p:sp>
      <p:sp>
        <p:nvSpPr>
          <p:cNvPr id="112643" name="Rectangle 3"/>
          <p:cNvSpPr>
            <a:spLocks noGrp="1" noChangeArrowheads="1"/>
          </p:cNvSpPr>
          <p:nvPr>
            <p:ph type="body" idx="1"/>
          </p:nvPr>
        </p:nvSpPr>
        <p:spPr>
          <a:xfrm>
            <a:off x="1066800" y="1752600"/>
            <a:ext cx="8077200" cy="5638800"/>
          </a:xfrm>
        </p:spPr>
        <p:txBody>
          <a:bodyPr/>
          <a:lstStyle/>
          <a:p>
            <a:pPr marL="609600" indent="-609600" eaLnBrk="1" hangingPunct="1">
              <a:buFont typeface="Wingdings" pitchFamily="2" charset="2"/>
              <a:buAutoNum type="arabicPeriod" startAt="3"/>
              <a:defRPr/>
            </a:pPr>
            <a:r>
              <a:rPr lang="en-US" smtClean="0"/>
              <a:t>Contact with disease carriers.</a:t>
            </a:r>
          </a:p>
          <a:p>
            <a:pPr marL="609600" indent="-609600" eaLnBrk="1" hangingPunct="1">
              <a:buFont typeface="Wingdings" pitchFamily="2" charset="2"/>
              <a:buAutoNum type="arabicPeriod" startAt="3"/>
              <a:defRPr/>
            </a:pPr>
            <a:r>
              <a:rPr lang="en-US" smtClean="0"/>
              <a:t>Infection from the soil.</a:t>
            </a:r>
          </a:p>
          <a:p>
            <a:pPr marL="609600" indent="-609600" eaLnBrk="1" hangingPunct="1">
              <a:buFont typeface="Wingdings" pitchFamily="2" charset="2"/>
              <a:buNone/>
              <a:defRPr/>
            </a:pPr>
            <a:r>
              <a:rPr lang="en-US" smtClean="0"/>
              <a:t>	</a:t>
            </a:r>
            <a:r>
              <a:rPr lang="en-US" sz="2400" smtClean="0"/>
              <a:t>-Ex. Blackleg, tetanus, gas gangrene.</a:t>
            </a:r>
          </a:p>
          <a:p>
            <a:pPr marL="609600" indent="-609600" eaLnBrk="1" hangingPunct="1">
              <a:buFont typeface="Wingdings" pitchFamily="2" charset="2"/>
              <a:buAutoNum type="arabicPeriod" startAt="5"/>
              <a:defRPr/>
            </a:pPr>
            <a:r>
              <a:rPr lang="en-US" smtClean="0"/>
              <a:t>Infections from food and water.</a:t>
            </a:r>
          </a:p>
          <a:p>
            <a:pPr marL="609600" indent="-609600" eaLnBrk="1" hangingPunct="1">
              <a:buFont typeface="Wingdings" pitchFamily="2" charset="2"/>
              <a:buNone/>
              <a:defRPr/>
            </a:pPr>
            <a:r>
              <a:rPr lang="en-US" smtClean="0"/>
              <a:t>	-</a:t>
            </a:r>
            <a:r>
              <a:rPr lang="en-US" sz="2400" smtClean="0"/>
              <a:t>Ex. Leptospirosis, Anthrax, Botulism</a:t>
            </a:r>
            <a:r>
              <a:rPr lang="en-US" smtClean="0"/>
              <a:t>.</a:t>
            </a:r>
          </a:p>
          <a:p>
            <a:pPr marL="609600" indent="-609600" eaLnBrk="1" hangingPunct="1">
              <a:buFont typeface="Wingdings" pitchFamily="2" charset="2"/>
              <a:buAutoNum type="arabicPeriod" startAt="6"/>
              <a:defRPr/>
            </a:pPr>
            <a:r>
              <a:rPr lang="en-US" smtClean="0"/>
              <a:t>Air-Borne infections</a:t>
            </a:r>
          </a:p>
          <a:p>
            <a:pPr marL="609600" indent="-609600" eaLnBrk="1" hangingPunct="1">
              <a:buFont typeface="Wingdings" pitchFamily="2" charset="2"/>
              <a:buNone/>
              <a:defRPr/>
            </a:pPr>
            <a:r>
              <a:rPr lang="en-US" sz="2400" smtClean="0"/>
              <a:t>	-common cold, influenza, Anthrax, F&amp;M</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defRPr/>
            </a:pPr>
            <a:r>
              <a:rPr lang="en-US" smtClean="0"/>
              <a:t>Sweet Clover poisoning</a:t>
            </a:r>
          </a:p>
        </p:txBody>
      </p:sp>
      <p:sp>
        <p:nvSpPr>
          <p:cNvPr id="133123" name="Rectangle 3"/>
          <p:cNvSpPr>
            <a:spLocks noGrp="1" noChangeArrowheads="1"/>
          </p:cNvSpPr>
          <p:nvPr>
            <p:ph type="body" idx="1"/>
          </p:nvPr>
        </p:nvSpPr>
        <p:spPr/>
        <p:txBody>
          <a:bodyPr/>
          <a:lstStyle/>
          <a:p>
            <a:pPr eaLnBrk="1" hangingPunct="1">
              <a:defRPr/>
            </a:pPr>
            <a:r>
              <a:rPr lang="en-US" smtClean="0"/>
              <a:t>Coumarin in clover is converted to dicoumarin which prevents the synthesis and metabolism of Vit K</a:t>
            </a:r>
          </a:p>
          <a:p>
            <a:pPr eaLnBrk="1" hangingPunct="1">
              <a:defRPr/>
            </a:pPr>
            <a:r>
              <a:rPr lang="en-US" smtClean="0"/>
              <a:t>Don’t feed moldy sweet clover</a:t>
            </a:r>
          </a:p>
          <a:p>
            <a:pPr eaLnBrk="1" hangingPunct="1">
              <a:defRPr/>
            </a:pPr>
            <a:r>
              <a:rPr lang="en-US" smtClean="0"/>
              <a:t>Cause stiffness, lameness and swellings (blood clots) beneath the skin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defRPr/>
            </a:pPr>
            <a:r>
              <a:rPr lang="en-US" smtClean="0"/>
              <a:t>Foot Rot</a:t>
            </a:r>
          </a:p>
        </p:txBody>
      </p:sp>
      <p:sp>
        <p:nvSpPr>
          <p:cNvPr id="134147" name="Rectangle 3"/>
          <p:cNvSpPr>
            <a:spLocks noGrp="1" noChangeArrowheads="1"/>
          </p:cNvSpPr>
          <p:nvPr>
            <p:ph type="body" idx="1"/>
          </p:nvPr>
        </p:nvSpPr>
        <p:spPr/>
        <p:txBody>
          <a:bodyPr/>
          <a:lstStyle/>
          <a:p>
            <a:pPr eaLnBrk="1" hangingPunct="1">
              <a:lnSpc>
                <a:spcPct val="80000"/>
              </a:lnSpc>
              <a:defRPr/>
            </a:pPr>
            <a:r>
              <a:rPr lang="en-US" sz="2800" smtClean="0"/>
              <a:t>Necrotic Pododermatitis, Interdigital Necrobacillosis, fusobacterium necrophorum </a:t>
            </a:r>
          </a:p>
          <a:p>
            <a:pPr eaLnBrk="1" hangingPunct="1">
              <a:lnSpc>
                <a:spcPct val="80000"/>
              </a:lnSpc>
              <a:defRPr/>
            </a:pPr>
            <a:r>
              <a:rPr lang="en-US" sz="2800" smtClean="0"/>
              <a:t>Known to live in the soil for &gt; 10 mos.</a:t>
            </a:r>
          </a:p>
          <a:p>
            <a:pPr eaLnBrk="1" hangingPunct="1">
              <a:lnSpc>
                <a:spcPct val="80000"/>
              </a:lnSpc>
              <a:defRPr/>
            </a:pPr>
            <a:r>
              <a:rPr lang="en-US" sz="2800" smtClean="0"/>
              <a:t>Causes lameness in cattle</a:t>
            </a:r>
          </a:p>
          <a:p>
            <a:pPr eaLnBrk="1" hangingPunct="1">
              <a:lnSpc>
                <a:spcPct val="80000"/>
              </a:lnSpc>
              <a:defRPr/>
            </a:pPr>
            <a:r>
              <a:rPr lang="en-US" sz="2800" smtClean="0"/>
              <a:t>Incubation is about 5 days</a:t>
            </a:r>
          </a:p>
          <a:p>
            <a:pPr eaLnBrk="1" hangingPunct="1">
              <a:lnSpc>
                <a:spcPct val="80000"/>
              </a:lnSpc>
              <a:defRPr/>
            </a:pPr>
            <a:r>
              <a:rPr lang="en-US" sz="2800" smtClean="0"/>
              <a:t>Foot tissue or skin has to be broken for introduction of bacteria</a:t>
            </a:r>
          </a:p>
          <a:p>
            <a:pPr eaLnBrk="1" hangingPunct="1">
              <a:lnSpc>
                <a:spcPct val="80000"/>
              </a:lnSpc>
              <a:defRPr/>
            </a:pPr>
            <a:r>
              <a:rPr lang="en-US" sz="2800" smtClean="0"/>
              <a:t>Stones, plant stubble, wire, nails, glass, etc. are all culprits of causing cuts or abrasions that lead to infection</a:t>
            </a:r>
          </a:p>
          <a:p>
            <a:pPr eaLnBrk="1" hangingPunct="1">
              <a:lnSpc>
                <a:spcPct val="80000"/>
              </a:lnSpc>
              <a:defRPr/>
            </a:pPr>
            <a:endParaRPr lang="en-US" sz="280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defRPr/>
            </a:pPr>
            <a:r>
              <a:rPr lang="en-US" smtClean="0"/>
              <a:t>Foot Rot</a:t>
            </a:r>
          </a:p>
        </p:txBody>
      </p:sp>
      <p:sp>
        <p:nvSpPr>
          <p:cNvPr id="135171" name="Rectangle 3"/>
          <p:cNvSpPr>
            <a:spLocks noGrp="1" noChangeArrowheads="1"/>
          </p:cNvSpPr>
          <p:nvPr>
            <p:ph type="body" idx="1"/>
          </p:nvPr>
        </p:nvSpPr>
        <p:spPr/>
        <p:txBody>
          <a:bodyPr/>
          <a:lstStyle/>
          <a:p>
            <a:pPr eaLnBrk="1" hangingPunct="1">
              <a:lnSpc>
                <a:spcPct val="90000"/>
              </a:lnSpc>
              <a:defRPr/>
            </a:pPr>
            <a:r>
              <a:rPr lang="en-US" smtClean="0"/>
              <a:t>Prevention: Aureomycin/chlortetracycline (CTC)</a:t>
            </a:r>
          </a:p>
          <a:p>
            <a:pPr eaLnBrk="1" hangingPunct="1">
              <a:lnSpc>
                <a:spcPct val="90000"/>
              </a:lnSpc>
              <a:defRPr/>
            </a:pPr>
            <a:r>
              <a:rPr lang="en-US" smtClean="0"/>
              <a:t>Dosage 100 mg (not cc) /hd/day</a:t>
            </a:r>
          </a:p>
          <a:p>
            <a:pPr eaLnBrk="1" hangingPunct="1">
              <a:lnSpc>
                <a:spcPct val="90000"/>
              </a:lnSpc>
              <a:defRPr/>
            </a:pPr>
            <a:r>
              <a:rPr lang="en-US" smtClean="0"/>
              <a:t>EDDI – Ethylene Diamine Dihydriodide cannot be added to feed to control foot rot but can be used as a nutritional source of iodine at 10 mg/hd/day</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defRPr/>
            </a:pPr>
            <a:r>
              <a:rPr lang="en-US" smtClean="0"/>
              <a:t>Foot Rot</a:t>
            </a:r>
          </a:p>
        </p:txBody>
      </p:sp>
      <p:sp>
        <p:nvSpPr>
          <p:cNvPr id="136195" name="Rectangle 3"/>
          <p:cNvSpPr>
            <a:spLocks noGrp="1" noChangeArrowheads="1"/>
          </p:cNvSpPr>
          <p:nvPr>
            <p:ph type="body" idx="1"/>
          </p:nvPr>
        </p:nvSpPr>
        <p:spPr/>
        <p:txBody>
          <a:bodyPr/>
          <a:lstStyle/>
          <a:p>
            <a:pPr eaLnBrk="1" hangingPunct="1">
              <a:lnSpc>
                <a:spcPct val="90000"/>
              </a:lnSpc>
              <a:defRPr/>
            </a:pPr>
            <a:r>
              <a:rPr lang="en-US" smtClean="0"/>
              <a:t>5% CuSO4 or 5% formalin are used as walk-in foot baths at dairies</a:t>
            </a:r>
          </a:p>
          <a:p>
            <a:pPr eaLnBrk="1" hangingPunct="1">
              <a:lnSpc>
                <a:spcPct val="90000"/>
              </a:lnSpc>
              <a:defRPr/>
            </a:pPr>
            <a:r>
              <a:rPr lang="en-US" smtClean="0"/>
              <a:t>Also, antibiotics such as Naxcel, Nuflor, LA 200, Sulmet, tetracycline powders are used</a:t>
            </a:r>
          </a:p>
          <a:p>
            <a:pPr eaLnBrk="1" hangingPunct="1">
              <a:lnSpc>
                <a:spcPct val="90000"/>
              </a:lnSpc>
              <a:defRPr/>
            </a:pPr>
            <a:r>
              <a:rPr lang="en-US" smtClean="0"/>
              <a:t>If possible, clean and trim the foot of dead tissue and then apply an antiseptic</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Grasshopper control</a:t>
            </a:r>
            <a:r>
              <a:rPr lang="en-US" dirty="0" smtClean="0"/>
              <a:t>	</a:t>
            </a:r>
            <a:endParaRPr lang="en-US" dirty="0"/>
          </a:p>
        </p:txBody>
      </p:sp>
      <p:sp>
        <p:nvSpPr>
          <p:cNvPr id="3" name="Content Placeholder 2"/>
          <p:cNvSpPr>
            <a:spLocks noGrp="1"/>
          </p:cNvSpPr>
          <p:nvPr>
            <p:ph idx="1"/>
          </p:nvPr>
        </p:nvSpPr>
        <p:spPr/>
        <p:txBody>
          <a:bodyPr/>
          <a:lstStyle/>
          <a:p>
            <a:pPr>
              <a:defRPr/>
            </a:pPr>
            <a:r>
              <a:rPr lang="en-US" dirty="0" smtClean="0"/>
              <a:t>Biological, Chemical, Cultural</a:t>
            </a:r>
          </a:p>
          <a:p>
            <a:pPr lvl="1">
              <a:defRPr/>
            </a:pPr>
            <a:r>
              <a:rPr lang="en-US" sz="2000" dirty="0" smtClean="0"/>
              <a:t>Biological= other insects such as blister beetle, ground beetles, birds, chickens, guineas</a:t>
            </a:r>
          </a:p>
          <a:p>
            <a:pPr lvl="1">
              <a:defRPr/>
            </a:pPr>
            <a:r>
              <a:rPr lang="en-US" sz="2000" dirty="0" smtClean="0"/>
              <a:t>Cultural = tree painting or wraps, Control weeds, soil disturbance (plowing, disc, etc.).  All of these difficult during hot dry conditions</a:t>
            </a:r>
          </a:p>
          <a:p>
            <a:pPr lvl="1">
              <a:defRPr/>
            </a:pPr>
            <a:r>
              <a:rPr lang="en-US" sz="2000" dirty="0" smtClean="0"/>
              <a:t>Chemical= used in non crop land and improved pasture areas.  Use chemicals such as </a:t>
            </a:r>
            <a:r>
              <a:rPr lang="en-US" sz="2000" dirty="0" err="1" smtClean="0"/>
              <a:t>carbaryl</a:t>
            </a:r>
            <a:r>
              <a:rPr lang="en-US" sz="2000" dirty="0" smtClean="0"/>
              <a:t>, zeta-</a:t>
            </a:r>
            <a:r>
              <a:rPr lang="en-US" sz="2000" dirty="0" err="1" smtClean="0"/>
              <a:t>cypermethrin</a:t>
            </a:r>
            <a:r>
              <a:rPr lang="en-US" sz="2000" dirty="0" smtClean="0"/>
              <a:t>, lambda </a:t>
            </a:r>
            <a:r>
              <a:rPr lang="en-US" sz="2000" dirty="0" err="1" smtClean="0"/>
              <a:t>cyhalothrin</a:t>
            </a:r>
            <a:r>
              <a:rPr lang="en-US" sz="2000" dirty="0" smtClean="0"/>
              <a:t> or </a:t>
            </a:r>
            <a:r>
              <a:rPr lang="en-US" sz="2000" dirty="0" err="1" smtClean="0"/>
              <a:t>Dimilin</a:t>
            </a:r>
            <a:r>
              <a:rPr lang="en-US" sz="2000" dirty="0"/>
              <a:t> </a:t>
            </a:r>
            <a:r>
              <a:rPr lang="en-US" sz="2000" dirty="0" smtClean="0"/>
              <a:t>(used only when grasshoppers are very young or in the nymph stage).  Some ranchers use “</a:t>
            </a:r>
            <a:r>
              <a:rPr lang="en-US" sz="2000" dirty="0" err="1" smtClean="0"/>
              <a:t>Sevin</a:t>
            </a:r>
            <a:r>
              <a:rPr lang="en-US" sz="2000" dirty="0" smtClean="0"/>
              <a:t>” spray</a:t>
            </a:r>
            <a:endParaRPr lang="en-US" sz="20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smtClean="0"/>
              <a:t>Parasites</a:t>
            </a:r>
          </a:p>
        </p:txBody>
      </p:sp>
      <p:sp>
        <p:nvSpPr>
          <p:cNvPr id="43011" name="Rectangle 3"/>
          <p:cNvSpPr>
            <a:spLocks noGrp="1" noChangeArrowheads="1"/>
          </p:cNvSpPr>
          <p:nvPr>
            <p:ph type="body" idx="1"/>
          </p:nvPr>
        </p:nvSpPr>
        <p:spPr>
          <a:xfrm>
            <a:off x="1066800" y="1981200"/>
            <a:ext cx="7543800" cy="4648200"/>
          </a:xfrm>
        </p:spPr>
        <p:txBody>
          <a:bodyPr/>
          <a:lstStyle/>
          <a:p>
            <a:pPr eaLnBrk="1" hangingPunct="1">
              <a:defRPr/>
            </a:pPr>
            <a:r>
              <a:rPr lang="en-US" sz="2800" smtClean="0"/>
              <a:t>Internal- present inside the animal, but their eggs are microscopic in size.  The economic loss is great, but a slow continuous process</a:t>
            </a:r>
          </a:p>
          <a:p>
            <a:pPr eaLnBrk="1" hangingPunct="1">
              <a:defRPr/>
            </a:pPr>
            <a:endParaRPr lang="en-US" sz="2800" smtClean="0"/>
          </a:p>
          <a:p>
            <a:pPr eaLnBrk="1" hangingPunct="1">
              <a:defRPr/>
            </a:pPr>
            <a:r>
              <a:rPr lang="en-US" sz="2800" smtClean="0"/>
              <a:t>External-  live off of the flesh and/or blood of the cattle.  They can mechanically transmit the organisms that cause pinkeye, mastitis, and other infectious diseases to cattle.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457200"/>
            <a:ext cx="7700963" cy="609600"/>
          </a:xfrm>
          <a:effectLst>
            <a:outerShdw dist="53882" dir="2700000" algn="ctr" rotWithShape="0">
              <a:schemeClr val="bg2"/>
            </a:outerShdw>
          </a:effectLst>
        </p:spPr>
        <p:txBody>
          <a:bodyPr lIns="92075" tIns="46038" rIns="92075" bIns="46038"/>
          <a:lstStyle/>
          <a:p>
            <a:pPr>
              <a:defRPr/>
            </a:pPr>
            <a:r>
              <a:rPr lang="en-US"/>
              <a:t>Parasites of Beef Cattle</a:t>
            </a:r>
          </a:p>
        </p:txBody>
      </p:sp>
      <p:sp>
        <p:nvSpPr>
          <p:cNvPr id="6147" name="Rectangle 3"/>
          <p:cNvSpPr>
            <a:spLocks noGrp="1" noChangeArrowheads="1"/>
          </p:cNvSpPr>
          <p:nvPr>
            <p:ph type="body" idx="1"/>
          </p:nvPr>
        </p:nvSpPr>
        <p:spPr>
          <a:xfrm>
            <a:off x="685800" y="1371600"/>
            <a:ext cx="7772400" cy="4114800"/>
          </a:xfrm>
          <a:effectLst>
            <a:outerShdw dist="53882" dir="2700000" algn="ctr" rotWithShape="0">
              <a:schemeClr val="bg2"/>
            </a:outerShdw>
          </a:effectLst>
        </p:spPr>
        <p:txBody>
          <a:bodyPr lIns="92075" tIns="46038" rIns="92075" bIns="46038"/>
          <a:lstStyle/>
          <a:p>
            <a:pPr>
              <a:buSzPct val="80000"/>
              <a:defRPr/>
            </a:pPr>
            <a:r>
              <a:rPr lang="en-US">
                <a:effectLst>
                  <a:outerShdw blurRad="38100" dist="38100" dir="2700000" algn="tl">
                    <a:srgbClr val="666633"/>
                  </a:outerShdw>
                </a:effectLst>
              </a:rPr>
              <a:t>Strategic parasite control programs</a:t>
            </a:r>
            <a:r>
              <a:rPr lang="en-US"/>
              <a:t> should be viewed as an </a:t>
            </a:r>
            <a:r>
              <a:rPr lang="en-US">
                <a:effectLst>
                  <a:outerShdw blurRad="38100" dist="38100" dir="2700000" algn="tl">
                    <a:srgbClr val="666633"/>
                  </a:outerShdw>
                </a:effectLst>
              </a:rPr>
              <a:t>investment</a:t>
            </a:r>
            <a:r>
              <a:rPr lang="en-US"/>
              <a:t>.</a:t>
            </a:r>
          </a:p>
          <a:p>
            <a:pPr>
              <a:buFont typeface="Wingdings" pitchFamily="2" charset="2"/>
              <a:buNone/>
              <a:defRPr/>
            </a:pPr>
            <a:r>
              <a:rPr lang="en-US" i="1">
                <a:solidFill>
                  <a:schemeClr val="tx2"/>
                </a:solidFill>
                <a:effectLst>
                  <a:outerShdw blurRad="38100" dist="38100" dir="2700000" algn="tl">
                    <a:srgbClr val="666633"/>
                  </a:outerShdw>
                </a:effectLst>
              </a:rPr>
              <a:t>The R.O.I. of the program should be healthier animals. Healthier animals</a:t>
            </a:r>
          </a:p>
          <a:p>
            <a:pPr>
              <a:buSzPct val="80000"/>
              <a:defRPr/>
            </a:pPr>
            <a:r>
              <a:rPr lang="en-US"/>
              <a:t>Utilize feed better for growth &amp; development,</a:t>
            </a:r>
          </a:p>
          <a:p>
            <a:pPr>
              <a:buSzPct val="80000"/>
              <a:defRPr/>
            </a:pPr>
            <a:r>
              <a:rPr lang="en-US"/>
              <a:t>Reach breeding weight and proper body score at optimal time, wean heavier, etc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anim to="" calcmode="lin" valueType="num">
                                      <p:cBhvr>
                                        <p:cTn id="7" dur="1" fill="hold"/>
                                        <p:tgtEl>
                                          <p:spTgt spid="614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147">
                                            <p:txEl>
                                              <p:pRg st="1" end="1"/>
                                            </p:txEl>
                                          </p:spTgt>
                                        </p:tgtEl>
                                        <p:attrNameLst>
                                          <p:attrName>style.visibility</p:attrName>
                                        </p:attrNameLst>
                                      </p:cBhvr>
                                      <p:to>
                                        <p:strVal val="visible"/>
                                      </p:to>
                                    </p:set>
                                    <p:anim to="" calcmode="lin" valueType="num">
                                      <p:cBhvr>
                                        <p:cTn id="12" dur="1" fill="hold"/>
                                        <p:tgtEl>
                                          <p:spTgt spid="614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6147">
                                            <p:txEl>
                                              <p:pRg st="2" end="2"/>
                                            </p:txEl>
                                          </p:spTgt>
                                        </p:tgtEl>
                                        <p:attrNameLst>
                                          <p:attrName>style.visibility</p:attrName>
                                        </p:attrNameLst>
                                      </p:cBhvr>
                                      <p:to>
                                        <p:strVal val="visible"/>
                                      </p:to>
                                    </p:set>
                                    <p:anim to="" calcmode="lin" valueType="num">
                                      <p:cBhvr>
                                        <p:cTn id="17" dur="1" fill="hold"/>
                                        <p:tgtEl>
                                          <p:spTgt spid="6147">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6147">
                                            <p:txEl>
                                              <p:pRg st="3" end="3"/>
                                            </p:txEl>
                                          </p:spTgt>
                                        </p:tgtEl>
                                        <p:attrNameLst>
                                          <p:attrName>style.visibility</p:attrName>
                                        </p:attrNameLst>
                                      </p:cBhvr>
                                      <p:to>
                                        <p:strVal val="visible"/>
                                      </p:to>
                                    </p:set>
                                    <p:anim to="" calcmode="lin" valueType="num">
                                      <p:cBhvr>
                                        <p:cTn id="22" dur="1" fill="hold"/>
                                        <p:tgtEl>
                                          <p:spTgt spid="6147">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473075"/>
            <a:ext cx="8153400" cy="609600"/>
          </a:xfrm>
          <a:effectLst>
            <a:outerShdw dist="53882" dir="2700000" algn="ctr" rotWithShape="0">
              <a:schemeClr val="bg2"/>
            </a:outerShdw>
          </a:effectLst>
        </p:spPr>
        <p:txBody>
          <a:bodyPr lIns="92075" tIns="46038" rIns="92075" bIns="46038"/>
          <a:lstStyle/>
          <a:p>
            <a:pPr>
              <a:defRPr/>
            </a:pPr>
            <a:r>
              <a:rPr lang="en-US"/>
              <a:t>Parasites of Beef Cattle </a:t>
            </a:r>
          </a:p>
        </p:txBody>
      </p:sp>
      <p:sp>
        <p:nvSpPr>
          <p:cNvPr id="3075" name="Rectangle 3"/>
          <p:cNvSpPr>
            <a:spLocks noGrp="1" noChangeArrowheads="1"/>
          </p:cNvSpPr>
          <p:nvPr>
            <p:ph type="body" idx="1"/>
          </p:nvPr>
        </p:nvSpPr>
        <p:spPr>
          <a:xfrm>
            <a:off x="760413" y="1828800"/>
            <a:ext cx="7699375" cy="3673475"/>
          </a:xfrm>
          <a:effectLst>
            <a:outerShdw dist="53882" dir="2700000" algn="ctr" rotWithShape="0">
              <a:schemeClr val="bg2"/>
            </a:outerShdw>
          </a:effectLst>
        </p:spPr>
        <p:txBody>
          <a:bodyPr lIns="92075" tIns="46038" rIns="92075" bIns="46038"/>
          <a:lstStyle/>
          <a:p>
            <a:pPr>
              <a:buSzPct val="80000"/>
              <a:defRPr/>
            </a:pPr>
            <a:r>
              <a:rPr lang="en-US" sz="2700" i="1">
                <a:effectLst>
                  <a:outerShdw blurRad="38100" dist="38100" dir="2700000" algn="tl">
                    <a:srgbClr val="666633"/>
                  </a:outerShdw>
                </a:effectLst>
              </a:rPr>
              <a:t>$2 Billion</a:t>
            </a:r>
            <a:r>
              <a:rPr lang="en-US" sz="2700" i="1"/>
              <a:t> lost </a:t>
            </a:r>
            <a:r>
              <a:rPr lang="en-US" sz="2700" i="1">
                <a:solidFill>
                  <a:schemeClr val="tx2"/>
                </a:solidFill>
              </a:rPr>
              <a:t>just</a:t>
            </a:r>
            <a:r>
              <a:rPr lang="en-US" sz="2700" i="1"/>
              <a:t> to Brown Stomach Worm annually  ~ or </a:t>
            </a:r>
            <a:r>
              <a:rPr lang="en-US" sz="2700" i="1">
                <a:solidFill>
                  <a:srgbClr val="FFFF00"/>
                </a:solidFill>
                <a:effectLst>
                  <a:outerShdw blurRad="38100" dist="38100" dir="2700000" algn="tl">
                    <a:srgbClr val="FFFFFF"/>
                  </a:outerShdw>
                </a:effectLst>
              </a:rPr>
              <a:t>$20</a:t>
            </a:r>
            <a:r>
              <a:rPr lang="en-US" sz="2700" i="1">
                <a:solidFill>
                  <a:srgbClr val="FFFF00"/>
                </a:solidFill>
              </a:rPr>
              <a:t> per animal</a:t>
            </a:r>
            <a:r>
              <a:rPr lang="en-US" sz="2700"/>
              <a:t> (U.S.D.A. est.). Losses to externals in addition to this.  </a:t>
            </a:r>
          </a:p>
          <a:p>
            <a:pPr>
              <a:buSzPct val="80000"/>
              <a:defRPr/>
            </a:pPr>
            <a:r>
              <a:rPr lang="en-US" sz="2700"/>
              <a:t>Subclinical parasitism losses are the greatest</a:t>
            </a:r>
          </a:p>
          <a:p>
            <a:pPr>
              <a:buFont typeface="Wingdings" pitchFamily="2" charset="2"/>
              <a:buNone/>
              <a:defRPr/>
            </a:pPr>
            <a:r>
              <a:rPr lang="en-US" sz="2700">
                <a:solidFill>
                  <a:schemeClr val="tx2"/>
                </a:solidFill>
                <a:effectLst>
                  <a:outerShdw blurRad="38100" dist="38100" dir="2700000" algn="tl">
                    <a:srgbClr val="666633"/>
                  </a:outerShdw>
                </a:effectLst>
              </a:rPr>
              <a:t>Parasites depress appetite resulting in:</a:t>
            </a:r>
            <a:endParaRPr lang="en-US" sz="2700"/>
          </a:p>
          <a:p>
            <a:pPr>
              <a:buSzPct val="80000"/>
              <a:defRPr/>
            </a:pPr>
            <a:r>
              <a:rPr lang="en-US" sz="2200"/>
              <a:t>Reduced weight gains &amp; feed conversion</a:t>
            </a:r>
          </a:p>
          <a:p>
            <a:pPr>
              <a:buSzPct val="80000"/>
              <a:defRPr/>
            </a:pPr>
            <a:r>
              <a:rPr lang="en-US" sz="2200"/>
              <a:t>Depressed immunity, higher morbidity/mortality</a:t>
            </a:r>
          </a:p>
          <a:p>
            <a:pPr>
              <a:buSzPct val="80000"/>
              <a:defRPr/>
            </a:pPr>
            <a:r>
              <a:rPr lang="en-US" sz="2200"/>
              <a:t>Decreased milk production, carcass quality &amp; reproductive performance</a:t>
            </a:r>
            <a:r>
              <a:rPr lang="en-US" sz="270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anim to="" calcmode="lin" valueType="num">
                                      <p:cBhvr>
                                        <p:cTn id="7" dur="1" fill="hold"/>
                                        <p:tgtEl>
                                          <p:spTgt spid="307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075">
                                            <p:txEl>
                                              <p:pRg st="1" end="1"/>
                                            </p:txEl>
                                          </p:spTgt>
                                        </p:tgtEl>
                                        <p:attrNameLst>
                                          <p:attrName>style.visibility</p:attrName>
                                        </p:attrNameLst>
                                      </p:cBhvr>
                                      <p:to>
                                        <p:strVal val="visible"/>
                                      </p:to>
                                    </p:set>
                                    <p:anim to="" calcmode="lin" valueType="num">
                                      <p:cBhvr>
                                        <p:cTn id="12" dur="1" fill="hold"/>
                                        <p:tgtEl>
                                          <p:spTgt spid="307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075">
                                            <p:txEl>
                                              <p:pRg st="2" end="2"/>
                                            </p:txEl>
                                          </p:spTgt>
                                        </p:tgtEl>
                                        <p:attrNameLst>
                                          <p:attrName>style.visibility</p:attrName>
                                        </p:attrNameLst>
                                      </p:cBhvr>
                                      <p:to>
                                        <p:strVal val="visible"/>
                                      </p:to>
                                    </p:set>
                                    <p:anim to="" calcmode="lin" valueType="num">
                                      <p:cBhvr>
                                        <p:cTn id="17" dur="1" fill="hold"/>
                                        <p:tgtEl>
                                          <p:spTgt spid="3075">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075">
                                            <p:txEl>
                                              <p:pRg st="3" end="3"/>
                                            </p:txEl>
                                          </p:spTgt>
                                        </p:tgtEl>
                                        <p:attrNameLst>
                                          <p:attrName>style.visibility</p:attrName>
                                        </p:attrNameLst>
                                      </p:cBhvr>
                                      <p:to>
                                        <p:strVal val="visible"/>
                                      </p:to>
                                    </p:set>
                                    <p:anim to="" calcmode="lin" valueType="num">
                                      <p:cBhvr>
                                        <p:cTn id="22" dur="1" fill="hold"/>
                                        <p:tgtEl>
                                          <p:spTgt spid="3075">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075">
                                            <p:txEl>
                                              <p:pRg st="4" end="4"/>
                                            </p:txEl>
                                          </p:spTgt>
                                        </p:tgtEl>
                                        <p:attrNameLst>
                                          <p:attrName>style.visibility</p:attrName>
                                        </p:attrNameLst>
                                      </p:cBhvr>
                                      <p:to>
                                        <p:strVal val="visible"/>
                                      </p:to>
                                    </p:set>
                                    <p:anim to="" calcmode="lin" valueType="num">
                                      <p:cBhvr>
                                        <p:cTn id="27" dur="1" fill="hold"/>
                                        <p:tgtEl>
                                          <p:spTgt spid="3075">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075">
                                            <p:txEl>
                                              <p:pRg st="5" end="5"/>
                                            </p:txEl>
                                          </p:spTgt>
                                        </p:tgtEl>
                                        <p:attrNameLst>
                                          <p:attrName>style.visibility</p:attrName>
                                        </p:attrNameLst>
                                      </p:cBhvr>
                                      <p:to>
                                        <p:strVal val="visible"/>
                                      </p:to>
                                    </p:set>
                                    <p:anim to="" calcmode="lin" valueType="num">
                                      <p:cBhvr>
                                        <p:cTn id="32" dur="1" fill="hold"/>
                                        <p:tgtEl>
                                          <p:spTgt spid="3075">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0413" y="731838"/>
            <a:ext cx="7699375" cy="762000"/>
          </a:xfrm>
          <a:effectLst>
            <a:outerShdw dist="53882" dir="2700000" algn="ctr" rotWithShape="0">
              <a:schemeClr val="bg2"/>
            </a:outerShdw>
          </a:effectLst>
        </p:spPr>
        <p:txBody>
          <a:bodyPr lIns="92075" tIns="46038" rIns="92075" bIns="46038"/>
          <a:lstStyle/>
          <a:p>
            <a:pPr>
              <a:defRPr/>
            </a:pPr>
            <a:r>
              <a:rPr lang="en-US"/>
              <a:t>Parasites of Beef Cattle</a:t>
            </a:r>
          </a:p>
        </p:txBody>
      </p:sp>
      <p:sp>
        <p:nvSpPr>
          <p:cNvPr id="8195" name="Rectangle 3"/>
          <p:cNvSpPr>
            <a:spLocks noGrp="1" noChangeArrowheads="1"/>
          </p:cNvSpPr>
          <p:nvPr>
            <p:ph type="body" idx="1"/>
          </p:nvPr>
        </p:nvSpPr>
        <p:spPr>
          <a:effectLst>
            <a:outerShdw dist="53882" dir="2700000" algn="ctr" rotWithShape="0">
              <a:schemeClr val="bg2"/>
            </a:outerShdw>
          </a:effectLst>
        </p:spPr>
        <p:txBody>
          <a:bodyPr lIns="92075" tIns="46038" rIns="92075" bIns="46038"/>
          <a:lstStyle/>
          <a:p>
            <a:pPr>
              <a:buFont typeface="Wingdings" pitchFamily="2" charset="2"/>
              <a:buNone/>
              <a:defRPr/>
            </a:pPr>
            <a:r>
              <a:rPr lang="en-US" i="1">
                <a:effectLst>
                  <a:outerShdw blurRad="38100" dist="38100" dir="2700000" algn="tl">
                    <a:srgbClr val="666633"/>
                  </a:outerShdw>
                </a:effectLst>
              </a:rPr>
              <a:t>Internal Parasites - Worms:</a:t>
            </a:r>
            <a:endParaRPr lang="en-US"/>
          </a:p>
          <a:p>
            <a:pPr>
              <a:buSzPct val="80000"/>
              <a:defRPr/>
            </a:pPr>
            <a:r>
              <a:rPr lang="en-US" sz="2700"/>
              <a:t>Gastrointestinal roundworms - Brown Stomach Worm</a:t>
            </a:r>
          </a:p>
          <a:p>
            <a:pPr>
              <a:buSzPct val="80000"/>
              <a:defRPr/>
            </a:pPr>
            <a:r>
              <a:rPr lang="en-US" sz="2700"/>
              <a:t>Other roundworms - Lungworm</a:t>
            </a:r>
          </a:p>
          <a:p>
            <a:pPr>
              <a:buSzPct val="80000"/>
              <a:defRPr/>
            </a:pPr>
            <a:r>
              <a:rPr lang="en-US" sz="2700"/>
              <a:t>Flat worms - Liver Fluke</a:t>
            </a:r>
          </a:p>
          <a:p>
            <a:pPr>
              <a:buSzPct val="80000"/>
              <a:defRPr/>
            </a:pPr>
            <a:r>
              <a:rPr lang="en-US" sz="2700"/>
              <a:t>Segmented worms - Tapeworm</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anim to="" calcmode="lin" valueType="num">
                                      <p:cBhvr>
                                        <p:cTn id="7" dur="1" fill="hold"/>
                                        <p:tgtEl>
                                          <p:spTgt spid="819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8195">
                                            <p:txEl>
                                              <p:pRg st="1" end="1"/>
                                            </p:txEl>
                                          </p:spTgt>
                                        </p:tgtEl>
                                        <p:attrNameLst>
                                          <p:attrName>style.visibility</p:attrName>
                                        </p:attrNameLst>
                                      </p:cBhvr>
                                      <p:to>
                                        <p:strVal val="visible"/>
                                      </p:to>
                                    </p:set>
                                    <p:anim to="" calcmode="lin" valueType="num">
                                      <p:cBhvr>
                                        <p:cTn id="12" dur="1" fill="hold"/>
                                        <p:tgtEl>
                                          <p:spTgt spid="819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8195">
                                            <p:txEl>
                                              <p:pRg st="2" end="2"/>
                                            </p:txEl>
                                          </p:spTgt>
                                        </p:tgtEl>
                                        <p:attrNameLst>
                                          <p:attrName>style.visibility</p:attrName>
                                        </p:attrNameLst>
                                      </p:cBhvr>
                                      <p:to>
                                        <p:strVal val="visible"/>
                                      </p:to>
                                    </p:set>
                                    <p:anim to="" calcmode="lin" valueType="num">
                                      <p:cBhvr>
                                        <p:cTn id="17" dur="1" fill="hold"/>
                                        <p:tgtEl>
                                          <p:spTgt spid="8195">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8195">
                                            <p:txEl>
                                              <p:pRg st="3" end="3"/>
                                            </p:txEl>
                                          </p:spTgt>
                                        </p:tgtEl>
                                        <p:attrNameLst>
                                          <p:attrName>style.visibility</p:attrName>
                                        </p:attrNameLst>
                                      </p:cBhvr>
                                      <p:to>
                                        <p:strVal val="visible"/>
                                      </p:to>
                                    </p:set>
                                    <p:anim to="" calcmode="lin" valueType="num">
                                      <p:cBhvr>
                                        <p:cTn id="22" dur="1" fill="hold"/>
                                        <p:tgtEl>
                                          <p:spTgt spid="8195">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8195">
                                            <p:txEl>
                                              <p:pRg st="4" end="4"/>
                                            </p:txEl>
                                          </p:spTgt>
                                        </p:tgtEl>
                                        <p:attrNameLst>
                                          <p:attrName>style.visibility</p:attrName>
                                        </p:attrNameLst>
                                      </p:cBhvr>
                                      <p:to>
                                        <p:strVal val="visible"/>
                                      </p:to>
                                    </p:set>
                                    <p:anim to="" calcmode="lin" valueType="num">
                                      <p:cBhvr>
                                        <p:cTn id="27" dur="1" fill="hold"/>
                                        <p:tgtEl>
                                          <p:spTgt spid="819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4213" y="731838"/>
            <a:ext cx="7700962" cy="762000"/>
          </a:xfrm>
          <a:effectLst>
            <a:outerShdw dist="53882" dir="2700000" algn="ctr" rotWithShape="0">
              <a:schemeClr val="bg2"/>
            </a:outerShdw>
          </a:effectLst>
        </p:spPr>
        <p:txBody>
          <a:bodyPr lIns="92075" tIns="46038" rIns="92075" bIns="46038"/>
          <a:lstStyle/>
          <a:p>
            <a:pPr>
              <a:defRPr/>
            </a:pPr>
            <a:r>
              <a:rPr lang="en-US"/>
              <a:t>Parasites of Beef Cattle</a:t>
            </a:r>
          </a:p>
        </p:txBody>
      </p:sp>
      <p:sp>
        <p:nvSpPr>
          <p:cNvPr id="10243" name="Rectangle 3"/>
          <p:cNvSpPr>
            <a:spLocks noGrp="1" noChangeArrowheads="1"/>
          </p:cNvSpPr>
          <p:nvPr>
            <p:ph type="body" idx="1"/>
          </p:nvPr>
        </p:nvSpPr>
        <p:spPr>
          <a:xfrm>
            <a:off x="684213" y="1828800"/>
            <a:ext cx="7700962" cy="3673475"/>
          </a:xfrm>
          <a:effectLst>
            <a:outerShdw dist="53882" dir="2700000" algn="ctr" rotWithShape="0">
              <a:schemeClr val="bg2"/>
            </a:outerShdw>
          </a:effectLst>
        </p:spPr>
        <p:txBody>
          <a:bodyPr lIns="92075" tIns="46038" rIns="92075" bIns="46038"/>
          <a:lstStyle/>
          <a:p>
            <a:pPr>
              <a:buFont typeface="Wingdings" pitchFamily="2" charset="2"/>
              <a:buNone/>
              <a:defRPr/>
            </a:pPr>
            <a:r>
              <a:rPr lang="en-US"/>
              <a:t>Most damaging internal parasites are:</a:t>
            </a:r>
          </a:p>
          <a:p>
            <a:pPr>
              <a:buSzPct val="80000"/>
              <a:defRPr/>
            </a:pPr>
            <a:r>
              <a:rPr lang="en-US" sz="5300">
                <a:effectLst>
                  <a:outerShdw blurRad="38100" dist="38100" dir="2700000" algn="tl">
                    <a:srgbClr val="666633"/>
                  </a:outerShdw>
                </a:effectLst>
              </a:rPr>
              <a:t>Brown Stomach Worm                 </a:t>
            </a:r>
            <a:r>
              <a:rPr lang="en-US" sz="2700" i="1">
                <a:effectLst>
                  <a:outerShdw blurRad="38100" dist="38100" dir="2700000" algn="tl">
                    <a:srgbClr val="666633"/>
                  </a:outerShdw>
                </a:effectLst>
              </a:rPr>
              <a:t>(Ostertagia ostertagi)  </a:t>
            </a:r>
            <a:r>
              <a:rPr lang="en-US">
                <a:solidFill>
                  <a:srgbClr val="FFFF00"/>
                </a:solidFill>
                <a:effectLst>
                  <a:outerShdw blurRad="38100" dist="38100" dir="2700000" algn="tl">
                    <a:srgbClr val="FFFFFF"/>
                  </a:outerShdw>
                </a:effectLst>
              </a:rPr>
              <a:t>80-90%</a:t>
            </a:r>
            <a:r>
              <a:rPr lang="en-US" sz="2700">
                <a:effectLst>
                  <a:outerShdw blurRad="38100" dist="38100" dir="2700000" algn="tl">
                    <a:srgbClr val="666633"/>
                  </a:outerShdw>
                </a:effectLst>
              </a:rPr>
              <a:t> of the U.S. worm problem</a:t>
            </a:r>
          </a:p>
          <a:p>
            <a:pPr>
              <a:buSzPct val="80000"/>
              <a:defRPr/>
            </a:pPr>
            <a:r>
              <a:rPr lang="en-US" sz="5300">
                <a:effectLst>
                  <a:outerShdw blurRad="38100" dist="38100" dir="2700000" algn="tl">
                    <a:srgbClr val="666633"/>
                  </a:outerShdw>
                </a:effectLst>
              </a:rPr>
              <a:t>Liver Fluke                             </a:t>
            </a:r>
            <a:r>
              <a:rPr lang="en-US" sz="2700" i="1">
                <a:effectLst>
                  <a:outerShdw blurRad="38100" dist="38100" dir="2700000" algn="tl">
                    <a:srgbClr val="666633"/>
                  </a:outerShdw>
                </a:effectLst>
              </a:rPr>
              <a:t>(Fasciola hepatica)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anim to="" calcmode="lin" valueType="num">
                                      <p:cBhvr>
                                        <p:cTn id="7" dur="1" fill="hold"/>
                                        <p:tgtEl>
                                          <p:spTgt spid="1024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0243">
                                            <p:txEl>
                                              <p:pRg st="1" end="1"/>
                                            </p:txEl>
                                          </p:spTgt>
                                        </p:tgtEl>
                                        <p:attrNameLst>
                                          <p:attrName>style.visibility</p:attrName>
                                        </p:attrNameLst>
                                      </p:cBhvr>
                                      <p:to>
                                        <p:strVal val="visible"/>
                                      </p:to>
                                    </p:set>
                                    <p:anim to="" calcmode="lin" valueType="num">
                                      <p:cBhvr>
                                        <p:cTn id="12" dur="1" fill="hold"/>
                                        <p:tgtEl>
                                          <p:spTgt spid="1024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0243">
                                            <p:txEl>
                                              <p:pRg st="2" end="2"/>
                                            </p:txEl>
                                          </p:spTgt>
                                        </p:tgtEl>
                                        <p:attrNameLst>
                                          <p:attrName>style.visibility</p:attrName>
                                        </p:attrNameLst>
                                      </p:cBhvr>
                                      <p:to>
                                        <p:strVal val="visible"/>
                                      </p:to>
                                    </p:set>
                                    <p:anim to="" calcmode="lin" valueType="num">
                                      <p:cBhvr>
                                        <p:cTn id="17" dur="1" fill="hold"/>
                                        <p:tgtEl>
                                          <p:spTgt spid="1024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defRPr/>
            </a:pPr>
            <a:r>
              <a:rPr lang="en-US" smtClean="0"/>
              <a:t>Sources of Infection</a:t>
            </a:r>
          </a:p>
        </p:txBody>
      </p:sp>
      <p:sp>
        <p:nvSpPr>
          <p:cNvPr id="113667" name="Rectangle 3"/>
          <p:cNvSpPr>
            <a:spLocks noGrp="1" noChangeArrowheads="1"/>
          </p:cNvSpPr>
          <p:nvPr>
            <p:ph type="body" idx="1"/>
          </p:nvPr>
        </p:nvSpPr>
        <p:spPr>
          <a:xfrm>
            <a:off x="1066800" y="1981200"/>
            <a:ext cx="8077200" cy="4876800"/>
          </a:xfrm>
        </p:spPr>
        <p:txBody>
          <a:bodyPr/>
          <a:lstStyle/>
          <a:p>
            <a:pPr marL="609600" indent="-609600" eaLnBrk="1" hangingPunct="1">
              <a:buFont typeface="Wingdings" pitchFamily="2" charset="2"/>
              <a:buAutoNum type="arabicPeriod" startAt="7"/>
              <a:defRPr/>
            </a:pPr>
            <a:r>
              <a:rPr lang="en-US" smtClean="0"/>
              <a:t>Infections from blood sucking arthropods (fleas, mosquitoes, flies)</a:t>
            </a:r>
          </a:p>
          <a:p>
            <a:pPr marL="609600" indent="-609600" eaLnBrk="1" hangingPunct="1">
              <a:buFont typeface="Wingdings" pitchFamily="2" charset="2"/>
              <a:buNone/>
              <a:defRPr/>
            </a:pPr>
            <a:r>
              <a:rPr lang="en-US" smtClean="0"/>
              <a:t>	-</a:t>
            </a:r>
            <a:r>
              <a:rPr lang="en-US" sz="2400" smtClean="0"/>
              <a:t>Ex.  Malaria, Yellow fever, Texas fever</a:t>
            </a:r>
          </a:p>
          <a:p>
            <a:pPr marL="609600" indent="-609600" eaLnBrk="1" hangingPunct="1">
              <a:buFont typeface="Wingdings" pitchFamily="2" charset="2"/>
              <a:buNone/>
              <a:defRPr/>
            </a:pPr>
            <a:endParaRPr lang="en-US" sz="2400" smtClean="0"/>
          </a:p>
          <a:p>
            <a:pPr marL="609600" indent="-609600" eaLnBrk="1" hangingPunct="1">
              <a:buFont typeface="Wingdings" pitchFamily="2" charset="2"/>
              <a:buNone/>
              <a:defRPr/>
            </a:pPr>
            <a:r>
              <a:rPr lang="en-US" smtClean="0"/>
              <a:t>8.  Infections from organisms normally carried (Pasturella, streptococci, pneumococci, tetanus).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8126413"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Rectangle 3"/>
          <p:cNvSpPr>
            <a:spLocks noGrp="1" noChangeArrowheads="1"/>
          </p:cNvSpPr>
          <p:nvPr>
            <p:ph type="title"/>
          </p:nvPr>
        </p:nvSpPr>
        <p:spPr>
          <a:xfrm>
            <a:off x="609600" y="152400"/>
            <a:ext cx="7700963" cy="838200"/>
          </a:xfrm>
          <a:effectLst>
            <a:outerShdw dist="53882" dir="2700000" algn="ctr" rotWithShape="0">
              <a:schemeClr val="bg2"/>
            </a:outerShdw>
          </a:effectLst>
        </p:spPr>
        <p:txBody>
          <a:bodyPr lIns="92075" tIns="46038" rIns="92075" bIns="46038"/>
          <a:lstStyle/>
          <a:p>
            <a:pPr>
              <a:defRPr/>
            </a:pPr>
            <a:r>
              <a:rPr lang="en-US"/>
              <a:t>Parasites of Beef Cattle</a:t>
            </a:r>
          </a:p>
        </p:txBody>
      </p:sp>
      <p:sp>
        <p:nvSpPr>
          <p:cNvPr id="12292" name="Rectangle 4"/>
          <p:cNvSpPr>
            <a:spLocks noChangeArrowheads="1"/>
          </p:cNvSpPr>
          <p:nvPr/>
        </p:nvSpPr>
        <p:spPr bwMode="auto">
          <a:xfrm>
            <a:off x="6956425" y="3786188"/>
            <a:ext cx="1204913" cy="366712"/>
          </a:xfrm>
          <a:prstGeom prst="rect">
            <a:avLst/>
          </a:prstGeom>
          <a:solidFill>
            <a:srgbClr val="002C8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defRPr/>
            </a:pPr>
            <a:r>
              <a:rPr lang="en-US" b="1">
                <a:effectLst>
                  <a:outerShdw blurRad="38100" dist="38100" dir="2700000" algn="tl">
                    <a:srgbClr val="000000"/>
                  </a:outerShdw>
                </a:effectLst>
                <a:latin typeface="Arial Narrow" pitchFamily="34" charset="0"/>
              </a:rPr>
              <a:t>Reinfection</a:t>
            </a:r>
          </a:p>
        </p:txBody>
      </p:sp>
      <p:sp>
        <p:nvSpPr>
          <p:cNvPr id="12293" name="Rectangle 5"/>
          <p:cNvSpPr>
            <a:spLocks noChangeArrowheads="1"/>
          </p:cNvSpPr>
          <p:nvPr/>
        </p:nvSpPr>
        <p:spPr bwMode="auto">
          <a:xfrm>
            <a:off x="6727825" y="5062538"/>
            <a:ext cx="1730375" cy="641350"/>
          </a:xfrm>
          <a:prstGeom prst="rect">
            <a:avLst/>
          </a:prstGeom>
          <a:solidFill>
            <a:srgbClr val="002C8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defRPr/>
            </a:pPr>
            <a:r>
              <a:rPr lang="en-US" b="1">
                <a:effectLst>
                  <a:outerShdw blurRad="38100" dist="38100" dir="2700000" algn="tl">
                    <a:srgbClr val="000000"/>
                  </a:outerShdw>
                </a:effectLst>
                <a:latin typeface="Arial Narrow" pitchFamily="34" charset="0"/>
              </a:rPr>
              <a:t>Contaminated</a:t>
            </a:r>
          </a:p>
          <a:p>
            <a:pPr>
              <a:defRPr/>
            </a:pPr>
            <a:r>
              <a:rPr lang="en-US" b="1">
                <a:effectLst>
                  <a:outerShdw blurRad="38100" dist="38100" dir="2700000" algn="tl">
                    <a:srgbClr val="000000"/>
                  </a:outerShdw>
                </a:effectLst>
                <a:latin typeface="Arial Narrow" pitchFamily="34" charset="0"/>
              </a:rPr>
              <a:t>Pasture</a:t>
            </a:r>
          </a:p>
        </p:txBody>
      </p:sp>
      <p:sp>
        <p:nvSpPr>
          <p:cNvPr id="12294" name="Rectangle 6"/>
          <p:cNvSpPr>
            <a:spLocks noChangeArrowheads="1"/>
          </p:cNvSpPr>
          <p:nvPr/>
        </p:nvSpPr>
        <p:spPr bwMode="auto">
          <a:xfrm>
            <a:off x="1755775" y="4948238"/>
            <a:ext cx="1673225" cy="641350"/>
          </a:xfrm>
          <a:prstGeom prst="rect">
            <a:avLst/>
          </a:prstGeom>
          <a:solidFill>
            <a:srgbClr val="002C8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defRPr/>
            </a:pPr>
            <a:r>
              <a:rPr lang="en-US" b="1">
                <a:effectLst>
                  <a:outerShdw blurRad="38100" dist="38100" dir="2700000" algn="tl">
                    <a:srgbClr val="000000"/>
                  </a:outerShdw>
                </a:effectLst>
                <a:latin typeface="Arial Narrow" pitchFamily="34" charset="0"/>
              </a:rPr>
              <a:t>Infective 3rd</a:t>
            </a:r>
          </a:p>
          <a:p>
            <a:pPr>
              <a:defRPr/>
            </a:pPr>
            <a:r>
              <a:rPr lang="en-US" b="1">
                <a:effectLst>
                  <a:outerShdw blurRad="38100" dist="38100" dir="2700000" algn="tl">
                    <a:srgbClr val="000000"/>
                  </a:outerShdw>
                </a:effectLst>
                <a:latin typeface="Arial Narrow" pitchFamily="34" charset="0"/>
              </a:rPr>
              <a:t>Stage Larvae</a:t>
            </a:r>
          </a:p>
        </p:txBody>
      </p:sp>
      <p:sp>
        <p:nvSpPr>
          <p:cNvPr id="12295" name="Rectangle 7"/>
          <p:cNvSpPr>
            <a:spLocks noChangeArrowheads="1"/>
          </p:cNvSpPr>
          <p:nvPr/>
        </p:nvSpPr>
        <p:spPr bwMode="auto">
          <a:xfrm>
            <a:off x="708025" y="3881438"/>
            <a:ext cx="1444625" cy="366712"/>
          </a:xfrm>
          <a:prstGeom prst="rect">
            <a:avLst/>
          </a:prstGeom>
          <a:solidFill>
            <a:srgbClr val="002C8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defRPr/>
            </a:pPr>
            <a:r>
              <a:rPr lang="en-US" b="1">
                <a:effectLst>
                  <a:outerShdw blurRad="38100" dist="38100" dir="2700000" algn="tl">
                    <a:srgbClr val="000000"/>
                  </a:outerShdw>
                </a:effectLst>
                <a:latin typeface="Arial Narrow" pitchFamily="34" charset="0"/>
              </a:rPr>
              <a:t>Eggs in Feces</a:t>
            </a:r>
          </a:p>
        </p:txBody>
      </p:sp>
      <p:sp>
        <p:nvSpPr>
          <p:cNvPr id="12296" name="Rectangle 8"/>
          <p:cNvSpPr>
            <a:spLocks noChangeArrowheads="1"/>
          </p:cNvSpPr>
          <p:nvPr/>
        </p:nvSpPr>
        <p:spPr bwMode="auto">
          <a:xfrm>
            <a:off x="784225" y="2014538"/>
            <a:ext cx="1501775" cy="641350"/>
          </a:xfrm>
          <a:prstGeom prst="rect">
            <a:avLst/>
          </a:prstGeom>
          <a:solidFill>
            <a:srgbClr val="002C8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defRPr/>
            </a:pPr>
            <a:r>
              <a:rPr lang="en-US" b="1">
                <a:effectLst>
                  <a:outerShdw blurRad="38100" dist="38100" dir="2700000" algn="tl">
                    <a:srgbClr val="000000"/>
                  </a:outerShdw>
                </a:effectLst>
                <a:latin typeface="Arial Narrow" pitchFamily="34" charset="0"/>
              </a:rPr>
              <a:t>Adult and L4s</a:t>
            </a:r>
          </a:p>
          <a:p>
            <a:pPr>
              <a:defRPr/>
            </a:pPr>
            <a:r>
              <a:rPr lang="en-US" b="1">
                <a:effectLst>
                  <a:outerShdw blurRad="38100" dist="38100" dir="2700000" algn="tl">
                    <a:srgbClr val="000000"/>
                  </a:outerShdw>
                </a:effectLst>
                <a:latin typeface="Arial Narrow" pitchFamily="34" charset="0"/>
              </a:rPr>
              <a:t>in Cattle</a:t>
            </a:r>
          </a:p>
        </p:txBody>
      </p:sp>
      <p:sp>
        <p:nvSpPr>
          <p:cNvPr id="74761" name="Rectangle 9"/>
          <p:cNvSpPr>
            <a:spLocks noChangeArrowheads="1"/>
          </p:cNvSpPr>
          <p:nvPr/>
        </p:nvSpPr>
        <p:spPr bwMode="auto">
          <a:xfrm>
            <a:off x="1981200" y="5486400"/>
            <a:ext cx="52101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600"/>
              <a:t>GI parasites are present in the animal (adult and larvae)</a:t>
            </a:r>
          </a:p>
          <a:p>
            <a:pPr algn="ctr"/>
            <a:r>
              <a:rPr lang="en-US" sz="1600"/>
              <a:t>and on pasture (eggs, L1, L2, L3)</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533400"/>
            <a:ext cx="7699375" cy="762000"/>
          </a:xfrm>
          <a:effectLst>
            <a:outerShdw dist="53882" dir="2700000" algn="ctr" rotWithShape="0">
              <a:schemeClr val="bg2"/>
            </a:outerShdw>
          </a:effectLst>
        </p:spPr>
        <p:txBody>
          <a:bodyPr lIns="92075" tIns="46038" rIns="92075" bIns="46038"/>
          <a:lstStyle/>
          <a:p>
            <a:pPr>
              <a:defRPr/>
            </a:pPr>
            <a:r>
              <a:rPr lang="en-US"/>
              <a:t>Strategic Parasite Control</a:t>
            </a:r>
            <a:br>
              <a:rPr lang="en-US"/>
            </a:br>
            <a:r>
              <a:rPr lang="en-US" sz="2400">
                <a:solidFill>
                  <a:schemeClr val="tx1"/>
                </a:solidFill>
              </a:rPr>
              <a:t>GI Parasite Eggs per Gram - South</a:t>
            </a:r>
          </a:p>
        </p:txBody>
      </p:sp>
      <p:grpSp>
        <p:nvGrpSpPr>
          <p:cNvPr id="75779" name="Group 3"/>
          <p:cNvGrpSpPr>
            <a:grpSpLocks/>
          </p:cNvGrpSpPr>
          <p:nvPr/>
        </p:nvGrpSpPr>
        <p:grpSpPr bwMode="auto">
          <a:xfrm>
            <a:off x="1066800" y="1655763"/>
            <a:ext cx="6999288" cy="4730750"/>
            <a:chOff x="540" y="972"/>
            <a:chExt cx="4409" cy="2980"/>
          </a:xfrm>
        </p:grpSpPr>
        <p:pic>
          <p:nvPicPr>
            <p:cNvPr id="7578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 y="972"/>
              <a:ext cx="3768" cy="2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1" name="Rectangle 5"/>
            <p:cNvSpPr>
              <a:spLocks noChangeArrowheads="1"/>
            </p:cNvSpPr>
            <p:nvPr/>
          </p:nvSpPr>
          <p:spPr bwMode="auto">
            <a:xfrm>
              <a:off x="780" y="1151"/>
              <a:ext cx="258" cy="1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r>
                <a:rPr lang="en-US" sz="1600" b="1"/>
                <a:t>60</a:t>
              </a:r>
            </a:p>
            <a:p>
              <a:pPr algn="r"/>
              <a:r>
                <a:rPr lang="en-US" sz="1600" b="1"/>
                <a:t>55</a:t>
              </a:r>
            </a:p>
            <a:p>
              <a:pPr algn="r"/>
              <a:r>
                <a:rPr lang="en-US" sz="1600" b="1"/>
                <a:t>50</a:t>
              </a:r>
            </a:p>
            <a:p>
              <a:pPr algn="r"/>
              <a:r>
                <a:rPr lang="en-US" sz="1600" b="1"/>
                <a:t>45</a:t>
              </a:r>
            </a:p>
            <a:p>
              <a:pPr algn="r"/>
              <a:r>
                <a:rPr lang="en-US" sz="1600" b="1"/>
                <a:t>40</a:t>
              </a:r>
            </a:p>
            <a:p>
              <a:pPr algn="r"/>
              <a:r>
                <a:rPr lang="en-US" sz="1600" b="1"/>
                <a:t>35</a:t>
              </a:r>
            </a:p>
            <a:p>
              <a:pPr algn="r"/>
              <a:r>
                <a:rPr lang="en-US" sz="1600" b="1"/>
                <a:t>30</a:t>
              </a:r>
            </a:p>
            <a:p>
              <a:pPr algn="r"/>
              <a:r>
                <a:rPr lang="en-US" sz="1600" b="1"/>
                <a:t>25</a:t>
              </a:r>
            </a:p>
            <a:p>
              <a:pPr algn="r"/>
              <a:r>
                <a:rPr lang="en-US" sz="1600" b="1"/>
                <a:t>20</a:t>
              </a:r>
            </a:p>
            <a:p>
              <a:pPr algn="r"/>
              <a:r>
                <a:rPr lang="en-US" sz="1600" b="1"/>
                <a:t>15</a:t>
              </a:r>
            </a:p>
            <a:p>
              <a:pPr algn="r"/>
              <a:r>
                <a:rPr lang="en-US" sz="1600" b="1"/>
                <a:t>10</a:t>
              </a:r>
            </a:p>
            <a:p>
              <a:pPr algn="r"/>
              <a:r>
                <a:rPr lang="en-US" sz="1600" b="1"/>
                <a:t>5</a:t>
              </a:r>
            </a:p>
          </p:txBody>
        </p:sp>
        <p:sp>
          <p:nvSpPr>
            <p:cNvPr id="75782" name="Rectangle 6"/>
            <p:cNvSpPr>
              <a:spLocks noChangeArrowheads="1"/>
            </p:cNvSpPr>
            <p:nvPr/>
          </p:nvSpPr>
          <p:spPr bwMode="auto">
            <a:xfrm rot="-5400000">
              <a:off x="-118" y="1989"/>
              <a:ext cx="15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b="1"/>
                <a:t>GEOMETRIC MEANS</a:t>
              </a:r>
            </a:p>
          </p:txBody>
        </p:sp>
        <p:sp>
          <p:nvSpPr>
            <p:cNvPr id="75783" name="Rectangle 7"/>
            <p:cNvSpPr>
              <a:spLocks noChangeArrowheads="1"/>
            </p:cNvSpPr>
            <p:nvPr/>
          </p:nvSpPr>
          <p:spPr bwMode="auto">
            <a:xfrm>
              <a:off x="880" y="3044"/>
              <a:ext cx="406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b="1">
                  <a:latin typeface="Arial Narrow" pitchFamily="34" charset="0"/>
                </a:rPr>
                <a:t>   I         I          I         I          I         I        I         I          I        I          I          I</a:t>
              </a:r>
            </a:p>
            <a:p>
              <a:r>
                <a:rPr lang="en-US" b="1">
                  <a:latin typeface="Arial Narrow" pitchFamily="34" charset="0"/>
                </a:rPr>
                <a:t>JAN   FEB   MAR  APR   MAY   JUN   JUL  AUG   SEP  OCT   NOV   DEC</a:t>
              </a:r>
            </a:p>
          </p:txBody>
        </p:sp>
        <p:sp>
          <p:nvSpPr>
            <p:cNvPr id="75784" name="Rectangle 8"/>
            <p:cNvSpPr>
              <a:spLocks noChangeArrowheads="1"/>
            </p:cNvSpPr>
            <p:nvPr/>
          </p:nvSpPr>
          <p:spPr bwMode="auto">
            <a:xfrm>
              <a:off x="939" y="3510"/>
              <a:ext cx="381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b="1">
                  <a:latin typeface="Arial Narrow" pitchFamily="34" charset="0"/>
                </a:rPr>
                <a:t>   </a:t>
              </a:r>
              <a:r>
                <a:rPr lang="en-US" sz="2000"/>
                <a:t>Low parasite egg counts from cows can mean high</a:t>
              </a:r>
            </a:p>
            <a:p>
              <a:pPr algn="ctr"/>
              <a:r>
                <a:rPr lang="en-US" sz="2000"/>
                <a:t>pasture contamination for calves</a:t>
              </a:r>
            </a:p>
          </p:txBody>
        </p:sp>
      </p:gr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762000"/>
            <a:ext cx="7772400" cy="685800"/>
          </a:xfrm>
          <a:effectLst>
            <a:outerShdw dist="53882" dir="2700000" algn="ctr" rotWithShape="0">
              <a:schemeClr val="bg2"/>
            </a:outerShdw>
          </a:effectLst>
        </p:spPr>
        <p:txBody>
          <a:bodyPr lIns="92075" tIns="46038" rIns="92075" bIns="46038"/>
          <a:lstStyle/>
          <a:p>
            <a:pPr>
              <a:defRPr/>
            </a:pPr>
            <a:r>
              <a:rPr lang="en-US"/>
              <a:t>Strategic Parasite Control</a:t>
            </a:r>
            <a:br>
              <a:rPr lang="en-US"/>
            </a:br>
            <a:r>
              <a:rPr lang="en-US" sz="2400">
                <a:solidFill>
                  <a:schemeClr val="tx1"/>
                </a:solidFill>
              </a:rPr>
              <a:t>Conceptual Patterns of Brown Stomach Worm Inhibition</a:t>
            </a:r>
          </a:p>
        </p:txBody>
      </p:sp>
      <p:pic>
        <p:nvPicPr>
          <p:cNvPr id="7680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25" y="1524000"/>
            <a:ext cx="8126413" cy="492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4" name="Rectangle 4"/>
          <p:cNvSpPr>
            <a:spLocks noChangeArrowheads="1"/>
          </p:cNvSpPr>
          <p:nvPr/>
        </p:nvSpPr>
        <p:spPr bwMode="auto">
          <a:xfrm>
            <a:off x="1030288" y="5167313"/>
            <a:ext cx="2522537" cy="1192212"/>
          </a:xfrm>
          <a:prstGeom prst="rect">
            <a:avLst/>
          </a:prstGeom>
          <a:noFill/>
          <a:ln>
            <a:noFill/>
          </a:ln>
          <a:effectLst>
            <a:outerShdw dist="53882" dir="81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lnSpc>
                <a:spcPct val="150000"/>
              </a:lnSpc>
            </a:pPr>
            <a:r>
              <a:rPr lang="en-US" sz="1600" b="1">
                <a:latin typeface="Arial Narrow" pitchFamily="34" charset="0"/>
              </a:rPr>
              <a:t>NORTHERN - Autumn / Winter</a:t>
            </a:r>
          </a:p>
          <a:p>
            <a:pPr>
              <a:lnSpc>
                <a:spcPct val="150000"/>
              </a:lnSpc>
            </a:pPr>
            <a:r>
              <a:rPr lang="en-US" sz="1600" b="1">
                <a:latin typeface="Arial Narrow" pitchFamily="34" charset="0"/>
              </a:rPr>
              <a:t>Variable Transition</a:t>
            </a:r>
          </a:p>
          <a:p>
            <a:pPr>
              <a:lnSpc>
                <a:spcPct val="150000"/>
              </a:lnSpc>
            </a:pPr>
            <a:r>
              <a:rPr lang="en-US" sz="1600" b="1">
                <a:latin typeface="Arial Narrow" pitchFamily="34" charset="0"/>
              </a:rPr>
              <a:t>SOUTHERN - Spring / Summer</a:t>
            </a:r>
          </a:p>
        </p:txBody>
      </p:sp>
      <p:sp>
        <p:nvSpPr>
          <p:cNvPr id="76805" name="Rectangle 5"/>
          <p:cNvSpPr>
            <a:spLocks noChangeArrowheads="1"/>
          </p:cNvSpPr>
          <p:nvPr/>
        </p:nvSpPr>
        <p:spPr bwMode="auto">
          <a:xfrm>
            <a:off x="714375" y="5238750"/>
            <a:ext cx="304800" cy="276225"/>
          </a:xfrm>
          <a:prstGeom prst="rect">
            <a:avLst/>
          </a:prstGeom>
          <a:solidFill>
            <a:srgbClr val="FF33CC"/>
          </a:solidFill>
          <a:ln>
            <a:noFill/>
          </a:ln>
          <a:effectLst>
            <a:outerShdw dist="107763" dir="81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76806" name="Rectangle 6"/>
          <p:cNvSpPr>
            <a:spLocks noChangeArrowheads="1"/>
          </p:cNvSpPr>
          <p:nvPr/>
        </p:nvSpPr>
        <p:spPr bwMode="auto">
          <a:xfrm>
            <a:off x="714375" y="5995988"/>
            <a:ext cx="304800" cy="276225"/>
          </a:xfrm>
          <a:prstGeom prst="rect">
            <a:avLst/>
          </a:prstGeom>
          <a:solidFill>
            <a:srgbClr val="FFFF00"/>
          </a:solidFill>
          <a:ln>
            <a:noFill/>
          </a:ln>
          <a:effectLst>
            <a:outerShdw dist="107763" dir="81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76807" name="Rectangle 7"/>
          <p:cNvSpPr>
            <a:spLocks noChangeArrowheads="1"/>
          </p:cNvSpPr>
          <p:nvPr/>
        </p:nvSpPr>
        <p:spPr bwMode="auto">
          <a:xfrm>
            <a:off x="714375" y="5624513"/>
            <a:ext cx="304800" cy="276225"/>
          </a:xfrm>
          <a:prstGeom prst="rect">
            <a:avLst/>
          </a:prstGeom>
          <a:solidFill>
            <a:srgbClr val="66FF33"/>
          </a:solidFill>
          <a:ln>
            <a:noFill/>
          </a:ln>
          <a:effectLst>
            <a:outerShdw dist="107763" dir="81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Proper timing to De-worm</a:t>
            </a:r>
            <a:endParaRPr lang="en-US" sz="4000" dirty="0"/>
          </a:p>
        </p:txBody>
      </p:sp>
      <p:sp>
        <p:nvSpPr>
          <p:cNvPr id="3" name="Content Placeholder 2"/>
          <p:cNvSpPr>
            <a:spLocks noGrp="1"/>
          </p:cNvSpPr>
          <p:nvPr>
            <p:ph idx="1"/>
          </p:nvPr>
        </p:nvSpPr>
        <p:spPr/>
        <p:txBody>
          <a:bodyPr/>
          <a:lstStyle/>
          <a:p>
            <a:pPr>
              <a:defRPr/>
            </a:pPr>
            <a:r>
              <a:rPr lang="en-US" dirty="0" smtClean="0"/>
              <a:t>???????</a:t>
            </a:r>
          </a:p>
          <a:p>
            <a:pPr>
              <a:defRPr/>
            </a:pPr>
            <a:r>
              <a:rPr lang="en-US" dirty="0" smtClean="0"/>
              <a:t>Dr. Buddy </a:t>
            </a:r>
            <a:r>
              <a:rPr lang="en-US" dirty="0" err="1" smtClean="0"/>
              <a:t>Faries</a:t>
            </a:r>
            <a:r>
              <a:rPr lang="en-US" dirty="0" smtClean="0"/>
              <a:t> Jr. DVM MS</a:t>
            </a:r>
          </a:p>
          <a:p>
            <a:pPr lvl="1">
              <a:defRPr/>
            </a:pPr>
            <a:r>
              <a:rPr lang="en-US" dirty="0" smtClean="0"/>
              <a:t>Texas </a:t>
            </a:r>
            <a:r>
              <a:rPr lang="en-US" dirty="0" err="1" smtClean="0"/>
              <a:t>AgriLife</a:t>
            </a:r>
            <a:r>
              <a:rPr lang="en-US" dirty="0" smtClean="0"/>
              <a:t> Extension Service	</a:t>
            </a:r>
          </a:p>
          <a:p>
            <a:pPr lvl="1">
              <a:defRPr/>
            </a:pPr>
            <a:r>
              <a:rPr lang="en-US" dirty="0" smtClean="0"/>
              <a:t>Handout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1606550"/>
            <a:ext cx="897255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696" tIns="41849" rIns="83696" bIns="41849">
            <a:spAutoFit/>
          </a:bodyPr>
          <a:lstStyle/>
          <a:p>
            <a:pPr algn="ctr" defTabSz="831850">
              <a:defRPr/>
            </a:pPr>
            <a:endParaRPr lang="en-US" sz="2200" b="1">
              <a:solidFill>
                <a:schemeClr val="tx2"/>
              </a:solidFill>
              <a:effectLst>
                <a:outerShdw blurRad="38100" dist="38100" dir="2700000" algn="tl">
                  <a:srgbClr val="666633"/>
                </a:outerShdw>
              </a:effectLst>
            </a:endParaRPr>
          </a:p>
          <a:p>
            <a:pPr algn="ctr" defTabSz="831850">
              <a:defRPr/>
            </a:pPr>
            <a:endParaRPr lang="en-US" sz="2200" b="1">
              <a:solidFill>
                <a:schemeClr val="tx2"/>
              </a:solidFill>
              <a:effectLst>
                <a:outerShdw blurRad="38100" dist="38100" dir="2700000" algn="tl">
                  <a:srgbClr val="666633"/>
                </a:outerShdw>
              </a:effectLst>
            </a:endParaRPr>
          </a:p>
          <a:p>
            <a:pPr algn="ctr" defTabSz="831850">
              <a:defRPr/>
            </a:pPr>
            <a:endParaRPr lang="en-US" sz="2200" b="1">
              <a:solidFill>
                <a:schemeClr val="tx2"/>
              </a:solidFill>
              <a:effectLst>
                <a:outerShdw blurRad="38100" dist="38100" dir="2700000" algn="tl">
                  <a:srgbClr val="666633"/>
                </a:outerShdw>
              </a:effectLst>
            </a:endParaRPr>
          </a:p>
        </p:txBody>
      </p:sp>
      <p:sp>
        <p:nvSpPr>
          <p:cNvPr id="53251" name="Rectangle 3"/>
          <p:cNvSpPr>
            <a:spLocks noGrp="1" noChangeArrowheads="1"/>
          </p:cNvSpPr>
          <p:nvPr>
            <p:ph type="ctrTitle"/>
          </p:nvPr>
        </p:nvSpPr>
        <p:spPr>
          <a:xfrm>
            <a:off x="304800" y="1524000"/>
            <a:ext cx="7721600" cy="1355725"/>
          </a:xfrm>
          <a:effectLst>
            <a:outerShdw dist="53882" dir="2700000" algn="ctr" rotWithShape="0">
              <a:schemeClr val="bg2"/>
            </a:outerShdw>
          </a:effectLst>
        </p:spPr>
        <p:txBody>
          <a:bodyPr lIns="83696" tIns="41849" rIns="83696" bIns="41849" anchor="ctr"/>
          <a:lstStyle/>
          <a:p>
            <a:pPr>
              <a:defRPr/>
            </a:pPr>
            <a:r>
              <a:rPr lang="en-US" sz="7400" dirty="0"/>
              <a:t>Bovine Liver Flukes</a:t>
            </a:r>
            <a:br>
              <a:rPr lang="en-US" sz="7400" dirty="0"/>
            </a:br>
            <a:r>
              <a:rPr lang="en-US" sz="7400" i="1" dirty="0" err="1"/>
              <a:t>Fasciola</a:t>
            </a:r>
            <a:r>
              <a:rPr lang="en-US" sz="7400" i="1" dirty="0"/>
              <a:t> hepatica</a:t>
            </a:r>
          </a:p>
        </p:txBody>
      </p:sp>
      <p:sp>
        <p:nvSpPr>
          <p:cNvPr id="53252" name="Rectangle 4"/>
          <p:cNvSpPr>
            <a:spLocks noGrp="1" noChangeArrowheads="1"/>
          </p:cNvSpPr>
          <p:nvPr>
            <p:ph type="subTitle" idx="1"/>
          </p:nvPr>
        </p:nvSpPr>
        <p:spPr>
          <a:xfrm>
            <a:off x="1285875" y="4343400"/>
            <a:ext cx="6400800" cy="2362200"/>
          </a:xfrm>
          <a:effectLst>
            <a:outerShdw dist="53882" dir="2700000" algn="ctr" rotWithShape="0">
              <a:schemeClr val="bg2"/>
            </a:outerShdw>
          </a:effectLst>
        </p:spPr>
        <p:txBody>
          <a:bodyPr lIns="83696" tIns="41849" rIns="83696" bIns="41849"/>
          <a:lstStyle/>
          <a:p>
            <a:pPr marL="342900" indent="-342900">
              <a:defRPr/>
            </a:pPr>
            <a:r>
              <a:rPr lang="en-US" sz="3400" dirty="0"/>
              <a:t>Effects of </a:t>
            </a:r>
          </a:p>
          <a:p>
            <a:pPr marL="342900" indent="-342900">
              <a:defRPr/>
            </a:pPr>
            <a:r>
              <a:rPr lang="en-US" sz="3400" dirty="0"/>
              <a:t>Liver Fluke and GI Nematodes </a:t>
            </a:r>
          </a:p>
          <a:p>
            <a:pPr marL="342900" indent="-342900">
              <a:defRPr/>
            </a:pPr>
            <a:r>
              <a:rPr lang="en-US" sz="3400" dirty="0"/>
              <a:t>on Weight Gain &amp; Reproduction</a:t>
            </a:r>
          </a:p>
        </p:txBody>
      </p:sp>
      <p:pic>
        <p:nvPicPr>
          <p:cNvPr id="78853" name="Picture 5" descr="LiverFlukeSo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143000"/>
            <a:ext cx="19812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90538" y="434975"/>
            <a:ext cx="7772400" cy="765175"/>
          </a:xfrm>
          <a:effectLst>
            <a:outerShdw dist="53882" dir="2700000" algn="ctr" rotWithShape="0">
              <a:schemeClr val="bg2"/>
            </a:outerShdw>
          </a:effectLst>
        </p:spPr>
        <p:txBody>
          <a:bodyPr lIns="83696" tIns="41849" rIns="83696" bIns="41849"/>
          <a:lstStyle/>
          <a:p>
            <a:pPr>
              <a:defRPr/>
            </a:pPr>
            <a:r>
              <a:rPr lang="en-US"/>
              <a:t>Bovine Liver Flukes</a:t>
            </a:r>
          </a:p>
        </p:txBody>
      </p:sp>
      <p:sp>
        <p:nvSpPr>
          <p:cNvPr id="55299" name="Rectangle 3"/>
          <p:cNvSpPr>
            <a:spLocks noGrp="1" noChangeArrowheads="1"/>
          </p:cNvSpPr>
          <p:nvPr>
            <p:ph type="body" idx="1"/>
          </p:nvPr>
        </p:nvSpPr>
        <p:spPr>
          <a:xfrm>
            <a:off x="798513" y="1373188"/>
            <a:ext cx="8020050" cy="4810125"/>
          </a:xfrm>
          <a:effectLst>
            <a:outerShdw dist="53882" dir="2700000" algn="ctr" rotWithShape="0">
              <a:schemeClr val="bg2"/>
            </a:outerShdw>
          </a:effectLst>
        </p:spPr>
        <p:txBody>
          <a:bodyPr lIns="83696" tIns="41849" rIns="83696" bIns="41849"/>
          <a:lstStyle/>
          <a:p>
            <a:pPr>
              <a:buSzPct val="80000"/>
              <a:defRPr/>
            </a:pPr>
            <a:r>
              <a:rPr lang="en-US" sz="2700"/>
              <a:t>“Mud” snail (lymnaeid) is intermediate host</a:t>
            </a:r>
          </a:p>
          <a:p>
            <a:pPr>
              <a:lnSpc>
                <a:spcPct val="35000"/>
              </a:lnSpc>
              <a:buSzPct val="80000"/>
              <a:buFont typeface="Wingdings" pitchFamily="2" charset="2"/>
              <a:buNone/>
              <a:defRPr/>
            </a:pPr>
            <a:endParaRPr lang="en-US" sz="2700"/>
          </a:p>
          <a:p>
            <a:pPr>
              <a:buSzPct val="80000"/>
              <a:defRPr/>
            </a:pPr>
            <a:r>
              <a:rPr lang="en-US" sz="2700"/>
              <a:t>Snails exist in :</a:t>
            </a:r>
          </a:p>
          <a:p>
            <a:pPr lvl="1">
              <a:buSzPct val="80000"/>
              <a:defRPr/>
            </a:pPr>
            <a:r>
              <a:rPr lang="en-US"/>
              <a:t>River basins, coastal prairies</a:t>
            </a:r>
          </a:p>
          <a:p>
            <a:pPr lvl="1">
              <a:buSzPct val="80000"/>
              <a:defRPr/>
            </a:pPr>
            <a:r>
              <a:rPr lang="en-US"/>
              <a:t>Mountain meadows, irrigated pastures</a:t>
            </a:r>
          </a:p>
          <a:p>
            <a:pPr lvl="1">
              <a:buSzPct val="80000"/>
              <a:defRPr/>
            </a:pPr>
            <a:r>
              <a:rPr lang="en-US"/>
              <a:t>Wet pastures, ditches, area around water tanks, etc</a:t>
            </a:r>
          </a:p>
          <a:p>
            <a:pPr lvl="1">
              <a:lnSpc>
                <a:spcPct val="35000"/>
              </a:lnSpc>
              <a:buSzPct val="80000"/>
              <a:buFont typeface="Wingdings" pitchFamily="2" charset="2"/>
              <a:buNone/>
              <a:defRPr/>
            </a:pPr>
            <a:r>
              <a:rPr lang="en-US" sz="2200"/>
              <a:t>Primary season of fluke transmission</a:t>
            </a:r>
          </a:p>
          <a:p>
            <a:pPr lvl="1">
              <a:buSzPct val="80000"/>
              <a:defRPr/>
            </a:pPr>
            <a:r>
              <a:rPr lang="en-US"/>
              <a:t>The wet season</a:t>
            </a:r>
          </a:p>
          <a:p>
            <a:pPr lvl="1">
              <a:buSzPct val="80000"/>
              <a:defRPr/>
            </a:pPr>
            <a:r>
              <a:rPr lang="en-US"/>
              <a:t>Feb - July in Southeast and Southern Plains</a:t>
            </a:r>
          </a:p>
          <a:p>
            <a:pPr lvl="1">
              <a:buSzPct val="80000"/>
              <a:defRPr/>
            </a:pPr>
            <a:r>
              <a:rPr lang="en-US"/>
              <a:t>June - Nov in Northwest</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236538"/>
            <a:ext cx="7772400" cy="1143000"/>
          </a:xfrm>
          <a:effectLst>
            <a:outerShdw dist="53882" dir="2700000" algn="ctr" rotWithShape="0">
              <a:schemeClr val="bg2"/>
            </a:outerShdw>
          </a:effectLst>
        </p:spPr>
        <p:txBody>
          <a:bodyPr lIns="83696" tIns="41849" rIns="83696" bIns="41849"/>
          <a:lstStyle/>
          <a:p>
            <a:pPr>
              <a:defRPr/>
            </a:pPr>
            <a:r>
              <a:rPr lang="en-US"/>
              <a:t>Bovine Liver Flukes</a:t>
            </a:r>
            <a:br>
              <a:rPr lang="en-US"/>
            </a:br>
            <a:r>
              <a:rPr lang="en-US" sz="4000"/>
              <a:t>Physiological Effects</a:t>
            </a:r>
            <a:endParaRPr lang="en-US" sz="3600"/>
          </a:p>
        </p:txBody>
      </p:sp>
      <p:sp>
        <p:nvSpPr>
          <p:cNvPr id="57347" name="Rectangle 3"/>
          <p:cNvSpPr>
            <a:spLocks noGrp="1" noChangeArrowheads="1"/>
          </p:cNvSpPr>
          <p:nvPr>
            <p:ph type="body" idx="1"/>
          </p:nvPr>
        </p:nvSpPr>
        <p:spPr>
          <a:xfrm>
            <a:off x="646113" y="1755775"/>
            <a:ext cx="7932737" cy="4341813"/>
          </a:xfrm>
          <a:effectLst>
            <a:outerShdw dist="53882" dir="2700000" algn="ctr" rotWithShape="0">
              <a:schemeClr val="bg2"/>
            </a:outerShdw>
          </a:effectLst>
        </p:spPr>
        <p:txBody>
          <a:bodyPr lIns="83696" tIns="41849" rIns="83696" bIns="41849"/>
          <a:lstStyle/>
          <a:p>
            <a:pPr>
              <a:spcBef>
                <a:spcPct val="50000"/>
              </a:spcBef>
              <a:buSzPct val="80000"/>
              <a:defRPr/>
            </a:pPr>
            <a:r>
              <a:rPr lang="en-US" sz="2900"/>
              <a:t>“Bile duct” stage fluke (adult flukes - 8 to 10 weeks &amp; older) causes most damage</a:t>
            </a:r>
          </a:p>
          <a:p>
            <a:pPr>
              <a:spcBef>
                <a:spcPct val="50000"/>
              </a:spcBef>
              <a:buSzPct val="80000"/>
              <a:defRPr/>
            </a:pPr>
            <a:r>
              <a:rPr lang="en-US" sz="2900"/>
              <a:t>Anemia is primary result of fluke infection</a:t>
            </a:r>
          </a:p>
          <a:p>
            <a:pPr>
              <a:spcBef>
                <a:spcPct val="50000"/>
              </a:spcBef>
              <a:buSzPct val="80000"/>
              <a:defRPr/>
            </a:pPr>
            <a:r>
              <a:rPr lang="en-US" sz="2900"/>
              <a:t>Secondary clostridial infection and death may occur</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slide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3"/>
          <p:cNvSpPr>
            <a:spLocks noGrp="1" noChangeArrowheads="1"/>
          </p:cNvSpPr>
          <p:nvPr>
            <p:ph type="title"/>
          </p:nvPr>
        </p:nvSpPr>
        <p:spPr>
          <a:xfrm>
            <a:off x="685800" y="381000"/>
            <a:ext cx="7772400" cy="1066800"/>
          </a:xfrm>
          <a:effectLst>
            <a:outerShdw dist="53882" dir="2700000" algn="ctr" rotWithShape="0">
              <a:schemeClr val="bg2"/>
            </a:outerShdw>
          </a:effectLst>
        </p:spPr>
        <p:txBody>
          <a:bodyPr lIns="83696" tIns="41849" rIns="83696" bIns="41849"/>
          <a:lstStyle/>
          <a:p>
            <a:pPr>
              <a:defRPr/>
            </a:pPr>
            <a:r>
              <a:rPr lang="en-US" sz="4800"/>
              <a:t>Bovine Liver Flukes - </a:t>
            </a:r>
            <a:r>
              <a:rPr lang="en-US" sz="4000"/>
              <a:t>Clinical Signs</a:t>
            </a:r>
          </a:p>
        </p:txBody>
      </p:sp>
      <p:sp>
        <p:nvSpPr>
          <p:cNvPr id="59396" name="Rectangle 4"/>
          <p:cNvSpPr>
            <a:spLocks noGrp="1" noChangeArrowheads="1"/>
          </p:cNvSpPr>
          <p:nvPr>
            <p:ph type="body" idx="1"/>
          </p:nvPr>
        </p:nvSpPr>
        <p:spPr>
          <a:xfrm>
            <a:off x="677863" y="1981200"/>
            <a:ext cx="7781925" cy="2514600"/>
          </a:xfrm>
          <a:effectLst>
            <a:outerShdw dist="45791" dir="3378596" algn="ctr" rotWithShape="0">
              <a:schemeClr val="bg2"/>
            </a:outerShdw>
          </a:effectLst>
        </p:spPr>
        <p:txBody>
          <a:bodyPr lIns="83696" tIns="41849" rIns="83696" bIns="41849"/>
          <a:lstStyle/>
          <a:p>
            <a:pPr>
              <a:spcBef>
                <a:spcPct val="50000"/>
              </a:spcBef>
              <a:buSzPct val="80000"/>
              <a:defRPr/>
            </a:pPr>
            <a:r>
              <a:rPr lang="en-US">
                <a:solidFill>
                  <a:schemeClr val="tx2"/>
                </a:solidFill>
              </a:rPr>
              <a:t>Clinical signs often not seen</a:t>
            </a:r>
          </a:p>
          <a:p>
            <a:pPr>
              <a:spcBef>
                <a:spcPct val="50000"/>
              </a:spcBef>
              <a:buSzPct val="80000"/>
              <a:defRPr/>
            </a:pPr>
            <a:r>
              <a:rPr lang="en-US">
                <a:solidFill>
                  <a:schemeClr val="tx2"/>
                </a:solidFill>
              </a:rPr>
              <a:t>Similar to  GI parasites</a:t>
            </a:r>
          </a:p>
          <a:p>
            <a:pPr lvl="1">
              <a:spcBef>
                <a:spcPct val="50000"/>
              </a:spcBef>
              <a:buSzPct val="80000"/>
              <a:defRPr/>
            </a:pPr>
            <a:r>
              <a:rPr lang="en-US">
                <a:solidFill>
                  <a:schemeClr val="tx2"/>
                </a:solidFill>
              </a:rPr>
              <a:t>Loss of appetite</a:t>
            </a:r>
          </a:p>
          <a:p>
            <a:pPr lvl="1">
              <a:spcBef>
                <a:spcPct val="50000"/>
              </a:spcBef>
              <a:buSzPct val="80000"/>
              <a:defRPr/>
            </a:pPr>
            <a:r>
              <a:rPr lang="en-US">
                <a:solidFill>
                  <a:schemeClr val="tx2"/>
                </a:solidFill>
              </a:rPr>
              <a:t>Weakness</a:t>
            </a:r>
          </a:p>
          <a:p>
            <a:pPr lvl="1">
              <a:spcBef>
                <a:spcPct val="50000"/>
              </a:spcBef>
              <a:buSzPct val="80000"/>
              <a:defRPr/>
            </a:pPr>
            <a:r>
              <a:rPr lang="en-US">
                <a:solidFill>
                  <a:schemeClr val="tx2"/>
                </a:solidFill>
              </a:rPr>
              <a:t>Weight loss</a:t>
            </a:r>
          </a:p>
          <a:p>
            <a:pPr lvl="1">
              <a:spcBef>
                <a:spcPct val="50000"/>
              </a:spcBef>
              <a:buSzPct val="80000"/>
              <a:defRPr/>
            </a:pPr>
            <a:r>
              <a:rPr lang="en-US">
                <a:solidFill>
                  <a:schemeClr val="tx2"/>
                </a:solidFill>
              </a:rPr>
              <a:t>Low blood protein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3" name="Rectangle 3"/>
          <p:cNvSpPr>
            <a:spLocks noGrp="1" noChangeArrowheads="1"/>
          </p:cNvSpPr>
          <p:nvPr>
            <p:ph type="title"/>
          </p:nvPr>
        </p:nvSpPr>
        <p:spPr>
          <a:xfrm>
            <a:off x="0" y="0"/>
            <a:ext cx="8312150" cy="1143000"/>
          </a:xfrm>
          <a:effectLst>
            <a:outerShdw dist="53882" dir="2700000" algn="ctr" rotWithShape="0">
              <a:schemeClr val="bg2"/>
            </a:outerShdw>
          </a:effectLst>
        </p:spPr>
        <p:txBody>
          <a:bodyPr lIns="83696" tIns="41849" rIns="83696" bIns="41849"/>
          <a:lstStyle/>
          <a:p>
            <a:pPr>
              <a:defRPr/>
            </a:pPr>
            <a:r>
              <a:rPr lang="en-US">
                <a:solidFill>
                  <a:srgbClr val="6699FF"/>
                </a:solidFill>
              </a:rPr>
              <a:t>Bovine Liver Flukes</a:t>
            </a:r>
            <a:br>
              <a:rPr lang="en-US">
                <a:solidFill>
                  <a:srgbClr val="6699FF"/>
                </a:solidFill>
              </a:rPr>
            </a:br>
            <a:r>
              <a:rPr lang="en-US" sz="3600">
                <a:solidFill>
                  <a:srgbClr val="6699FF"/>
                </a:solidFill>
              </a:rPr>
              <a:t>Life Cycle</a:t>
            </a:r>
          </a:p>
        </p:txBody>
      </p:sp>
      <p:sp>
        <p:nvSpPr>
          <p:cNvPr id="61444" name="Rectangle 4"/>
          <p:cNvSpPr>
            <a:spLocks noChangeArrowheads="1"/>
          </p:cNvSpPr>
          <p:nvPr/>
        </p:nvSpPr>
        <p:spPr bwMode="auto">
          <a:xfrm>
            <a:off x="7924800" y="2667000"/>
            <a:ext cx="94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696" tIns="41849" rIns="83696" bIns="41849">
            <a:spAutoFit/>
          </a:bodyPr>
          <a:lstStyle/>
          <a:p>
            <a:pPr defTabSz="831850">
              <a:defRPr/>
            </a:pPr>
            <a:r>
              <a:rPr lang="en-US" sz="2200" b="1">
                <a:solidFill>
                  <a:srgbClr val="002C84"/>
                </a:solidFill>
                <a:effectLst>
                  <a:outerShdw blurRad="38100" dist="38100" dir="2700000" algn="tl">
                    <a:srgbClr val="FFFFFF"/>
                  </a:outerShdw>
                </a:effectLst>
              </a:rPr>
              <a:t>Eggs</a:t>
            </a:r>
          </a:p>
        </p:txBody>
      </p:sp>
      <p:sp>
        <p:nvSpPr>
          <p:cNvPr id="61445" name="Rectangle 5"/>
          <p:cNvSpPr>
            <a:spLocks noChangeArrowheads="1"/>
          </p:cNvSpPr>
          <p:nvPr/>
        </p:nvSpPr>
        <p:spPr bwMode="auto">
          <a:xfrm>
            <a:off x="7043738" y="5576888"/>
            <a:ext cx="1830387"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696" tIns="41849" rIns="83696" bIns="41849">
            <a:spAutoFit/>
          </a:bodyPr>
          <a:lstStyle/>
          <a:p>
            <a:pPr defTabSz="831850">
              <a:defRPr/>
            </a:pPr>
            <a:r>
              <a:rPr lang="en-US" sz="2200" b="1">
                <a:solidFill>
                  <a:srgbClr val="002C84"/>
                </a:solidFill>
                <a:effectLst>
                  <a:outerShdw blurRad="38100" dist="38100" dir="2700000" algn="tl">
                    <a:srgbClr val="FFFFFF"/>
                  </a:outerShdw>
                </a:effectLst>
              </a:rPr>
              <a:t>Miracidium</a:t>
            </a:r>
          </a:p>
        </p:txBody>
      </p:sp>
      <p:sp>
        <p:nvSpPr>
          <p:cNvPr id="61446" name="Rectangle 6"/>
          <p:cNvSpPr>
            <a:spLocks noChangeArrowheads="1"/>
          </p:cNvSpPr>
          <p:nvPr/>
        </p:nvSpPr>
        <p:spPr bwMode="auto">
          <a:xfrm>
            <a:off x="3608388" y="5927725"/>
            <a:ext cx="1414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696" tIns="41849" rIns="83696" bIns="41849">
            <a:spAutoFit/>
          </a:bodyPr>
          <a:lstStyle/>
          <a:p>
            <a:pPr defTabSz="831850">
              <a:defRPr/>
            </a:pPr>
            <a:r>
              <a:rPr lang="en-US" sz="2200" b="1">
                <a:solidFill>
                  <a:srgbClr val="002C84"/>
                </a:solidFill>
                <a:effectLst>
                  <a:outerShdw blurRad="38100" dist="38100" dir="2700000" algn="tl">
                    <a:srgbClr val="FFFFFF"/>
                  </a:outerShdw>
                </a:effectLst>
              </a:rPr>
              <a:t>Mud snail</a:t>
            </a:r>
          </a:p>
        </p:txBody>
      </p:sp>
      <p:sp>
        <p:nvSpPr>
          <p:cNvPr id="61447" name="Rectangle 7"/>
          <p:cNvSpPr>
            <a:spLocks noChangeArrowheads="1"/>
          </p:cNvSpPr>
          <p:nvPr/>
        </p:nvSpPr>
        <p:spPr bwMode="auto">
          <a:xfrm>
            <a:off x="768350" y="4495800"/>
            <a:ext cx="1249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696" tIns="41849" rIns="83696" bIns="41849">
            <a:spAutoFit/>
          </a:bodyPr>
          <a:lstStyle/>
          <a:p>
            <a:pPr defTabSz="831850">
              <a:defRPr/>
            </a:pPr>
            <a:r>
              <a:rPr lang="en-US" sz="2200" b="1">
                <a:solidFill>
                  <a:srgbClr val="002C84"/>
                </a:solidFill>
                <a:effectLst>
                  <a:outerShdw blurRad="38100" dist="38100" dir="2700000" algn="tl">
                    <a:srgbClr val="FFFFFF"/>
                  </a:outerShdw>
                </a:effectLst>
              </a:rPr>
              <a:t>Cercaria</a:t>
            </a:r>
          </a:p>
        </p:txBody>
      </p:sp>
      <p:sp>
        <p:nvSpPr>
          <p:cNvPr id="61448" name="Rectangle 8"/>
          <p:cNvSpPr>
            <a:spLocks noChangeArrowheads="1"/>
          </p:cNvSpPr>
          <p:nvPr/>
        </p:nvSpPr>
        <p:spPr bwMode="auto">
          <a:xfrm>
            <a:off x="203200" y="1219200"/>
            <a:ext cx="308768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696" tIns="41849" rIns="83696" bIns="41849">
            <a:spAutoFit/>
          </a:bodyPr>
          <a:lstStyle/>
          <a:p>
            <a:pPr defTabSz="831850">
              <a:defRPr/>
            </a:pPr>
            <a:r>
              <a:rPr lang="en-US" sz="2200" b="1">
                <a:solidFill>
                  <a:srgbClr val="002C84"/>
                </a:solidFill>
                <a:effectLst>
                  <a:outerShdw blurRad="38100" dist="38100" dir="2700000" algn="tl">
                    <a:srgbClr val="FFFFFF"/>
                  </a:outerShdw>
                </a:effectLst>
              </a:rPr>
              <a:t>Metacercariae</a:t>
            </a:r>
          </a:p>
          <a:p>
            <a:pPr defTabSz="831850">
              <a:defRPr/>
            </a:pPr>
            <a:r>
              <a:rPr lang="en-US" sz="2200" b="1">
                <a:solidFill>
                  <a:srgbClr val="002C84"/>
                </a:solidFill>
                <a:effectLst>
                  <a:outerShdw blurRad="38100" dist="38100" dir="2700000" algn="tl">
                    <a:srgbClr val="FFFFFF"/>
                  </a:outerShdw>
                </a:effectLst>
              </a:rPr>
              <a:t>(on grass)</a:t>
            </a:r>
          </a:p>
        </p:txBody>
      </p:sp>
      <p:sp>
        <p:nvSpPr>
          <p:cNvPr id="61449" name="Rectangle 9"/>
          <p:cNvSpPr>
            <a:spLocks noChangeArrowheads="1"/>
          </p:cNvSpPr>
          <p:nvPr/>
        </p:nvSpPr>
        <p:spPr bwMode="auto">
          <a:xfrm>
            <a:off x="6299200" y="611188"/>
            <a:ext cx="2641600" cy="7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696" tIns="41849" rIns="83696" bIns="41849">
            <a:spAutoFit/>
          </a:bodyPr>
          <a:lstStyle/>
          <a:p>
            <a:pPr defTabSz="831850">
              <a:defRPr/>
            </a:pPr>
            <a:r>
              <a:rPr lang="en-US" b="1">
                <a:solidFill>
                  <a:srgbClr val="002C84"/>
                </a:solidFill>
                <a:effectLst>
                  <a:outerShdw blurRad="38100" dist="38100" dir="2700000" algn="tl">
                    <a:srgbClr val="FFFFFF"/>
                  </a:outerShdw>
                </a:effectLst>
              </a:rPr>
              <a:t>(eggs shed 8-12 wk</a:t>
            </a:r>
          </a:p>
          <a:p>
            <a:pPr defTabSz="831850">
              <a:defRPr/>
            </a:pPr>
            <a:r>
              <a:rPr lang="en-US" b="1">
                <a:solidFill>
                  <a:srgbClr val="002C84"/>
                </a:solidFill>
                <a:effectLst>
                  <a:outerShdw blurRad="38100" dist="38100" dir="2700000" algn="tl">
                    <a:srgbClr val="FFFFFF"/>
                  </a:outerShdw>
                </a:effectLst>
              </a:rPr>
              <a:t>after infection)</a:t>
            </a:r>
          </a:p>
        </p:txBody>
      </p:sp>
      <p:sp>
        <p:nvSpPr>
          <p:cNvPr id="61450" name="Rectangle 10"/>
          <p:cNvSpPr>
            <a:spLocks noChangeArrowheads="1"/>
          </p:cNvSpPr>
          <p:nvPr/>
        </p:nvSpPr>
        <p:spPr bwMode="auto">
          <a:xfrm>
            <a:off x="7721600" y="4341813"/>
            <a:ext cx="1422400"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696" tIns="41849" rIns="83696" bIns="41849">
            <a:spAutoFit/>
          </a:bodyPr>
          <a:lstStyle/>
          <a:p>
            <a:pPr defTabSz="831850">
              <a:defRPr/>
            </a:pPr>
            <a:r>
              <a:rPr lang="en-US" b="1">
                <a:solidFill>
                  <a:srgbClr val="002C84"/>
                </a:solidFill>
                <a:effectLst>
                  <a:outerShdw blurRad="38100" dist="38100" dir="2700000" algn="tl">
                    <a:srgbClr val="FFFFFF"/>
                  </a:outerShdw>
                </a:effectLst>
              </a:rPr>
              <a:t>(10-12 d)</a:t>
            </a:r>
          </a:p>
        </p:txBody>
      </p:sp>
      <p:sp>
        <p:nvSpPr>
          <p:cNvPr id="61451" name="Rectangle 11"/>
          <p:cNvSpPr>
            <a:spLocks noChangeArrowheads="1"/>
          </p:cNvSpPr>
          <p:nvPr/>
        </p:nvSpPr>
        <p:spPr bwMode="auto">
          <a:xfrm>
            <a:off x="2200275" y="5792788"/>
            <a:ext cx="1192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696" tIns="41849" rIns="83696" bIns="41849">
            <a:spAutoFit/>
          </a:bodyPr>
          <a:lstStyle/>
          <a:p>
            <a:pPr defTabSz="831850">
              <a:defRPr/>
            </a:pPr>
            <a:r>
              <a:rPr lang="en-US" b="1">
                <a:solidFill>
                  <a:srgbClr val="002C84"/>
                </a:solidFill>
                <a:effectLst>
                  <a:outerShdw blurRad="38100" dist="38100" dir="2700000" algn="tl">
                    <a:srgbClr val="FFFFFF"/>
                  </a:outerShdw>
                </a:effectLst>
              </a:rPr>
              <a:t>(4.5-7 wk)</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685800"/>
            <a:ext cx="7856538" cy="819150"/>
          </a:xfrm>
          <a:effectLst>
            <a:outerShdw dist="53882" dir="2700000" algn="ctr" rotWithShape="0">
              <a:schemeClr val="bg2"/>
            </a:outerShdw>
          </a:effectLst>
        </p:spPr>
        <p:txBody>
          <a:bodyPr lIns="92354" tIns="46177" rIns="92354" bIns="46177"/>
          <a:lstStyle/>
          <a:p>
            <a:pPr>
              <a:defRPr/>
            </a:pPr>
            <a:r>
              <a:rPr lang="en-US"/>
              <a:t>Life Cycle of Liver Flukes in Cattle</a:t>
            </a:r>
          </a:p>
        </p:txBody>
      </p:sp>
      <p:sp>
        <p:nvSpPr>
          <p:cNvPr id="63491" name="Rectangle 3"/>
          <p:cNvSpPr>
            <a:spLocks noGrp="1" noChangeArrowheads="1"/>
          </p:cNvSpPr>
          <p:nvPr>
            <p:ph type="body" idx="1"/>
          </p:nvPr>
        </p:nvSpPr>
        <p:spPr>
          <a:xfrm>
            <a:off x="685800" y="1828800"/>
            <a:ext cx="7989888" cy="4113213"/>
          </a:xfrm>
          <a:effectLst>
            <a:outerShdw dist="53882" dir="2700000" algn="ctr" rotWithShape="0">
              <a:schemeClr val="bg2"/>
            </a:outerShdw>
          </a:effectLst>
        </p:spPr>
        <p:txBody>
          <a:bodyPr lIns="92354" tIns="46177" rIns="92354" bIns="46177"/>
          <a:lstStyle/>
          <a:p>
            <a:pPr>
              <a:spcBef>
                <a:spcPct val="35000"/>
              </a:spcBef>
              <a:buSzPct val="78000"/>
              <a:defRPr/>
            </a:pPr>
            <a:r>
              <a:rPr lang="en-US" sz="2900" dirty="0"/>
              <a:t>One fluke can produce up to 19,000 eggs per day</a:t>
            </a:r>
          </a:p>
          <a:p>
            <a:pPr>
              <a:spcBef>
                <a:spcPct val="35000"/>
              </a:spcBef>
              <a:buSzPct val="78000"/>
              <a:defRPr/>
            </a:pPr>
            <a:r>
              <a:rPr lang="en-US" sz="2900" dirty="0"/>
              <a:t>Each egg potentially produces more than 600 </a:t>
            </a:r>
            <a:r>
              <a:rPr lang="en-US" sz="2900" dirty="0" err="1"/>
              <a:t>metacercariae</a:t>
            </a:r>
            <a:endParaRPr lang="en-US" sz="2900" dirty="0"/>
          </a:p>
          <a:p>
            <a:pPr>
              <a:spcBef>
                <a:spcPct val="35000"/>
              </a:spcBef>
              <a:buSzPct val="78000"/>
              <a:defRPr/>
            </a:pPr>
            <a:r>
              <a:rPr lang="en-US" sz="2900" dirty="0"/>
              <a:t>One fluke can potentially produce 11,400,000 flukes from one day of egg production</a:t>
            </a:r>
          </a:p>
          <a:p>
            <a:pPr>
              <a:spcBef>
                <a:spcPct val="35000"/>
              </a:spcBef>
              <a:buSzPct val="78000"/>
              <a:defRPr/>
            </a:pPr>
            <a:r>
              <a:rPr lang="en-US" sz="2900" dirty="0"/>
              <a:t>When conditions are right, fluke numbers can increase very rapidly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defRPr/>
            </a:pPr>
            <a:r>
              <a:rPr lang="en-US" smtClean="0"/>
              <a:t>Infection &amp; Contagion</a:t>
            </a:r>
          </a:p>
        </p:txBody>
      </p:sp>
      <p:sp>
        <p:nvSpPr>
          <p:cNvPr id="114691" name="Rectangle 3"/>
          <p:cNvSpPr>
            <a:spLocks noGrp="1" noChangeArrowheads="1"/>
          </p:cNvSpPr>
          <p:nvPr>
            <p:ph type="body" idx="1"/>
          </p:nvPr>
        </p:nvSpPr>
        <p:spPr/>
        <p:txBody>
          <a:bodyPr/>
          <a:lstStyle/>
          <a:p>
            <a:pPr eaLnBrk="1" hangingPunct="1">
              <a:defRPr/>
            </a:pPr>
            <a:r>
              <a:rPr lang="en-US" smtClean="0"/>
              <a:t>A contagious disease is one that may be transmitted from one individual to another by direct or indirect contact.  All contagious diseases are also infections but not all infectious diseases are contagious</a:t>
            </a:r>
          </a:p>
          <a:p>
            <a:pPr eaLnBrk="1" hangingPunct="1">
              <a:buFont typeface="Wingdings" pitchFamily="2" charset="2"/>
              <a:buNone/>
              <a:defRPr/>
            </a:pPr>
            <a:r>
              <a:rPr lang="en-US" smtClean="0"/>
              <a:t>	-</a:t>
            </a:r>
            <a:r>
              <a:rPr lang="en-US" sz="2000" smtClean="0"/>
              <a:t>Ex.  Tetanus, blackleg, gas gangrene</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54038" y="263525"/>
            <a:ext cx="8039100" cy="1028700"/>
          </a:xfrm>
          <a:effectLst>
            <a:outerShdw dist="53882" dir="2700000" algn="ctr" rotWithShape="0">
              <a:schemeClr val="bg2"/>
            </a:outerShdw>
          </a:effectLst>
        </p:spPr>
        <p:txBody>
          <a:bodyPr lIns="83696" tIns="41849" rIns="83696" bIns="41849"/>
          <a:lstStyle/>
          <a:p>
            <a:pPr>
              <a:defRPr/>
            </a:pPr>
            <a:r>
              <a:rPr lang="en-US" sz="4000"/>
              <a:t>Spread of Liver Flukes from Farm to Farm can Occur in Several Ways</a:t>
            </a:r>
            <a:endParaRPr lang="en-US"/>
          </a:p>
        </p:txBody>
      </p:sp>
      <p:sp>
        <p:nvSpPr>
          <p:cNvPr id="65539" name="Rectangle 3"/>
          <p:cNvSpPr>
            <a:spLocks noGrp="1" noChangeArrowheads="1"/>
          </p:cNvSpPr>
          <p:nvPr>
            <p:ph type="body" idx="1"/>
          </p:nvPr>
        </p:nvSpPr>
        <p:spPr>
          <a:effectLst>
            <a:outerShdw dist="53882" dir="2700000" algn="ctr" rotWithShape="0">
              <a:schemeClr val="bg2"/>
            </a:outerShdw>
          </a:effectLst>
        </p:spPr>
        <p:txBody>
          <a:bodyPr lIns="83696" tIns="41849" rIns="83696" bIns="41849"/>
          <a:lstStyle/>
          <a:p>
            <a:pPr>
              <a:spcBef>
                <a:spcPct val="35000"/>
              </a:spcBef>
              <a:buSzPct val="78000"/>
              <a:defRPr/>
            </a:pPr>
            <a:r>
              <a:rPr lang="en-US"/>
              <a:t>Infected cattle are brought in and fluke eggs are passed into the environment </a:t>
            </a:r>
          </a:p>
          <a:p>
            <a:pPr>
              <a:spcBef>
                <a:spcPct val="35000"/>
              </a:spcBef>
              <a:buSzPct val="78000"/>
              <a:defRPr/>
            </a:pPr>
            <a:r>
              <a:rPr lang="en-US"/>
              <a:t>Metacercariae can remain viable for up to 1 year </a:t>
            </a:r>
          </a:p>
          <a:p>
            <a:pPr>
              <a:spcBef>
                <a:spcPct val="35000"/>
              </a:spcBef>
              <a:buSzPct val="78000"/>
              <a:defRPr/>
            </a:pPr>
            <a:r>
              <a:rPr lang="en-US"/>
              <a:t>Environment to support snails must be present before liver flukes can be established</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36588" y="238125"/>
            <a:ext cx="7772400" cy="1011238"/>
          </a:xfrm>
          <a:effectLst>
            <a:outerShdw dist="53882" dir="2700000" algn="ctr" rotWithShape="0">
              <a:schemeClr val="bg2"/>
            </a:outerShdw>
          </a:effectLst>
        </p:spPr>
        <p:txBody>
          <a:bodyPr lIns="83696" tIns="41849" rIns="83696" bIns="41849"/>
          <a:lstStyle/>
          <a:p>
            <a:pPr>
              <a:defRPr/>
            </a:pPr>
            <a:r>
              <a:rPr lang="en-US"/>
              <a:t>Bovine Liver Flukes</a:t>
            </a:r>
            <a:br>
              <a:rPr lang="en-US"/>
            </a:br>
            <a:r>
              <a:rPr lang="en-US"/>
              <a:t>Effects on Productivity</a:t>
            </a:r>
            <a:endParaRPr lang="en-US" sz="3600"/>
          </a:p>
        </p:txBody>
      </p:sp>
      <p:sp>
        <p:nvSpPr>
          <p:cNvPr id="67587" name="Rectangle 3"/>
          <p:cNvSpPr>
            <a:spLocks noGrp="1" noChangeArrowheads="1"/>
          </p:cNvSpPr>
          <p:nvPr>
            <p:ph type="body" idx="1"/>
          </p:nvPr>
        </p:nvSpPr>
        <p:spPr>
          <a:xfrm>
            <a:off x="1731963" y="1828800"/>
            <a:ext cx="5718175" cy="3590925"/>
          </a:xfrm>
          <a:effectLst>
            <a:outerShdw dist="53882" dir="2700000" algn="ctr" rotWithShape="0">
              <a:schemeClr val="bg2"/>
            </a:outerShdw>
          </a:effectLst>
        </p:spPr>
        <p:txBody>
          <a:bodyPr lIns="83696" tIns="41849" rIns="83696" bIns="41849"/>
          <a:lstStyle/>
          <a:p>
            <a:pPr>
              <a:buSzPct val="80000"/>
              <a:defRPr/>
            </a:pPr>
            <a:r>
              <a:rPr lang="en-US" sz="2700"/>
              <a:t>Reduced average daily gain (ADG)</a:t>
            </a:r>
          </a:p>
          <a:p>
            <a:pPr>
              <a:buSzPct val="80000"/>
              <a:defRPr/>
            </a:pPr>
            <a:r>
              <a:rPr lang="en-US" sz="2700"/>
              <a:t>Reduced feed efficiency (F/G)</a:t>
            </a:r>
          </a:p>
          <a:p>
            <a:pPr>
              <a:buSzPct val="80000"/>
              <a:defRPr/>
            </a:pPr>
            <a:r>
              <a:rPr lang="en-US" sz="2700"/>
              <a:t>Condemned livers</a:t>
            </a:r>
          </a:p>
          <a:p>
            <a:pPr>
              <a:buSzPct val="80000"/>
              <a:defRPr/>
            </a:pPr>
            <a:r>
              <a:rPr lang="en-US" sz="2700"/>
              <a:t>Reduced milk production</a:t>
            </a:r>
          </a:p>
          <a:p>
            <a:pPr>
              <a:buSzPct val="80000"/>
              <a:defRPr/>
            </a:pPr>
            <a:r>
              <a:rPr lang="en-US" sz="2700"/>
              <a:t>Delays in reaching puberty</a:t>
            </a:r>
          </a:p>
          <a:p>
            <a:pPr>
              <a:buSzPct val="80000"/>
              <a:defRPr/>
            </a:pPr>
            <a:r>
              <a:rPr lang="en-US" sz="2700"/>
              <a:t>Reduced conception rates</a:t>
            </a:r>
          </a:p>
          <a:p>
            <a:pPr>
              <a:buSzPct val="80000"/>
              <a:defRPr/>
            </a:pPr>
            <a:r>
              <a:rPr lang="en-US" sz="2700"/>
              <a:t>Increased cost of production</a:t>
            </a:r>
            <a:endParaRPr lang="en-US" sz="35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541338" y="381000"/>
            <a:ext cx="7772400" cy="838200"/>
          </a:xfrm>
          <a:effectLst>
            <a:outerShdw dist="53882" dir="2700000" algn="ctr" rotWithShape="0">
              <a:schemeClr val="bg2"/>
            </a:outerShdw>
          </a:effectLst>
        </p:spPr>
        <p:txBody>
          <a:bodyPr lIns="92354" tIns="46177" rIns="92354" bIns="46177"/>
          <a:lstStyle/>
          <a:p>
            <a:pPr>
              <a:defRPr/>
            </a:pPr>
            <a:r>
              <a:rPr lang="en-US"/>
              <a:t>Effects of Liver Fluke</a:t>
            </a:r>
          </a:p>
        </p:txBody>
      </p:sp>
      <p:pic>
        <p:nvPicPr>
          <p:cNvPr id="87043" name="Picture 3" descr="BILEDU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338" y="1674813"/>
            <a:ext cx="5824537"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Group 2"/>
          <p:cNvGrpSpPr>
            <a:grpSpLocks/>
          </p:cNvGrpSpPr>
          <p:nvPr/>
        </p:nvGrpSpPr>
        <p:grpSpPr bwMode="auto">
          <a:xfrm>
            <a:off x="1654175" y="1641475"/>
            <a:ext cx="5475288" cy="4611688"/>
            <a:chOff x="1137" y="987"/>
            <a:chExt cx="3880" cy="2905"/>
          </a:xfrm>
        </p:grpSpPr>
        <p:grpSp>
          <p:nvGrpSpPr>
            <p:cNvPr id="88078" name="Group 3"/>
            <p:cNvGrpSpPr>
              <a:grpSpLocks/>
            </p:cNvGrpSpPr>
            <p:nvPr/>
          </p:nvGrpSpPr>
          <p:grpSpPr bwMode="auto">
            <a:xfrm>
              <a:off x="1137" y="987"/>
              <a:ext cx="3843" cy="2666"/>
              <a:chOff x="1137" y="987"/>
              <a:chExt cx="3843" cy="2666"/>
            </a:xfrm>
          </p:grpSpPr>
          <p:grpSp>
            <p:nvGrpSpPr>
              <p:cNvPr id="88190" name="Group 4"/>
              <p:cNvGrpSpPr>
                <a:grpSpLocks/>
              </p:cNvGrpSpPr>
              <p:nvPr/>
            </p:nvGrpSpPr>
            <p:grpSpPr bwMode="auto">
              <a:xfrm>
                <a:off x="1847" y="987"/>
                <a:ext cx="1816" cy="1382"/>
                <a:chOff x="1847" y="987"/>
                <a:chExt cx="1816" cy="1382"/>
              </a:xfrm>
            </p:grpSpPr>
            <p:sp>
              <p:nvSpPr>
                <p:cNvPr id="88207" name="Freeform 5"/>
                <p:cNvSpPr>
                  <a:spLocks/>
                </p:cNvSpPr>
                <p:nvPr/>
              </p:nvSpPr>
              <p:spPr bwMode="auto">
                <a:xfrm>
                  <a:off x="3037" y="2037"/>
                  <a:ext cx="626" cy="332"/>
                </a:xfrm>
                <a:custGeom>
                  <a:avLst/>
                  <a:gdLst>
                    <a:gd name="T0" fmla="*/ 0 w 626"/>
                    <a:gd name="T1" fmla="*/ 0 h 332"/>
                    <a:gd name="T2" fmla="*/ 592 w 626"/>
                    <a:gd name="T3" fmla="*/ 0 h 332"/>
                    <a:gd name="T4" fmla="*/ 611 w 626"/>
                    <a:gd name="T5" fmla="*/ 22 h 332"/>
                    <a:gd name="T6" fmla="*/ 583 w 626"/>
                    <a:gd name="T7" fmla="*/ 53 h 332"/>
                    <a:gd name="T8" fmla="*/ 625 w 626"/>
                    <a:gd name="T9" fmla="*/ 92 h 332"/>
                    <a:gd name="T10" fmla="*/ 625 w 626"/>
                    <a:gd name="T11" fmla="*/ 331 h 332"/>
                    <a:gd name="T12" fmla="*/ 0 w 626"/>
                    <a:gd name="T13" fmla="*/ 331 h 332"/>
                    <a:gd name="T14" fmla="*/ 0 w 626"/>
                    <a:gd name="T15" fmla="*/ 0 h 3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6" h="332">
                      <a:moveTo>
                        <a:pt x="0" y="0"/>
                      </a:moveTo>
                      <a:lnTo>
                        <a:pt x="592" y="0"/>
                      </a:lnTo>
                      <a:lnTo>
                        <a:pt x="611" y="22"/>
                      </a:lnTo>
                      <a:lnTo>
                        <a:pt x="583" y="53"/>
                      </a:lnTo>
                      <a:lnTo>
                        <a:pt x="625" y="92"/>
                      </a:lnTo>
                      <a:lnTo>
                        <a:pt x="625" y="331"/>
                      </a:lnTo>
                      <a:lnTo>
                        <a:pt x="0" y="331"/>
                      </a:lnTo>
                      <a:lnTo>
                        <a:pt x="0"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208" name="Freeform 6"/>
                <p:cNvSpPr>
                  <a:spLocks/>
                </p:cNvSpPr>
                <p:nvPr/>
              </p:nvSpPr>
              <p:spPr bwMode="auto">
                <a:xfrm>
                  <a:off x="1847" y="987"/>
                  <a:ext cx="1032" cy="544"/>
                </a:xfrm>
                <a:custGeom>
                  <a:avLst/>
                  <a:gdLst>
                    <a:gd name="T0" fmla="*/ 0 w 1032"/>
                    <a:gd name="T1" fmla="*/ 0 h 544"/>
                    <a:gd name="T2" fmla="*/ 1031 w 1032"/>
                    <a:gd name="T3" fmla="*/ 0 h 544"/>
                    <a:gd name="T4" fmla="*/ 1031 w 1032"/>
                    <a:gd name="T5" fmla="*/ 468 h 544"/>
                    <a:gd name="T6" fmla="*/ 424 w 1032"/>
                    <a:gd name="T7" fmla="*/ 468 h 544"/>
                    <a:gd name="T8" fmla="*/ 424 w 1032"/>
                    <a:gd name="T9" fmla="*/ 499 h 544"/>
                    <a:gd name="T10" fmla="*/ 278 w 1032"/>
                    <a:gd name="T11" fmla="*/ 543 h 544"/>
                    <a:gd name="T12" fmla="*/ 193 w 1032"/>
                    <a:gd name="T13" fmla="*/ 391 h 544"/>
                    <a:gd name="T14" fmla="*/ 141 w 1032"/>
                    <a:gd name="T15" fmla="*/ 412 h 544"/>
                    <a:gd name="T16" fmla="*/ 126 w 1032"/>
                    <a:gd name="T17" fmla="*/ 381 h 544"/>
                    <a:gd name="T18" fmla="*/ 160 w 1032"/>
                    <a:gd name="T19" fmla="*/ 304 h 544"/>
                    <a:gd name="T20" fmla="*/ 0 w 1032"/>
                    <a:gd name="T21" fmla="*/ 134 h 544"/>
                    <a:gd name="T22" fmla="*/ 0 w 1032"/>
                    <a:gd name="T23" fmla="*/ 0 h 5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 h="544">
                      <a:moveTo>
                        <a:pt x="0" y="0"/>
                      </a:moveTo>
                      <a:lnTo>
                        <a:pt x="1031" y="0"/>
                      </a:lnTo>
                      <a:lnTo>
                        <a:pt x="1031" y="468"/>
                      </a:lnTo>
                      <a:lnTo>
                        <a:pt x="424" y="468"/>
                      </a:lnTo>
                      <a:lnTo>
                        <a:pt x="424" y="499"/>
                      </a:lnTo>
                      <a:lnTo>
                        <a:pt x="278" y="543"/>
                      </a:lnTo>
                      <a:lnTo>
                        <a:pt x="193" y="391"/>
                      </a:lnTo>
                      <a:lnTo>
                        <a:pt x="141" y="412"/>
                      </a:lnTo>
                      <a:lnTo>
                        <a:pt x="126" y="381"/>
                      </a:lnTo>
                      <a:lnTo>
                        <a:pt x="160" y="304"/>
                      </a:lnTo>
                      <a:lnTo>
                        <a:pt x="0" y="134"/>
                      </a:lnTo>
                      <a:lnTo>
                        <a:pt x="0"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209" name="Freeform 7"/>
                <p:cNvSpPr>
                  <a:spLocks/>
                </p:cNvSpPr>
                <p:nvPr/>
              </p:nvSpPr>
              <p:spPr bwMode="auto">
                <a:xfrm>
                  <a:off x="2270" y="1460"/>
                  <a:ext cx="609" cy="461"/>
                </a:xfrm>
                <a:custGeom>
                  <a:avLst/>
                  <a:gdLst>
                    <a:gd name="T0" fmla="*/ 0 w 609"/>
                    <a:gd name="T1" fmla="*/ 0 h 461"/>
                    <a:gd name="T2" fmla="*/ 608 w 609"/>
                    <a:gd name="T3" fmla="*/ 0 h 461"/>
                    <a:gd name="T4" fmla="*/ 608 w 609"/>
                    <a:gd name="T5" fmla="*/ 460 h 461"/>
                    <a:gd name="T6" fmla="*/ 0 w 609"/>
                    <a:gd name="T7" fmla="*/ 460 h 461"/>
                    <a:gd name="T8" fmla="*/ 0 w 609"/>
                    <a:gd name="T9" fmla="*/ 0 h 4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9" h="461">
                      <a:moveTo>
                        <a:pt x="0" y="0"/>
                      </a:moveTo>
                      <a:lnTo>
                        <a:pt x="608" y="0"/>
                      </a:lnTo>
                      <a:lnTo>
                        <a:pt x="608" y="460"/>
                      </a:lnTo>
                      <a:lnTo>
                        <a:pt x="0" y="460"/>
                      </a:lnTo>
                      <a:lnTo>
                        <a:pt x="0"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210" name="Freeform 8"/>
                <p:cNvSpPr>
                  <a:spLocks/>
                </p:cNvSpPr>
                <p:nvPr/>
              </p:nvSpPr>
              <p:spPr bwMode="auto">
                <a:xfrm>
                  <a:off x="2878" y="1691"/>
                  <a:ext cx="748" cy="347"/>
                </a:xfrm>
                <a:custGeom>
                  <a:avLst/>
                  <a:gdLst>
                    <a:gd name="T0" fmla="*/ 0 w 748"/>
                    <a:gd name="T1" fmla="*/ 0 h 347"/>
                    <a:gd name="T2" fmla="*/ 466 w 748"/>
                    <a:gd name="T3" fmla="*/ 0 h 347"/>
                    <a:gd name="T4" fmla="*/ 517 w 748"/>
                    <a:gd name="T5" fmla="*/ 26 h 347"/>
                    <a:gd name="T6" fmla="*/ 621 w 748"/>
                    <a:gd name="T7" fmla="*/ 60 h 347"/>
                    <a:gd name="T8" fmla="*/ 691 w 748"/>
                    <a:gd name="T9" fmla="*/ 277 h 347"/>
                    <a:gd name="T10" fmla="*/ 747 w 748"/>
                    <a:gd name="T11" fmla="*/ 346 h 347"/>
                    <a:gd name="T12" fmla="*/ 159 w 748"/>
                    <a:gd name="T13" fmla="*/ 346 h 347"/>
                    <a:gd name="T14" fmla="*/ 159 w 748"/>
                    <a:gd name="T15" fmla="*/ 225 h 347"/>
                    <a:gd name="T16" fmla="*/ 0 w 748"/>
                    <a:gd name="T17" fmla="*/ 225 h 347"/>
                    <a:gd name="T18" fmla="*/ 0 w 748"/>
                    <a:gd name="T19" fmla="*/ 0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48" h="347">
                      <a:moveTo>
                        <a:pt x="0" y="0"/>
                      </a:moveTo>
                      <a:lnTo>
                        <a:pt x="466" y="0"/>
                      </a:lnTo>
                      <a:lnTo>
                        <a:pt x="517" y="26"/>
                      </a:lnTo>
                      <a:lnTo>
                        <a:pt x="621" y="60"/>
                      </a:lnTo>
                      <a:lnTo>
                        <a:pt x="691" y="277"/>
                      </a:lnTo>
                      <a:lnTo>
                        <a:pt x="747" y="346"/>
                      </a:lnTo>
                      <a:lnTo>
                        <a:pt x="159" y="346"/>
                      </a:lnTo>
                      <a:lnTo>
                        <a:pt x="159" y="225"/>
                      </a:lnTo>
                      <a:lnTo>
                        <a:pt x="0" y="225"/>
                      </a:lnTo>
                      <a:lnTo>
                        <a:pt x="0"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211" name="Freeform 9"/>
                <p:cNvSpPr>
                  <a:spLocks/>
                </p:cNvSpPr>
                <p:nvPr/>
              </p:nvSpPr>
              <p:spPr bwMode="auto">
                <a:xfrm>
                  <a:off x="2449" y="1920"/>
                  <a:ext cx="584" cy="443"/>
                </a:xfrm>
                <a:custGeom>
                  <a:avLst/>
                  <a:gdLst>
                    <a:gd name="T0" fmla="*/ 0 w 584"/>
                    <a:gd name="T1" fmla="*/ 0 h 443"/>
                    <a:gd name="T2" fmla="*/ 583 w 584"/>
                    <a:gd name="T3" fmla="*/ 0 h 443"/>
                    <a:gd name="T4" fmla="*/ 583 w 584"/>
                    <a:gd name="T5" fmla="*/ 442 h 443"/>
                    <a:gd name="T6" fmla="*/ 0 w 584"/>
                    <a:gd name="T7" fmla="*/ 442 h 443"/>
                    <a:gd name="T8" fmla="*/ 0 w 584"/>
                    <a:gd name="T9" fmla="*/ 0 h 4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 h="443">
                      <a:moveTo>
                        <a:pt x="0" y="0"/>
                      </a:moveTo>
                      <a:lnTo>
                        <a:pt x="583" y="0"/>
                      </a:lnTo>
                      <a:lnTo>
                        <a:pt x="583" y="442"/>
                      </a:lnTo>
                      <a:lnTo>
                        <a:pt x="0" y="442"/>
                      </a:lnTo>
                      <a:lnTo>
                        <a:pt x="0"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8191" name="Group 10"/>
              <p:cNvGrpSpPr>
                <a:grpSpLocks/>
              </p:cNvGrpSpPr>
              <p:nvPr/>
            </p:nvGrpSpPr>
            <p:grpSpPr bwMode="auto">
              <a:xfrm>
                <a:off x="2623" y="2368"/>
                <a:ext cx="2357" cy="1285"/>
                <a:chOff x="2623" y="2368"/>
                <a:chExt cx="2357" cy="1285"/>
              </a:xfrm>
            </p:grpSpPr>
            <p:sp>
              <p:nvSpPr>
                <p:cNvPr id="88199" name="Freeform 11"/>
                <p:cNvSpPr>
                  <a:spLocks/>
                </p:cNvSpPr>
                <p:nvPr/>
              </p:nvSpPr>
              <p:spPr bwMode="auto">
                <a:xfrm>
                  <a:off x="3682" y="2428"/>
                  <a:ext cx="437" cy="397"/>
                </a:xfrm>
                <a:custGeom>
                  <a:avLst/>
                  <a:gdLst>
                    <a:gd name="T0" fmla="*/ 0 w 437"/>
                    <a:gd name="T1" fmla="*/ 0 h 397"/>
                    <a:gd name="T2" fmla="*/ 390 w 437"/>
                    <a:gd name="T3" fmla="*/ 0 h 397"/>
                    <a:gd name="T4" fmla="*/ 375 w 437"/>
                    <a:gd name="T5" fmla="*/ 53 h 397"/>
                    <a:gd name="T6" fmla="*/ 436 w 437"/>
                    <a:gd name="T7" fmla="*/ 56 h 397"/>
                    <a:gd name="T8" fmla="*/ 380 w 437"/>
                    <a:gd name="T9" fmla="*/ 191 h 397"/>
                    <a:gd name="T10" fmla="*/ 323 w 437"/>
                    <a:gd name="T11" fmla="*/ 266 h 397"/>
                    <a:gd name="T12" fmla="*/ 281 w 437"/>
                    <a:gd name="T13" fmla="*/ 396 h 397"/>
                    <a:gd name="T14" fmla="*/ 56 w 437"/>
                    <a:gd name="T15" fmla="*/ 396 h 397"/>
                    <a:gd name="T16" fmla="*/ 56 w 437"/>
                    <a:gd name="T17" fmla="*/ 335 h 397"/>
                    <a:gd name="T18" fmla="*/ 13 w 437"/>
                    <a:gd name="T19" fmla="*/ 326 h 397"/>
                    <a:gd name="T20" fmla="*/ 13 w 437"/>
                    <a:gd name="T21" fmla="*/ 83 h 397"/>
                    <a:gd name="T22" fmla="*/ 0 w 437"/>
                    <a:gd name="T23" fmla="*/ 0 h 3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7" h="397">
                      <a:moveTo>
                        <a:pt x="0" y="0"/>
                      </a:moveTo>
                      <a:lnTo>
                        <a:pt x="390" y="0"/>
                      </a:lnTo>
                      <a:lnTo>
                        <a:pt x="375" y="53"/>
                      </a:lnTo>
                      <a:lnTo>
                        <a:pt x="436" y="56"/>
                      </a:lnTo>
                      <a:lnTo>
                        <a:pt x="380" y="191"/>
                      </a:lnTo>
                      <a:lnTo>
                        <a:pt x="323" y="266"/>
                      </a:lnTo>
                      <a:lnTo>
                        <a:pt x="281" y="396"/>
                      </a:lnTo>
                      <a:lnTo>
                        <a:pt x="56" y="396"/>
                      </a:lnTo>
                      <a:lnTo>
                        <a:pt x="56" y="335"/>
                      </a:lnTo>
                      <a:lnTo>
                        <a:pt x="13" y="326"/>
                      </a:lnTo>
                      <a:lnTo>
                        <a:pt x="13" y="83"/>
                      </a:lnTo>
                      <a:lnTo>
                        <a:pt x="0"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200" name="Freeform 12"/>
                <p:cNvSpPr>
                  <a:spLocks/>
                </p:cNvSpPr>
                <p:nvPr/>
              </p:nvSpPr>
              <p:spPr bwMode="auto">
                <a:xfrm>
                  <a:off x="4462" y="2619"/>
                  <a:ext cx="409" cy="465"/>
                </a:xfrm>
                <a:custGeom>
                  <a:avLst/>
                  <a:gdLst>
                    <a:gd name="T0" fmla="*/ 0 w 409"/>
                    <a:gd name="T1" fmla="*/ 0 h 465"/>
                    <a:gd name="T2" fmla="*/ 207 w 409"/>
                    <a:gd name="T3" fmla="*/ 0 h 465"/>
                    <a:gd name="T4" fmla="*/ 188 w 409"/>
                    <a:gd name="T5" fmla="*/ 39 h 465"/>
                    <a:gd name="T6" fmla="*/ 366 w 409"/>
                    <a:gd name="T7" fmla="*/ 247 h 465"/>
                    <a:gd name="T8" fmla="*/ 408 w 409"/>
                    <a:gd name="T9" fmla="*/ 325 h 465"/>
                    <a:gd name="T10" fmla="*/ 356 w 409"/>
                    <a:gd name="T11" fmla="*/ 464 h 465"/>
                    <a:gd name="T12" fmla="*/ 75 w 409"/>
                    <a:gd name="T13" fmla="*/ 464 h 465"/>
                    <a:gd name="T14" fmla="*/ 48 w 409"/>
                    <a:gd name="T15" fmla="*/ 408 h 465"/>
                    <a:gd name="T16" fmla="*/ 28 w 409"/>
                    <a:gd name="T17" fmla="*/ 333 h 465"/>
                    <a:gd name="T18" fmla="*/ 61 w 409"/>
                    <a:gd name="T19" fmla="*/ 294 h 465"/>
                    <a:gd name="T20" fmla="*/ 0 w 409"/>
                    <a:gd name="T21" fmla="*/ 0 h 4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9" h="465">
                      <a:moveTo>
                        <a:pt x="0" y="0"/>
                      </a:moveTo>
                      <a:lnTo>
                        <a:pt x="207" y="0"/>
                      </a:lnTo>
                      <a:lnTo>
                        <a:pt x="188" y="39"/>
                      </a:lnTo>
                      <a:lnTo>
                        <a:pt x="366" y="247"/>
                      </a:lnTo>
                      <a:lnTo>
                        <a:pt x="408" y="325"/>
                      </a:lnTo>
                      <a:lnTo>
                        <a:pt x="356" y="464"/>
                      </a:lnTo>
                      <a:lnTo>
                        <a:pt x="75" y="464"/>
                      </a:lnTo>
                      <a:lnTo>
                        <a:pt x="48" y="408"/>
                      </a:lnTo>
                      <a:lnTo>
                        <a:pt x="28" y="333"/>
                      </a:lnTo>
                      <a:lnTo>
                        <a:pt x="61" y="294"/>
                      </a:lnTo>
                      <a:lnTo>
                        <a:pt x="0"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201" name="Freeform 13"/>
                <p:cNvSpPr>
                  <a:spLocks/>
                </p:cNvSpPr>
                <p:nvPr/>
              </p:nvSpPr>
              <p:spPr bwMode="auto">
                <a:xfrm>
                  <a:off x="4194" y="2619"/>
                  <a:ext cx="330" cy="487"/>
                </a:xfrm>
                <a:custGeom>
                  <a:avLst/>
                  <a:gdLst>
                    <a:gd name="T0" fmla="*/ 66 w 330"/>
                    <a:gd name="T1" fmla="*/ 0 h 487"/>
                    <a:gd name="T2" fmla="*/ 272 w 330"/>
                    <a:gd name="T3" fmla="*/ 0 h 487"/>
                    <a:gd name="T4" fmla="*/ 329 w 330"/>
                    <a:gd name="T5" fmla="*/ 295 h 487"/>
                    <a:gd name="T6" fmla="*/ 300 w 330"/>
                    <a:gd name="T7" fmla="*/ 334 h 487"/>
                    <a:gd name="T8" fmla="*/ 315 w 330"/>
                    <a:gd name="T9" fmla="*/ 404 h 487"/>
                    <a:gd name="T10" fmla="*/ 85 w 330"/>
                    <a:gd name="T11" fmla="*/ 404 h 487"/>
                    <a:gd name="T12" fmla="*/ 79 w 330"/>
                    <a:gd name="T13" fmla="*/ 474 h 487"/>
                    <a:gd name="T14" fmla="*/ 0 w 330"/>
                    <a:gd name="T15" fmla="*/ 486 h 487"/>
                    <a:gd name="T16" fmla="*/ 0 w 330"/>
                    <a:gd name="T17" fmla="*/ 348 h 487"/>
                    <a:gd name="T18" fmla="*/ 66 w 330"/>
                    <a:gd name="T19" fmla="*/ 0 h 4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0" h="487">
                      <a:moveTo>
                        <a:pt x="66" y="0"/>
                      </a:moveTo>
                      <a:lnTo>
                        <a:pt x="272" y="0"/>
                      </a:lnTo>
                      <a:lnTo>
                        <a:pt x="329" y="295"/>
                      </a:lnTo>
                      <a:lnTo>
                        <a:pt x="300" y="334"/>
                      </a:lnTo>
                      <a:lnTo>
                        <a:pt x="315" y="404"/>
                      </a:lnTo>
                      <a:lnTo>
                        <a:pt x="85" y="404"/>
                      </a:lnTo>
                      <a:lnTo>
                        <a:pt x="79" y="474"/>
                      </a:lnTo>
                      <a:lnTo>
                        <a:pt x="0" y="486"/>
                      </a:lnTo>
                      <a:lnTo>
                        <a:pt x="0" y="348"/>
                      </a:lnTo>
                      <a:lnTo>
                        <a:pt x="66"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202" name="Freeform 14"/>
                <p:cNvSpPr>
                  <a:spLocks/>
                </p:cNvSpPr>
                <p:nvPr/>
              </p:nvSpPr>
              <p:spPr bwMode="auto">
                <a:xfrm>
                  <a:off x="3963" y="2619"/>
                  <a:ext cx="298" cy="526"/>
                </a:xfrm>
                <a:custGeom>
                  <a:avLst/>
                  <a:gdLst>
                    <a:gd name="T0" fmla="*/ 99 w 298"/>
                    <a:gd name="T1" fmla="*/ 0 h 526"/>
                    <a:gd name="T2" fmla="*/ 297 w 298"/>
                    <a:gd name="T3" fmla="*/ 0 h 526"/>
                    <a:gd name="T4" fmla="*/ 231 w 298"/>
                    <a:gd name="T5" fmla="*/ 347 h 526"/>
                    <a:gd name="T6" fmla="*/ 231 w 298"/>
                    <a:gd name="T7" fmla="*/ 486 h 526"/>
                    <a:gd name="T8" fmla="*/ 170 w 298"/>
                    <a:gd name="T9" fmla="*/ 525 h 526"/>
                    <a:gd name="T10" fmla="*/ 137 w 298"/>
                    <a:gd name="T11" fmla="*/ 434 h 526"/>
                    <a:gd name="T12" fmla="*/ 0 w 298"/>
                    <a:gd name="T13" fmla="*/ 434 h 526"/>
                    <a:gd name="T14" fmla="*/ 48 w 298"/>
                    <a:gd name="T15" fmla="*/ 283 h 526"/>
                    <a:gd name="T16" fmla="*/ 5 w 298"/>
                    <a:gd name="T17" fmla="*/ 204 h 526"/>
                    <a:gd name="T18" fmla="*/ 42 w 298"/>
                    <a:gd name="T19" fmla="*/ 78 h 526"/>
                    <a:gd name="T20" fmla="*/ 99 w 298"/>
                    <a:gd name="T21" fmla="*/ 0 h 5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8" h="526">
                      <a:moveTo>
                        <a:pt x="99" y="0"/>
                      </a:moveTo>
                      <a:lnTo>
                        <a:pt x="297" y="0"/>
                      </a:lnTo>
                      <a:lnTo>
                        <a:pt x="231" y="347"/>
                      </a:lnTo>
                      <a:lnTo>
                        <a:pt x="231" y="486"/>
                      </a:lnTo>
                      <a:lnTo>
                        <a:pt x="170" y="525"/>
                      </a:lnTo>
                      <a:lnTo>
                        <a:pt x="137" y="434"/>
                      </a:lnTo>
                      <a:lnTo>
                        <a:pt x="0" y="434"/>
                      </a:lnTo>
                      <a:lnTo>
                        <a:pt x="48" y="283"/>
                      </a:lnTo>
                      <a:lnTo>
                        <a:pt x="5" y="204"/>
                      </a:lnTo>
                      <a:lnTo>
                        <a:pt x="42" y="78"/>
                      </a:lnTo>
                      <a:lnTo>
                        <a:pt x="99"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203" name="Freeform 15"/>
                <p:cNvSpPr>
                  <a:spLocks/>
                </p:cNvSpPr>
                <p:nvPr/>
              </p:nvSpPr>
              <p:spPr bwMode="auto">
                <a:xfrm>
                  <a:off x="4273" y="3027"/>
                  <a:ext cx="707" cy="626"/>
                </a:xfrm>
                <a:custGeom>
                  <a:avLst/>
                  <a:gdLst>
                    <a:gd name="T0" fmla="*/ 0 w 707"/>
                    <a:gd name="T1" fmla="*/ 0 h 626"/>
                    <a:gd name="T2" fmla="*/ 236 w 707"/>
                    <a:gd name="T3" fmla="*/ 0 h 626"/>
                    <a:gd name="T4" fmla="*/ 264 w 707"/>
                    <a:gd name="T5" fmla="*/ 60 h 626"/>
                    <a:gd name="T6" fmla="*/ 546 w 707"/>
                    <a:gd name="T7" fmla="*/ 60 h 626"/>
                    <a:gd name="T8" fmla="*/ 555 w 707"/>
                    <a:gd name="T9" fmla="*/ 117 h 626"/>
                    <a:gd name="T10" fmla="*/ 654 w 707"/>
                    <a:gd name="T11" fmla="*/ 299 h 626"/>
                    <a:gd name="T12" fmla="*/ 692 w 707"/>
                    <a:gd name="T13" fmla="*/ 429 h 626"/>
                    <a:gd name="T14" fmla="*/ 706 w 707"/>
                    <a:gd name="T15" fmla="*/ 525 h 626"/>
                    <a:gd name="T16" fmla="*/ 607 w 707"/>
                    <a:gd name="T17" fmla="*/ 616 h 626"/>
                    <a:gd name="T18" fmla="*/ 527 w 707"/>
                    <a:gd name="T19" fmla="*/ 625 h 626"/>
                    <a:gd name="T20" fmla="*/ 504 w 707"/>
                    <a:gd name="T21" fmla="*/ 434 h 626"/>
                    <a:gd name="T22" fmla="*/ 475 w 707"/>
                    <a:gd name="T23" fmla="*/ 439 h 626"/>
                    <a:gd name="T24" fmla="*/ 395 w 707"/>
                    <a:gd name="T25" fmla="*/ 321 h 626"/>
                    <a:gd name="T26" fmla="*/ 414 w 707"/>
                    <a:gd name="T27" fmla="*/ 226 h 626"/>
                    <a:gd name="T28" fmla="*/ 325 w 707"/>
                    <a:gd name="T29" fmla="*/ 121 h 626"/>
                    <a:gd name="T30" fmla="*/ 207 w 707"/>
                    <a:gd name="T31" fmla="*/ 152 h 626"/>
                    <a:gd name="T32" fmla="*/ 113 w 707"/>
                    <a:gd name="T33" fmla="*/ 69 h 626"/>
                    <a:gd name="T34" fmla="*/ 0 w 707"/>
                    <a:gd name="T35" fmla="*/ 65 h 626"/>
                    <a:gd name="T36" fmla="*/ 0 w 707"/>
                    <a:gd name="T37" fmla="*/ 0 h 6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07" h="626">
                      <a:moveTo>
                        <a:pt x="0" y="0"/>
                      </a:moveTo>
                      <a:lnTo>
                        <a:pt x="236" y="0"/>
                      </a:lnTo>
                      <a:lnTo>
                        <a:pt x="264" y="60"/>
                      </a:lnTo>
                      <a:lnTo>
                        <a:pt x="546" y="60"/>
                      </a:lnTo>
                      <a:lnTo>
                        <a:pt x="555" y="117"/>
                      </a:lnTo>
                      <a:lnTo>
                        <a:pt x="654" y="299"/>
                      </a:lnTo>
                      <a:lnTo>
                        <a:pt x="692" y="429"/>
                      </a:lnTo>
                      <a:lnTo>
                        <a:pt x="706" y="525"/>
                      </a:lnTo>
                      <a:lnTo>
                        <a:pt x="607" y="616"/>
                      </a:lnTo>
                      <a:lnTo>
                        <a:pt x="527" y="625"/>
                      </a:lnTo>
                      <a:lnTo>
                        <a:pt x="504" y="434"/>
                      </a:lnTo>
                      <a:lnTo>
                        <a:pt x="475" y="439"/>
                      </a:lnTo>
                      <a:lnTo>
                        <a:pt x="395" y="321"/>
                      </a:lnTo>
                      <a:lnTo>
                        <a:pt x="414" y="226"/>
                      </a:lnTo>
                      <a:lnTo>
                        <a:pt x="325" y="121"/>
                      </a:lnTo>
                      <a:lnTo>
                        <a:pt x="207" y="152"/>
                      </a:lnTo>
                      <a:lnTo>
                        <a:pt x="113" y="69"/>
                      </a:lnTo>
                      <a:lnTo>
                        <a:pt x="0" y="65"/>
                      </a:lnTo>
                      <a:lnTo>
                        <a:pt x="0"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204" name="Freeform 16"/>
                <p:cNvSpPr>
                  <a:spLocks/>
                </p:cNvSpPr>
                <p:nvPr/>
              </p:nvSpPr>
              <p:spPr bwMode="auto">
                <a:xfrm>
                  <a:off x="3733" y="2814"/>
                  <a:ext cx="429" cy="422"/>
                </a:xfrm>
                <a:custGeom>
                  <a:avLst/>
                  <a:gdLst>
                    <a:gd name="T0" fmla="*/ 4 w 429"/>
                    <a:gd name="T1" fmla="*/ 0 h 422"/>
                    <a:gd name="T2" fmla="*/ 235 w 429"/>
                    <a:gd name="T3" fmla="*/ 0 h 422"/>
                    <a:gd name="T4" fmla="*/ 273 w 429"/>
                    <a:gd name="T5" fmla="*/ 82 h 422"/>
                    <a:gd name="T6" fmla="*/ 230 w 429"/>
                    <a:gd name="T7" fmla="*/ 234 h 422"/>
                    <a:gd name="T8" fmla="*/ 367 w 429"/>
                    <a:gd name="T9" fmla="*/ 234 h 422"/>
                    <a:gd name="T10" fmla="*/ 400 w 429"/>
                    <a:gd name="T11" fmla="*/ 326 h 422"/>
                    <a:gd name="T12" fmla="*/ 428 w 429"/>
                    <a:gd name="T13" fmla="*/ 421 h 422"/>
                    <a:gd name="T14" fmla="*/ 250 w 429"/>
                    <a:gd name="T15" fmla="*/ 412 h 422"/>
                    <a:gd name="T16" fmla="*/ 28 w 429"/>
                    <a:gd name="T17" fmla="*/ 326 h 422"/>
                    <a:gd name="T18" fmla="*/ 56 w 429"/>
                    <a:gd name="T19" fmla="*/ 261 h 422"/>
                    <a:gd name="T20" fmla="*/ 0 w 429"/>
                    <a:gd name="T21" fmla="*/ 130 h 422"/>
                    <a:gd name="T22" fmla="*/ 4 w 429"/>
                    <a:gd name="T23" fmla="*/ 0 h 4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 h="422">
                      <a:moveTo>
                        <a:pt x="4" y="0"/>
                      </a:moveTo>
                      <a:lnTo>
                        <a:pt x="235" y="0"/>
                      </a:lnTo>
                      <a:lnTo>
                        <a:pt x="273" y="82"/>
                      </a:lnTo>
                      <a:lnTo>
                        <a:pt x="230" y="234"/>
                      </a:lnTo>
                      <a:lnTo>
                        <a:pt x="367" y="234"/>
                      </a:lnTo>
                      <a:lnTo>
                        <a:pt x="400" y="326"/>
                      </a:lnTo>
                      <a:lnTo>
                        <a:pt x="428" y="421"/>
                      </a:lnTo>
                      <a:lnTo>
                        <a:pt x="250" y="412"/>
                      </a:lnTo>
                      <a:lnTo>
                        <a:pt x="28" y="326"/>
                      </a:lnTo>
                      <a:lnTo>
                        <a:pt x="56" y="261"/>
                      </a:lnTo>
                      <a:lnTo>
                        <a:pt x="0" y="130"/>
                      </a:lnTo>
                      <a:lnTo>
                        <a:pt x="4"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205" name="Freeform 17"/>
                <p:cNvSpPr>
                  <a:spLocks/>
                </p:cNvSpPr>
                <p:nvPr/>
              </p:nvSpPr>
              <p:spPr bwMode="auto">
                <a:xfrm>
                  <a:off x="2952" y="2368"/>
                  <a:ext cx="740" cy="391"/>
                </a:xfrm>
                <a:custGeom>
                  <a:avLst/>
                  <a:gdLst>
                    <a:gd name="T0" fmla="*/ 0 w 740"/>
                    <a:gd name="T1" fmla="*/ 0 h 391"/>
                    <a:gd name="T2" fmla="*/ 711 w 740"/>
                    <a:gd name="T3" fmla="*/ 0 h 391"/>
                    <a:gd name="T4" fmla="*/ 730 w 740"/>
                    <a:gd name="T5" fmla="*/ 69 h 391"/>
                    <a:gd name="T6" fmla="*/ 739 w 740"/>
                    <a:gd name="T7" fmla="*/ 152 h 391"/>
                    <a:gd name="T8" fmla="*/ 739 w 740"/>
                    <a:gd name="T9" fmla="*/ 390 h 391"/>
                    <a:gd name="T10" fmla="*/ 617 w 740"/>
                    <a:gd name="T11" fmla="*/ 359 h 391"/>
                    <a:gd name="T12" fmla="*/ 565 w 740"/>
                    <a:gd name="T13" fmla="*/ 368 h 391"/>
                    <a:gd name="T14" fmla="*/ 255 w 740"/>
                    <a:gd name="T15" fmla="*/ 303 h 391"/>
                    <a:gd name="T16" fmla="*/ 255 w 740"/>
                    <a:gd name="T17" fmla="*/ 116 h 391"/>
                    <a:gd name="T18" fmla="*/ 0 w 740"/>
                    <a:gd name="T19" fmla="*/ 113 h 391"/>
                    <a:gd name="T20" fmla="*/ 0 w 740"/>
                    <a:gd name="T21" fmla="*/ 0 h 3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0" h="391">
                      <a:moveTo>
                        <a:pt x="0" y="0"/>
                      </a:moveTo>
                      <a:lnTo>
                        <a:pt x="711" y="0"/>
                      </a:lnTo>
                      <a:lnTo>
                        <a:pt x="730" y="69"/>
                      </a:lnTo>
                      <a:lnTo>
                        <a:pt x="739" y="152"/>
                      </a:lnTo>
                      <a:lnTo>
                        <a:pt x="739" y="390"/>
                      </a:lnTo>
                      <a:lnTo>
                        <a:pt x="617" y="359"/>
                      </a:lnTo>
                      <a:lnTo>
                        <a:pt x="565" y="368"/>
                      </a:lnTo>
                      <a:lnTo>
                        <a:pt x="255" y="303"/>
                      </a:lnTo>
                      <a:lnTo>
                        <a:pt x="255" y="116"/>
                      </a:lnTo>
                      <a:lnTo>
                        <a:pt x="0" y="113"/>
                      </a:lnTo>
                      <a:lnTo>
                        <a:pt x="0"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206" name="Freeform 18"/>
                <p:cNvSpPr>
                  <a:spLocks/>
                </p:cNvSpPr>
                <p:nvPr/>
              </p:nvSpPr>
              <p:spPr bwMode="auto">
                <a:xfrm>
                  <a:off x="2623" y="2479"/>
                  <a:ext cx="1167" cy="1057"/>
                </a:xfrm>
                <a:custGeom>
                  <a:avLst/>
                  <a:gdLst>
                    <a:gd name="T0" fmla="*/ 329 w 1167"/>
                    <a:gd name="T1" fmla="*/ 0 h 1057"/>
                    <a:gd name="T2" fmla="*/ 584 w 1167"/>
                    <a:gd name="T3" fmla="*/ 0 h 1057"/>
                    <a:gd name="T4" fmla="*/ 584 w 1167"/>
                    <a:gd name="T5" fmla="*/ 191 h 1057"/>
                    <a:gd name="T6" fmla="*/ 894 w 1167"/>
                    <a:gd name="T7" fmla="*/ 256 h 1057"/>
                    <a:gd name="T8" fmla="*/ 946 w 1167"/>
                    <a:gd name="T9" fmla="*/ 248 h 1057"/>
                    <a:gd name="T10" fmla="*/ 1068 w 1167"/>
                    <a:gd name="T11" fmla="*/ 278 h 1057"/>
                    <a:gd name="T12" fmla="*/ 1110 w 1167"/>
                    <a:gd name="T13" fmla="*/ 287 h 1057"/>
                    <a:gd name="T14" fmla="*/ 1110 w 1167"/>
                    <a:gd name="T15" fmla="*/ 473 h 1057"/>
                    <a:gd name="T16" fmla="*/ 1166 w 1167"/>
                    <a:gd name="T17" fmla="*/ 605 h 1057"/>
                    <a:gd name="T18" fmla="*/ 1133 w 1167"/>
                    <a:gd name="T19" fmla="*/ 670 h 1057"/>
                    <a:gd name="T20" fmla="*/ 1030 w 1167"/>
                    <a:gd name="T21" fmla="*/ 695 h 1057"/>
                    <a:gd name="T22" fmla="*/ 865 w 1167"/>
                    <a:gd name="T23" fmla="*/ 830 h 1057"/>
                    <a:gd name="T24" fmla="*/ 828 w 1167"/>
                    <a:gd name="T25" fmla="*/ 939 h 1057"/>
                    <a:gd name="T26" fmla="*/ 846 w 1167"/>
                    <a:gd name="T27" fmla="*/ 1056 h 1057"/>
                    <a:gd name="T28" fmla="*/ 639 w 1167"/>
                    <a:gd name="T29" fmla="*/ 978 h 1057"/>
                    <a:gd name="T30" fmla="*/ 504 w 1167"/>
                    <a:gd name="T31" fmla="*/ 748 h 1057"/>
                    <a:gd name="T32" fmla="*/ 395 w 1167"/>
                    <a:gd name="T33" fmla="*/ 713 h 1057"/>
                    <a:gd name="T34" fmla="*/ 339 w 1167"/>
                    <a:gd name="T35" fmla="*/ 774 h 1057"/>
                    <a:gd name="T36" fmla="*/ 255 w 1167"/>
                    <a:gd name="T37" fmla="*/ 726 h 1057"/>
                    <a:gd name="T38" fmla="*/ 179 w 1167"/>
                    <a:gd name="T39" fmla="*/ 583 h 1057"/>
                    <a:gd name="T40" fmla="*/ 0 w 1167"/>
                    <a:gd name="T41" fmla="*/ 434 h 1057"/>
                    <a:gd name="T42" fmla="*/ 329 w 1167"/>
                    <a:gd name="T43" fmla="*/ 434 h 1057"/>
                    <a:gd name="T44" fmla="*/ 329 w 1167"/>
                    <a:gd name="T45" fmla="*/ 0 h 10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67" h="1057">
                      <a:moveTo>
                        <a:pt x="329" y="0"/>
                      </a:moveTo>
                      <a:lnTo>
                        <a:pt x="584" y="0"/>
                      </a:lnTo>
                      <a:lnTo>
                        <a:pt x="584" y="191"/>
                      </a:lnTo>
                      <a:lnTo>
                        <a:pt x="894" y="256"/>
                      </a:lnTo>
                      <a:lnTo>
                        <a:pt x="946" y="248"/>
                      </a:lnTo>
                      <a:lnTo>
                        <a:pt x="1068" y="278"/>
                      </a:lnTo>
                      <a:lnTo>
                        <a:pt x="1110" y="287"/>
                      </a:lnTo>
                      <a:lnTo>
                        <a:pt x="1110" y="473"/>
                      </a:lnTo>
                      <a:lnTo>
                        <a:pt x="1166" y="605"/>
                      </a:lnTo>
                      <a:lnTo>
                        <a:pt x="1133" y="670"/>
                      </a:lnTo>
                      <a:lnTo>
                        <a:pt x="1030" y="695"/>
                      </a:lnTo>
                      <a:lnTo>
                        <a:pt x="865" y="830"/>
                      </a:lnTo>
                      <a:lnTo>
                        <a:pt x="828" y="939"/>
                      </a:lnTo>
                      <a:lnTo>
                        <a:pt x="846" y="1056"/>
                      </a:lnTo>
                      <a:lnTo>
                        <a:pt x="639" y="978"/>
                      </a:lnTo>
                      <a:lnTo>
                        <a:pt x="504" y="748"/>
                      </a:lnTo>
                      <a:lnTo>
                        <a:pt x="395" y="713"/>
                      </a:lnTo>
                      <a:lnTo>
                        <a:pt x="339" y="774"/>
                      </a:lnTo>
                      <a:lnTo>
                        <a:pt x="255" y="726"/>
                      </a:lnTo>
                      <a:lnTo>
                        <a:pt x="179" y="583"/>
                      </a:lnTo>
                      <a:lnTo>
                        <a:pt x="0" y="434"/>
                      </a:lnTo>
                      <a:lnTo>
                        <a:pt x="329" y="434"/>
                      </a:lnTo>
                      <a:lnTo>
                        <a:pt x="329"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8192" name="Group 19"/>
              <p:cNvGrpSpPr>
                <a:grpSpLocks/>
              </p:cNvGrpSpPr>
              <p:nvPr/>
            </p:nvGrpSpPr>
            <p:grpSpPr bwMode="auto">
              <a:xfrm>
                <a:off x="1137" y="987"/>
                <a:ext cx="1313" cy="1838"/>
                <a:chOff x="1137" y="987"/>
                <a:chExt cx="1313" cy="1838"/>
              </a:xfrm>
            </p:grpSpPr>
            <p:sp>
              <p:nvSpPr>
                <p:cNvPr id="88193" name="Freeform 20"/>
                <p:cNvSpPr>
                  <a:spLocks/>
                </p:cNvSpPr>
                <p:nvPr/>
              </p:nvSpPr>
              <p:spPr bwMode="auto">
                <a:xfrm>
                  <a:off x="2020" y="1812"/>
                  <a:ext cx="430" cy="560"/>
                </a:xfrm>
                <a:custGeom>
                  <a:avLst/>
                  <a:gdLst>
                    <a:gd name="T0" fmla="*/ 250 w 430"/>
                    <a:gd name="T1" fmla="*/ 109 h 560"/>
                    <a:gd name="T2" fmla="*/ 429 w 430"/>
                    <a:gd name="T3" fmla="*/ 109 h 560"/>
                    <a:gd name="T4" fmla="*/ 429 w 430"/>
                    <a:gd name="T5" fmla="*/ 559 h 560"/>
                    <a:gd name="T6" fmla="*/ 0 w 430"/>
                    <a:gd name="T7" fmla="*/ 559 h 560"/>
                    <a:gd name="T8" fmla="*/ 0 w 430"/>
                    <a:gd name="T9" fmla="*/ 0 h 560"/>
                    <a:gd name="T10" fmla="*/ 250 w 430"/>
                    <a:gd name="T11" fmla="*/ 0 h 560"/>
                    <a:gd name="T12" fmla="*/ 250 w 430"/>
                    <a:gd name="T13" fmla="*/ 109 h 5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0" h="560">
                      <a:moveTo>
                        <a:pt x="250" y="109"/>
                      </a:moveTo>
                      <a:lnTo>
                        <a:pt x="429" y="109"/>
                      </a:lnTo>
                      <a:lnTo>
                        <a:pt x="429" y="559"/>
                      </a:lnTo>
                      <a:lnTo>
                        <a:pt x="0" y="559"/>
                      </a:lnTo>
                      <a:lnTo>
                        <a:pt x="0" y="0"/>
                      </a:lnTo>
                      <a:lnTo>
                        <a:pt x="250" y="0"/>
                      </a:lnTo>
                      <a:lnTo>
                        <a:pt x="250" y="109"/>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94" name="Freeform 21"/>
                <p:cNvSpPr>
                  <a:spLocks/>
                </p:cNvSpPr>
                <p:nvPr/>
              </p:nvSpPr>
              <p:spPr bwMode="auto">
                <a:xfrm>
                  <a:off x="1137" y="987"/>
                  <a:ext cx="621" cy="391"/>
                </a:xfrm>
                <a:custGeom>
                  <a:avLst/>
                  <a:gdLst>
                    <a:gd name="T0" fmla="*/ 141 w 621"/>
                    <a:gd name="T1" fmla="*/ 0 h 391"/>
                    <a:gd name="T2" fmla="*/ 159 w 621"/>
                    <a:gd name="T3" fmla="*/ 116 h 391"/>
                    <a:gd name="T4" fmla="*/ 150 w 621"/>
                    <a:gd name="T5" fmla="*/ 143 h 391"/>
                    <a:gd name="T6" fmla="*/ 0 w 621"/>
                    <a:gd name="T7" fmla="*/ 116 h 391"/>
                    <a:gd name="T8" fmla="*/ 47 w 621"/>
                    <a:gd name="T9" fmla="*/ 324 h 391"/>
                    <a:gd name="T10" fmla="*/ 117 w 621"/>
                    <a:gd name="T11" fmla="*/ 329 h 391"/>
                    <a:gd name="T12" fmla="*/ 131 w 621"/>
                    <a:gd name="T13" fmla="*/ 390 h 391"/>
                    <a:gd name="T14" fmla="*/ 413 w 621"/>
                    <a:gd name="T15" fmla="*/ 333 h 391"/>
                    <a:gd name="T16" fmla="*/ 620 w 621"/>
                    <a:gd name="T17" fmla="*/ 333 h 391"/>
                    <a:gd name="T18" fmla="*/ 620 w 621"/>
                    <a:gd name="T19" fmla="*/ 4 h 391"/>
                    <a:gd name="T20" fmla="*/ 141 w 621"/>
                    <a:gd name="T21" fmla="*/ 0 h 3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1" h="391">
                      <a:moveTo>
                        <a:pt x="141" y="0"/>
                      </a:moveTo>
                      <a:lnTo>
                        <a:pt x="159" y="116"/>
                      </a:lnTo>
                      <a:lnTo>
                        <a:pt x="150" y="143"/>
                      </a:lnTo>
                      <a:lnTo>
                        <a:pt x="0" y="116"/>
                      </a:lnTo>
                      <a:lnTo>
                        <a:pt x="47" y="324"/>
                      </a:lnTo>
                      <a:lnTo>
                        <a:pt x="117" y="329"/>
                      </a:lnTo>
                      <a:lnTo>
                        <a:pt x="131" y="390"/>
                      </a:lnTo>
                      <a:lnTo>
                        <a:pt x="413" y="333"/>
                      </a:lnTo>
                      <a:lnTo>
                        <a:pt x="620" y="333"/>
                      </a:lnTo>
                      <a:lnTo>
                        <a:pt x="620" y="4"/>
                      </a:lnTo>
                      <a:lnTo>
                        <a:pt x="141"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95" name="Freeform 22"/>
                <p:cNvSpPr>
                  <a:spLocks/>
                </p:cNvSpPr>
                <p:nvPr/>
              </p:nvSpPr>
              <p:spPr bwMode="auto">
                <a:xfrm>
                  <a:off x="1142" y="1312"/>
                  <a:ext cx="645" cy="501"/>
                </a:xfrm>
                <a:custGeom>
                  <a:avLst/>
                  <a:gdLst>
                    <a:gd name="T0" fmla="*/ 42 w 645"/>
                    <a:gd name="T1" fmla="*/ 0 h 501"/>
                    <a:gd name="T2" fmla="*/ 113 w 645"/>
                    <a:gd name="T3" fmla="*/ 0 h 501"/>
                    <a:gd name="T4" fmla="*/ 127 w 645"/>
                    <a:gd name="T5" fmla="*/ 66 h 501"/>
                    <a:gd name="T6" fmla="*/ 404 w 645"/>
                    <a:gd name="T7" fmla="*/ 9 h 501"/>
                    <a:gd name="T8" fmla="*/ 615 w 645"/>
                    <a:gd name="T9" fmla="*/ 9 h 501"/>
                    <a:gd name="T10" fmla="*/ 644 w 645"/>
                    <a:gd name="T11" fmla="*/ 61 h 501"/>
                    <a:gd name="T12" fmla="*/ 602 w 645"/>
                    <a:gd name="T13" fmla="*/ 248 h 501"/>
                    <a:gd name="T14" fmla="*/ 630 w 645"/>
                    <a:gd name="T15" fmla="*/ 257 h 501"/>
                    <a:gd name="T16" fmla="*/ 630 w 645"/>
                    <a:gd name="T17" fmla="*/ 500 h 501"/>
                    <a:gd name="T18" fmla="*/ 19 w 645"/>
                    <a:gd name="T19" fmla="*/ 500 h 501"/>
                    <a:gd name="T20" fmla="*/ 0 w 645"/>
                    <a:gd name="T21" fmla="*/ 391 h 501"/>
                    <a:gd name="T22" fmla="*/ 42 w 645"/>
                    <a:gd name="T23" fmla="*/ 0 h 5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5" h="501">
                      <a:moveTo>
                        <a:pt x="42" y="0"/>
                      </a:moveTo>
                      <a:lnTo>
                        <a:pt x="113" y="0"/>
                      </a:lnTo>
                      <a:lnTo>
                        <a:pt x="127" y="66"/>
                      </a:lnTo>
                      <a:lnTo>
                        <a:pt x="404" y="9"/>
                      </a:lnTo>
                      <a:lnTo>
                        <a:pt x="615" y="9"/>
                      </a:lnTo>
                      <a:lnTo>
                        <a:pt x="644" y="61"/>
                      </a:lnTo>
                      <a:lnTo>
                        <a:pt x="602" y="248"/>
                      </a:lnTo>
                      <a:lnTo>
                        <a:pt x="630" y="257"/>
                      </a:lnTo>
                      <a:lnTo>
                        <a:pt x="630" y="500"/>
                      </a:lnTo>
                      <a:lnTo>
                        <a:pt x="19" y="500"/>
                      </a:lnTo>
                      <a:lnTo>
                        <a:pt x="0" y="391"/>
                      </a:lnTo>
                      <a:lnTo>
                        <a:pt x="42"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96" name="Freeform 23"/>
                <p:cNvSpPr>
                  <a:spLocks/>
                </p:cNvSpPr>
                <p:nvPr/>
              </p:nvSpPr>
              <p:spPr bwMode="auto">
                <a:xfrm>
                  <a:off x="1739" y="987"/>
                  <a:ext cx="532" cy="826"/>
                </a:xfrm>
                <a:custGeom>
                  <a:avLst/>
                  <a:gdLst>
                    <a:gd name="T0" fmla="*/ 19 w 532"/>
                    <a:gd name="T1" fmla="*/ 0 h 826"/>
                    <a:gd name="T2" fmla="*/ 113 w 532"/>
                    <a:gd name="T3" fmla="*/ 0 h 826"/>
                    <a:gd name="T4" fmla="*/ 113 w 532"/>
                    <a:gd name="T5" fmla="*/ 134 h 826"/>
                    <a:gd name="T6" fmla="*/ 268 w 532"/>
                    <a:gd name="T7" fmla="*/ 304 h 826"/>
                    <a:gd name="T8" fmla="*/ 235 w 532"/>
                    <a:gd name="T9" fmla="*/ 381 h 826"/>
                    <a:gd name="T10" fmla="*/ 249 w 532"/>
                    <a:gd name="T11" fmla="*/ 417 h 826"/>
                    <a:gd name="T12" fmla="*/ 306 w 532"/>
                    <a:gd name="T13" fmla="*/ 395 h 826"/>
                    <a:gd name="T14" fmla="*/ 389 w 532"/>
                    <a:gd name="T15" fmla="*/ 543 h 826"/>
                    <a:gd name="T16" fmla="*/ 531 w 532"/>
                    <a:gd name="T17" fmla="*/ 499 h 826"/>
                    <a:gd name="T18" fmla="*/ 531 w 532"/>
                    <a:gd name="T19" fmla="*/ 825 h 826"/>
                    <a:gd name="T20" fmla="*/ 273 w 532"/>
                    <a:gd name="T21" fmla="*/ 825 h 826"/>
                    <a:gd name="T22" fmla="*/ 33 w 532"/>
                    <a:gd name="T23" fmla="*/ 825 h 826"/>
                    <a:gd name="T24" fmla="*/ 33 w 532"/>
                    <a:gd name="T25" fmla="*/ 582 h 826"/>
                    <a:gd name="T26" fmla="*/ 0 w 532"/>
                    <a:gd name="T27" fmla="*/ 577 h 826"/>
                    <a:gd name="T28" fmla="*/ 48 w 532"/>
                    <a:gd name="T29" fmla="*/ 386 h 826"/>
                    <a:gd name="T30" fmla="*/ 19 w 532"/>
                    <a:gd name="T31" fmla="*/ 330 h 826"/>
                    <a:gd name="T32" fmla="*/ 19 w 532"/>
                    <a:gd name="T33" fmla="*/ 0 h 8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2" h="826">
                      <a:moveTo>
                        <a:pt x="19" y="0"/>
                      </a:moveTo>
                      <a:lnTo>
                        <a:pt x="113" y="0"/>
                      </a:lnTo>
                      <a:lnTo>
                        <a:pt x="113" y="134"/>
                      </a:lnTo>
                      <a:lnTo>
                        <a:pt x="268" y="304"/>
                      </a:lnTo>
                      <a:lnTo>
                        <a:pt x="235" y="381"/>
                      </a:lnTo>
                      <a:lnTo>
                        <a:pt x="249" y="417"/>
                      </a:lnTo>
                      <a:lnTo>
                        <a:pt x="306" y="395"/>
                      </a:lnTo>
                      <a:lnTo>
                        <a:pt x="389" y="543"/>
                      </a:lnTo>
                      <a:lnTo>
                        <a:pt x="531" y="499"/>
                      </a:lnTo>
                      <a:lnTo>
                        <a:pt x="531" y="825"/>
                      </a:lnTo>
                      <a:lnTo>
                        <a:pt x="273" y="825"/>
                      </a:lnTo>
                      <a:lnTo>
                        <a:pt x="33" y="825"/>
                      </a:lnTo>
                      <a:lnTo>
                        <a:pt x="33" y="582"/>
                      </a:lnTo>
                      <a:lnTo>
                        <a:pt x="0" y="577"/>
                      </a:lnTo>
                      <a:lnTo>
                        <a:pt x="48" y="386"/>
                      </a:lnTo>
                      <a:lnTo>
                        <a:pt x="19" y="330"/>
                      </a:lnTo>
                      <a:lnTo>
                        <a:pt x="19"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97" name="Freeform 24"/>
                <p:cNvSpPr>
                  <a:spLocks/>
                </p:cNvSpPr>
                <p:nvPr/>
              </p:nvSpPr>
              <p:spPr bwMode="auto">
                <a:xfrm>
                  <a:off x="1518" y="1812"/>
                  <a:ext cx="499" cy="821"/>
                </a:xfrm>
                <a:custGeom>
                  <a:avLst/>
                  <a:gdLst>
                    <a:gd name="T0" fmla="*/ 0 w 499"/>
                    <a:gd name="T1" fmla="*/ 0 h 821"/>
                    <a:gd name="T2" fmla="*/ 498 w 499"/>
                    <a:gd name="T3" fmla="*/ 0 h 821"/>
                    <a:gd name="T4" fmla="*/ 498 w 499"/>
                    <a:gd name="T5" fmla="*/ 556 h 821"/>
                    <a:gd name="T6" fmla="*/ 498 w 499"/>
                    <a:gd name="T7" fmla="*/ 682 h 821"/>
                    <a:gd name="T8" fmla="*/ 446 w 499"/>
                    <a:gd name="T9" fmla="*/ 668 h 821"/>
                    <a:gd name="T10" fmla="*/ 470 w 499"/>
                    <a:gd name="T11" fmla="*/ 820 h 821"/>
                    <a:gd name="T12" fmla="*/ 0 w 499"/>
                    <a:gd name="T13" fmla="*/ 347 h 821"/>
                    <a:gd name="T14" fmla="*/ 0 w 499"/>
                    <a:gd name="T15" fmla="*/ 0 h 8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9" h="821">
                      <a:moveTo>
                        <a:pt x="0" y="0"/>
                      </a:moveTo>
                      <a:lnTo>
                        <a:pt x="498" y="0"/>
                      </a:lnTo>
                      <a:lnTo>
                        <a:pt x="498" y="556"/>
                      </a:lnTo>
                      <a:lnTo>
                        <a:pt x="498" y="682"/>
                      </a:lnTo>
                      <a:lnTo>
                        <a:pt x="446" y="668"/>
                      </a:lnTo>
                      <a:lnTo>
                        <a:pt x="470" y="820"/>
                      </a:lnTo>
                      <a:lnTo>
                        <a:pt x="0" y="347"/>
                      </a:lnTo>
                      <a:lnTo>
                        <a:pt x="0"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98" name="Freeform 25"/>
                <p:cNvSpPr>
                  <a:spLocks/>
                </p:cNvSpPr>
                <p:nvPr/>
              </p:nvSpPr>
              <p:spPr bwMode="auto">
                <a:xfrm>
                  <a:off x="1137" y="1812"/>
                  <a:ext cx="893" cy="1013"/>
                </a:xfrm>
                <a:custGeom>
                  <a:avLst/>
                  <a:gdLst>
                    <a:gd name="T0" fmla="*/ 18 w 893"/>
                    <a:gd name="T1" fmla="*/ 0 h 1013"/>
                    <a:gd name="T2" fmla="*/ 384 w 893"/>
                    <a:gd name="T3" fmla="*/ 0 h 1013"/>
                    <a:gd name="T4" fmla="*/ 384 w 893"/>
                    <a:gd name="T5" fmla="*/ 343 h 1013"/>
                    <a:gd name="T6" fmla="*/ 850 w 893"/>
                    <a:gd name="T7" fmla="*/ 821 h 1013"/>
                    <a:gd name="T8" fmla="*/ 892 w 893"/>
                    <a:gd name="T9" fmla="*/ 873 h 1013"/>
                    <a:gd name="T10" fmla="*/ 873 w 893"/>
                    <a:gd name="T11" fmla="*/ 1012 h 1013"/>
                    <a:gd name="T12" fmla="*/ 638 w 893"/>
                    <a:gd name="T13" fmla="*/ 1012 h 1013"/>
                    <a:gd name="T14" fmla="*/ 432 w 893"/>
                    <a:gd name="T15" fmla="*/ 843 h 1013"/>
                    <a:gd name="T16" fmla="*/ 356 w 893"/>
                    <a:gd name="T17" fmla="*/ 843 h 1013"/>
                    <a:gd name="T18" fmla="*/ 177 w 893"/>
                    <a:gd name="T19" fmla="*/ 526 h 1013"/>
                    <a:gd name="T20" fmla="*/ 55 w 893"/>
                    <a:gd name="T21" fmla="*/ 326 h 1013"/>
                    <a:gd name="T22" fmla="*/ 69 w 893"/>
                    <a:gd name="T23" fmla="*/ 252 h 1013"/>
                    <a:gd name="T24" fmla="*/ 0 w 893"/>
                    <a:gd name="T25" fmla="*/ 152 h 1013"/>
                    <a:gd name="T26" fmla="*/ 18 w 893"/>
                    <a:gd name="T27" fmla="*/ 0 h 10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3" h="1013">
                      <a:moveTo>
                        <a:pt x="18" y="0"/>
                      </a:moveTo>
                      <a:lnTo>
                        <a:pt x="384" y="0"/>
                      </a:lnTo>
                      <a:lnTo>
                        <a:pt x="384" y="343"/>
                      </a:lnTo>
                      <a:lnTo>
                        <a:pt x="850" y="821"/>
                      </a:lnTo>
                      <a:lnTo>
                        <a:pt x="892" y="873"/>
                      </a:lnTo>
                      <a:lnTo>
                        <a:pt x="873" y="1012"/>
                      </a:lnTo>
                      <a:lnTo>
                        <a:pt x="638" y="1012"/>
                      </a:lnTo>
                      <a:lnTo>
                        <a:pt x="432" y="843"/>
                      </a:lnTo>
                      <a:lnTo>
                        <a:pt x="356" y="843"/>
                      </a:lnTo>
                      <a:lnTo>
                        <a:pt x="177" y="526"/>
                      </a:lnTo>
                      <a:lnTo>
                        <a:pt x="55" y="326"/>
                      </a:lnTo>
                      <a:lnTo>
                        <a:pt x="69" y="252"/>
                      </a:lnTo>
                      <a:lnTo>
                        <a:pt x="0" y="152"/>
                      </a:lnTo>
                      <a:lnTo>
                        <a:pt x="18"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88079" name="Group 26"/>
            <p:cNvGrpSpPr>
              <a:grpSpLocks/>
            </p:cNvGrpSpPr>
            <p:nvPr/>
          </p:nvGrpSpPr>
          <p:grpSpPr bwMode="auto">
            <a:xfrm>
              <a:off x="1137" y="1104"/>
              <a:ext cx="3880" cy="2788"/>
              <a:chOff x="1137" y="1104"/>
              <a:chExt cx="3880" cy="2788"/>
            </a:xfrm>
          </p:grpSpPr>
          <p:grpSp>
            <p:nvGrpSpPr>
              <p:cNvPr id="88080" name="Group 27"/>
              <p:cNvGrpSpPr>
                <a:grpSpLocks/>
              </p:cNvGrpSpPr>
              <p:nvPr/>
            </p:nvGrpSpPr>
            <p:grpSpPr bwMode="auto">
              <a:xfrm>
                <a:off x="3452" y="3096"/>
                <a:ext cx="1565" cy="796"/>
                <a:chOff x="3452" y="3096"/>
                <a:chExt cx="1565" cy="796"/>
              </a:xfrm>
            </p:grpSpPr>
            <p:grpSp>
              <p:nvGrpSpPr>
                <p:cNvPr id="88134" name="Group 28"/>
                <p:cNvGrpSpPr>
                  <a:grpSpLocks/>
                </p:cNvGrpSpPr>
                <p:nvPr/>
              </p:nvGrpSpPr>
              <p:grpSpPr bwMode="auto">
                <a:xfrm>
                  <a:off x="4132" y="3101"/>
                  <a:ext cx="100" cy="261"/>
                  <a:chOff x="4132" y="3101"/>
                  <a:chExt cx="100" cy="261"/>
                </a:xfrm>
              </p:grpSpPr>
              <p:sp>
                <p:nvSpPr>
                  <p:cNvPr id="88187" name="Freeform 29"/>
                  <p:cNvSpPr>
                    <a:spLocks/>
                  </p:cNvSpPr>
                  <p:nvPr/>
                </p:nvSpPr>
                <p:spPr bwMode="auto">
                  <a:xfrm>
                    <a:off x="4165" y="3135"/>
                    <a:ext cx="60" cy="221"/>
                  </a:xfrm>
                  <a:custGeom>
                    <a:avLst/>
                    <a:gdLst>
                      <a:gd name="T0" fmla="*/ 0 w 60"/>
                      <a:gd name="T1" fmla="*/ 38 h 221"/>
                      <a:gd name="T2" fmla="*/ 25 w 60"/>
                      <a:gd name="T3" fmla="*/ 127 h 221"/>
                      <a:gd name="T4" fmla="*/ 25 w 60"/>
                      <a:gd name="T5" fmla="*/ 220 h 221"/>
                      <a:gd name="T6" fmla="*/ 59 w 60"/>
                      <a:gd name="T7" fmla="*/ 199 h 221"/>
                      <a:gd name="T8" fmla="*/ 59 w 60"/>
                      <a:gd name="T9" fmla="*/ 0 h 221"/>
                      <a:gd name="T10" fmla="*/ 0 w 60"/>
                      <a:gd name="T11" fmla="*/ 38 h 2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21">
                        <a:moveTo>
                          <a:pt x="0" y="38"/>
                        </a:moveTo>
                        <a:lnTo>
                          <a:pt x="25" y="127"/>
                        </a:lnTo>
                        <a:lnTo>
                          <a:pt x="25" y="220"/>
                        </a:lnTo>
                        <a:lnTo>
                          <a:pt x="59" y="199"/>
                        </a:lnTo>
                        <a:lnTo>
                          <a:pt x="59" y="0"/>
                        </a:lnTo>
                        <a:lnTo>
                          <a:pt x="0" y="38"/>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88" name="Freeform 30"/>
                  <p:cNvSpPr>
                    <a:spLocks/>
                  </p:cNvSpPr>
                  <p:nvPr/>
                </p:nvSpPr>
                <p:spPr bwMode="auto">
                  <a:xfrm>
                    <a:off x="4165" y="3135"/>
                    <a:ext cx="67" cy="227"/>
                  </a:xfrm>
                  <a:custGeom>
                    <a:avLst/>
                    <a:gdLst>
                      <a:gd name="T0" fmla="*/ 0 w 67"/>
                      <a:gd name="T1" fmla="*/ 39 h 227"/>
                      <a:gd name="T2" fmla="*/ 28 w 67"/>
                      <a:gd name="T3" fmla="*/ 130 h 227"/>
                      <a:gd name="T4" fmla="*/ 28 w 67"/>
                      <a:gd name="T5" fmla="*/ 226 h 227"/>
                      <a:gd name="T6" fmla="*/ 66 w 67"/>
                      <a:gd name="T7" fmla="*/ 205 h 227"/>
                      <a:gd name="T8" fmla="*/ 66 w 67"/>
                      <a:gd name="T9" fmla="*/ 0 h 227"/>
                      <a:gd name="T10" fmla="*/ 0 w 67"/>
                      <a:gd name="T11" fmla="*/ 39 h 2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227">
                        <a:moveTo>
                          <a:pt x="0" y="39"/>
                        </a:moveTo>
                        <a:lnTo>
                          <a:pt x="28" y="130"/>
                        </a:lnTo>
                        <a:lnTo>
                          <a:pt x="28" y="226"/>
                        </a:lnTo>
                        <a:lnTo>
                          <a:pt x="66" y="205"/>
                        </a:lnTo>
                        <a:lnTo>
                          <a:pt x="66" y="0"/>
                        </a:lnTo>
                        <a:lnTo>
                          <a:pt x="0" y="39"/>
                        </a:lnTo>
                      </a:path>
                    </a:pathLst>
                  </a:custGeom>
                  <a:solidFill>
                    <a:schemeClr val="tx2"/>
                  </a:solidFill>
                  <a:ln w="12700" cap="rnd" cmpd="sng">
                    <a:solidFill>
                      <a:srgbClr val="91919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89" name="Freeform 31"/>
                  <p:cNvSpPr>
                    <a:spLocks/>
                  </p:cNvSpPr>
                  <p:nvPr/>
                </p:nvSpPr>
                <p:spPr bwMode="auto">
                  <a:xfrm>
                    <a:off x="4132" y="3101"/>
                    <a:ext cx="63" cy="227"/>
                  </a:xfrm>
                  <a:custGeom>
                    <a:avLst/>
                    <a:gdLst>
                      <a:gd name="T0" fmla="*/ 0 w 63"/>
                      <a:gd name="T1" fmla="*/ 39 h 227"/>
                      <a:gd name="T2" fmla="*/ 28 w 63"/>
                      <a:gd name="T3" fmla="*/ 130 h 227"/>
                      <a:gd name="T4" fmla="*/ 28 w 63"/>
                      <a:gd name="T5" fmla="*/ 226 h 227"/>
                      <a:gd name="T6" fmla="*/ 62 w 63"/>
                      <a:gd name="T7" fmla="*/ 204 h 227"/>
                      <a:gd name="T8" fmla="*/ 62 w 63"/>
                      <a:gd name="T9" fmla="*/ 0 h 227"/>
                      <a:gd name="T10" fmla="*/ 0 w 63"/>
                      <a:gd name="T11" fmla="*/ 39 h 2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7">
                        <a:moveTo>
                          <a:pt x="0" y="39"/>
                        </a:moveTo>
                        <a:lnTo>
                          <a:pt x="28" y="130"/>
                        </a:lnTo>
                        <a:lnTo>
                          <a:pt x="28" y="226"/>
                        </a:lnTo>
                        <a:lnTo>
                          <a:pt x="62" y="204"/>
                        </a:lnTo>
                        <a:lnTo>
                          <a:pt x="62" y="0"/>
                        </a:lnTo>
                        <a:lnTo>
                          <a:pt x="0" y="39"/>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8135" name="Group 32"/>
                <p:cNvGrpSpPr>
                  <a:grpSpLocks/>
                </p:cNvGrpSpPr>
                <p:nvPr/>
              </p:nvGrpSpPr>
              <p:grpSpPr bwMode="auto">
                <a:xfrm>
                  <a:off x="4194" y="3096"/>
                  <a:ext cx="231" cy="245"/>
                  <a:chOff x="4194" y="3096"/>
                  <a:chExt cx="231" cy="245"/>
                </a:xfrm>
              </p:grpSpPr>
              <p:sp>
                <p:nvSpPr>
                  <p:cNvPr id="88184" name="Freeform 33"/>
                  <p:cNvSpPr>
                    <a:spLocks/>
                  </p:cNvSpPr>
                  <p:nvPr/>
                </p:nvSpPr>
                <p:spPr bwMode="auto">
                  <a:xfrm>
                    <a:off x="4231" y="3131"/>
                    <a:ext cx="188" cy="204"/>
                  </a:xfrm>
                  <a:custGeom>
                    <a:avLst/>
                    <a:gdLst>
                      <a:gd name="T0" fmla="*/ 0 w 188"/>
                      <a:gd name="T1" fmla="*/ 8 h 204"/>
                      <a:gd name="T2" fmla="*/ 78 w 188"/>
                      <a:gd name="T3" fmla="*/ 0 h 204"/>
                      <a:gd name="T4" fmla="*/ 187 w 188"/>
                      <a:gd name="T5" fmla="*/ 0 h 204"/>
                      <a:gd name="T6" fmla="*/ 187 w 188"/>
                      <a:gd name="T7" fmla="*/ 198 h 204"/>
                      <a:gd name="T8" fmla="*/ 78 w 188"/>
                      <a:gd name="T9" fmla="*/ 198 h 204"/>
                      <a:gd name="T10" fmla="*/ 0 w 188"/>
                      <a:gd name="T11" fmla="*/ 203 h 204"/>
                      <a:gd name="T12" fmla="*/ 0 w 188"/>
                      <a:gd name="T13" fmla="*/ 8 h 2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8" h="204">
                        <a:moveTo>
                          <a:pt x="0" y="8"/>
                        </a:moveTo>
                        <a:lnTo>
                          <a:pt x="78" y="0"/>
                        </a:lnTo>
                        <a:lnTo>
                          <a:pt x="187" y="0"/>
                        </a:lnTo>
                        <a:lnTo>
                          <a:pt x="187" y="198"/>
                        </a:lnTo>
                        <a:lnTo>
                          <a:pt x="78" y="198"/>
                        </a:lnTo>
                        <a:lnTo>
                          <a:pt x="0" y="203"/>
                        </a:lnTo>
                        <a:lnTo>
                          <a:pt x="0" y="8"/>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85" name="Freeform 34"/>
                  <p:cNvSpPr>
                    <a:spLocks/>
                  </p:cNvSpPr>
                  <p:nvPr/>
                </p:nvSpPr>
                <p:spPr bwMode="auto">
                  <a:xfrm>
                    <a:off x="4231" y="3131"/>
                    <a:ext cx="194" cy="210"/>
                  </a:xfrm>
                  <a:custGeom>
                    <a:avLst/>
                    <a:gdLst>
                      <a:gd name="T0" fmla="*/ 0 w 194"/>
                      <a:gd name="T1" fmla="*/ 9 h 210"/>
                      <a:gd name="T2" fmla="*/ 81 w 194"/>
                      <a:gd name="T3" fmla="*/ 0 h 210"/>
                      <a:gd name="T4" fmla="*/ 193 w 194"/>
                      <a:gd name="T5" fmla="*/ 0 h 210"/>
                      <a:gd name="T6" fmla="*/ 193 w 194"/>
                      <a:gd name="T7" fmla="*/ 204 h 210"/>
                      <a:gd name="T8" fmla="*/ 81 w 194"/>
                      <a:gd name="T9" fmla="*/ 204 h 210"/>
                      <a:gd name="T10" fmla="*/ 0 w 194"/>
                      <a:gd name="T11" fmla="*/ 209 h 210"/>
                      <a:gd name="T12" fmla="*/ 0 w 194"/>
                      <a:gd name="T13" fmla="*/ 9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4" h="210">
                        <a:moveTo>
                          <a:pt x="0" y="9"/>
                        </a:moveTo>
                        <a:lnTo>
                          <a:pt x="81" y="0"/>
                        </a:lnTo>
                        <a:lnTo>
                          <a:pt x="193" y="0"/>
                        </a:lnTo>
                        <a:lnTo>
                          <a:pt x="193" y="204"/>
                        </a:lnTo>
                        <a:lnTo>
                          <a:pt x="81" y="204"/>
                        </a:lnTo>
                        <a:lnTo>
                          <a:pt x="0" y="209"/>
                        </a:lnTo>
                        <a:lnTo>
                          <a:pt x="0" y="9"/>
                        </a:lnTo>
                      </a:path>
                    </a:pathLst>
                  </a:custGeom>
                  <a:solidFill>
                    <a:schemeClr val="tx2"/>
                  </a:solidFill>
                  <a:ln w="12700" cap="rnd" cmpd="sng">
                    <a:solidFill>
                      <a:srgbClr val="91919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86" name="Freeform 35"/>
                  <p:cNvSpPr>
                    <a:spLocks/>
                  </p:cNvSpPr>
                  <p:nvPr/>
                </p:nvSpPr>
                <p:spPr bwMode="auto">
                  <a:xfrm>
                    <a:off x="4194" y="3096"/>
                    <a:ext cx="193" cy="209"/>
                  </a:xfrm>
                  <a:custGeom>
                    <a:avLst/>
                    <a:gdLst>
                      <a:gd name="T0" fmla="*/ 0 w 193"/>
                      <a:gd name="T1" fmla="*/ 5 h 209"/>
                      <a:gd name="T2" fmla="*/ 85 w 193"/>
                      <a:gd name="T3" fmla="*/ 0 h 209"/>
                      <a:gd name="T4" fmla="*/ 192 w 193"/>
                      <a:gd name="T5" fmla="*/ 0 h 209"/>
                      <a:gd name="T6" fmla="*/ 192 w 193"/>
                      <a:gd name="T7" fmla="*/ 199 h 209"/>
                      <a:gd name="T8" fmla="*/ 85 w 193"/>
                      <a:gd name="T9" fmla="*/ 199 h 209"/>
                      <a:gd name="T10" fmla="*/ 0 w 193"/>
                      <a:gd name="T11" fmla="*/ 208 h 209"/>
                      <a:gd name="T12" fmla="*/ 0 w 193"/>
                      <a:gd name="T13" fmla="*/ 5 h 2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3" h="209">
                        <a:moveTo>
                          <a:pt x="0" y="5"/>
                        </a:moveTo>
                        <a:lnTo>
                          <a:pt x="85" y="0"/>
                        </a:lnTo>
                        <a:lnTo>
                          <a:pt x="192" y="0"/>
                        </a:lnTo>
                        <a:lnTo>
                          <a:pt x="192" y="199"/>
                        </a:lnTo>
                        <a:lnTo>
                          <a:pt x="85" y="199"/>
                        </a:lnTo>
                        <a:lnTo>
                          <a:pt x="0" y="208"/>
                        </a:lnTo>
                        <a:lnTo>
                          <a:pt x="0" y="5"/>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8136" name="Group 36"/>
                <p:cNvGrpSpPr>
                  <a:grpSpLocks/>
                </p:cNvGrpSpPr>
                <p:nvPr/>
              </p:nvGrpSpPr>
              <p:grpSpPr bwMode="auto">
                <a:xfrm>
                  <a:off x="4391" y="3096"/>
                  <a:ext cx="129" cy="323"/>
                  <a:chOff x="4391" y="3096"/>
                  <a:chExt cx="129" cy="323"/>
                </a:xfrm>
              </p:grpSpPr>
              <p:sp>
                <p:nvSpPr>
                  <p:cNvPr id="88181" name="Freeform 37"/>
                  <p:cNvSpPr>
                    <a:spLocks/>
                  </p:cNvSpPr>
                  <p:nvPr/>
                </p:nvSpPr>
                <p:spPr bwMode="auto">
                  <a:xfrm>
                    <a:off x="4429" y="3131"/>
                    <a:ext cx="84" cy="283"/>
                  </a:xfrm>
                  <a:custGeom>
                    <a:avLst/>
                    <a:gdLst>
                      <a:gd name="T0" fmla="*/ 0 w 84"/>
                      <a:gd name="T1" fmla="*/ 0 h 283"/>
                      <a:gd name="T2" fmla="*/ 0 w 84"/>
                      <a:gd name="T3" fmla="*/ 200 h 283"/>
                      <a:gd name="T4" fmla="*/ 83 w 84"/>
                      <a:gd name="T5" fmla="*/ 282 h 283"/>
                      <a:gd name="T6" fmla="*/ 83 w 84"/>
                      <a:gd name="T7" fmla="*/ 81 h 283"/>
                      <a:gd name="T8" fmla="*/ 0 w 84"/>
                      <a:gd name="T9" fmla="*/ 0 h 2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283">
                        <a:moveTo>
                          <a:pt x="0" y="0"/>
                        </a:moveTo>
                        <a:lnTo>
                          <a:pt x="0" y="200"/>
                        </a:lnTo>
                        <a:lnTo>
                          <a:pt x="83" y="282"/>
                        </a:lnTo>
                        <a:lnTo>
                          <a:pt x="83" y="81"/>
                        </a:lnTo>
                        <a:lnTo>
                          <a:pt x="0" y="0"/>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82" name="Freeform 38"/>
                  <p:cNvSpPr>
                    <a:spLocks/>
                  </p:cNvSpPr>
                  <p:nvPr/>
                </p:nvSpPr>
                <p:spPr bwMode="auto">
                  <a:xfrm>
                    <a:off x="4429" y="3131"/>
                    <a:ext cx="91" cy="288"/>
                  </a:xfrm>
                  <a:custGeom>
                    <a:avLst/>
                    <a:gdLst>
                      <a:gd name="T0" fmla="*/ 0 w 91"/>
                      <a:gd name="T1" fmla="*/ 0 h 288"/>
                      <a:gd name="T2" fmla="*/ 0 w 91"/>
                      <a:gd name="T3" fmla="*/ 204 h 288"/>
                      <a:gd name="T4" fmla="*/ 90 w 91"/>
                      <a:gd name="T5" fmla="*/ 287 h 288"/>
                      <a:gd name="T6" fmla="*/ 90 w 91"/>
                      <a:gd name="T7" fmla="*/ 82 h 288"/>
                      <a:gd name="T8" fmla="*/ 0 w 91"/>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88">
                        <a:moveTo>
                          <a:pt x="0" y="0"/>
                        </a:moveTo>
                        <a:lnTo>
                          <a:pt x="0" y="204"/>
                        </a:lnTo>
                        <a:lnTo>
                          <a:pt x="90" y="287"/>
                        </a:lnTo>
                        <a:lnTo>
                          <a:pt x="90" y="82"/>
                        </a:lnTo>
                        <a:lnTo>
                          <a:pt x="0" y="0"/>
                        </a:lnTo>
                      </a:path>
                    </a:pathLst>
                  </a:custGeom>
                  <a:solidFill>
                    <a:schemeClr val="tx2"/>
                  </a:solidFill>
                  <a:ln w="12700" cap="rnd" cmpd="sng">
                    <a:solidFill>
                      <a:srgbClr val="91919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83" name="Freeform 39"/>
                  <p:cNvSpPr>
                    <a:spLocks/>
                  </p:cNvSpPr>
                  <p:nvPr/>
                </p:nvSpPr>
                <p:spPr bwMode="auto">
                  <a:xfrm>
                    <a:off x="4391" y="3096"/>
                    <a:ext cx="90" cy="288"/>
                  </a:xfrm>
                  <a:custGeom>
                    <a:avLst/>
                    <a:gdLst>
                      <a:gd name="T0" fmla="*/ 0 w 90"/>
                      <a:gd name="T1" fmla="*/ 0 h 288"/>
                      <a:gd name="T2" fmla="*/ 0 w 90"/>
                      <a:gd name="T3" fmla="*/ 200 h 288"/>
                      <a:gd name="T4" fmla="*/ 89 w 90"/>
                      <a:gd name="T5" fmla="*/ 287 h 288"/>
                      <a:gd name="T6" fmla="*/ 89 w 90"/>
                      <a:gd name="T7" fmla="*/ 78 h 288"/>
                      <a:gd name="T8" fmla="*/ 0 w 90"/>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288">
                        <a:moveTo>
                          <a:pt x="0" y="0"/>
                        </a:moveTo>
                        <a:lnTo>
                          <a:pt x="0" y="200"/>
                        </a:lnTo>
                        <a:lnTo>
                          <a:pt x="89" y="287"/>
                        </a:lnTo>
                        <a:lnTo>
                          <a:pt x="89" y="78"/>
                        </a:lnTo>
                        <a:lnTo>
                          <a:pt x="0"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8137" name="Group 40"/>
                <p:cNvGrpSpPr>
                  <a:grpSpLocks/>
                </p:cNvGrpSpPr>
                <p:nvPr/>
              </p:nvGrpSpPr>
              <p:grpSpPr bwMode="auto">
                <a:xfrm>
                  <a:off x="4480" y="3149"/>
                  <a:ext cx="152" cy="266"/>
                  <a:chOff x="4480" y="3149"/>
                  <a:chExt cx="152" cy="266"/>
                </a:xfrm>
              </p:grpSpPr>
              <p:sp>
                <p:nvSpPr>
                  <p:cNvPr id="88178" name="Freeform 41"/>
                  <p:cNvSpPr>
                    <a:spLocks/>
                  </p:cNvSpPr>
                  <p:nvPr/>
                </p:nvSpPr>
                <p:spPr bwMode="auto">
                  <a:xfrm>
                    <a:off x="4519" y="3183"/>
                    <a:ext cx="107" cy="226"/>
                  </a:xfrm>
                  <a:custGeom>
                    <a:avLst/>
                    <a:gdLst>
                      <a:gd name="T0" fmla="*/ 0 w 107"/>
                      <a:gd name="T1" fmla="*/ 30 h 226"/>
                      <a:gd name="T2" fmla="*/ 106 w 107"/>
                      <a:gd name="T3" fmla="*/ 0 h 226"/>
                      <a:gd name="T4" fmla="*/ 106 w 107"/>
                      <a:gd name="T5" fmla="*/ 200 h 226"/>
                      <a:gd name="T6" fmla="*/ 0 w 107"/>
                      <a:gd name="T7" fmla="*/ 225 h 226"/>
                      <a:gd name="T8" fmla="*/ 0 w 107"/>
                      <a:gd name="T9" fmla="*/ 3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226">
                        <a:moveTo>
                          <a:pt x="0" y="30"/>
                        </a:moveTo>
                        <a:lnTo>
                          <a:pt x="106" y="0"/>
                        </a:lnTo>
                        <a:lnTo>
                          <a:pt x="106" y="200"/>
                        </a:lnTo>
                        <a:lnTo>
                          <a:pt x="0" y="225"/>
                        </a:lnTo>
                        <a:lnTo>
                          <a:pt x="0" y="30"/>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79" name="Freeform 42"/>
                  <p:cNvSpPr>
                    <a:spLocks/>
                  </p:cNvSpPr>
                  <p:nvPr/>
                </p:nvSpPr>
                <p:spPr bwMode="auto">
                  <a:xfrm>
                    <a:off x="4519" y="3183"/>
                    <a:ext cx="113" cy="232"/>
                  </a:xfrm>
                  <a:custGeom>
                    <a:avLst/>
                    <a:gdLst>
                      <a:gd name="T0" fmla="*/ 0 w 113"/>
                      <a:gd name="T1" fmla="*/ 31 h 232"/>
                      <a:gd name="T2" fmla="*/ 112 w 113"/>
                      <a:gd name="T3" fmla="*/ 0 h 232"/>
                      <a:gd name="T4" fmla="*/ 112 w 113"/>
                      <a:gd name="T5" fmla="*/ 205 h 232"/>
                      <a:gd name="T6" fmla="*/ 0 w 113"/>
                      <a:gd name="T7" fmla="*/ 231 h 232"/>
                      <a:gd name="T8" fmla="*/ 0 w 113"/>
                      <a:gd name="T9" fmla="*/ 31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232">
                        <a:moveTo>
                          <a:pt x="0" y="31"/>
                        </a:moveTo>
                        <a:lnTo>
                          <a:pt x="112" y="0"/>
                        </a:lnTo>
                        <a:lnTo>
                          <a:pt x="112" y="205"/>
                        </a:lnTo>
                        <a:lnTo>
                          <a:pt x="0" y="231"/>
                        </a:lnTo>
                        <a:lnTo>
                          <a:pt x="0" y="31"/>
                        </a:lnTo>
                      </a:path>
                    </a:pathLst>
                  </a:custGeom>
                  <a:solidFill>
                    <a:schemeClr val="tx2"/>
                  </a:solidFill>
                  <a:ln w="12700" cap="rnd" cmpd="sng">
                    <a:solidFill>
                      <a:srgbClr val="91919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80" name="Freeform 43"/>
                  <p:cNvSpPr>
                    <a:spLocks/>
                  </p:cNvSpPr>
                  <p:nvPr/>
                </p:nvSpPr>
                <p:spPr bwMode="auto">
                  <a:xfrm>
                    <a:off x="4480" y="3149"/>
                    <a:ext cx="114" cy="232"/>
                  </a:xfrm>
                  <a:custGeom>
                    <a:avLst/>
                    <a:gdLst>
                      <a:gd name="T0" fmla="*/ 0 w 114"/>
                      <a:gd name="T1" fmla="*/ 31 h 232"/>
                      <a:gd name="T2" fmla="*/ 113 w 114"/>
                      <a:gd name="T3" fmla="*/ 0 h 232"/>
                      <a:gd name="T4" fmla="*/ 113 w 114"/>
                      <a:gd name="T5" fmla="*/ 204 h 232"/>
                      <a:gd name="T6" fmla="*/ 0 w 114"/>
                      <a:gd name="T7" fmla="*/ 231 h 232"/>
                      <a:gd name="T8" fmla="*/ 0 w 114"/>
                      <a:gd name="T9" fmla="*/ 31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232">
                        <a:moveTo>
                          <a:pt x="0" y="31"/>
                        </a:moveTo>
                        <a:lnTo>
                          <a:pt x="113" y="0"/>
                        </a:lnTo>
                        <a:lnTo>
                          <a:pt x="113" y="204"/>
                        </a:lnTo>
                        <a:lnTo>
                          <a:pt x="0" y="231"/>
                        </a:lnTo>
                        <a:lnTo>
                          <a:pt x="0" y="31"/>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8138" name="Group 44"/>
                <p:cNvGrpSpPr>
                  <a:grpSpLocks/>
                </p:cNvGrpSpPr>
                <p:nvPr/>
              </p:nvGrpSpPr>
              <p:grpSpPr bwMode="auto">
                <a:xfrm>
                  <a:off x="4674" y="3348"/>
                  <a:ext cx="109" cy="353"/>
                  <a:chOff x="4674" y="3348"/>
                  <a:chExt cx="109" cy="353"/>
                </a:xfrm>
              </p:grpSpPr>
              <p:sp>
                <p:nvSpPr>
                  <p:cNvPr id="88175" name="Freeform 45"/>
                  <p:cNvSpPr>
                    <a:spLocks/>
                  </p:cNvSpPr>
                  <p:nvPr/>
                </p:nvSpPr>
                <p:spPr bwMode="auto">
                  <a:xfrm>
                    <a:off x="4712" y="3383"/>
                    <a:ext cx="64" cy="311"/>
                  </a:xfrm>
                  <a:custGeom>
                    <a:avLst/>
                    <a:gdLst>
                      <a:gd name="T0" fmla="*/ 0 w 64"/>
                      <a:gd name="T1" fmla="*/ 0 h 311"/>
                      <a:gd name="T2" fmla="*/ 63 w 64"/>
                      <a:gd name="T3" fmla="*/ 110 h 311"/>
                      <a:gd name="T4" fmla="*/ 63 w 64"/>
                      <a:gd name="T5" fmla="*/ 310 h 311"/>
                      <a:gd name="T6" fmla="*/ 0 w 64"/>
                      <a:gd name="T7" fmla="*/ 195 h 311"/>
                      <a:gd name="T8" fmla="*/ 0 w 64"/>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11">
                        <a:moveTo>
                          <a:pt x="0" y="0"/>
                        </a:moveTo>
                        <a:lnTo>
                          <a:pt x="63" y="110"/>
                        </a:lnTo>
                        <a:lnTo>
                          <a:pt x="63" y="310"/>
                        </a:lnTo>
                        <a:lnTo>
                          <a:pt x="0" y="195"/>
                        </a:lnTo>
                        <a:lnTo>
                          <a:pt x="0" y="0"/>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76" name="Freeform 46"/>
                  <p:cNvSpPr>
                    <a:spLocks/>
                  </p:cNvSpPr>
                  <p:nvPr/>
                </p:nvSpPr>
                <p:spPr bwMode="auto">
                  <a:xfrm>
                    <a:off x="4712" y="3383"/>
                    <a:ext cx="71" cy="318"/>
                  </a:xfrm>
                  <a:custGeom>
                    <a:avLst/>
                    <a:gdLst>
                      <a:gd name="T0" fmla="*/ 0 w 71"/>
                      <a:gd name="T1" fmla="*/ 0 h 318"/>
                      <a:gd name="T2" fmla="*/ 70 w 71"/>
                      <a:gd name="T3" fmla="*/ 113 h 318"/>
                      <a:gd name="T4" fmla="*/ 70 w 71"/>
                      <a:gd name="T5" fmla="*/ 317 h 318"/>
                      <a:gd name="T6" fmla="*/ 0 w 71"/>
                      <a:gd name="T7" fmla="*/ 200 h 318"/>
                      <a:gd name="T8" fmla="*/ 0 w 71"/>
                      <a:gd name="T9" fmla="*/ 0 h 3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318">
                        <a:moveTo>
                          <a:pt x="0" y="0"/>
                        </a:moveTo>
                        <a:lnTo>
                          <a:pt x="70" y="113"/>
                        </a:lnTo>
                        <a:lnTo>
                          <a:pt x="70" y="317"/>
                        </a:lnTo>
                        <a:lnTo>
                          <a:pt x="0" y="200"/>
                        </a:lnTo>
                        <a:lnTo>
                          <a:pt x="0" y="0"/>
                        </a:lnTo>
                      </a:path>
                    </a:pathLst>
                  </a:custGeom>
                  <a:solidFill>
                    <a:schemeClr val="tx2"/>
                  </a:solidFill>
                  <a:ln w="12700" cap="rnd" cmpd="sng">
                    <a:solidFill>
                      <a:srgbClr val="91919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77" name="Freeform 47"/>
                  <p:cNvSpPr>
                    <a:spLocks/>
                  </p:cNvSpPr>
                  <p:nvPr/>
                </p:nvSpPr>
                <p:spPr bwMode="auto">
                  <a:xfrm>
                    <a:off x="4674" y="3348"/>
                    <a:ext cx="76" cy="320"/>
                  </a:xfrm>
                  <a:custGeom>
                    <a:avLst/>
                    <a:gdLst>
                      <a:gd name="T0" fmla="*/ 0 w 76"/>
                      <a:gd name="T1" fmla="*/ 0 h 320"/>
                      <a:gd name="T2" fmla="*/ 75 w 76"/>
                      <a:gd name="T3" fmla="*/ 113 h 320"/>
                      <a:gd name="T4" fmla="*/ 75 w 76"/>
                      <a:gd name="T5" fmla="*/ 319 h 320"/>
                      <a:gd name="T6" fmla="*/ 0 w 76"/>
                      <a:gd name="T7" fmla="*/ 201 h 320"/>
                      <a:gd name="T8" fmla="*/ 0 w 76"/>
                      <a:gd name="T9" fmla="*/ 0 h 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320">
                        <a:moveTo>
                          <a:pt x="0" y="0"/>
                        </a:moveTo>
                        <a:lnTo>
                          <a:pt x="75" y="113"/>
                        </a:lnTo>
                        <a:lnTo>
                          <a:pt x="75" y="319"/>
                        </a:lnTo>
                        <a:lnTo>
                          <a:pt x="0" y="201"/>
                        </a:lnTo>
                        <a:lnTo>
                          <a:pt x="0"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8139" name="Group 48"/>
                <p:cNvGrpSpPr>
                  <a:grpSpLocks/>
                </p:cNvGrpSpPr>
                <p:nvPr/>
              </p:nvGrpSpPr>
              <p:grpSpPr bwMode="auto">
                <a:xfrm>
                  <a:off x="4593" y="3149"/>
                  <a:ext cx="138" cy="326"/>
                  <a:chOff x="4593" y="3149"/>
                  <a:chExt cx="138" cy="326"/>
                </a:xfrm>
              </p:grpSpPr>
              <p:sp>
                <p:nvSpPr>
                  <p:cNvPr id="88172" name="Freeform 49"/>
                  <p:cNvSpPr>
                    <a:spLocks/>
                  </p:cNvSpPr>
                  <p:nvPr/>
                </p:nvSpPr>
                <p:spPr bwMode="auto">
                  <a:xfrm>
                    <a:off x="4631" y="3183"/>
                    <a:ext cx="94" cy="287"/>
                  </a:xfrm>
                  <a:custGeom>
                    <a:avLst/>
                    <a:gdLst>
                      <a:gd name="T0" fmla="*/ 0 w 94"/>
                      <a:gd name="T1" fmla="*/ 0 h 287"/>
                      <a:gd name="T2" fmla="*/ 93 w 94"/>
                      <a:gd name="T3" fmla="*/ 102 h 287"/>
                      <a:gd name="T4" fmla="*/ 70 w 94"/>
                      <a:gd name="T5" fmla="*/ 196 h 287"/>
                      <a:gd name="T6" fmla="*/ 70 w 94"/>
                      <a:gd name="T7" fmla="*/ 286 h 287"/>
                      <a:gd name="T8" fmla="*/ 0 w 94"/>
                      <a:gd name="T9" fmla="*/ 196 h 287"/>
                      <a:gd name="T10" fmla="*/ 0 w 94"/>
                      <a:gd name="T11" fmla="*/ 0 h 2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 h="287">
                        <a:moveTo>
                          <a:pt x="0" y="0"/>
                        </a:moveTo>
                        <a:lnTo>
                          <a:pt x="93" y="102"/>
                        </a:lnTo>
                        <a:lnTo>
                          <a:pt x="70" y="196"/>
                        </a:lnTo>
                        <a:lnTo>
                          <a:pt x="70" y="286"/>
                        </a:lnTo>
                        <a:lnTo>
                          <a:pt x="0" y="196"/>
                        </a:lnTo>
                        <a:lnTo>
                          <a:pt x="0" y="0"/>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73" name="Freeform 50"/>
                  <p:cNvSpPr>
                    <a:spLocks/>
                  </p:cNvSpPr>
                  <p:nvPr/>
                </p:nvSpPr>
                <p:spPr bwMode="auto">
                  <a:xfrm>
                    <a:off x="4631" y="3183"/>
                    <a:ext cx="100" cy="292"/>
                  </a:xfrm>
                  <a:custGeom>
                    <a:avLst/>
                    <a:gdLst>
                      <a:gd name="T0" fmla="*/ 0 w 100"/>
                      <a:gd name="T1" fmla="*/ 0 h 292"/>
                      <a:gd name="T2" fmla="*/ 99 w 100"/>
                      <a:gd name="T3" fmla="*/ 104 h 292"/>
                      <a:gd name="T4" fmla="*/ 74 w 100"/>
                      <a:gd name="T5" fmla="*/ 199 h 292"/>
                      <a:gd name="T6" fmla="*/ 74 w 100"/>
                      <a:gd name="T7" fmla="*/ 291 h 292"/>
                      <a:gd name="T8" fmla="*/ 0 w 100"/>
                      <a:gd name="T9" fmla="*/ 199 h 292"/>
                      <a:gd name="T10" fmla="*/ 0 w 100"/>
                      <a:gd name="T11" fmla="*/ 0 h 2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 h="292">
                        <a:moveTo>
                          <a:pt x="0" y="0"/>
                        </a:moveTo>
                        <a:lnTo>
                          <a:pt x="99" y="104"/>
                        </a:lnTo>
                        <a:lnTo>
                          <a:pt x="74" y="199"/>
                        </a:lnTo>
                        <a:lnTo>
                          <a:pt x="74" y="291"/>
                        </a:lnTo>
                        <a:lnTo>
                          <a:pt x="0" y="199"/>
                        </a:lnTo>
                        <a:lnTo>
                          <a:pt x="0" y="0"/>
                        </a:lnTo>
                      </a:path>
                    </a:pathLst>
                  </a:custGeom>
                  <a:solidFill>
                    <a:schemeClr val="tx2"/>
                  </a:solidFill>
                  <a:ln w="12700" cap="rnd" cmpd="sng">
                    <a:solidFill>
                      <a:srgbClr val="91919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74" name="Freeform 51"/>
                  <p:cNvSpPr>
                    <a:spLocks/>
                  </p:cNvSpPr>
                  <p:nvPr/>
                </p:nvSpPr>
                <p:spPr bwMode="auto">
                  <a:xfrm>
                    <a:off x="4593" y="3149"/>
                    <a:ext cx="102" cy="290"/>
                  </a:xfrm>
                  <a:custGeom>
                    <a:avLst/>
                    <a:gdLst>
                      <a:gd name="T0" fmla="*/ 0 w 102"/>
                      <a:gd name="T1" fmla="*/ 0 h 290"/>
                      <a:gd name="T2" fmla="*/ 101 w 102"/>
                      <a:gd name="T3" fmla="*/ 104 h 290"/>
                      <a:gd name="T4" fmla="*/ 76 w 102"/>
                      <a:gd name="T5" fmla="*/ 199 h 290"/>
                      <a:gd name="T6" fmla="*/ 76 w 102"/>
                      <a:gd name="T7" fmla="*/ 289 h 290"/>
                      <a:gd name="T8" fmla="*/ 0 w 102"/>
                      <a:gd name="T9" fmla="*/ 199 h 290"/>
                      <a:gd name="T10" fmla="*/ 0 w 102"/>
                      <a:gd name="T11" fmla="*/ 0 h 2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290">
                        <a:moveTo>
                          <a:pt x="0" y="0"/>
                        </a:moveTo>
                        <a:lnTo>
                          <a:pt x="101" y="104"/>
                        </a:lnTo>
                        <a:lnTo>
                          <a:pt x="76" y="199"/>
                        </a:lnTo>
                        <a:lnTo>
                          <a:pt x="76" y="289"/>
                        </a:lnTo>
                        <a:lnTo>
                          <a:pt x="0" y="199"/>
                        </a:lnTo>
                        <a:lnTo>
                          <a:pt x="0"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8140" name="Group 52"/>
                <p:cNvGrpSpPr>
                  <a:grpSpLocks/>
                </p:cNvGrpSpPr>
                <p:nvPr/>
              </p:nvGrpSpPr>
              <p:grpSpPr bwMode="auto">
                <a:xfrm>
                  <a:off x="3452" y="3179"/>
                  <a:ext cx="235" cy="392"/>
                  <a:chOff x="3452" y="3179"/>
                  <a:chExt cx="235" cy="392"/>
                </a:xfrm>
              </p:grpSpPr>
              <p:sp>
                <p:nvSpPr>
                  <p:cNvPr id="88169" name="Freeform 53"/>
                  <p:cNvSpPr>
                    <a:spLocks/>
                  </p:cNvSpPr>
                  <p:nvPr/>
                </p:nvSpPr>
                <p:spPr bwMode="auto">
                  <a:xfrm>
                    <a:off x="3488" y="3214"/>
                    <a:ext cx="192" cy="351"/>
                  </a:xfrm>
                  <a:custGeom>
                    <a:avLst/>
                    <a:gdLst>
                      <a:gd name="T0" fmla="*/ 18 w 192"/>
                      <a:gd name="T1" fmla="*/ 350 h 351"/>
                      <a:gd name="T2" fmla="*/ 0 w 192"/>
                      <a:gd name="T3" fmla="*/ 238 h 351"/>
                      <a:gd name="T4" fmla="*/ 36 w 192"/>
                      <a:gd name="T5" fmla="*/ 128 h 351"/>
                      <a:gd name="T6" fmla="*/ 191 w 192"/>
                      <a:gd name="T7" fmla="*/ 0 h 351"/>
                      <a:gd name="T8" fmla="*/ 191 w 192"/>
                      <a:gd name="T9" fmla="*/ 196 h 351"/>
                      <a:gd name="T10" fmla="*/ 40 w 192"/>
                      <a:gd name="T11" fmla="*/ 320 h 351"/>
                      <a:gd name="T12" fmla="*/ 18 w 192"/>
                      <a:gd name="T13" fmla="*/ 350 h 3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 h="351">
                        <a:moveTo>
                          <a:pt x="18" y="350"/>
                        </a:moveTo>
                        <a:lnTo>
                          <a:pt x="0" y="238"/>
                        </a:lnTo>
                        <a:lnTo>
                          <a:pt x="36" y="128"/>
                        </a:lnTo>
                        <a:lnTo>
                          <a:pt x="191" y="0"/>
                        </a:lnTo>
                        <a:lnTo>
                          <a:pt x="191" y="196"/>
                        </a:lnTo>
                        <a:lnTo>
                          <a:pt x="40" y="320"/>
                        </a:lnTo>
                        <a:lnTo>
                          <a:pt x="18" y="350"/>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70" name="Freeform 54"/>
                  <p:cNvSpPr>
                    <a:spLocks/>
                  </p:cNvSpPr>
                  <p:nvPr/>
                </p:nvSpPr>
                <p:spPr bwMode="auto">
                  <a:xfrm>
                    <a:off x="3488" y="3214"/>
                    <a:ext cx="199" cy="357"/>
                  </a:xfrm>
                  <a:custGeom>
                    <a:avLst/>
                    <a:gdLst>
                      <a:gd name="T0" fmla="*/ 20 w 199"/>
                      <a:gd name="T1" fmla="*/ 356 h 357"/>
                      <a:gd name="T2" fmla="*/ 0 w 199"/>
                      <a:gd name="T3" fmla="*/ 242 h 357"/>
                      <a:gd name="T4" fmla="*/ 38 w 199"/>
                      <a:gd name="T5" fmla="*/ 130 h 357"/>
                      <a:gd name="T6" fmla="*/ 198 w 199"/>
                      <a:gd name="T7" fmla="*/ 0 h 357"/>
                      <a:gd name="T8" fmla="*/ 198 w 199"/>
                      <a:gd name="T9" fmla="*/ 199 h 357"/>
                      <a:gd name="T10" fmla="*/ 43 w 199"/>
                      <a:gd name="T11" fmla="*/ 325 h 357"/>
                      <a:gd name="T12" fmla="*/ 20 w 199"/>
                      <a:gd name="T13" fmla="*/ 356 h 3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9" h="357">
                        <a:moveTo>
                          <a:pt x="20" y="356"/>
                        </a:moveTo>
                        <a:lnTo>
                          <a:pt x="0" y="242"/>
                        </a:lnTo>
                        <a:lnTo>
                          <a:pt x="38" y="130"/>
                        </a:lnTo>
                        <a:lnTo>
                          <a:pt x="198" y="0"/>
                        </a:lnTo>
                        <a:lnTo>
                          <a:pt x="198" y="199"/>
                        </a:lnTo>
                        <a:lnTo>
                          <a:pt x="43" y="325"/>
                        </a:lnTo>
                        <a:lnTo>
                          <a:pt x="20" y="356"/>
                        </a:lnTo>
                      </a:path>
                    </a:pathLst>
                  </a:custGeom>
                  <a:solidFill>
                    <a:schemeClr val="tx2"/>
                  </a:solidFill>
                  <a:ln w="12700" cap="rnd" cmpd="sng">
                    <a:solidFill>
                      <a:srgbClr val="91919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71" name="Freeform 55"/>
                  <p:cNvSpPr>
                    <a:spLocks/>
                  </p:cNvSpPr>
                  <p:nvPr/>
                </p:nvSpPr>
                <p:spPr bwMode="auto">
                  <a:xfrm>
                    <a:off x="3452" y="3179"/>
                    <a:ext cx="197" cy="357"/>
                  </a:xfrm>
                  <a:custGeom>
                    <a:avLst/>
                    <a:gdLst>
                      <a:gd name="T0" fmla="*/ 18 w 197"/>
                      <a:gd name="T1" fmla="*/ 356 h 357"/>
                      <a:gd name="T2" fmla="*/ 0 w 197"/>
                      <a:gd name="T3" fmla="*/ 243 h 357"/>
                      <a:gd name="T4" fmla="*/ 41 w 197"/>
                      <a:gd name="T5" fmla="*/ 130 h 357"/>
                      <a:gd name="T6" fmla="*/ 196 w 197"/>
                      <a:gd name="T7" fmla="*/ 0 h 357"/>
                      <a:gd name="T8" fmla="*/ 196 w 197"/>
                      <a:gd name="T9" fmla="*/ 200 h 357"/>
                      <a:gd name="T10" fmla="*/ 41 w 197"/>
                      <a:gd name="T11" fmla="*/ 325 h 357"/>
                      <a:gd name="T12" fmla="*/ 18 w 197"/>
                      <a:gd name="T13" fmla="*/ 356 h 3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357">
                        <a:moveTo>
                          <a:pt x="18" y="356"/>
                        </a:moveTo>
                        <a:lnTo>
                          <a:pt x="0" y="243"/>
                        </a:lnTo>
                        <a:lnTo>
                          <a:pt x="41" y="130"/>
                        </a:lnTo>
                        <a:lnTo>
                          <a:pt x="196" y="0"/>
                        </a:lnTo>
                        <a:lnTo>
                          <a:pt x="196" y="200"/>
                        </a:lnTo>
                        <a:lnTo>
                          <a:pt x="41" y="325"/>
                        </a:lnTo>
                        <a:lnTo>
                          <a:pt x="18" y="356"/>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8141" name="Group 56"/>
                <p:cNvGrpSpPr>
                  <a:grpSpLocks/>
                </p:cNvGrpSpPr>
                <p:nvPr/>
              </p:nvGrpSpPr>
              <p:grpSpPr bwMode="auto">
                <a:xfrm>
                  <a:off x="3648" y="3144"/>
                  <a:ext cx="151" cy="266"/>
                  <a:chOff x="3648" y="3144"/>
                  <a:chExt cx="151" cy="266"/>
                </a:xfrm>
              </p:grpSpPr>
              <p:sp>
                <p:nvSpPr>
                  <p:cNvPr id="88166" name="Freeform 57"/>
                  <p:cNvSpPr>
                    <a:spLocks/>
                  </p:cNvSpPr>
                  <p:nvPr/>
                </p:nvSpPr>
                <p:spPr bwMode="auto">
                  <a:xfrm>
                    <a:off x="3686" y="3179"/>
                    <a:ext cx="107" cy="225"/>
                  </a:xfrm>
                  <a:custGeom>
                    <a:avLst/>
                    <a:gdLst>
                      <a:gd name="T0" fmla="*/ 0 w 107"/>
                      <a:gd name="T1" fmla="*/ 34 h 225"/>
                      <a:gd name="T2" fmla="*/ 0 w 107"/>
                      <a:gd name="T3" fmla="*/ 224 h 225"/>
                      <a:gd name="T4" fmla="*/ 106 w 107"/>
                      <a:gd name="T5" fmla="*/ 199 h 225"/>
                      <a:gd name="T6" fmla="*/ 106 w 107"/>
                      <a:gd name="T7" fmla="*/ 0 h 225"/>
                      <a:gd name="T8" fmla="*/ 0 w 107"/>
                      <a:gd name="T9" fmla="*/ 34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225">
                        <a:moveTo>
                          <a:pt x="0" y="34"/>
                        </a:moveTo>
                        <a:lnTo>
                          <a:pt x="0" y="224"/>
                        </a:lnTo>
                        <a:lnTo>
                          <a:pt x="106" y="199"/>
                        </a:lnTo>
                        <a:lnTo>
                          <a:pt x="106" y="0"/>
                        </a:lnTo>
                        <a:lnTo>
                          <a:pt x="0" y="34"/>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67" name="Freeform 58"/>
                  <p:cNvSpPr>
                    <a:spLocks/>
                  </p:cNvSpPr>
                  <p:nvPr/>
                </p:nvSpPr>
                <p:spPr bwMode="auto">
                  <a:xfrm>
                    <a:off x="3686" y="3179"/>
                    <a:ext cx="113" cy="231"/>
                  </a:xfrm>
                  <a:custGeom>
                    <a:avLst/>
                    <a:gdLst>
                      <a:gd name="T0" fmla="*/ 0 w 113"/>
                      <a:gd name="T1" fmla="*/ 35 h 231"/>
                      <a:gd name="T2" fmla="*/ 0 w 113"/>
                      <a:gd name="T3" fmla="*/ 230 h 231"/>
                      <a:gd name="T4" fmla="*/ 112 w 113"/>
                      <a:gd name="T5" fmla="*/ 204 h 231"/>
                      <a:gd name="T6" fmla="*/ 112 w 113"/>
                      <a:gd name="T7" fmla="*/ 0 h 231"/>
                      <a:gd name="T8" fmla="*/ 0 w 113"/>
                      <a:gd name="T9" fmla="*/ 35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231">
                        <a:moveTo>
                          <a:pt x="0" y="35"/>
                        </a:moveTo>
                        <a:lnTo>
                          <a:pt x="0" y="230"/>
                        </a:lnTo>
                        <a:lnTo>
                          <a:pt x="112" y="204"/>
                        </a:lnTo>
                        <a:lnTo>
                          <a:pt x="112" y="0"/>
                        </a:lnTo>
                        <a:lnTo>
                          <a:pt x="0" y="35"/>
                        </a:lnTo>
                      </a:path>
                    </a:pathLst>
                  </a:custGeom>
                  <a:solidFill>
                    <a:schemeClr val="tx2"/>
                  </a:solidFill>
                  <a:ln w="12700" cap="rnd" cmpd="sng">
                    <a:solidFill>
                      <a:srgbClr val="91919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68" name="Freeform 59"/>
                  <p:cNvSpPr>
                    <a:spLocks/>
                  </p:cNvSpPr>
                  <p:nvPr/>
                </p:nvSpPr>
                <p:spPr bwMode="auto">
                  <a:xfrm>
                    <a:off x="3648" y="3144"/>
                    <a:ext cx="120" cy="231"/>
                  </a:xfrm>
                  <a:custGeom>
                    <a:avLst/>
                    <a:gdLst>
                      <a:gd name="T0" fmla="*/ 0 w 120"/>
                      <a:gd name="T1" fmla="*/ 35 h 231"/>
                      <a:gd name="T2" fmla="*/ 0 w 120"/>
                      <a:gd name="T3" fmla="*/ 230 h 231"/>
                      <a:gd name="T4" fmla="*/ 119 w 120"/>
                      <a:gd name="T5" fmla="*/ 199 h 231"/>
                      <a:gd name="T6" fmla="*/ 119 w 120"/>
                      <a:gd name="T7" fmla="*/ 0 h 231"/>
                      <a:gd name="T8" fmla="*/ 0 w 120"/>
                      <a:gd name="T9" fmla="*/ 35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231">
                        <a:moveTo>
                          <a:pt x="0" y="35"/>
                        </a:moveTo>
                        <a:lnTo>
                          <a:pt x="0" y="230"/>
                        </a:lnTo>
                        <a:lnTo>
                          <a:pt x="119" y="199"/>
                        </a:lnTo>
                        <a:lnTo>
                          <a:pt x="119" y="0"/>
                        </a:lnTo>
                        <a:lnTo>
                          <a:pt x="0" y="35"/>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8142" name="Group 60"/>
                <p:cNvGrpSpPr>
                  <a:grpSpLocks/>
                </p:cNvGrpSpPr>
                <p:nvPr/>
              </p:nvGrpSpPr>
              <p:grpSpPr bwMode="auto">
                <a:xfrm>
                  <a:off x="3767" y="3144"/>
                  <a:ext cx="258" cy="318"/>
                  <a:chOff x="3767" y="3144"/>
                  <a:chExt cx="258" cy="318"/>
                </a:xfrm>
              </p:grpSpPr>
              <p:sp>
                <p:nvSpPr>
                  <p:cNvPr id="88163" name="Freeform 61"/>
                  <p:cNvSpPr>
                    <a:spLocks/>
                  </p:cNvSpPr>
                  <p:nvPr/>
                </p:nvSpPr>
                <p:spPr bwMode="auto">
                  <a:xfrm>
                    <a:off x="3798" y="3179"/>
                    <a:ext cx="220" cy="278"/>
                  </a:xfrm>
                  <a:custGeom>
                    <a:avLst/>
                    <a:gdLst>
                      <a:gd name="T0" fmla="*/ 0 w 220"/>
                      <a:gd name="T1" fmla="*/ 0 h 278"/>
                      <a:gd name="T2" fmla="*/ 219 w 220"/>
                      <a:gd name="T3" fmla="*/ 81 h 278"/>
                      <a:gd name="T4" fmla="*/ 219 w 220"/>
                      <a:gd name="T5" fmla="*/ 277 h 278"/>
                      <a:gd name="T6" fmla="*/ 0 w 220"/>
                      <a:gd name="T7" fmla="*/ 200 h 278"/>
                      <a:gd name="T8" fmla="*/ 0 w 220"/>
                      <a:gd name="T9" fmla="*/ 0 h 2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 h="278">
                        <a:moveTo>
                          <a:pt x="0" y="0"/>
                        </a:moveTo>
                        <a:lnTo>
                          <a:pt x="219" y="81"/>
                        </a:lnTo>
                        <a:lnTo>
                          <a:pt x="219" y="277"/>
                        </a:lnTo>
                        <a:lnTo>
                          <a:pt x="0" y="200"/>
                        </a:lnTo>
                        <a:lnTo>
                          <a:pt x="0" y="0"/>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64" name="Freeform 62"/>
                  <p:cNvSpPr>
                    <a:spLocks/>
                  </p:cNvSpPr>
                  <p:nvPr/>
                </p:nvSpPr>
                <p:spPr bwMode="auto">
                  <a:xfrm>
                    <a:off x="3798" y="3179"/>
                    <a:ext cx="227" cy="283"/>
                  </a:xfrm>
                  <a:custGeom>
                    <a:avLst/>
                    <a:gdLst>
                      <a:gd name="T0" fmla="*/ 0 w 227"/>
                      <a:gd name="T1" fmla="*/ 0 h 283"/>
                      <a:gd name="T2" fmla="*/ 226 w 227"/>
                      <a:gd name="T3" fmla="*/ 82 h 283"/>
                      <a:gd name="T4" fmla="*/ 226 w 227"/>
                      <a:gd name="T5" fmla="*/ 282 h 283"/>
                      <a:gd name="T6" fmla="*/ 0 w 227"/>
                      <a:gd name="T7" fmla="*/ 204 h 283"/>
                      <a:gd name="T8" fmla="*/ 0 w 227"/>
                      <a:gd name="T9" fmla="*/ 0 h 2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283">
                        <a:moveTo>
                          <a:pt x="0" y="0"/>
                        </a:moveTo>
                        <a:lnTo>
                          <a:pt x="226" y="82"/>
                        </a:lnTo>
                        <a:lnTo>
                          <a:pt x="226" y="282"/>
                        </a:lnTo>
                        <a:lnTo>
                          <a:pt x="0" y="204"/>
                        </a:lnTo>
                        <a:lnTo>
                          <a:pt x="0" y="0"/>
                        </a:lnTo>
                      </a:path>
                    </a:pathLst>
                  </a:custGeom>
                  <a:solidFill>
                    <a:schemeClr val="tx2"/>
                  </a:solidFill>
                  <a:ln w="12700" cap="rnd" cmpd="sng">
                    <a:solidFill>
                      <a:srgbClr val="91919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65" name="Freeform 63"/>
                  <p:cNvSpPr>
                    <a:spLocks/>
                  </p:cNvSpPr>
                  <p:nvPr/>
                </p:nvSpPr>
                <p:spPr bwMode="auto">
                  <a:xfrm>
                    <a:off x="3767" y="3144"/>
                    <a:ext cx="221" cy="284"/>
                  </a:xfrm>
                  <a:custGeom>
                    <a:avLst/>
                    <a:gdLst>
                      <a:gd name="T0" fmla="*/ 0 w 221"/>
                      <a:gd name="T1" fmla="*/ 0 h 284"/>
                      <a:gd name="T2" fmla="*/ 220 w 221"/>
                      <a:gd name="T3" fmla="*/ 83 h 284"/>
                      <a:gd name="T4" fmla="*/ 220 w 221"/>
                      <a:gd name="T5" fmla="*/ 283 h 284"/>
                      <a:gd name="T6" fmla="*/ 0 w 221"/>
                      <a:gd name="T7" fmla="*/ 200 h 284"/>
                      <a:gd name="T8" fmla="*/ 0 w 221"/>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 h="284">
                        <a:moveTo>
                          <a:pt x="0" y="0"/>
                        </a:moveTo>
                        <a:lnTo>
                          <a:pt x="220" y="83"/>
                        </a:lnTo>
                        <a:lnTo>
                          <a:pt x="220" y="283"/>
                        </a:lnTo>
                        <a:lnTo>
                          <a:pt x="0" y="200"/>
                        </a:lnTo>
                        <a:lnTo>
                          <a:pt x="0"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8143" name="Group 64"/>
                <p:cNvGrpSpPr>
                  <a:grpSpLocks/>
                </p:cNvGrpSpPr>
                <p:nvPr/>
              </p:nvGrpSpPr>
              <p:grpSpPr bwMode="auto">
                <a:xfrm>
                  <a:off x="3987" y="3227"/>
                  <a:ext cx="213" cy="244"/>
                  <a:chOff x="3987" y="3227"/>
                  <a:chExt cx="213" cy="244"/>
                </a:xfrm>
              </p:grpSpPr>
              <p:sp>
                <p:nvSpPr>
                  <p:cNvPr id="88160" name="Freeform 65"/>
                  <p:cNvSpPr>
                    <a:spLocks/>
                  </p:cNvSpPr>
                  <p:nvPr/>
                </p:nvSpPr>
                <p:spPr bwMode="auto">
                  <a:xfrm>
                    <a:off x="4024" y="3262"/>
                    <a:ext cx="169" cy="203"/>
                  </a:xfrm>
                  <a:custGeom>
                    <a:avLst/>
                    <a:gdLst>
                      <a:gd name="T0" fmla="*/ 0 w 169"/>
                      <a:gd name="T1" fmla="*/ 0 h 203"/>
                      <a:gd name="T2" fmla="*/ 0 w 169"/>
                      <a:gd name="T3" fmla="*/ 194 h 203"/>
                      <a:gd name="T4" fmla="*/ 168 w 169"/>
                      <a:gd name="T5" fmla="*/ 202 h 203"/>
                      <a:gd name="T6" fmla="*/ 168 w 169"/>
                      <a:gd name="T7" fmla="*/ 4 h 203"/>
                      <a:gd name="T8" fmla="*/ 0 w 169"/>
                      <a:gd name="T9" fmla="*/ 0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203">
                        <a:moveTo>
                          <a:pt x="0" y="0"/>
                        </a:moveTo>
                        <a:lnTo>
                          <a:pt x="0" y="194"/>
                        </a:lnTo>
                        <a:lnTo>
                          <a:pt x="168" y="202"/>
                        </a:lnTo>
                        <a:lnTo>
                          <a:pt x="168" y="4"/>
                        </a:lnTo>
                        <a:lnTo>
                          <a:pt x="0" y="0"/>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61" name="Freeform 66"/>
                  <p:cNvSpPr>
                    <a:spLocks/>
                  </p:cNvSpPr>
                  <p:nvPr/>
                </p:nvSpPr>
                <p:spPr bwMode="auto">
                  <a:xfrm>
                    <a:off x="4024" y="3262"/>
                    <a:ext cx="176" cy="209"/>
                  </a:xfrm>
                  <a:custGeom>
                    <a:avLst/>
                    <a:gdLst>
                      <a:gd name="T0" fmla="*/ 0 w 176"/>
                      <a:gd name="T1" fmla="*/ 0 h 209"/>
                      <a:gd name="T2" fmla="*/ 0 w 176"/>
                      <a:gd name="T3" fmla="*/ 199 h 209"/>
                      <a:gd name="T4" fmla="*/ 175 w 176"/>
                      <a:gd name="T5" fmla="*/ 208 h 209"/>
                      <a:gd name="T6" fmla="*/ 175 w 176"/>
                      <a:gd name="T7" fmla="*/ 4 h 209"/>
                      <a:gd name="T8" fmla="*/ 0 w 176"/>
                      <a:gd name="T9" fmla="*/ 0 h 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209">
                        <a:moveTo>
                          <a:pt x="0" y="0"/>
                        </a:moveTo>
                        <a:lnTo>
                          <a:pt x="0" y="199"/>
                        </a:lnTo>
                        <a:lnTo>
                          <a:pt x="175" y="208"/>
                        </a:lnTo>
                        <a:lnTo>
                          <a:pt x="175" y="4"/>
                        </a:lnTo>
                        <a:lnTo>
                          <a:pt x="0" y="0"/>
                        </a:lnTo>
                      </a:path>
                    </a:pathLst>
                  </a:custGeom>
                  <a:solidFill>
                    <a:schemeClr val="tx2"/>
                  </a:solidFill>
                  <a:ln w="12700" cap="rnd" cmpd="sng">
                    <a:solidFill>
                      <a:srgbClr val="91919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62" name="Freeform 67"/>
                  <p:cNvSpPr>
                    <a:spLocks/>
                  </p:cNvSpPr>
                  <p:nvPr/>
                </p:nvSpPr>
                <p:spPr bwMode="auto">
                  <a:xfrm>
                    <a:off x="3987" y="3227"/>
                    <a:ext cx="179" cy="209"/>
                  </a:xfrm>
                  <a:custGeom>
                    <a:avLst/>
                    <a:gdLst>
                      <a:gd name="T0" fmla="*/ 0 w 179"/>
                      <a:gd name="T1" fmla="*/ 0 h 209"/>
                      <a:gd name="T2" fmla="*/ 0 w 179"/>
                      <a:gd name="T3" fmla="*/ 199 h 209"/>
                      <a:gd name="T4" fmla="*/ 178 w 179"/>
                      <a:gd name="T5" fmla="*/ 208 h 209"/>
                      <a:gd name="T6" fmla="*/ 178 w 179"/>
                      <a:gd name="T7" fmla="*/ 4 h 209"/>
                      <a:gd name="T8" fmla="*/ 0 w 179"/>
                      <a:gd name="T9" fmla="*/ 0 h 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 h="209">
                        <a:moveTo>
                          <a:pt x="0" y="0"/>
                        </a:moveTo>
                        <a:lnTo>
                          <a:pt x="0" y="199"/>
                        </a:lnTo>
                        <a:lnTo>
                          <a:pt x="178" y="208"/>
                        </a:lnTo>
                        <a:lnTo>
                          <a:pt x="178" y="4"/>
                        </a:lnTo>
                        <a:lnTo>
                          <a:pt x="0"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8144" name="Group 68"/>
                <p:cNvGrpSpPr>
                  <a:grpSpLocks/>
                </p:cNvGrpSpPr>
                <p:nvPr/>
              </p:nvGrpSpPr>
              <p:grpSpPr bwMode="auto">
                <a:xfrm>
                  <a:off x="4879" y="3552"/>
                  <a:ext cx="138" cy="335"/>
                  <a:chOff x="4879" y="3552"/>
                  <a:chExt cx="138" cy="335"/>
                </a:xfrm>
              </p:grpSpPr>
              <p:sp>
                <p:nvSpPr>
                  <p:cNvPr id="88157" name="Freeform 69"/>
                  <p:cNvSpPr>
                    <a:spLocks/>
                  </p:cNvSpPr>
                  <p:nvPr/>
                </p:nvSpPr>
                <p:spPr bwMode="auto">
                  <a:xfrm>
                    <a:off x="4919" y="3587"/>
                    <a:ext cx="92" cy="294"/>
                  </a:xfrm>
                  <a:custGeom>
                    <a:avLst/>
                    <a:gdLst>
                      <a:gd name="T0" fmla="*/ 0 w 92"/>
                      <a:gd name="T1" fmla="*/ 94 h 294"/>
                      <a:gd name="T2" fmla="*/ 91 w 92"/>
                      <a:gd name="T3" fmla="*/ 0 h 294"/>
                      <a:gd name="T4" fmla="*/ 91 w 92"/>
                      <a:gd name="T5" fmla="*/ 196 h 294"/>
                      <a:gd name="T6" fmla="*/ 0 w 92"/>
                      <a:gd name="T7" fmla="*/ 293 h 294"/>
                      <a:gd name="T8" fmla="*/ 0 w 92"/>
                      <a:gd name="T9" fmla="*/ 94 h 2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294">
                        <a:moveTo>
                          <a:pt x="0" y="94"/>
                        </a:moveTo>
                        <a:lnTo>
                          <a:pt x="91" y="0"/>
                        </a:lnTo>
                        <a:lnTo>
                          <a:pt x="91" y="196"/>
                        </a:lnTo>
                        <a:lnTo>
                          <a:pt x="0" y="293"/>
                        </a:lnTo>
                        <a:lnTo>
                          <a:pt x="0" y="94"/>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58" name="Freeform 70"/>
                  <p:cNvSpPr>
                    <a:spLocks/>
                  </p:cNvSpPr>
                  <p:nvPr/>
                </p:nvSpPr>
                <p:spPr bwMode="auto">
                  <a:xfrm>
                    <a:off x="4919" y="3587"/>
                    <a:ext cx="98" cy="300"/>
                  </a:xfrm>
                  <a:custGeom>
                    <a:avLst/>
                    <a:gdLst>
                      <a:gd name="T0" fmla="*/ 0 w 98"/>
                      <a:gd name="T1" fmla="*/ 96 h 300"/>
                      <a:gd name="T2" fmla="*/ 97 w 98"/>
                      <a:gd name="T3" fmla="*/ 0 h 300"/>
                      <a:gd name="T4" fmla="*/ 97 w 98"/>
                      <a:gd name="T5" fmla="*/ 200 h 300"/>
                      <a:gd name="T6" fmla="*/ 0 w 98"/>
                      <a:gd name="T7" fmla="*/ 299 h 300"/>
                      <a:gd name="T8" fmla="*/ 0 w 98"/>
                      <a:gd name="T9" fmla="*/ 96 h 3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300">
                        <a:moveTo>
                          <a:pt x="0" y="96"/>
                        </a:moveTo>
                        <a:lnTo>
                          <a:pt x="97" y="0"/>
                        </a:lnTo>
                        <a:lnTo>
                          <a:pt x="97" y="200"/>
                        </a:lnTo>
                        <a:lnTo>
                          <a:pt x="0" y="299"/>
                        </a:lnTo>
                        <a:lnTo>
                          <a:pt x="0" y="96"/>
                        </a:lnTo>
                      </a:path>
                    </a:pathLst>
                  </a:custGeom>
                  <a:solidFill>
                    <a:schemeClr val="tx2"/>
                  </a:solidFill>
                  <a:ln w="12700" cap="rnd" cmpd="sng">
                    <a:solidFill>
                      <a:srgbClr val="91919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59" name="Freeform 71"/>
                  <p:cNvSpPr>
                    <a:spLocks/>
                  </p:cNvSpPr>
                  <p:nvPr/>
                </p:nvSpPr>
                <p:spPr bwMode="auto">
                  <a:xfrm>
                    <a:off x="4879" y="3552"/>
                    <a:ext cx="101" cy="296"/>
                  </a:xfrm>
                  <a:custGeom>
                    <a:avLst/>
                    <a:gdLst>
                      <a:gd name="T0" fmla="*/ 0 w 101"/>
                      <a:gd name="T1" fmla="*/ 95 h 296"/>
                      <a:gd name="T2" fmla="*/ 100 w 101"/>
                      <a:gd name="T3" fmla="*/ 0 h 296"/>
                      <a:gd name="T4" fmla="*/ 100 w 101"/>
                      <a:gd name="T5" fmla="*/ 200 h 296"/>
                      <a:gd name="T6" fmla="*/ 0 w 101"/>
                      <a:gd name="T7" fmla="*/ 295 h 296"/>
                      <a:gd name="T8" fmla="*/ 0 w 101"/>
                      <a:gd name="T9" fmla="*/ 95 h 2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296">
                        <a:moveTo>
                          <a:pt x="0" y="95"/>
                        </a:moveTo>
                        <a:lnTo>
                          <a:pt x="100" y="0"/>
                        </a:lnTo>
                        <a:lnTo>
                          <a:pt x="100" y="200"/>
                        </a:lnTo>
                        <a:lnTo>
                          <a:pt x="0" y="295"/>
                        </a:lnTo>
                        <a:lnTo>
                          <a:pt x="0" y="95"/>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8145" name="Group 72"/>
                <p:cNvGrpSpPr>
                  <a:grpSpLocks/>
                </p:cNvGrpSpPr>
                <p:nvPr/>
              </p:nvGrpSpPr>
              <p:grpSpPr bwMode="auto">
                <a:xfrm>
                  <a:off x="4744" y="3461"/>
                  <a:ext cx="72" cy="244"/>
                  <a:chOff x="4744" y="3461"/>
                  <a:chExt cx="72" cy="244"/>
                </a:xfrm>
              </p:grpSpPr>
              <p:sp>
                <p:nvSpPr>
                  <p:cNvPr id="88154" name="Freeform 73"/>
                  <p:cNvSpPr>
                    <a:spLocks/>
                  </p:cNvSpPr>
                  <p:nvPr/>
                </p:nvSpPr>
                <p:spPr bwMode="auto">
                  <a:xfrm>
                    <a:off x="4782" y="3496"/>
                    <a:ext cx="28" cy="203"/>
                  </a:xfrm>
                  <a:custGeom>
                    <a:avLst/>
                    <a:gdLst>
                      <a:gd name="T0" fmla="*/ 0 w 28"/>
                      <a:gd name="T1" fmla="*/ 0 h 203"/>
                      <a:gd name="T2" fmla="*/ 0 w 28"/>
                      <a:gd name="T3" fmla="*/ 202 h 203"/>
                      <a:gd name="T4" fmla="*/ 27 w 28"/>
                      <a:gd name="T5" fmla="*/ 202 h 203"/>
                      <a:gd name="T6" fmla="*/ 27 w 28"/>
                      <a:gd name="T7" fmla="*/ 5 h 203"/>
                      <a:gd name="T8" fmla="*/ 0 w 28"/>
                      <a:gd name="T9" fmla="*/ 0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03">
                        <a:moveTo>
                          <a:pt x="0" y="0"/>
                        </a:moveTo>
                        <a:lnTo>
                          <a:pt x="0" y="202"/>
                        </a:lnTo>
                        <a:lnTo>
                          <a:pt x="27" y="202"/>
                        </a:lnTo>
                        <a:lnTo>
                          <a:pt x="27" y="5"/>
                        </a:lnTo>
                        <a:lnTo>
                          <a:pt x="0" y="0"/>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55" name="Freeform 74"/>
                  <p:cNvSpPr>
                    <a:spLocks/>
                  </p:cNvSpPr>
                  <p:nvPr/>
                </p:nvSpPr>
                <p:spPr bwMode="auto">
                  <a:xfrm>
                    <a:off x="4782" y="3496"/>
                    <a:ext cx="34" cy="209"/>
                  </a:xfrm>
                  <a:custGeom>
                    <a:avLst/>
                    <a:gdLst>
                      <a:gd name="T0" fmla="*/ 0 w 34"/>
                      <a:gd name="T1" fmla="*/ 0 h 209"/>
                      <a:gd name="T2" fmla="*/ 0 w 34"/>
                      <a:gd name="T3" fmla="*/ 208 h 209"/>
                      <a:gd name="T4" fmla="*/ 33 w 34"/>
                      <a:gd name="T5" fmla="*/ 208 h 209"/>
                      <a:gd name="T6" fmla="*/ 33 w 34"/>
                      <a:gd name="T7" fmla="*/ 5 h 209"/>
                      <a:gd name="T8" fmla="*/ 0 w 34"/>
                      <a:gd name="T9" fmla="*/ 0 h 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09">
                        <a:moveTo>
                          <a:pt x="0" y="0"/>
                        </a:moveTo>
                        <a:lnTo>
                          <a:pt x="0" y="208"/>
                        </a:lnTo>
                        <a:lnTo>
                          <a:pt x="33" y="208"/>
                        </a:lnTo>
                        <a:lnTo>
                          <a:pt x="33" y="5"/>
                        </a:lnTo>
                        <a:lnTo>
                          <a:pt x="0" y="0"/>
                        </a:lnTo>
                      </a:path>
                    </a:pathLst>
                  </a:custGeom>
                  <a:solidFill>
                    <a:schemeClr val="tx2"/>
                  </a:solidFill>
                  <a:ln w="12700" cap="rnd" cmpd="sng">
                    <a:solidFill>
                      <a:srgbClr val="91919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56" name="Freeform 75"/>
                  <p:cNvSpPr>
                    <a:spLocks/>
                  </p:cNvSpPr>
                  <p:nvPr/>
                </p:nvSpPr>
                <p:spPr bwMode="auto">
                  <a:xfrm>
                    <a:off x="4744" y="3461"/>
                    <a:ext cx="34" cy="209"/>
                  </a:xfrm>
                  <a:custGeom>
                    <a:avLst/>
                    <a:gdLst>
                      <a:gd name="T0" fmla="*/ 0 w 34"/>
                      <a:gd name="T1" fmla="*/ 0 h 209"/>
                      <a:gd name="T2" fmla="*/ 0 w 34"/>
                      <a:gd name="T3" fmla="*/ 208 h 209"/>
                      <a:gd name="T4" fmla="*/ 33 w 34"/>
                      <a:gd name="T5" fmla="*/ 208 h 209"/>
                      <a:gd name="T6" fmla="*/ 33 w 34"/>
                      <a:gd name="T7" fmla="*/ 5 h 209"/>
                      <a:gd name="T8" fmla="*/ 0 w 34"/>
                      <a:gd name="T9" fmla="*/ 0 h 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09">
                        <a:moveTo>
                          <a:pt x="0" y="0"/>
                        </a:moveTo>
                        <a:lnTo>
                          <a:pt x="0" y="208"/>
                        </a:lnTo>
                        <a:lnTo>
                          <a:pt x="33" y="208"/>
                        </a:lnTo>
                        <a:lnTo>
                          <a:pt x="33" y="5"/>
                        </a:lnTo>
                        <a:lnTo>
                          <a:pt x="0"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8146" name="Group 76"/>
                <p:cNvGrpSpPr>
                  <a:grpSpLocks/>
                </p:cNvGrpSpPr>
                <p:nvPr/>
              </p:nvGrpSpPr>
              <p:grpSpPr bwMode="auto">
                <a:xfrm>
                  <a:off x="4800" y="3647"/>
                  <a:ext cx="120" cy="245"/>
                  <a:chOff x="4800" y="3647"/>
                  <a:chExt cx="120" cy="245"/>
                </a:xfrm>
              </p:grpSpPr>
              <p:sp>
                <p:nvSpPr>
                  <p:cNvPr id="88151" name="Freeform 77"/>
                  <p:cNvSpPr>
                    <a:spLocks/>
                  </p:cNvSpPr>
                  <p:nvPr/>
                </p:nvSpPr>
                <p:spPr bwMode="auto">
                  <a:xfrm>
                    <a:off x="4838" y="3683"/>
                    <a:ext cx="75" cy="203"/>
                  </a:xfrm>
                  <a:custGeom>
                    <a:avLst/>
                    <a:gdLst>
                      <a:gd name="T0" fmla="*/ 0 w 75"/>
                      <a:gd name="T1" fmla="*/ 4 h 203"/>
                      <a:gd name="T2" fmla="*/ 74 w 75"/>
                      <a:gd name="T3" fmla="*/ 0 h 203"/>
                      <a:gd name="T4" fmla="*/ 74 w 75"/>
                      <a:gd name="T5" fmla="*/ 194 h 203"/>
                      <a:gd name="T6" fmla="*/ 0 w 75"/>
                      <a:gd name="T7" fmla="*/ 202 h 203"/>
                      <a:gd name="T8" fmla="*/ 0 w 75"/>
                      <a:gd name="T9" fmla="*/ 4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203">
                        <a:moveTo>
                          <a:pt x="0" y="4"/>
                        </a:moveTo>
                        <a:lnTo>
                          <a:pt x="74" y="0"/>
                        </a:lnTo>
                        <a:lnTo>
                          <a:pt x="74" y="194"/>
                        </a:lnTo>
                        <a:lnTo>
                          <a:pt x="0" y="202"/>
                        </a:lnTo>
                        <a:lnTo>
                          <a:pt x="0" y="4"/>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52" name="Freeform 78"/>
                  <p:cNvSpPr>
                    <a:spLocks/>
                  </p:cNvSpPr>
                  <p:nvPr/>
                </p:nvSpPr>
                <p:spPr bwMode="auto">
                  <a:xfrm>
                    <a:off x="4838" y="3683"/>
                    <a:ext cx="82" cy="209"/>
                  </a:xfrm>
                  <a:custGeom>
                    <a:avLst/>
                    <a:gdLst>
                      <a:gd name="T0" fmla="*/ 0 w 82"/>
                      <a:gd name="T1" fmla="*/ 4 h 209"/>
                      <a:gd name="T2" fmla="*/ 81 w 82"/>
                      <a:gd name="T3" fmla="*/ 0 h 209"/>
                      <a:gd name="T4" fmla="*/ 81 w 82"/>
                      <a:gd name="T5" fmla="*/ 199 h 209"/>
                      <a:gd name="T6" fmla="*/ 0 w 82"/>
                      <a:gd name="T7" fmla="*/ 208 h 209"/>
                      <a:gd name="T8" fmla="*/ 0 w 82"/>
                      <a:gd name="T9" fmla="*/ 4 h 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209">
                        <a:moveTo>
                          <a:pt x="0" y="4"/>
                        </a:moveTo>
                        <a:lnTo>
                          <a:pt x="81" y="0"/>
                        </a:lnTo>
                        <a:lnTo>
                          <a:pt x="81" y="199"/>
                        </a:lnTo>
                        <a:lnTo>
                          <a:pt x="0" y="208"/>
                        </a:lnTo>
                        <a:lnTo>
                          <a:pt x="0" y="4"/>
                        </a:lnTo>
                      </a:path>
                    </a:pathLst>
                  </a:custGeom>
                  <a:solidFill>
                    <a:schemeClr val="tx2"/>
                  </a:solidFill>
                  <a:ln w="12700" cap="rnd" cmpd="sng">
                    <a:solidFill>
                      <a:srgbClr val="91919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53" name="Freeform 79"/>
                  <p:cNvSpPr>
                    <a:spLocks/>
                  </p:cNvSpPr>
                  <p:nvPr/>
                </p:nvSpPr>
                <p:spPr bwMode="auto">
                  <a:xfrm>
                    <a:off x="4800" y="3647"/>
                    <a:ext cx="80" cy="210"/>
                  </a:xfrm>
                  <a:custGeom>
                    <a:avLst/>
                    <a:gdLst>
                      <a:gd name="T0" fmla="*/ 0 w 80"/>
                      <a:gd name="T1" fmla="*/ 5 h 210"/>
                      <a:gd name="T2" fmla="*/ 79 w 80"/>
                      <a:gd name="T3" fmla="*/ 0 h 210"/>
                      <a:gd name="T4" fmla="*/ 79 w 80"/>
                      <a:gd name="T5" fmla="*/ 199 h 210"/>
                      <a:gd name="T6" fmla="*/ 0 w 80"/>
                      <a:gd name="T7" fmla="*/ 209 h 210"/>
                      <a:gd name="T8" fmla="*/ 0 w 80"/>
                      <a:gd name="T9" fmla="*/ 5 h 2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210">
                        <a:moveTo>
                          <a:pt x="0" y="5"/>
                        </a:moveTo>
                        <a:lnTo>
                          <a:pt x="79" y="0"/>
                        </a:lnTo>
                        <a:lnTo>
                          <a:pt x="79" y="199"/>
                        </a:lnTo>
                        <a:lnTo>
                          <a:pt x="0" y="209"/>
                        </a:lnTo>
                        <a:lnTo>
                          <a:pt x="0" y="5"/>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8147" name="Group 80"/>
                <p:cNvGrpSpPr>
                  <a:grpSpLocks/>
                </p:cNvGrpSpPr>
                <p:nvPr/>
              </p:nvGrpSpPr>
              <p:grpSpPr bwMode="auto">
                <a:xfrm>
                  <a:off x="4777" y="3466"/>
                  <a:ext cx="62" cy="426"/>
                  <a:chOff x="4777" y="3466"/>
                  <a:chExt cx="62" cy="426"/>
                </a:xfrm>
              </p:grpSpPr>
              <p:sp>
                <p:nvSpPr>
                  <p:cNvPr id="88148" name="Freeform 81"/>
                  <p:cNvSpPr>
                    <a:spLocks/>
                  </p:cNvSpPr>
                  <p:nvPr/>
                </p:nvSpPr>
                <p:spPr bwMode="auto">
                  <a:xfrm>
                    <a:off x="4809" y="3501"/>
                    <a:ext cx="24" cy="385"/>
                  </a:xfrm>
                  <a:custGeom>
                    <a:avLst/>
                    <a:gdLst>
                      <a:gd name="T0" fmla="*/ 0 w 24"/>
                      <a:gd name="T1" fmla="*/ 0 h 385"/>
                      <a:gd name="T2" fmla="*/ 23 w 24"/>
                      <a:gd name="T3" fmla="*/ 192 h 385"/>
                      <a:gd name="T4" fmla="*/ 23 w 24"/>
                      <a:gd name="T5" fmla="*/ 384 h 385"/>
                      <a:gd name="T6" fmla="*/ 0 w 24"/>
                      <a:gd name="T7" fmla="*/ 196 h 385"/>
                      <a:gd name="T8" fmla="*/ 0 w 24"/>
                      <a:gd name="T9" fmla="*/ 0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85">
                        <a:moveTo>
                          <a:pt x="0" y="0"/>
                        </a:moveTo>
                        <a:lnTo>
                          <a:pt x="23" y="192"/>
                        </a:lnTo>
                        <a:lnTo>
                          <a:pt x="23" y="384"/>
                        </a:lnTo>
                        <a:lnTo>
                          <a:pt x="0" y="196"/>
                        </a:lnTo>
                        <a:lnTo>
                          <a:pt x="0" y="0"/>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49" name="Freeform 82"/>
                  <p:cNvSpPr>
                    <a:spLocks/>
                  </p:cNvSpPr>
                  <p:nvPr/>
                </p:nvSpPr>
                <p:spPr bwMode="auto">
                  <a:xfrm>
                    <a:off x="4809" y="3501"/>
                    <a:ext cx="30" cy="391"/>
                  </a:xfrm>
                  <a:custGeom>
                    <a:avLst/>
                    <a:gdLst>
                      <a:gd name="T0" fmla="*/ 0 w 30"/>
                      <a:gd name="T1" fmla="*/ 0 h 391"/>
                      <a:gd name="T2" fmla="*/ 29 w 30"/>
                      <a:gd name="T3" fmla="*/ 195 h 391"/>
                      <a:gd name="T4" fmla="*/ 29 w 30"/>
                      <a:gd name="T5" fmla="*/ 390 h 391"/>
                      <a:gd name="T6" fmla="*/ 0 w 30"/>
                      <a:gd name="T7" fmla="*/ 199 h 391"/>
                      <a:gd name="T8" fmla="*/ 0 w 30"/>
                      <a:gd name="T9" fmla="*/ 0 h 3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91">
                        <a:moveTo>
                          <a:pt x="0" y="0"/>
                        </a:moveTo>
                        <a:lnTo>
                          <a:pt x="29" y="195"/>
                        </a:lnTo>
                        <a:lnTo>
                          <a:pt x="29" y="390"/>
                        </a:lnTo>
                        <a:lnTo>
                          <a:pt x="0" y="199"/>
                        </a:lnTo>
                        <a:lnTo>
                          <a:pt x="0" y="0"/>
                        </a:lnTo>
                      </a:path>
                    </a:pathLst>
                  </a:custGeom>
                  <a:solidFill>
                    <a:schemeClr val="tx2"/>
                  </a:solidFill>
                  <a:ln w="12700" cap="rnd" cmpd="sng">
                    <a:solidFill>
                      <a:srgbClr val="91919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50" name="Freeform 83"/>
                  <p:cNvSpPr>
                    <a:spLocks/>
                  </p:cNvSpPr>
                  <p:nvPr/>
                </p:nvSpPr>
                <p:spPr bwMode="auto">
                  <a:xfrm>
                    <a:off x="4777" y="3466"/>
                    <a:ext cx="24" cy="391"/>
                  </a:xfrm>
                  <a:custGeom>
                    <a:avLst/>
                    <a:gdLst>
                      <a:gd name="T0" fmla="*/ 0 w 24"/>
                      <a:gd name="T1" fmla="*/ 0 h 391"/>
                      <a:gd name="T2" fmla="*/ 23 w 24"/>
                      <a:gd name="T3" fmla="*/ 195 h 391"/>
                      <a:gd name="T4" fmla="*/ 23 w 24"/>
                      <a:gd name="T5" fmla="*/ 390 h 391"/>
                      <a:gd name="T6" fmla="*/ 0 w 24"/>
                      <a:gd name="T7" fmla="*/ 199 h 391"/>
                      <a:gd name="T8" fmla="*/ 0 w 24"/>
                      <a:gd name="T9" fmla="*/ 0 h 3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91">
                        <a:moveTo>
                          <a:pt x="0" y="0"/>
                        </a:moveTo>
                        <a:lnTo>
                          <a:pt x="23" y="195"/>
                        </a:lnTo>
                        <a:lnTo>
                          <a:pt x="23" y="390"/>
                        </a:lnTo>
                        <a:lnTo>
                          <a:pt x="0" y="199"/>
                        </a:lnTo>
                        <a:lnTo>
                          <a:pt x="0"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88081" name="Group 84"/>
              <p:cNvGrpSpPr>
                <a:grpSpLocks/>
              </p:cNvGrpSpPr>
              <p:nvPr/>
            </p:nvGrpSpPr>
            <p:grpSpPr bwMode="auto">
              <a:xfrm>
                <a:off x="1137" y="1104"/>
                <a:ext cx="2372" cy="2667"/>
                <a:chOff x="1137" y="1104"/>
                <a:chExt cx="2372" cy="2667"/>
              </a:xfrm>
            </p:grpSpPr>
            <p:grpSp>
              <p:nvGrpSpPr>
                <p:cNvPr id="88082" name="Group 85"/>
                <p:cNvGrpSpPr>
                  <a:grpSpLocks/>
                </p:cNvGrpSpPr>
                <p:nvPr/>
              </p:nvGrpSpPr>
              <p:grpSpPr bwMode="auto">
                <a:xfrm>
                  <a:off x="1192" y="2137"/>
                  <a:ext cx="337" cy="752"/>
                  <a:chOff x="1192" y="2137"/>
                  <a:chExt cx="337" cy="752"/>
                </a:xfrm>
              </p:grpSpPr>
              <p:sp>
                <p:nvSpPr>
                  <p:cNvPr id="88131" name="Freeform 86"/>
                  <p:cNvSpPr>
                    <a:spLocks/>
                  </p:cNvSpPr>
                  <p:nvPr/>
                </p:nvSpPr>
                <p:spPr bwMode="auto">
                  <a:xfrm>
                    <a:off x="1231" y="2175"/>
                    <a:ext cx="292" cy="708"/>
                  </a:xfrm>
                  <a:custGeom>
                    <a:avLst/>
                    <a:gdLst>
                      <a:gd name="T0" fmla="*/ 0 w 292"/>
                      <a:gd name="T1" fmla="*/ 0 h 708"/>
                      <a:gd name="T2" fmla="*/ 0 w 292"/>
                      <a:gd name="T3" fmla="*/ 198 h 708"/>
                      <a:gd name="T4" fmla="*/ 101 w 292"/>
                      <a:gd name="T5" fmla="*/ 363 h 708"/>
                      <a:gd name="T6" fmla="*/ 291 w 292"/>
                      <a:gd name="T7" fmla="*/ 707 h 708"/>
                      <a:gd name="T8" fmla="*/ 291 w 292"/>
                      <a:gd name="T9" fmla="*/ 509 h 708"/>
                      <a:gd name="T10" fmla="*/ 116 w 292"/>
                      <a:gd name="T11" fmla="*/ 185 h 708"/>
                      <a:gd name="T12" fmla="*/ 0 w 292"/>
                      <a:gd name="T13" fmla="*/ 0 h 7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2" h="708">
                        <a:moveTo>
                          <a:pt x="0" y="0"/>
                        </a:moveTo>
                        <a:lnTo>
                          <a:pt x="0" y="198"/>
                        </a:lnTo>
                        <a:lnTo>
                          <a:pt x="101" y="363"/>
                        </a:lnTo>
                        <a:lnTo>
                          <a:pt x="291" y="707"/>
                        </a:lnTo>
                        <a:lnTo>
                          <a:pt x="291" y="509"/>
                        </a:lnTo>
                        <a:lnTo>
                          <a:pt x="116" y="185"/>
                        </a:lnTo>
                        <a:lnTo>
                          <a:pt x="0" y="0"/>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32" name="Freeform 87"/>
                  <p:cNvSpPr>
                    <a:spLocks/>
                  </p:cNvSpPr>
                  <p:nvPr/>
                </p:nvSpPr>
                <p:spPr bwMode="auto">
                  <a:xfrm>
                    <a:off x="1231" y="2175"/>
                    <a:ext cx="298" cy="714"/>
                  </a:xfrm>
                  <a:custGeom>
                    <a:avLst/>
                    <a:gdLst>
                      <a:gd name="T0" fmla="*/ 0 w 298"/>
                      <a:gd name="T1" fmla="*/ 0 h 714"/>
                      <a:gd name="T2" fmla="*/ 0 w 298"/>
                      <a:gd name="T3" fmla="*/ 200 h 714"/>
                      <a:gd name="T4" fmla="*/ 103 w 298"/>
                      <a:gd name="T5" fmla="*/ 366 h 714"/>
                      <a:gd name="T6" fmla="*/ 297 w 298"/>
                      <a:gd name="T7" fmla="*/ 713 h 714"/>
                      <a:gd name="T8" fmla="*/ 297 w 298"/>
                      <a:gd name="T9" fmla="*/ 513 h 714"/>
                      <a:gd name="T10" fmla="*/ 118 w 298"/>
                      <a:gd name="T11" fmla="*/ 187 h 714"/>
                      <a:gd name="T12" fmla="*/ 0 w 298"/>
                      <a:gd name="T13" fmla="*/ 0 h 7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8" h="714">
                        <a:moveTo>
                          <a:pt x="0" y="0"/>
                        </a:moveTo>
                        <a:lnTo>
                          <a:pt x="0" y="200"/>
                        </a:lnTo>
                        <a:lnTo>
                          <a:pt x="103" y="366"/>
                        </a:lnTo>
                        <a:lnTo>
                          <a:pt x="297" y="713"/>
                        </a:lnTo>
                        <a:lnTo>
                          <a:pt x="297" y="513"/>
                        </a:lnTo>
                        <a:lnTo>
                          <a:pt x="118" y="187"/>
                        </a:lnTo>
                        <a:lnTo>
                          <a:pt x="0" y="0"/>
                        </a:lnTo>
                      </a:path>
                    </a:pathLst>
                  </a:custGeom>
                  <a:solidFill>
                    <a:schemeClr val="tx2"/>
                  </a:solidFill>
                  <a:ln w="12700" cap="rnd" cmpd="sng">
                    <a:solidFill>
                      <a:srgbClr val="91919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33" name="Freeform 88"/>
                  <p:cNvSpPr>
                    <a:spLocks/>
                  </p:cNvSpPr>
                  <p:nvPr/>
                </p:nvSpPr>
                <p:spPr bwMode="auto">
                  <a:xfrm>
                    <a:off x="1192" y="2137"/>
                    <a:ext cx="298" cy="713"/>
                  </a:xfrm>
                  <a:custGeom>
                    <a:avLst/>
                    <a:gdLst>
                      <a:gd name="T0" fmla="*/ 0 w 298"/>
                      <a:gd name="T1" fmla="*/ 0 h 713"/>
                      <a:gd name="T2" fmla="*/ 0 w 298"/>
                      <a:gd name="T3" fmla="*/ 204 h 713"/>
                      <a:gd name="T4" fmla="*/ 103 w 298"/>
                      <a:gd name="T5" fmla="*/ 369 h 713"/>
                      <a:gd name="T6" fmla="*/ 297 w 298"/>
                      <a:gd name="T7" fmla="*/ 712 h 713"/>
                      <a:gd name="T8" fmla="*/ 297 w 298"/>
                      <a:gd name="T9" fmla="*/ 517 h 713"/>
                      <a:gd name="T10" fmla="*/ 118 w 298"/>
                      <a:gd name="T11" fmla="*/ 191 h 713"/>
                      <a:gd name="T12" fmla="*/ 0 w 298"/>
                      <a:gd name="T13" fmla="*/ 0 h 7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8" h="713">
                        <a:moveTo>
                          <a:pt x="0" y="0"/>
                        </a:moveTo>
                        <a:lnTo>
                          <a:pt x="0" y="204"/>
                        </a:lnTo>
                        <a:lnTo>
                          <a:pt x="103" y="369"/>
                        </a:lnTo>
                        <a:lnTo>
                          <a:pt x="297" y="712"/>
                        </a:lnTo>
                        <a:lnTo>
                          <a:pt x="297" y="517"/>
                        </a:lnTo>
                        <a:lnTo>
                          <a:pt x="118" y="191"/>
                        </a:lnTo>
                        <a:lnTo>
                          <a:pt x="0"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8083" name="Group 89"/>
                <p:cNvGrpSpPr>
                  <a:grpSpLocks/>
                </p:cNvGrpSpPr>
                <p:nvPr/>
              </p:nvGrpSpPr>
              <p:grpSpPr bwMode="auto">
                <a:xfrm>
                  <a:off x="1489" y="2655"/>
                  <a:ext cx="109" cy="234"/>
                  <a:chOff x="1489" y="2655"/>
                  <a:chExt cx="109" cy="234"/>
                </a:xfrm>
              </p:grpSpPr>
              <p:sp>
                <p:nvSpPr>
                  <p:cNvPr id="88128" name="Freeform 90"/>
                  <p:cNvSpPr>
                    <a:spLocks/>
                  </p:cNvSpPr>
                  <p:nvPr/>
                </p:nvSpPr>
                <p:spPr bwMode="auto">
                  <a:xfrm>
                    <a:off x="1528" y="2688"/>
                    <a:ext cx="64" cy="195"/>
                  </a:xfrm>
                  <a:custGeom>
                    <a:avLst/>
                    <a:gdLst>
                      <a:gd name="T0" fmla="*/ 0 w 64"/>
                      <a:gd name="T1" fmla="*/ 0 h 195"/>
                      <a:gd name="T2" fmla="*/ 63 w 64"/>
                      <a:gd name="T3" fmla="*/ 0 h 195"/>
                      <a:gd name="T4" fmla="*/ 63 w 64"/>
                      <a:gd name="T5" fmla="*/ 194 h 195"/>
                      <a:gd name="T6" fmla="*/ 0 w 64"/>
                      <a:gd name="T7" fmla="*/ 194 h 195"/>
                      <a:gd name="T8" fmla="*/ 0 w 64"/>
                      <a:gd name="T9" fmla="*/ 0 h 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95">
                        <a:moveTo>
                          <a:pt x="0" y="0"/>
                        </a:moveTo>
                        <a:lnTo>
                          <a:pt x="63" y="0"/>
                        </a:lnTo>
                        <a:lnTo>
                          <a:pt x="63" y="194"/>
                        </a:lnTo>
                        <a:lnTo>
                          <a:pt x="0" y="194"/>
                        </a:lnTo>
                        <a:lnTo>
                          <a:pt x="0" y="0"/>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29" name="Freeform 91"/>
                  <p:cNvSpPr>
                    <a:spLocks/>
                  </p:cNvSpPr>
                  <p:nvPr/>
                </p:nvSpPr>
                <p:spPr bwMode="auto">
                  <a:xfrm>
                    <a:off x="1528" y="2688"/>
                    <a:ext cx="70" cy="201"/>
                  </a:xfrm>
                  <a:custGeom>
                    <a:avLst/>
                    <a:gdLst>
                      <a:gd name="T0" fmla="*/ 0 w 70"/>
                      <a:gd name="T1" fmla="*/ 0 h 201"/>
                      <a:gd name="T2" fmla="*/ 69 w 70"/>
                      <a:gd name="T3" fmla="*/ 0 h 201"/>
                      <a:gd name="T4" fmla="*/ 69 w 70"/>
                      <a:gd name="T5" fmla="*/ 200 h 201"/>
                      <a:gd name="T6" fmla="*/ 0 w 70"/>
                      <a:gd name="T7" fmla="*/ 200 h 201"/>
                      <a:gd name="T8" fmla="*/ 0 w 70"/>
                      <a:gd name="T9" fmla="*/ 0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201">
                        <a:moveTo>
                          <a:pt x="0" y="0"/>
                        </a:moveTo>
                        <a:lnTo>
                          <a:pt x="69" y="0"/>
                        </a:lnTo>
                        <a:lnTo>
                          <a:pt x="69" y="200"/>
                        </a:lnTo>
                        <a:lnTo>
                          <a:pt x="0" y="200"/>
                        </a:lnTo>
                        <a:lnTo>
                          <a:pt x="0" y="0"/>
                        </a:lnTo>
                      </a:path>
                    </a:pathLst>
                  </a:custGeom>
                  <a:solidFill>
                    <a:schemeClr val="tx2"/>
                  </a:solidFill>
                  <a:ln w="12700" cap="rnd" cmpd="sng">
                    <a:solidFill>
                      <a:srgbClr val="91919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30" name="Freeform 92"/>
                  <p:cNvSpPr>
                    <a:spLocks/>
                  </p:cNvSpPr>
                  <p:nvPr/>
                </p:nvSpPr>
                <p:spPr bwMode="auto">
                  <a:xfrm>
                    <a:off x="1489" y="2655"/>
                    <a:ext cx="71" cy="199"/>
                  </a:xfrm>
                  <a:custGeom>
                    <a:avLst/>
                    <a:gdLst>
                      <a:gd name="T0" fmla="*/ 0 w 71"/>
                      <a:gd name="T1" fmla="*/ 0 h 199"/>
                      <a:gd name="T2" fmla="*/ 70 w 71"/>
                      <a:gd name="T3" fmla="*/ 0 h 199"/>
                      <a:gd name="T4" fmla="*/ 70 w 71"/>
                      <a:gd name="T5" fmla="*/ 198 h 199"/>
                      <a:gd name="T6" fmla="*/ 0 w 71"/>
                      <a:gd name="T7" fmla="*/ 198 h 199"/>
                      <a:gd name="T8" fmla="*/ 0 w 71"/>
                      <a:gd name="T9" fmla="*/ 0 h 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199">
                        <a:moveTo>
                          <a:pt x="0" y="0"/>
                        </a:moveTo>
                        <a:lnTo>
                          <a:pt x="70" y="0"/>
                        </a:lnTo>
                        <a:lnTo>
                          <a:pt x="70" y="198"/>
                        </a:lnTo>
                        <a:lnTo>
                          <a:pt x="0" y="198"/>
                        </a:lnTo>
                        <a:lnTo>
                          <a:pt x="0"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8084" name="Group 93"/>
                <p:cNvGrpSpPr>
                  <a:grpSpLocks/>
                </p:cNvGrpSpPr>
                <p:nvPr/>
              </p:nvGrpSpPr>
              <p:grpSpPr bwMode="auto">
                <a:xfrm>
                  <a:off x="1565" y="2655"/>
                  <a:ext cx="245" cy="404"/>
                  <a:chOff x="1565" y="2655"/>
                  <a:chExt cx="245" cy="404"/>
                </a:xfrm>
              </p:grpSpPr>
              <p:sp>
                <p:nvSpPr>
                  <p:cNvPr id="88125" name="Freeform 94"/>
                  <p:cNvSpPr>
                    <a:spLocks/>
                  </p:cNvSpPr>
                  <p:nvPr/>
                </p:nvSpPr>
                <p:spPr bwMode="auto">
                  <a:xfrm>
                    <a:off x="1602" y="2688"/>
                    <a:ext cx="202" cy="364"/>
                  </a:xfrm>
                  <a:custGeom>
                    <a:avLst/>
                    <a:gdLst>
                      <a:gd name="T0" fmla="*/ 0 w 202"/>
                      <a:gd name="T1" fmla="*/ 0 h 364"/>
                      <a:gd name="T2" fmla="*/ 0 w 202"/>
                      <a:gd name="T3" fmla="*/ 193 h 364"/>
                      <a:gd name="T4" fmla="*/ 201 w 202"/>
                      <a:gd name="T5" fmla="*/ 363 h 364"/>
                      <a:gd name="T6" fmla="*/ 201 w 202"/>
                      <a:gd name="T7" fmla="*/ 166 h 364"/>
                      <a:gd name="T8" fmla="*/ 0 w 202"/>
                      <a:gd name="T9" fmla="*/ 0 h 3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2" h="364">
                        <a:moveTo>
                          <a:pt x="0" y="0"/>
                        </a:moveTo>
                        <a:lnTo>
                          <a:pt x="0" y="193"/>
                        </a:lnTo>
                        <a:lnTo>
                          <a:pt x="201" y="363"/>
                        </a:lnTo>
                        <a:lnTo>
                          <a:pt x="201" y="166"/>
                        </a:lnTo>
                        <a:lnTo>
                          <a:pt x="0" y="0"/>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26" name="Freeform 95"/>
                  <p:cNvSpPr>
                    <a:spLocks/>
                  </p:cNvSpPr>
                  <p:nvPr/>
                </p:nvSpPr>
                <p:spPr bwMode="auto">
                  <a:xfrm>
                    <a:off x="1602" y="2688"/>
                    <a:ext cx="208" cy="371"/>
                  </a:xfrm>
                  <a:custGeom>
                    <a:avLst/>
                    <a:gdLst>
                      <a:gd name="T0" fmla="*/ 0 w 208"/>
                      <a:gd name="T1" fmla="*/ 0 h 371"/>
                      <a:gd name="T2" fmla="*/ 0 w 208"/>
                      <a:gd name="T3" fmla="*/ 197 h 371"/>
                      <a:gd name="T4" fmla="*/ 207 w 208"/>
                      <a:gd name="T5" fmla="*/ 370 h 371"/>
                      <a:gd name="T6" fmla="*/ 207 w 208"/>
                      <a:gd name="T7" fmla="*/ 170 h 371"/>
                      <a:gd name="T8" fmla="*/ 0 w 208"/>
                      <a:gd name="T9" fmla="*/ 0 h 3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 h="371">
                        <a:moveTo>
                          <a:pt x="0" y="0"/>
                        </a:moveTo>
                        <a:lnTo>
                          <a:pt x="0" y="197"/>
                        </a:lnTo>
                        <a:lnTo>
                          <a:pt x="207" y="370"/>
                        </a:lnTo>
                        <a:lnTo>
                          <a:pt x="207" y="170"/>
                        </a:lnTo>
                        <a:lnTo>
                          <a:pt x="0" y="0"/>
                        </a:lnTo>
                      </a:path>
                    </a:pathLst>
                  </a:custGeom>
                  <a:solidFill>
                    <a:schemeClr val="tx2"/>
                  </a:solidFill>
                  <a:ln w="12700" cap="rnd" cmpd="sng">
                    <a:solidFill>
                      <a:srgbClr val="91919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27" name="Freeform 96"/>
                  <p:cNvSpPr>
                    <a:spLocks/>
                  </p:cNvSpPr>
                  <p:nvPr/>
                </p:nvSpPr>
                <p:spPr bwMode="auto">
                  <a:xfrm>
                    <a:off x="1565" y="2655"/>
                    <a:ext cx="213" cy="369"/>
                  </a:xfrm>
                  <a:custGeom>
                    <a:avLst/>
                    <a:gdLst>
                      <a:gd name="T0" fmla="*/ 0 w 213"/>
                      <a:gd name="T1" fmla="*/ 0 h 369"/>
                      <a:gd name="T2" fmla="*/ 0 w 213"/>
                      <a:gd name="T3" fmla="*/ 194 h 369"/>
                      <a:gd name="T4" fmla="*/ 212 w 213"/>
                      <a:gd name="T5" fmla="*/ 368 h 369"/>
                      <a:gd name="T6" fmla="*/ 212 w 213"/>
                      <a:gd name="T7" fmla="*/ 169 h 369"/>
                      <a:gd name="T8" fmla="*/ 0 w 213"/>
                      <a:gd name="T9" fmla="*/ 0 h 3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369">
                        <a:moveTo>
                          <a:pt x="0" y="0"/>
                        </a:moveTo>
                        <a:lnTo>
                          <a:pt x="0" y="194"/>
                        </a:lnTo>
                        <a:lnTo>
                          <a:pt x="212" y="368"/>
                        </a:lnTo>
                        <a:lnTo>
                          <a:pt x="212" y="169"/>
                        </a:lnTo>
                        <a:lnTo>
                          <a:pt x="0"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8085" name="Group 97"/>
                <p:cNvGrpSpPr>
                  <a:grpSpLocks/>
                </p:cNvGrpSpPr>
                <p:nvPr/>
              </p:nvGrpSpPr>
              <p:grpSpPr bwMode="auto">
                <a:xfrm>
                  <a:off x="1777" y="2818"/>
                  <a:ext cx="274" cy="244"/>
                  <a:chOff x="1777" y="2818"/>
                  <a:chExt cx="274" cy="244"/>
                </a:xfrm>
              </p:grpSpPr>
              <p:sp>
                <p:nvSpPr>
                  <p:cNvPr id="88122" name="Freeform 98"/>
                  <p:cNvSpPr>
                    <a:spLocks/>
                  </p:cNvSpPr>
                  <p:nvPr/>
                </p:nvSpPr>
                <p:spPr bwMode="auto">
                  <a:xfrm>
                    <a:off x="1809" y="2853"/>
                    <a:ext cx="235" cy="205"/>
                  </a:xfrm>
                  <a:custGeom>
                    <a:avLst/>
                    <a:gdLst>
                      <a:gd name="T0" fmla="*/ 0 w 235"/>
                      <a:gd name="T1" fmla="*/ 4 h 205"/>
                      <a:gd name="T2" fmla="*/ 0 w 235"/>
                      <a:gd name="T3" fmla="*/ 204 h 205"/>
                      <a:gd name="T4" fmla="*/ 234 w 235"/>
                      <a:gd name="T5" fmla="*/ 204 h 205"/>
                      <a:gd name="T6" fmla="*/ 234 w 235"/>
                      <a:gd name="T7" fmla="*/ 0 h 205"/>
                      <a:gd name="T8" fmla="*/ 0 w 235"/>
                      <a:gd name="T9" fmla="*/ 4 h 2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 h="205">
                        <a:moveTo>
                          <a:pt x="0" y="4"/>
                        </a:moveTo>
                        <a:lnTo>
                          <a:pt x="0" y="204"/>
                        </a:lnTo>
                        <a:lnTo>
                          <a:pt x="234" y="204"/>
                        </a:lnTo>
                        <a:lnTo>
                          <a:pt x="234" y="0"/>
                        </a:lnTo>
                        <a:lnTo>
                          <a:pt x="0" y="4"/>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23" name="Freeform 99"/>
                  <p:cNvSpPr>
                    <a:spLocks/>
                  </p:cNvSpPr>
                  <p:nvPr/>
                </p:nvSpPr>
                <p:spPr bwMode="auto">
                  <a:xfrm>
                    <a:off x="1809" y="2853"/>
                    <a:ext cx="242" cy="209"/>
                  </a:xfrm>
                  <a:custGeom>
                    <a:avLst/>
                    <a:gdLst>
                      <a:gd name="T0" fmla="*/ 0 w 242"/>
                      <a:gd name="T1" fmla="*/ 4 h 209"/>
                      <a:gd name="T2" fmla="*/ 0 w 242"/>
                      <a:gd name="T3" fmla="*/ 208 h 209"/>
                      <a:gd name="T4" fmla="*/ 241 w 242"/>
                      <a:gd name="T5" fmla="*/ 208 h 209"/>
                      <a:gd name="T6" fmla="*/ 241 w 242"/>
                      <a:gd name="T7" fmla="*/ 0 h 209"/>
                      <a:gd name="T8" fmla="*/ 0 w 242"/>
                      <a:gd name="T9" fmla="*/ 4 h 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 h="209">
                        <a:moveTo>
                          <a:pt x="0" y="4"/>
                        </a:moveTo>
                        <a:lnTo>
                          <a:pt x="0" y="208"/>
                        </a:lnTo>
                        <a:lnTo>
                          <a:pt x="241" y="208"/>
                        </a:lnTo>
                        <a:lnTo>
                          <a:pt x="241" y="0"/>
                        </a:lnTo>
                        <a:lnTo>
                          <a:pt x="0" y="4"/>
                        </a:lnTo>
                      </a:path>
                    </a:pathLst>
                  </a:custGeom>
                  <a:solidFill>
                    <a:schemeClr val="tx2"/>
                  </a:solidFill>
                  <a:ln w="12700" cap="rnd" cmpd="sng">
                    <a:solidFill>
                      <a:srgbClr val="91919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24" name="Freeform 100"/>
                  <p:cNvSpPr>
                    <a:spLocks/>
                  </p:cNvSpPr>
                  <p:nvPr/>
                </p:nvSpPr>
                <p:spPr bwMode="auto">
                  <a:xfrm>
                    <a:off x="1777" y="2818"/>
                    <a:ext cx="240" cy="210"/>
                  </a:xfrm>
                  <a:custGeom>
                    <a:avLst/>
                    <a:gdLst>
                      <a:gd name="T0" fmla="*/ 0 w 240"/>
                      <a:gd name="T1" fmla="*/ 5 h 210"/>
                      <a:gd name="T2" fmla="*/ 0 w 240"/>
                      <a:gd name="T3" fmla="*/ 209 h 210"/>
                      <a:gd name="T4" fmla="*/ 239 w 240"/>
                      <a:gd name="T5" fmla="*/ 209 h 210"/>
                      <a:gd name="T6" fmla="*/ 239 w 240"/>
                      <a:gd name="T7" fmla="*/ 0 h 210"/>
                      <a:gd name="T8" fmla="*/ 0 w 240"/>
                      <a:gd name="T9" fmla="*/ 5 h 2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210">
                        <a:moveTo>
                          <a:pt x="0" y="5"/>
                        </a:moveTo>
                        <a:lnTo>
                          <a:pt x="0" y="209"/>
                        </a:lnTo>
                        <a:lnTo>
                          <a:pt x="239" y="209"/>
                        </a:lnTo>
                        <a:lnTo>
                          <a:pt x="239" y="0"/>
                        </a:lnTo>
                        <a:lnTo>
                          <a:pt x="0" y="5"/>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8086" name="Group 101"/>
                <p:cNvGrpSpPr>
                  <a:grpSpLocks/>
                </p:cNvGrpSpPr>
                <p:nvPr/>
              </p:nvGrpSpPr>
              <p:grpSpPr bwMode="auto">
                <a:xfrm>
                  <a:off x="2632" y="2919"/>
                  <a:ext cx="208" cy="382"/>
                  <a:chOff x="2632" y="2919"/>
                  <a:chExt cx="208" cy="382"/>
                </a:xfrm>
              </p:grpSpPr>
              <p:sp>
                <p:nvSpPr>
                  <p:cNvPr id="88119" name="Freeform 102"/>
                  <p:cNvSpPr>
                    <a:spLocks/>
                  </p:cNvSpPr>
                  <p:nvPr/>
                </p:nvSpPr>
                <p:spPr bwMode="auto">
                  <a:xfrm>
                    <a:off x="2671" y="2953"/>
                    <a:ext cx="162" cy="343"/>
                  </a:xfrm>
                  <a:custGeom>
                    <a:avLst/>
                    <a:gdLst>
                      <a:gd name="T0" fmla="*/ 0 w 162"/>
                      <a:gd name="T1" fmla="*/ 0 h 343"/>
                      <a:gd name="T2" fmla="*/ 161 w 162"/>
                      <a:gd name="T3" fmla="*/ 141 h 343"/>
                      <a:gd name="T4" fmla="*/ 161 w 162"/>
                      <a:gd name="T5" fmla="*/ 342 h 343"/>
                      <a:gd name="T6" fmla="*/ 0 w 162"/>
                      <a:gd name="T7" fmla="*/ 193 h 343"/>
                      <a:gd name="T8" fmla="*/ 0 w 162"/>
                      <a:gd name="T9" fmla="*/ 0 h 3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343">
                        <a:moveTo>
                          <a:pt x="0" y="0"/>
                        </a:moveTo>
                        <a:lnTo>
                          <a:pt x="161" y="141"/>
                        </a:lnTo>
                        <a:lnTo>
                          <a:pt x="161" y="342"/>
                        </a:lnTo>
                        <a:lnTo>
                          <a:pt x="0" y="193"/>
                        </a:lnTo>
                        <a:lnTo>
                          <a:pt x="0" y="0"/>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20" name="Freeform 103"/>
                  <p:cNvSpPr>
                    <a:spLocks/>
                  </p:cNvSpPr>
                  <p:nvPr/>
                </p:nvSpPr>
                <p:spPr bwMode="auto">
                  <a:xfrm>
                    <a:off x="2671" y="2953"/>
                    <a:ext cx="169" cy="348"/>
                  </a:xfrm>
                  <a:custGeom>
                    <a:avLst/>
                    <a:gdLst>
                      <a:gd name="T0" fmla="*/ 0 w 169"/>
                      <a:gd name="T1" fmla="*/ 0 h 348"/>
                      <a:gd name="T2" fmla="*/ 168 w 169"/>
                      <a:gd name="T3" fmla="*/ 143 h 348"/>
                      <a:gd name="T4" fmla="*/ 168 w 169"/>
                      <a:gd name="T5" fmla="*/ 347 h 348"/>
                      <a:gd name="T6" fmla="*/ 0 w 169"/>
                      <a:gd name="T7" fmla="*/ 195 h 348"/>
                      <a:gd name="T8" fmla="*/ 0 w 169"/>
                      <a:gd name="T9" fmla="*/ 0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348">
                        <a:moveTo>
                          <a:pt x="0" y="0"/>
                        </a:moveTo>
                        <a:lnTo>
                          <a:pt x="168" y="143"/>
                        </a:lnTo>
                        <a:lnTo>
                          <a:pt x="168" y="347"/>
                        </a:lnTo>
                        <a:lnTo>
                          <a:pt x="0" y="195"/>
                        </a:lnTo>
                        <a:lnTo>
                          <a:pt x="0" y="0"/>
                        </a:lnTo>
                      </a:path>
                    </a:pathLst>
                  </a:custGeom>
                  <a:solidFill>
                    <a:schemeClr val="tx2"/>
                  </a:solidFill>
                  <a:ln w="12700" cap="rnd" cmpd="sng">
                    <a:solidFill>
                      <a:srgbClr val="91919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21" name="Freeform 104"/>
                  <p:cNvSpPr>
                    <a:spLocks/>
                  </p:cNvSpPr>
                  <p:nvPr/>
                </p:nvSpPr>
                <p:spPr bwMode="auto">
                  <a:xfrm>
                    <a:off x="2632" y="2919"/>
                    <a:ext cx="170" cy="347"/>
                  </a:xfrm>
                  <a:custGeom>
                    <a:avLst/>
                    <a:gdLst>
                      <a:gd name="T0" fmla="*/ 0 w 170"/>
                      <a:gd name="T1" fmla="*/ 0 h 347"/>
                      <a:gd name="T2" fmla="*/ 169 w 170"/>
                      <a:gd name="T3" fmla="*/ 143 h 347"/>
                      <a:gd name="T4" fmla="*/ 169 w 170"/>
                      <a:gd name="T5" fmla="*/ 346 h 347"/>
                      <a:gd name="T6" fmla="*/ 0 w 170"/>
                      <a:gd name="T7" fmla="*/ 194 h 347"/>
                      <a:gd name="T8" fmla="*/ 0 w 170"/>
                      <a:gd name="T9" fmla="*/ 0 h 3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347">
                        <a:moveTo>
                          <a:pt x="0" y="0"/>
                        </a:moveTo>
                        <a:lnTo>
                          <a:pt x="169" y="143"/>
                        </a:lnTo>
                        <a:lnTo>
                          <a:pt x="169" y="346"/>
                        </a:lnTo>
                        <a:lnTo>
                          <a:pt x="0" y="194"/>
                        </a:lnTo>
                        <a:lnTo>
                          <a:pt x="0"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8087" name="Group 105"/>
                <p:cNvGrpSpPr>
                  <a:grpSpLocks/>
                </p:cNvGrpSpPr>
                <p:nvPr/>
              </p:nvGrpSpPr>
              <p:grpSpPr bwMode="auto">
                <a:xfrm>
                  <a:off x="2801" y="3061"/>
                  <a:ext cx="114" cy="384"/>
                  <a:chOff x="2801" y="3061"/>
                  <a:chExt cx="114" cy="384"/>
                </a:xfrm>
              </p:grpSpPr>
              <p:sp>
                <p:nvSpPr>
                  <p:cNvPr id="88116" name="Freeform 106"/>
                  <p:cNvSpPr>
                    <a:spLocks/>
                  </p:cNvSpPr>
                  <p:nvPr/>
                </p:nvSpPr>
                <p:spPr bwMode="auto">
                  <a:xfrm>
                    <a:off x="2839" y="3096"/>
                    <a:ext cx="70" cy="343"/>
                  </a:xfrm>
                  <a:custGeom>
                    <a:avLst/>
                    <a:gdLst>
                      <a:gd name="T0" fmla="*/ 0 w 70"/>
                      <a:gd name="T1" fmla="*/ 0 h 343"/>
                      <a:gd name="T2" fmla="*/ 69 w 70"/>
                      <a:gd name="T3" fmla="*/ 141 h 343"/>
                      <a:gd name="T4" fmla="*/ 69 w 70"/>
                      <a:gd name="T5" fmla="*/ 342 h 343"/>
                      <a:gd name="T6" fmla="*/ 0 w 70"/>
                      <a:gd name="T7" fmla="*/ 201 h 343"/>
                      <a:gd name="T8" fmla="*/ 0 w 70"/>
                      <a:gd name="T9" fmla="*/ 0 h 3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343">
                        <a:moveTo>
                          <a:pt x="0" y="0"/>
                        </a:moveTo>
                        <a:lnTo>
                          <a:pt x="69" y="141"/>
                        </a:lnTo>
                        <a:lnTo>
                          <a:pt x="69" y="342"/>
                        </a:lnTo>
                        <a:lnTo>
                          <a:pt x="0" y="201"/>
                        </a:lnTo>
                        <a:lnTo>
                          <a:pt x="0" y="0"/>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17" name="Freeform 107"/>
                  <p:cNvSpPr>
                    <a:spLocks/>
                  </p:cNvSpPr>
                  <p:nvPr/>
                </p:nvSpPr>
                <p:spPr bwMode="auto">
                  <a:xfrm>
                    <a:off x="2839" y="3096"/>
                    <a:ext cx="76" cy="349"/>
                  </a:xfrm>
                  <a:custGeom>
                    <a:avLst/>
                    <a:gdLst>
                      <a:gd name="T0" fmla="*/ 0 w 76"/>
                      <a:gd name="T1" fmla="*/ 0 h 349"/>
                      <a:gd name="T2" fmla="*/ 75 w 76"/>
                      <a:gd name="T3" fmla="*/ 143 h 349"/>
                      <a:gd name="T4" fmla="*/ 75 w 76"/>
                      <a:gd name="T5" fmla="*/ 348 h 349"/>
                      <a:gd name="T6" fmla="*/ 0 w 76"/>
                      <a:gd name="T7" fmla="*/ 205 h 349"/>
                      <a:gd name="T8" fmla="*/ 0 w 76"/>
                      <a:gd name="T9" fmla="*/ 0 h 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349">
                        <a:moveTo>
                          <a:pt x="0" y="0"/>
                        </a:moveTo>
                        <a:lnTo>
                          <a:pt x="75" y="143"/>
                        </a:lnTo>
                        <a:lnTo>
                          <a:pt x="75" y="348"/>
                        </a:lnTo>
                        <a:lnTo>
                          <a:pt x="0" y="205"/>
                        </a:lnTo>
                        <a:lnTo>
                          <a:pt x="0" y="0"/>
                        </a:lnTo>
                      </a:path>
                    </a:pathLst>
                  </a:custGeom>
                  <a:solidFill>
                    <a:schemeClr val="tx2"/>
                  </a:solidFill>
                  <a:ln w="12700" cap="rnd" cmpd="sng">
                    <a:solidFill>
                      <a:srgbClr val="91919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18" name="Freeform 108"/>
                  <p:cNvSpPr>
                    <a:spLocks/>
                  </p:cNvSpPr>
                  <p:nvPr/>
                </p:nvSpPr>
                <p:spPr bwMode="auto">
                  <a:xfrm>
                    <a:off x="2801" y="3061"/>
                    <a:ext cx="78" cy="349"/>
                  </a:xfrm>
                  <a:custGeom>
                    <a:avLst/>
                    <a:gdLst>
                      <a:gd name="T0" fmla="*/ 0 w 78"/>
                      <a:gd name="T1" fmla="*/ 0 h 349"/>
                      <a:gd name="T2" fmla="*/ 77 w 78"/>
                      <a:gd name="T3" fmla="*/ 144 h 349"/>
                      <a:gd name="T4" fmla="*/ 77 w 78"/>
                      <a:gd name="T5" fmla="*/ 348 h 349"/>
                      <a:gd name="T6" fmla="*/ 0 w 78"/>
                      <a:gd name="T7" fmla="*/ 204 h 349"/>
                      <a:gd name="T8" fmla="*/ 0 w 78"/>
                      <a:gd name="T9" fmla="*/ 0 h 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349">
                        <a:moveTo>
                          <a:pt x="0" y="0"/>
                        </a:moveTo>
                        <a:lnTo>
                          <a:pt x="77" y="144"/>
                        </a:lnTo>
                        <a:lnTo>
                          <a:pt x="77" y="348"/>
                        </a:lnTo>
                        <a:lnTo>
                          <a:pt x="0" y="204"/>
                        </a:lnTo>
                        <a:lnTo>
                          <a:pt x="0"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8088" name="Group 109"/>
                <p:cNvGrpSpPr>
                  <a:grpSpLocks/>
                </p:cNvGrpSpPr>
                <p:nvPr/>
              </p:nvGrpSpPr>
              <p:grpSpPr bwMode="auto">
                <a:xfrm>
                  <a:off x="2878" y="3205"/>
                  <a:ext cx="122" cy="288"/>
                  <a:chOff x="2878" y="3205"/>
                  <a:chExt cx="122" cy="288"/>
                </a:xfrm>
              </p:grpSpPr>
              <p:sp>
                <p:nvSpPr>
                  <p:cNvPr id="88113" name="Freeform 110"/>
                  <p:cNvSpPr>
                    <a:spLocks/>
                  </p:cNvSpPr>
                  <p:nvPr/>
                </p:nvSpPr>
                <p:spPr bwMode="auto">
                  <a:xfrm>
                    <a:off x="2914" y="3240"/>
                    <a:ext cx="79" cy="246"/>
                  </a:xfrm>
                  <a:custGeom>
                    <a:avLst/>
                    <a:gdLst>
                      <a:gd name="T0" fmla="*/ 0 w 79"/>
                      <a:gd name="T1" fmla="*/ 0 h 246"/>
                      <a:gd name="T2" fmla="*/ 78 w 79"/>
                      <a:gd name="T3" fmla="*/ 51 h 246"/>
                      <a:gd name="T4" fmla="*/ 78 w 79"/>
                      <a:gd name="T5" fmla="*/ 245 h 246"/>
                      <a:gd name="T6" fmla="*/ 0 w 79"/>
                      <a:gd name="T7" fmla="*/ 194 h 246"/>
                      <a:gd name="T8" fmla="*/ 0 w 79"/>
                      <a:gd name="T9" fmla="*/ 0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246">
                        <a:moveTo>
                          <a:pt x="0" y="0"/>
                        </a:moveTo>
                        <a:lnTo>
                          <a:pt x="78" y="51"/>
                        </a:lnTo>
                        <a:lnTo>
                          <a:pt x="78" y="245"/>
                        </a:lnTo>
                        <a:lnTo>
                          <a:pt x="0" y="194"/>
                        </a:lnTo>
                        <a:lnTo>
                          <a:pt x="0" y="0"/>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14" name="Freeform 111"/>
                  <p:cNvSpPr>
                    <a:spLocks/>
                  </p:cNvSpPr>
                  <p:nvPr/>
                </p:nvSpPr>
                <p:spPr bwMode="auto">
                  <a:xfrm>
                    <a:off x="2914" y="3240"/>
                    <a:ext cx="86" cy="253"/>
                  </a:xfrm>
                  <a:custGeom>
                    <a:avLst/>
                    <a:gdLst>
                      <a:gd name="T0" fmla="*/ 0 w 86"/>
                      <a:gd name="T1" fmla="*/ 0 h 253"/>
                      <a:gd name="T2" fmla="*/ 85 w 86"/>
                      <a:gd name="T3" fmla="*/ 53 h 253"/>
                      <a:gd name="T4" fmla="*/ 85 w 86"/>
                      <a:gd name="T5" fmla="*/ 252 h 253"/>
                      <a:gd name="T6" fmla="*/ 0 w 86"/>
                      <a:gd name="T7" fmla="*/ 200 h 253"/>
                      <a:gd name="T8" fmla="*/ 0 w 86"/>
                      <a:gd name="T9" fmla="*/ 0 h 2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253">
                        <a:moveTo>
                          <a:pt x="0" y="0"/>
                        </a:moveTo>
                        <a:lnTo>
                          <a:pt x="85" y="53"/>
                        </a:lnTo>
                        <a:lnTo>
                          <a:pt x="85" y="252"/>
                        </a:lnTo>
                        <a:lnTo>
                          <a:pt x="0" y="200"/>
                        </a:lnTo>
                        <a:lnTo>
                          <a:pt x="0" y="0"/>
                        </a:lnTo>
                      </a:path>
                    </a:pathLst>
                  </a:custGeom>
                  <a:solidFill>
                    <a:schemeClr val="tx2"/>
                  </a:solidFill>
                  <a:ln w="12700" cap="rnd" cmpd="sng">
                    <a:solidFill>
                      <a:srgbClr val="91919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15" name="Freeform 112"/>
                  <p:cNvSpPr>
                    <a:spLocks/>
                  </p:cNvSpPr>
                  <p:nvPr/>
                </p:nvSpPr>
                <p:spPr bwMode="auto">
                  <a:xfrm>
                    <a:off x="2878" y="3205"/>
                    <a:ext cx="85" cy="253"/>
                  </a:xfrm>
                  <a:custGeom>
                    <a:avLst/>
                    <a:gdLst>
                      <a:gd name="T0" fmla="*/ 0 w 85"/>
                      <a:gd name="T1" fmla="*/ 0 h 253"/>
                      <a:gd name="T2" fmla="*/ 84 w 85"/>
                      <a:gd name="T3" fmla="*/ 52 h 253"/>
                      <a:gd name="T4" fmla="*/ 84 w 85"/>
                      <a:gd name="T5" fmla="*/ 252 h 253"/>
                      <a:gd name="T6" fmla="*/ 0 w 85"/>
                      <a:gd name="T7" fmla="*/ 200 h 253"/>
                      <a:gd name="T8" fmla="*/ 0 w 85"/>
                      <a:gd name="T9" fmla="*/ 0 h 2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53">
                        <a:moveTo>
                          <a:pt x="0" y="0"/>
                        </a:moveTo>
                        <a:lnTo>
                          <a:pt x="84" y="52"/>
                        </a:lnTo>
                        <a:lnTo>
                          <a:pt x="84" y="252"/>
                        </a:lnTo>
                        <a:lnTo>
                          <a:pt x="0" y="200"/>
                        </a:lnTo>
                        <a:lnTo>
                          <a:pt x="0"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8089" name="Group 113"/>
                <p:cNvGrpSpPr>
                  <a:grpSpLocks/>
                </p:cNvGrpSpPr>
                <p:nvPr/>
              </p:nvGrpSpPr>
              <p:grpSpPr bwMode="auto">
                <a:xfrm>
                  <a:off x="2962" y="3187"/>
                  <a:ext cx="94" cy="300"/>
                  <a:chOff x="2962" y="3187"/>
                  <a:chExt cx="94" cy="300"/>
                </a:xfrm>
              </p:grpSpPr>
              <p:sp>
                <p:nvSpPr>
                  <p:cNvPr id="88110" name="Freeform 114"/>
                  <p:cNvSpPr>
                    <a:spLocks/>
                  </p:cNvSpPr>
                  <p:nvPr/>
                </p:nvSpPr>
                <p:spPr bwMode="auto">
                  <a:xfrm>
                    <a:off x="2999" y="3222"/>
                    <a:ext cx="51" cy="260"/>
                  </a:xfrm>
                  <a:custGeom>
                    <a:avLst/>
                    <a:gdLst>
                      <a:gd name="T0" fmla="*/ 50 w 51"/>
                      <a:gd name="T1" fmla="*/ 0 h 260"/>
                      <a:gd name="T2" fmla="*/ 0 w 51"/>
                      <a:gd name="T3" fmla="*/ 68 h 260"/>
                      <a:gd name="T4" fmla="*/ 0 w 51"/>
                      <a:gd name="T5" fmla="*/ 259 h 260"/>
                      <a:gd name="T6" fmla="*/ 50 w 51"/>
                      <a:gd name="T7" fmla="*/ 195 h 260"/>
                      <a:gd name="T8" fmla="*/ 50 w 51"/>
                      <a:gd name="T9" fmla="*/ 0 h 2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60">
                        <a:moveTo>
                          <a:pt x="50" y="0"/>
                        </a:moveTo>
                        <a:lnTo>
                          <a:pt x="0" y="68"/>
                        </a:lnTo>
                        <a:lnTo>
                          <a:pt x="0" y="259"/>
                        </a:lnTo>
                        <a:lnTo>
                          <a:pt x="50" y="195"/>
                        </a:lnTo>
                        <a:lnTo>
                          <a:pt x="50" y="0"/>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11" name="Freeform 115"/>
                  <p:cNvSpPr>
                    <a:spLocks/>
                  </p:cNvSpPr>
                  <p:nvPr/>
                </p:nvSpPr>
                <p:spPr bwMode="auto">
                  <a:xfrm>
                    <a:off x="2999" y="3222"/>
                    <a:ext cx="57" cy="265"/>
                  </a:xfrm>
                  <a:custGeom>
                    <a:avLst/>
                    <a:gdLst>
                      <a:gd name="T0" fmla="*/ 56 w 57"/>
                      <a:gd name="T1" fmla="*/ 0 h 265"/>
                      <a:gd name="T2" fmla="*/ 0 w 57"/>
                      <a:gd name="T3" fmla="*/ 70 h 265"/>
                      <a:gd name="T4" fmla="*/ 0 w 57"/>
                      <a:gd name="T5" fmla="*/ 264 h 265"/>
                      <a:gd name="T6" fmla="*/ 56 w 57"/>
                      <a:gd name="T7" fmla="*/ 199 h 265"/>
                      <a:gd name="T8" fmla="*/ 56 w 57"/>
                      <a:gd name="T9" fmla="*/ 0 h 2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265">
                        <a:moveTo>
                          <a:pt x="56" y="0"/>
                        </a:moveTo>
                        <a:lnTo>
                          <a:pt x="0" y="70"/>
                        </a:lnTo>
                        <a:lnTo>
                          <a:pt x="0" y="264"/>
                        </a:lnTo>
                        <a:lnTo>
                          <a:pt x="56" y="199"/>
                        </a:lnTo>
                        <a:lnTo>
                          <a:pt x="56" y="0"/>
                        </a:lnTo>
                      </a:path>
                    </a:pathLst>
                  </a:custGeom>
                  <a:solidFill>
                    <a:schemeClr val="tx2"/>
                  </a:solidFill>
                  <a:ln w="12700" cap="rnd" cmpd="sng">
                    <a:solidFill>
                      <a:srgbClr val="91919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12" name="Freeform 116"/>
                  <p:cNvSpPr>
                    <a:spLocks/>
                  </p:cNvSpPr>
                  <p:nvPr/>
                </p:nvSpPr>
                <p:spPr bwMode="auto">
                  <a:xfrm>
                    <a:off x="2962" y="3187"/>
                    <a:ext cx="62" cy="267"/>
                  </a:xfrm>
                  <a:custGeom>
                    <a:avLst/>
                    <a:gdLst>
                      <a:gd name="T0" fmla="*/ 61 w 62"/>
                      <a:gd name="T1" fmla="*/ 0 h 267"/>
                      <a:gd name="T2" fmla="*/ 0 w 62"/>
                      <a:gd name="T3" fmla="*/ 69 h 267"/>
                      <a:gd name="T4" fmla="*/ 0 w 62"/>
                      <a:gd name="T5" fmla="*/ 266 h 267"/>
                      <a:gd name="T6" fmla="*/ 61 w 62"/>
                      <a:gd name="T7" fmla="*/ 201 h 267"/>
                      <a:gd name="T8" fmla="*/ 61 w 62"/>
                      <a:gd name="T9" fmla="*/ 0 h 2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267">
                        <a:moveTo>
                          <a:pt x="61" y="0"/>
                        </a:moveTo>
                        <a:lnTo>
                          <a:pt x="0" y="69"/>
                        </a:lnTo>
                        <a:lnTo>
                          <a:pt x="0" y="266"/>
                        </a:lnTo>
                        <a:lnTo>
                          <a:pt x="61" y="201"/>
                        </a:lnTo>
                        <a:lnTo>
                          <a:pt x="61"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8090" name="Group 117"/>
                <p:cNvGrpSpPr>
                  <a:grpSpLocks/>
                </p:cNvGrpSpPr>
                <p:nvPr/>
              </p:nvGrpSpPr>
              <p:grpSpPr bwMode="auto">
                <a:xfrm>
                  <a:off x="3023" y="3187"/>
                  <a:ext cx="147" cy="275"/>
                  <a:chOff x="3023" y="3187"/>
                  <a:chExt cx="147" cy="275"/>
                </a:xfrm>
              </p:grpSpPr>
              <p:sp>
                <p:nvSpPr>
                  <p:cNvPr id="88107" name="Freeform 118"/>
                  <p:cNvSpPr>
                    <a:spLocks/>
                  </p:cNvSpPr>
                  <p:nvPr/>
                </p:nvSpPr>
                <p:spPr bwMode="auto">
                  <a:xfrm>
                    <a:off x="3055" y="3222"/>
                    <a:ext cx="109" cy="235"/>
                  </a:xfrm>
                  <a:custGeom>
                    <a:avLst/>
                    <a:gdLst>
                      <a:gd name="T0" fmla="*/ 0 w 109"/>
                      <a:gd name="T1" fmla="*/ 0 h 235"/>
                      <a:gd name="T2" fmla="*/ 108 w 109"/>
                      <a:gd name="T3" fmla="*/ 38 h 235"/>
                      <a:gd name="T4" fmla="*/ 108 w 109"/>
                      <a:gd name="T5" fmla="*/ 234 h 235"/>
                      <a:gd name="T6" fmla="*/ 0 w 109"/>
                      <a:gd name="T7" fmla="*/ 196 h 235"/>
                      <a:gd name="T8" fmla="*/ 0 w 109"/>
                      <a:gd name="T9" fmla="*/ 0 h 2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235">
                        <a:moveTo>
                          <a:pt x="0" y="0"/>
                        </a:moveTo>
                        <a:lnTo>
                          <a:pt x="108" y="38"/>
                        </a:lnTo>
                        <a:lnTo>
                          <a:pt x="108" y="234"/>
                        </a:lnTo>
                        <a:lnTo>
                          <a:pt x="0" y="196"/>
                        </a:lnTo>
                        <a:lnTo>
                          <a:pt x="0" y="0"/>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08" name="Freeform 119"/>
                  <p:cNvSpPr>
                    <a:spLocks/>
                  </p:cNvSpPr>
                  <p:nvPr/>
                </p:nvSpPr>
                <p:spPr bwMode="auto">
                  <a:xfrm>
                    <a:off x="3055" y="3222"/>
                    <a:ext cx="115" cy="240"/>
                  </a:xfrm>
                  <a:custGeom>
                    <a:avLst/>
                    <a:gdLst>
                      <a:gd name="T0" fmla="*/ 0 w 115"/>
                      <a:gd name="T1" fmla="*/ 0 h 240"/>
                      <a:gd name="T2" fmla="*/ 114 w 115"/>
                      <a:gd name="T3" fmla="*/ 39 h 240"/>
                      <a:gd name="T4" fmla="*/ 114 w 115"/>
                      <a:gd name="T5" fmla="*/ 239 h 240"/>
                      <a:gd name="T6" fmla="*/ 0 w 115"/>
                      <a:gd name="T7" fmla="*/ 200 h 240"/>
                      <a:gd name="T8" fmla="*/ 0 w 115"/>
                      <a:gd name="T9" fmla="*/ 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240">
                        <a:moveTo>
                          <a:pt x="0" y="0"/>
                        </a:moveTo>
                        <a:lnTo>
                          <a:pt x="114" y="39"/>
                        </a:lnTo>
                        <a:lnTo>
                          <a:pt x="114" y="239"/>
                        </a:lnTo>
                        <a:lnTo>
                          <a:pt x="0" y="200"/>
                        </a:lnTo>
                        <a:lnTo>
                          <a:pt x="0" y="0"/>
                        </a:lnTo>
                      </a:path>
                    </a:pathLst>
                  </a:custGeom>
                  <a:solidFill>
                    <a:schemeClr val="tx2"/>
                  </a:solidFill>
                  <a:ln w="12700" cap="rnd" cmpd="sng">
                    <a:solidFill>
                      <a:srgbClr val="91919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09" name="Freeform 120"/>
                  <p:cNvSpPr>
                    <a:spLocks/>
                  </p:cNvSpPr>
                  <p:nvPr/>
                </p:nvSpPr>
                <p:spPr bwMode="auto">
                  <a:xfrm>
                    <a:off x="3023" y="3187"/>
                    <a:ext cx="109" cy="241"/>
                  </a:xfrm>
                  <a:custGeom>
                    <a:avLst/>
                    <a:gdLst>
                      <a:gd name="T0" fmla="*/ 0 w 109"/>
                      <a:gd name="T1" fmla="*/ 0 h 241"/>
                      <a:gd name="T2" fmla="*/ 108 w 109"/>
                      <a:gd name="T3" fmla="*/ 39 h 241"/>
                      <a:gd name="T4" fmla="*/ 108 w 109"/>
                      <a:gd name="T5" fmla="*/ 240 h 241"/>
                      <a:gd name="T6" fmla="*/ 0 w 109"/>
                      <a:gd name="T7" fmla="*/ 201 h 241"/>
                      <a:gd name="T8" fmla="*/ 0 w 109"/>
                      <a:gd name="T9" fmla="*/ 0 h 2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241">
                        <a:moveTo>
                          <a:pt x="0" y="0"/>
                        </a:moveTo>
                        <a:lnTo>
                          <a:pt x="108" y="39"/>
                        </a:lnTo>
                        <a:lnTo>
                          <a:pt x="108" y="240"/>
                        </a:lnTo>
                        <a:lnTo>
                          <a:pt x="0" y="201"/>
                        </a:lnTo>
                        <a:lnTo>
                          <a:pt x="0"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8091" name="Group 121"/>
                <p:cNvGrpSpPr>
                  <a:grpSpLocks/>
                </p:cNvGrpSpPr>
                <p:nvPr/>
              </p:nvGrpSpPr>
              <p:grpSpPr bwMode="auto">
                <a:xfrm>
                  <a:off x="3263" y="3457"/>
                  <a:ext cx="246" cy="314"/>
                  <a:chOff x="3263" y="3457"/>
                  <a:chExt cx="246" cy="314"/>
                </a:xfrm>
              </p:grpSpPr>
              <p:sp>
                <p:nvSpPr>
                  <p:cNvPr id="88104" name="Freeform 122"/>
                  <p:cNvSpPr>
                    <a:spLocks/>
                  </p:cNvSpPr>
                  <p:nvPr/>
                </p:nvSpPr>
                <p:spPr bwMode="auto">
                  <a:xfrm>
                    <a:off x="3301" y="3492"/>
                    <a:ext cx="201" cy="272"/>
                  </a:xfrm>
                  <a:custGeom>
                    <a:avLst/>
                    <a:gdLst>
                      <a:gd name="T0" fmla="*/ 0 w 201"/>
                      <a:gd name="T1" fmla="*/ 0 h 272"/>
                      <a:gd name="T2" fmla="*/ 200 w 201"/>
                      <a:gd name="T3" fmla="*/ 68 h 272"/>
                      <a:gd name="T4" fmla="*/ 200 w 201"/>
                      <a:gd name="T5" fmla="*/ 271 h 272"/>
                      <a:gd name="T6" fmla="*/ 0 w 201"/>
                      <a:gd name="T7" fmla="*/ 198 h 272"/>
                      <a:gd name="T8" fmla="*/ 0 w 201"/>
                      <a:gd name="T9" fmla="*/ 0 h 2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272">
                        <a:moveTo>
                          <a:pt x="0" y="0"/>
                        </a:moveTo>
                        <a:lnTo>
                          <a:pt x="200" y="68"/>
                        </a:lnTo>
                        <a:lnTo>
                          <a:pt x="200" y="271"/>
                        </a:lnTo>
                        <a:lnTo>
                          <a:pt x="0" y="198"/>
                        </a:lnTo>
                        <a:lnTo>
                          <a:pt x="0" y="0"/>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05" name="Freeform 123"/>
                  <p:cNvSpPr>
                    <a:spLocks/>
                  </p:cNvSpPr>
                  <p:nvPr/>
                </p:nvSpPr>
                <p:spPr bwMode="auto">
                  <a:xfrm>
                    <a:off x="3301" y="3492"/>
                    <a:ext cx="208" cy="279"/>
                  </a:xfrm>
                  <a:custGeom>
                    <a:avLst/>
                    <a:gdLst>
                      <a:gd name="T0" fmla="*/ 0 w 208"/>
                      <a:gd name="T1" fmla="*/ 0 h 279"/>
                      <a:gd name="T2" fmla="*/ 207 w 208"/>
                      <a:gd name="T3" fmla="*/ 70 h 279"/>
                      <a:gd name="T4" fmla="*/ 207 w 208"/>
                      <a:gd name="T5" fmla="*/ 278 h 279"/>
                      <a:gd name="T6" fmla="*/ 0 w 208"/>
                      <a:gd name="T7" fmla="*/ 203 h 279"/>
                      <a:gd name="T8" fmla="*/ 0 w 208"/>
                      <a:gd name="T9" fmla="*/ 0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 h="279">
                        <a:moveTo>
                          <a:pt x="0" y="0"/>
                        </a:moveTo>
                        <a:lnTo>
                          <a:pt x="207" y="70"/>
                        </a:lnTo>
                        <a:lnTo>
                          <a:pt x="207" y="278"/>
                        </a:lnTo>
                        <a:lnTo>
                          <a:pt x="0" y="203"/>
                        </a:lnTo>
                        <a:lnTo>
                          <a:pt x="0" y="0"/>
                        </a:lnTo>
                      </a:path>
                    </a:pathLst>
                  </a:custGeom>
                  <a:solidFill>
                    <a:schemeClr val="tx2"/>
                  </a:solidFill>
                  <a:ln w="12700" cap="rnd" cmpd="sng">
                    <a:solidFill>
                      <a:srgbClr val="91919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06" name="Freeform 124"/>
                  <p:cNvSpPr>
                    <a:spLocks/>
                  </p:cNvSpPr>
                  <p:nvPr/>
                </p:nvSpPr>
                <p:spPr bwMode="auto">
                  <a:xfrm>
                    <a:off x="3263" y="3457"/>
                    <a:ext cx="208" cy="279"/>
                  </a:xfrm>
                  <a:custGeom>
                    <a:avLst/>
                    <a:gdLst>
                      <a:gd name="T0" fmla="*/ 0 w 208"/>
                      <a:gd name="T1" fmla="*/ 0 h 279"/>
                      <a:gd name="T2" fmla="*/ 207 w 208"/>
                      <a:gd name="T3" fmla="*/ 75 h 279"/>
                      <a:gd name="T4" fmla="*/ 207 w 208"/>
                      <a:gd name="T5" fmla="*/ 278 h 279"/>
                      <a:gd name="T6" fmla="*/ 0 w 208"/>
                      <a:gd name="T7" fmla="*/ 204 h 279"/>
                      <a:gd name="T8" fmla="*/ 0 w 208"/>
                      <a:gd name="T9" fmla="*/ 0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 h="279">
                        <a:moveTo>
                          <a:pt x="0" y="0"/>
                        </a:moveTo>
                        <a:lnTo>
                          <a:pt x="207" y="75"/>
                        </a:lnTo>
                        <a:lnTo>
                          <a:pt x="207" y="278"/>
                        </a:lnTo>
                        <a:lnTo>
                          <a:pt x="0" y="204"/>
                        </a:lnTo>
                        <a:lnTo>
                          <a:pt x="0"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8092" name="Group 125"/>
                <p:cNvGrpSpPr>
                  <a:grpSpLocks/>
                </p:cNvGrpSpPr>
                <p:nvPr/>
              </p:nvGrpSpPr>
              <p:grpSpPr bwMode="auto">
                <a:xfrm>
                  <a:off x="3131" y="3227"/>
                  <a:ext cx="171" cy="474"/>
                  <a:chOff x="3131" y="3227"/>
                  <a:chExt cx="171" cy="474"/>
                </a:xfrm>
              </p:grpSpPr>
              <p:sp>
                <p:nvSpPr>
                  <p:cNvPr id="88101" name="Freeform 126"/>
                  <p:cNvSpPr>
                    <a:spLocks/>
                  </p:cNvSpPr>
                  <p:nvPr/>
                </p:nvSpPr>
                <p:spPr bwMode="auto">
                  <a:xfrm>
                    <a:off x="3163" y="3262"/>
                    <a:ext cx="132" cy="432"/>
                  </a:xfrm>
                  <a:custGeom>
                    <a:avLst/>
                    <a:gdLst>
                      <a:gd name="T0" fmla="*/ 0 w 132"/>
                      <a:gd name="T1" fmla="*/ 0 h 432"/>
                      <a:gd name="T2" fmla="*/ 131 w 132"/>
                      <a:gd name="T3" fmla="*/ 230 h 432"/>
                      <a:gd name="T4" fmla="*/ 131 w 132"/>
                      <a:gd name="T5" fmla="*/ 431 h 432"/>
                      <a:gd name="T6" fmla="*/ 0 w 132"/>
                      <a:gd name="T7" fmla="*/ 196 h 432"/>
                      <a:gd name="T8" fmla="*/ 0 w 132"/>
                      <a:gd name="T9" fmla="*/ 0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432">
                        <a:moveTo>
                          <a:pt x="0" y="0"/>
                        </a:moveTo>
                        <a:lnTo>
                          <a:pt x="131" y="230"/>
                        </a:lnTo>
                        <a:lnTo>
                          <a:pt x="131" y="431"/>
                        </a:lnTo>
                        <a:lnTo>
                          <a:pt x="0" y="196"/>
                        </a:lnTo>
                        <a:lnTo>
                          <a:pt x="0" y="0"/>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02" name="Freeform 127"/>
                  <p:cNvSpPr>
                    <a:spLocks/>
                  </p:cNvSpPr>
                  <p:nvPr/>
                </p:nvSpPr>
                <p:spPr bwMode="auto">
                  <a:xfrm>
                    <a:off x="3163" y="3262"/>
                    <a:ext cx="139" cy="439"/>
                  </a:xfrm>
                  <a:custGeom>
                    <a:avLst/>
                    <a:gdLst>
                      <a:gd name="T0" fmla="*/ 0 w 139"/>
                      <a:gd name="T1" fmla="*/ 0 h 439"/>
                      <a:gd name="T2" fmla="*/ 138 w 139"/>
                      <a:gd name="T3" fmla="*/ 234 h 439"/>
                      <a:gd name="T4" fmla="*/ 138 w 139"/>
                      <a:gd name="T5" fmla="*/ 438 h 439"/>
                      <a:gd name="T6" fmla="*/ 0 w 139"/>
                      <a:gd name="T7" fmla="*/ 199 h 439"/>
                      <a:gd name="T8" fmla="*/ 0 w 139"/>
                      <a:gd name="T9" fmla="*/ 0 h 4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439">
                        <a:moveTo>
                          <a:pt x="0" y="0"/>
                        </a:moveTo>
                        <a:lnTo>
                          <a:pt x="138" y="234"/>
                        </a:lnTo>
                        <a:lnTo>
                          <a:pt x="138" y="438"/>
                        </a:lnTo>
                        <a:lnTo>
                          <a:pt x="0" y="199"/>
                        </a:lnTo>
                        <a:lnTo>
                          <a:pt x="0" y="0"/>
                        </a:lnTo>
                      </a:path>
                    </a:pathLst>
                  </a:custGeom>
                  <a:solidFill>
                    <a:schemeClr val="tx2"/>
                  </a:solidFill>
                  <a:ln w="12700" cap="rnd" cmpd="sng">
                    <a:solidFill>
                      <a:srgbClr val="91919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03" name="Freeform 128"/>
                  <p:cNvSpPr>
                    <a:spLocks/>
                  </p:cNvSpPr>
                  <p:nvPr/>
                </p:nvSpPr>
                <p:spPr bwMode="auto">
                  <a:xfrm>
                    <a:off x="3131" y="3227"/>
                    <a:ext cx="133" cy="435"/>
                  </a:xfrm>
                  <a:custGeom>
                    <a:avLst/>
                    <a:gdLst>
                      <a:gd name="T0" fmla="*/ 0 w 133"/>
                      <a:gd name="T1" fmla="*/ 0 h 435"/>
                      <a:gd name="T2" fmla="*/ 132 w 133"/>
                      <a:gd name="T3" fmla="*/ 234 h 435"/>
                      <a:gd name="T4" fmla="*/ 132 w 133"/>
                      <a:gd name="T5" fmla="*/ 434 h 435"/>
                      <a:gd name="T6" fmla="*/ 0 w 133"/>
                      <a:gd name="T7" fmla="*/ 200 h 435"/>
                      <a:gd name="T8" fmla="*/ 0 w 133"/>
                      <a:gd name="T9" fmla="*/ 0 h 4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 h="435">
                        <a:moveTo>
                          <a:pt x="0" y="0"/>
                        </a:moveTo>
                        <a:lnTo>
                          <a:pt x="132" y="234"/>
                        </a:lnTo>
                        <a:lnTo>
                          <a:pt x="132" y="434"/>
                        </a:lnTo>
                        <a:lnTo>
                          <a:pt x="0" y="200"/>
                        </a:lnTo>
                        <a:lnTo>
                          <a:pt x="0"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8093" name="Group 129"/>
                <p:cNvGrpSpPr>
                  <a:grpSpLocks/>
                </p:cNvGrpSpPr>
                <p:nvPr/>
              </p:nvGrpSpPr>
              <p:grpSpPr bwMode="auto">
                <a:xfrm>
                  <a:off x="1142" y="1104"/>
                  <a:ext cx="81" cy="374"/>
                  <a:chOff x="1142" y="1104"/>
                  <a:chExt cx="81" cy="374"/>
                </a:xfrm>
              </p:grpSpPr>
              <p:sp>
                <p:nvSpPr>
                  <p:cNvPr id="88098" name="Freeform 130"/>
                  <p:cNvSpPr>
                    <a:spLocks/>
                  </p:cNvSpPr>
                  <p:nvPr/>
                </p:nvSpPr>
                <p:spPr bwMode="auto">
                  <a:xfrm>
                    <a:off x="1174" y="1139"/>
                    <a:ext cx="42" cy="334"/>
                  </a:xfrm>
                  <a:custGeom>
                    <a:avLst/>
                    <a:gdLst>
                      <a:gd name="T0" fmla="*/ 0 w 42"/>
                      <a:gd name="T1" fmla="*/ 0 h 334"/>
                      <a:gd name="T2" fmla="*/ 41 w 42"/>
                      <a:gd name="T3" fmla="*/ 205 h 334"/>
                      <a:gd name="T4" fmla="*/ 28 w 42"/>
                      <a:gd name="T5" fmla="*/ 333 h 334"/>
                      <a:gd name="T6" fmla="*/ 0 w 42"/>
                      <a:gd name="T7" fmla="*/ 200 h 334"/>
                      <a:gd name="T8" fmla="*/ 0 w 42"/>
                      <a:gd name="T9" fmla="*/ 0 h 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34">
                        <a:moveTo>
                          <a:pt x="0" y="0"/>
                        </a:moveTo>
                        <a:lnTo>
                          <a:pt x="41" y="205"/>
                        </a:lnTo>
                        <a:lnTo>
                          <a:pt x="28" y="333"/>
                        </a:lnTo>
                        <a:lnTo>
                          <a:pt x="0" y="200"/>
                        </a:lnTo>
                        <a:lnTo>
                          <a:pt x="0" y="0"/>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99" name="Freeform 131"/>
                  <p:cNvSpPr>
                    <a:spLocks/>
                  </p:cNvSpPr>
                  <p:nvPr/>
                </p:nvSpPr>
                <p:spPr bwMode="auto">
                  <a:xfrm>
                    <a:off x="1174" y="1139"/>
                    <a:ext cx="49" cy="339"/>
                  </a:xfrm>
                  <a:custGeom>
                    <a:avLst/>
                    <a:gdLst>
                      <a:gd name="T0" fmla="*/ 0 w 49"/>
                      <a:gd name="T1" fmla="*/ 0 h 339"/>
                      <a:gd name="T2" fmla="*/ 48 w 49"/>
                      <a:gd name="T3" fmla="*/ 208 h 339"/>
                      <a:gd name="T4" fmla="*/ 33 w 49"/>
                      <a:gd name="T5" fmla="*/ 338 h 339"/>
                      <a:gd name="T6" fmla="*/ 0 w 49"/>
                      <a:gd name="T7" fmla="*/ 203 h 339"/>
                      <a:gd name="T8" fmla="*/ 0 w 49"/>
                      <a:gd name="T9" fmla="*/ 0 h 3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339">
                        <a:moveTo>
                          <a:pt x="0" y="0"/>
                        </a:moveTo>
                        <a:lnTo>
                          <a:pt x="48" y="208"/>
                        </a:lnTo>
                        <a:lnTo>
                          <a:pt x="33" y="338"/>
                        </a:lnTo>
                        <a:lnTo>
                          <a:pt x="0" y="203"/>
                        </a:lnTo>
                        <a:lnTo>
                          <a:pt x="0" y="0"/>
                        </a:lnTo>
                      </a:path>
                    </a:pathLst>
                  </a:custGeom>
                  <a:solidFill>
                    <a:schemeClr val="tx2"/>
                  </a:solidFill>
                  <a:ln w="12700" cap="rnd" cmpd="sng">
                    <a:solidFill>
                      <a:srgbClr val="91919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00" name="Freeform 132"/>
                  <p:cNvSpPr>
                    <a:spLocks/>
                  </p:cNvSpPr>
                  <p:nvPr/>
                </p:nvSpPr>
                <p:spPr bwMode="auto">
                  <a:xfrm>
                    <a:off x="1142" y="1104"/>
                    <a:ext cx="42" cy="340"/>
                  </a:xfrm>
                  <a:custGeom>
                    <a:avLst/>
                    <a:gdLst>
                      <a:gd name="T0" fmla="*/ 0 w 42"/>
                      <a:gd name="T1" fmla="*/ 0 h 340"/>
                      <a:gd name="T2" fmla="*/ 41 w 42"/>
                      <a:gd name="T3" fmla="*/ 208 h 340"/>
                      <a:gd name="T4" fmla="*/ 27 w 42"/>
                      <a:gd name="T5" fmla="*/ 339 h 340"/>
                      <a:gd name="T6" fmla="*/ 0 w 42"/>
                      <a:gd name="T7" fmla="*/ 204 h 340"/>
                      <a:gd name="T8" fmla="*/ 0 w 42"/>
                      <a:gd name="T9" fmla="*/ 0 h 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40">
                        <a:moveTo>
                          <a:pt x="0" y="0"/>
                        </a:moveTo>
                        <a:lnTo>
                          <a:pt x="41" y="208"/>
                        </a:lnTo>
                        <a:lnTo>
                          <a:pt x="27" y="339"/>
                        </a:lnTo>
                        <a:lnTo>
                          <a:pt x="0" y="204"/>
                        </a:lnTo>
                        <a:lnTo>
                          <a:pt x="0"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8094" name="Group 133"/>
                <p:cNvGrpSpPr>
                  <a:grpSpLocks/>
                </p:cNvGrpSpPr>
                <p:nvPr/>
              </p:nvGrpSpPr>
              <p:grpSpPr bwMode="auto">
                <a:xfrm>
                  <a:off x="1137" y="1963"/>
                  <a:ext cx="109" cy="319"/>
                  <a:chOff x="1137" y="1963"/>
                  <a:chExt cx="109" cy="319"/>
                </a:xfrm>
              </p:grpSpPr>
              <p:sp>
                <p:nvSpPr>
                  <p:cNvPr id="88095" name="Freeform 134"/>
                  <p:cNvSpPr>
                    <a:spLocks/>
                  </p:cNvSpPr>
                  <p:nvPr/>
                </p:nvSpPr>
                <p:spPr bwMode="auto">
                  <a:xfrm>
                    <a:off x="1174" y="1998"/>
                    <a:ext cx="66" cy="278"/>
                  </a:xfrm>
                  <a:custGeom>
                    <a:avLst/>
                    <a:gdLst>
                      <a:gd name="T0" fmla="*/ 0 w 66"/>
                      <a:gd name="T1" fmla="*/ 0 h 278"/>
                      <a:gd name="T2" fmla="*/ 65 w 66"/>
                      <a:gd name="T3" fmla="*/ 103 h 278"/>
                      <a:gd name="T4" fmla="*/ 51 w 66"/>
                      <a:gd name="T5" fmla="*/ 170 h 278"/>
                      <a:gd name="T6" fmla="*/ 51 w 66"/>
                      <a:gd name="T7" fmla="*/ 277 h 278"/>
                      <a:gd name="T8" fmla="*/ 0 w 66"/>
                      <a:gd name="T9" fmla="*/ 200 h 278"/>
                      <a:gd name="T10" fmla="*/ 0 w 66"/>
                      <a:gd name="T11" fmla="*/ 0 h 2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278">
                        <a:moveTo>
                          <a:pt x="0" y="0"/>
                        </a:moveTo>
                        <a:lnTo>
                          <a:pt x="65" y="103"/>
                        </a:lnTo>
                        <a:lnTo>
                          <a:pt x="51" y="170"/>
                        </a:lnTo>
                        <a:lnTo>
                          <a:pt x="51" y="277"/>
                        </a:lnTo>
                        <a:lnTo>
                          <a:pt x="0" y="200"/>
                        </a:lnTo>
                        <a:lnTo>
                          <a:pt x="0" y="0"/>
                        </a:lnTo>
                      </a:path>
                    </a:pathLst>
                  </a:custGeom>
                  <a:solidFill>
                    <a:schemeClr val="tx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96" name="Freeform 135"/>
                  <p:cNvSpPr>
                    <a:spLocks/>
                  </p:cNvSpPr>
                  <p:nvPr/>
                </p:nvSpPr>
                <p:spPr bwMode="auto">
                  <a:xfrm>
                    <a:off x="1174" y="1998"/>
                    <a:ext cx="72" cy="284"/>
                  </a:xfrm>
                  <a:custGeom>
                    <a:avLst/>
                    <a:gdLst>
                      <a:gd name="T0" fmla="*/ 0 w 72"/>
                      <a:gd name="T1" fmla="*/ 0 h 284"/>
                      <a:gd name="T2" fmla="*/ 71 w 72"/>
                      <a:gd name="T3" fmla="*/ 105 h 284"/>
                      <a:gd name="T4" fmla="*/ 56 w 72"/>
                      <a:gd name="T5" fmla="*/ 174 h 284"/>
                      <a:gd name="T6" fmla="*/ 56 w 72"/>
                      <a:gd name="T7" fmla="*/ 283 h 284"/>
                      <a:gd name="T8" fmla="*/ 0 w 72"/>
                      <a:gd name="T9" fmla="*/ 205 h 284"/>
                      <a:gd name="T10" fmla="*/ 0 w 72"/>
                      <a:gd name="T11" fmla="*/ 0 h 2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284">
                        <a:moveTo>
                          <a:pt x="0" y="0"/>
                        </a:moveTo>
                        <a:lnTo>
                          <a:pt x="71" y="105"/>
                        </a:lnTo>
                        <a:lnTo>
                          <a:pt x="56" y="174"/>
                        </a:lnTo>
                        <a:lnTo>
                          <a:pt x="56" y="283"/>
                        </a:lnTo>
                        <a:lnTo>
                          <a:pt x="0" y="205"/>
                        </a:lnTo>
                        <a:lnTo>
                          <a:pt x="0" y="0"/>
                        </a:lnTo>
                      </a:path>
                    </a:pathLst>
                  </a:custGeom>
                  <a:solidFill>
                    <a:schemeClr val="tx2"/>
                  </a:solidFill>
                  <a:ln w="12700" cap="rnd" cmpd="sng">
                    <a:solidFill>
                      <a:srgbClr val="91919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97" name="Freeform 136"/>
                  <p:cNvSpPr>
                    <a:spLocks/>
                  </p:cNvSpPr>
                  <p:nvPr/>
                </p:nvSpPr>
                <p:spPr bwMode="auto">
                  <a:xfrm>
                    <a:off x="1137" y="1963"/>
                    <a:ext cx="72" cy="283"/>
                  </a:xfrm>
                  <a:custGeom>
                    <a:avLst/>
                    <a:gdLst>
                      <a:gd name="T0" fmla="*/ 0 w 72"/>
                      <a:gd name="T1" fmla="*/ 0 h 283"/>
                      <a:gd name="T2" fmla="*/ 71 w 72"/>
                      <a:gd name="T3" fmla="*/ 104 h 283"/>
                      <a:gd name="T4" fmla="*/ 56 w 72"/>
                      <a:gd name="T5" fmla="*/ 174 h 283"/>
                      <a:gd name="T6" fmla="*/ 56 w 72"/>
                      <a:gd name="T7" fmla="*/ 282 h 283"/>
                      <a:gd name="T8" fmla="*/ 0 w 72"/>
                      <a:gd name="T9" fmla="*/ 205 h 283"/>
                      <a:gd name="T10" fmla="*/ 0 w 72"/>
                      <a:gd name="T11" fmla="*/ 0 h 2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283">
                        <a:moveTo>
                          <a:pt x="0" y="0"/>
                        </a:moveTo>
                        <a:lnTo>
                          <a:pt x="71" y="104"/>
                        </a:lnTo>
                        <a:lnTo>
                          <a:pt x="56" y="174"/>
                        </a:lnTo>
                        <a:lnTo>
                          <a:pt x="56" y="282"/>
                        </a:lnTo>
                        <a:lnTo>
                          <a:pt x="0" y="205"/>
                        </a:lnTo>
                        <a:lnTo>
                          <a:pt x="0" y="0"/>
                        </a:lnTo>
                      </a:path>
                    </a:pathLst>
                  </a:custGeom>
                  <a:solidFill>
                    <a:schemeClr val="tx2"/>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sp>
        <p:nvSpPr>
          <p:cNvPr id="71817" name="Rectangle 137"/>
          <p:cNvSpPr>
            <a:spLocks noGrp="1" noChangeArrowheads="1"/>
          </p:cNvSpPr>
          <p:nvPr>
            <p:ph type="title"/>
          </p:nvPr>
        </p:nvSpPr>
        <p:spPr>
          <a:xfrm>
            <a:off x="582613" y="387350"/>
            <a:ext cx="7721600" cy="1106488"/>
          </a:xfrm>
          <a:effectLst>
            <a:outerShdw dist="53882" dir="2700000" algn="ctr" rotWithShape="0">
              <a:schemeClr val="bg2"/>
            </a:outerShdw>
          </a:effectLst>
        </p:spPr>
        <p:txBody>
          <a:bodyPr lIns="105342" tIns="53393" rIns="105342" bIns="53393"/>
          <a:lstStyle/>
          <a:p>
            <a:pPr defTabSz="1152525">
              <a:defRPr/>
            </a:pPr>
            <a:r>
              <a:rPr lang="en-US"/>
              <a:t>Distribution of Liver Flukes in the U.S.</a:t>
            </a:r>
          </a:p>
        </p:txBody>
      </p:sp>
      <p:sp>
        <p:nvSpPr>
          <p:cNvPr id="88068" name="Freeform 138"/>
          <p:cNvSpPr>
            <a:spLocks/>
          </p:cNvSpPr>
          <p:nvPr/>
        </p:nvSpPr>
        <p:spPr bwMode="auto">
          <a:xfrm>
            <a:off x="1682750" y="1589088"/>
            <a:ext cx="1905000" cy="2568575"/>
          </a:xfrm>
          <a:custGeom>
            <a:avLst/>
            <a:gdLst>
              <a:gd name="T0" fmla="*/ 2147483647 w 1351"/>
              <a:gd name="T1" fmla="*/ 2147483647 h 1618"/>
              <a:gd name="T2" fmla="*/ 2147483647 w 1351"/>
              <a:gd name="T3" fmla="*/ 2147483647 h 1618"/>
              <a:gd name="T4" fmla="*/ 2147483647 w 1351"/>
              <a:gd name="T5" fmla="*/ 2147483647 h 1618"/>
              <a:gd name="T6" fmla="*/ 2147483647 w 1351"/>
              <a:gd name="T7" fmla="*/ 2147483647 h 1618"/>
              <a:gd name="T8" fmla="*/ 2147483647 w 1351"/>
              <a:gd name="T9" fmla="*/ 2147483647 h 1618"/>
              <a:gd name="T10" fmla="*/ 2147483647 w 1351"/>
              <a:gd name="T11" fmla="*/ 2147483647 h 1618"/>
              <a:gd name="T12" fmla="*/ 2147483647 w 1351"/>
              <a:gd name="T13" fmla="*/ 2147483647 h 1618"/>
              <a:gd name="T14" fmla="*/ 2147483647 w 1351"/>
              <a:gd name="T15" fmla="*/ 2147483647 h 1618"/>
              <a:gd name="T16" fmla="*/ 2147483647 w 1351"/>
              <a:gd name="T17" fmla="*/ 2147483647 h 1618"/>
              <a:gd name="T18" fmla="*/ 2147483647 w 1351"/>
              <a:gd name="T19" fmla="*/ 2147483647 h 1618"/>
              <a:gd name="T20" fmla="*/ 2147483647 w 1351"/>
              <a:gd name="T21" fmla="*/ 2147483647 h 1618"/>
              <a:gd name="T22" fmla="*/ 2147483647 w 1351"/>
              <a:gd name="T23" fmla="*/ 2147483647 h 1618"/>
              <a:gd name="T24" fmla="*/ 2147483647 w 1351"/>
              <a:gd name="T25" fmla="*/ 2147483647 h 1618"/>
              <a:gd name="T26" fmla="*/ 2147483647 w 1351"/>
              <a:gd name="T27" fmla="*/ 2147483647 h 1618"/>
              <a:gd name="T28" fmla="*/ 2147483647 w 1351"/>
              <a:gd name="T29" fmla="*/ 2147483647 h 1618"/>
              <a:gd name="T30" fmla="*/ 2147483647 w 1351"/>
              <a:gd name="T31" fmla="*/ 2147483647 h 1618"/>
              <a:gd name="T32" fmla="*/ 2147483647 w 1351"/>
              <a:gd name="T33" fmla="*/ 2147483647 h 1618"/>
              <a:gd name="T34" fmla="*/ 2147483647 w 1351"/>
              <a:gd name="T35" fmla="*/ 2147483647 h 1618"/>
              <a:gd name="T36" fmla="*/ 2147483647 w 1351"/>
              <a:gd name="T37" fmla="*/ 2147483647 h 1618"/>
              <a:gd name="T38" fmla="*/ 2147483647 w 1351"/>
              <a:gd name="T39" fmla="*/ 2147483647 h 1618"/>
              <a:gd name="T40" fmla="*/ 2147483647 w 1351"/>
              <a:gd name="T41" fmla="*/ 2147483647 h 1618"/>
              <a:gd name="T42" fmla="*/ 2147483647 w 1351"/>
              <a:gd name="T43" fmla="*/ 2147483647 h 1618"/>
              <a:gd name="T44" fmla="*/ 2147483647 w 1351"/>
              <a:gd name="T45" fmla="*/ 2147483647 h 1618"/>
              <a:gd name="T46" fmla="*/ 2147483647 w 1351"/>
              <a:gd name="T47" fmla="*/ 2147483647 h 1618"/>
              <a:gd name="T48" fmla="*/ 2147483647 w 1351"/>
              <a:gd name="T49" fmla="*/ 2147483647 h 1618"/>
              <a:gd name="T50" fmla="*/ 2147483647 w 1351"/>
              <a:gd name="T51" fmla="*/ 2147483647 h 1618"/>
              <a:gd name="T52" fmla="*/ 2147483647 w 1351"/>
              <a:gd name="T53" fmla="*/ 2147483647 h 1618"/>
              <a:gd name="T54" fmla="*/ 2147483647 w 1351"/>
              <a:gd name="T55" fmla="*/ 2147483647 h 1618"/>
              <a:gd name="T56" fmla="*/ 2147483647 w 1351"/>
              <a:gd name="T57" fmla="*/ 2147483647 h 1618"/>
              <a:gd name="T58" fmla="*/ 2147483647 w 1351"/>
              <a:gd name="T59" fmla="*/ 2147483647 h 1618"/>
              <a:gd name="T60" fmla="*/ 2147483647 w 1351"/>
              <a:gd name="T61" fmla="*/ 2147483647 h 1618"/>
              <a:gd name="T62" fmla="*/ 2147483647 w 1351"/>
              <a:gd name="T63" fmla="*/ 2147483647 h 1618"/>
              <a:gd name="T64" fmla="*/ 2147483647 w 1351"/>
              <a:gd name="T65" fmla="*/ 2147483647 h 1618"/>
              <a:gd name="T66" fmla="*/ 2147483647 w 1351"/>
              <a:gd name="T67" fmla="*/ 2147483647 h 1618"/>
              <a:gd name="T68" fmla="*/ 2147483647 w 1351"/>
              <a:gd name="T69" fmla="*/ 2147483647 h 1618"/>
              <a:gd name="T70" fmla="*/ 2147483647 w 1351"/>
              <a:gd name="T71" fmla="*/ 2147483647 h 1618"/>
              <a:gd name="T72" fmla="*/ 2147483647 w 1351"/>
              <a:gd name="T73" fmla="*/ 2147483647 h 1618"/>
              <a:gd name="T74" fmla="*/ 2147483647 w 1351"/>
              <a:gd name="T75" fmla="*/ 2147483647 h 1618"/>
              <a:gd name="T76" fmla="*/ 2147483647 w 1351"/>
              <a:gd name="T77" fmla="*/ 2147483647 h 1618"/>
              <a:gd name="T78" fmla="*/ 2147483647 w 1351"/>
              <a:gd name="T79" fmla="*/ 2147483647 h 1618"/>
              <a:gd name="T80" fmla="*/ 2147483647 w 1351"/>
              <a:gd name="T81" fmla="*/ 2147483647 h 1618"/>
              <a:gd name="T82" fmla="*/ 2147483647 w 1351"/>
              <a:gd name="T83" fmla="*/ 2147483647 h 1618"/>
              <a:gd name="T84" fmla="*/ 2147483647 w 1351"/>
              <a:gd name="T85" fmla="*/ 2147483647 h 1618"/>
              <a:gd name="T86" fmla="*/ 0 w 1351"/>
              <a:gd name="T87" fmla="*/ 2147483647 h 1618"/>
              <a:gd name="T88" fmla="*/ 0 w 1351"/>
              <a:gd name="T89" fmla="*/ 2147483647 h 1618"/>
              <a:gd name="T90" fmla="*/ 0 w 1351"/>
              <a:gd name="T91" fmla="*/ 2147483647 h 1618"/>
              <a:gd name="T92" fmla="*/ 2147483647 w 1351"/>
              <a:gd name="T93" fmla="*/ 2147483647 h 1618"/>
              <a:gd name="T94" fmla="*/ 2147483647 w 1351"/>
              <a:gd name="T95" fmla="*/ 2147483647 h 1618"/>
              <a:gd name="T96" fmla="*/ 2147483647 w 1351"/>
              <a:gd name="T97" fmla="*/ 2147483647 h 1618"/>
              <a:gd name="T98" fmla="*/ 2147483647 w 1351"/>
              <a:gd name="T99" fmla="*/ 2147483647 h 1618"/>
              <a:gd name="T100" fmla="*/ 2147483647 w 1351"/>
              <a:gd name="T101" fmla="*/ 2147483647 h 1618"/>
              <a:gd name="T102" fmla="*/ 2147483647 w 1351"/>
              <a:gd name="T103" fmla="*/ 2147483647 h 1618"/>
              <a:gd name="T104" fmla="*/ 2147483647 w 1351"/>
              <a:gd name="T105" fmla="*/ 2147483647 h 1618"/>
              <a:gd name="T106" fmla="*/ 2147483647 w 1351"/>
              <a:gd name="T107" fmla="*/ 2147483647 h 1618"/>
              <a:gd name="T108" fmla="*/ 2147483647 w 1351"/>
              <a:gd name="T109" fmla="*/ 2147483647 h 1618"/>
              <a:gd name="T110" fmla="*/ 2147483647 w 1351"/>
              <a:gd name="T111" fmla="*/ 2147483647 h 1618"/>
              <a:gd name="T112" fmla="*/ 2147483647 w 1351"/>
              <a:gd name="T113" fmla="*/ 0 h 1618"/>
              <a:gd name="T114" fmla="*/ 2147483647 w 1351"/>
              <a:gd name="T115" fmla="*/ 0 h 1618"/>
              <a:gd name="T116" fmla="*/ 2147483647 w 1351"/>
              <a:gd name="T117" fmla="*/ 0 h 1618"/>
              <a:gd name="T118" fmla="*/ 2147483647 w 1351"/>
              <a:gd name="T119" fmla="*/ 0 h 1618"/>
              <a:gd name="T120" fmla="*/ 2147483647 w 1351"/>
              <a:gd name="T121" fmla="*/ 0 h 16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1" h="1618">
                <a:moveTo>
                  <a:pt x="1039" y="20"/>
                </a:moveTo>
                <a:lnTo>
                  <a:pt x="1018" y="64"/>
                </a:lnTo>
                <a:lnTo>
                  <a:pt x="1018" y="86"/>
                </a:lnTo>
                <a:lnTo>
                  <a:pt x="1029" y="118"/>
                </a:lnTo>
                <a:lnTo>
                  <a:pt x="1029" y="150"/>
                </a:lnTo>
                <a:lnTo>
                  <a:pt x="1029" y="172"/>
                </a:lnTo>
                <a:lnTo>
                  <a:pt x="1040" y="204"/>
                </a:lnTo>
                <a:lnTo>
                  <a:pt x="1050" y="236"/>
                </a:lnTo>
                <a:lnTo>
                  <a:pt x="1061" y="268"/>
                </a:lnTo>
                <a:lnTo>
                  <a:pt x="1072" y="300"/>
                </a:lnTo>
                <a:lnTo>
                  <a:pt x="1083" y="332"/>
                </a:lnTo>
                <a:lnTo>
                  <a:pt x="1093" y="354"/>
                </a:lnTo>
                <a:lnTo>
                  <a:pt x="1104" y="386"/>
                </a:lnTo>
                <a:lnTo>
                  <a:pt x="1125" y="418"/>
                </a:lnTo>
                <a:lnTo>
                  <a:pt x="1147" y="429"/>
                </a:lnTo>
                <a:lnTo>
                  <a:pt x="1158" y="461"/>
                </a:lnTo>
                <a:lnTo>
                  <a:pt x="1168" y="493"/>
                </a:lnTo>
                <a:lnTo>
                  <a:pt x="1179" y="525"/>
                </a:lnTo>
                <a:lnTo>
                  <a:pt x="1200" y="557"/>
                </a:lnTo>
                <a:lnTo>
                  <a:pt x="1200" y="579"/>
                </a:lnTo>
                <a:lnTo>
                  <a:pt x="1211" y="611"/>
                </a:lnTo>
                <a:lnTo>
                  <a:pt x="1222" y="643"/>
                </a:lnTo>
                <a:lnTo>
                  <a:pt x="1243" y="675"/>
                </a:lnTo>
                <a:lnTo>
                  <a:pt x="1254" y="707"/>
                </a:lnTo>
                <a:lnTo>
                  <a:pt x="1275" y="739"/>
                </a:lnTo>
                <a:lnTo>
                  <a:pt x="1286" y="761"/>
                </a:lnTo>
                <a:lnTo>
                  <a:pt x="1297" y="793"/>
                </a:lnTo>
                <a:lnTo>
                  <a:pt x="1318" y="825"/>
                </a:lnTo>
                <a:lnTo>
                  <a:pt x="1329" y="857"/>
                </a:lnTo>
                <a:lnTo>
                  <a:pt x="1340" y="889"/>
                </a:lnTo>
                <a:lnTo>
                  <a:pt x="1340" y="911"/>
                </a:lnTo>
                <a:lnTo>
                  <a:pt x="1340" y="943"/>
                </a:lnTo>
                <a:lnTo>
                  <a:pt x="1350" y="975"/>
                </a:lnTo>
                <a:lnTo>
                  <a:pt x="1350" y="1007"/>
                </a:lnTo>
                <a:lnTo>
                  <a:pt x="1350" y="1039"/>
                </a:lnTo>
                <a:lnTo>
                  <a:pt x="1350" y="1061"/>
                </a:lnTo>
                <a:lnTo>
                  <a:pt x="1340" y="1093"/>
                </a:lnTo>
                <a:lnTo>
                  <a:pt x="1318" y="1114"/>
                </a:lnTo>
                <a:lnTo>
                  <a:pt x="1286" y="1114"/>
                </a:lnTo>
                <a:lnTo>
                  <a:pt x="1254" y="1114"/>
                </a:lnTo>
                <a:lnTo>
                  <a:pt x="1222" y="1103"/>
                </a:lnTo>
                <a:lnTo>
                  <a:pt x="1200" y="1103"/>
                </a:lnTo>
                <a:lnTo>
                  <a:pt x="1168" y="1103"/>
                </a:lnTo>
                <a:lnTo>
                  <a:pt x="1147" y="1071"/>
                </a:lnTo>
                <a:lnTo>
                  <a:pt x="1125" y="1061"/>
                </a:lnTo>
                <a:lnTo>
                  <a:pt x="1104" y="1039"/>
                </a:lnTo>
                <a:lnTo>
                  <a:pt x="1072" y="1018"/>
                </a:lnTo>
                <a:lnTo>
                  <a:pt x="1050" y="1007"/>
                </a:lnTo>
                <a:lnTo>
                  <a:pt x="1029" y="975"/>
                </a:lnTo>
                <a:lnTo>
                  <a:pt x="997" y="953"/>
                </a:lnTo>
                <a:lnTo>
                  <a:pt x="975" y="943"/>
                </a:lnTo>
                <a:lnTo>
                  <a:pt x="943" y="932"/>
                </a:lnTo>
                <a:lnTo>
                  <a:pt x="911" y="921"/>
                </a:lnTo>
                <a:lnTo>
                  <a:pt x="879" y="911"/>
                </a:lnTo>
                <a:lnTo>
                  <a:pt x="857" y="911"/>
                </a:lnTo>
                <a:lnTo>
                  <a:pt x="825" y="900"/>
                </a:lnTo>
                <a:lnTo>
                  <a:pt x="793" y="889"/>
                </a:lnTo>
                <a:lnTo>
                  <a:pt x="761" y="889"/>
                </a:lnTo>
                <a:lnTo>
                  <a:pt x="729" y="868"/>
                </a:lnTo>
                <a:lnTo>
                  <a:pt x="707" y="857"/>
                </a:lnTo>
                <a:lnTo>
                  <a:pt x="675" y="846"/>
                </a:lnTo>
                <a:lnTo>
                  <a:pt x="643" y="836"/>
                </a:lnTo>
                <a:lnTo>
                  <a:pt x="611" y="836"/>
                </a:lnTo>
                <a:lnTo>
                  <a:pt x="568" y="825"/>
                </a:lnTo>
                <a:lnTo>
                  <a:pt x="536" y="825"/>
                </a:lnTo>
                <a:lnTo>
                  <a:pt x="504" y="825"/>
                </a:lnTo>
                <a:lnTo>
                  <a:pt x="482" y="825"/>
                </a:lnTo>
                <a:lnTo>
                  <a:pt x="450" y="836"/>
                </a:lnTo>
                <a:lnTo>
                  <a:pt x="418" y="836"/>
                </a:lnTo>
                <a:lnTo>
                  <a:pt x="386" y="846"/>
                </a:lnTo>
                <a:lnTo>
                  <a:pt x="364" y="846"/>
                </a:lnTo>
                <a:lnTo>
                  <a:pt x="332" y="857"/>
                </a:lnTo>
                <a:lnTo>
                  <a:pt x="311" y="889"/>
                </a:lnTo>
                <a:lnTo>
                  <a:pt x="300" y="911"/>
                </a:lnTo>
                <a:lnTo>
                  <a:pt x="300" y="943"/>
                </a:lnTo>
                <a:lnTo>
                  <a:pt x="300" y="975"/>
                </a:lnTo>
                <a:lnTo>
                  <a:pt x="300" y="1007"/>
                </a:lnTo>
                <a:lnTo>
                  <a:pt x="300" y="1039"/>
                </a:lnTo>
                <a:lnTo>
                  <a:pt x="300" y="1061"/>
                </a:lnTo>
                <a:lnTo>
                  <a:pt x="300" y="1093"/>
                </a:lnTo>
                <a:lnTo>
                  <a:pt x="300" y="1136"/>
                </a:lnTo>
                <a:lnTo>
                  <a:pt x="300" y="1168"/>
                </a:lnTo>
                <a:lnTo>
                  <a:pt x="311" y="1200"/>
                </a:lnTo>
                <a:lnTo>
                  <a:pt x="343" y="1232"/>
                </a:lnTo>
                <a:lnTo>
                  <a:pt x="375" y="1243"/>
                </a:lnTo>
                <a:lnTo>
                  <a:pt x="397" y="1264"/>
                </a:lnTo>
                <a:lnTo>
                  <a:pt x="407" y="1296"/>
                </a:lnTo>
                <a:lnTo>
                  <a:pt x="429" y="1307"/>
                </a:lnTo>
                <a:lnTo>
                  <a:pt x="440" y="1339"/>
                </a:lnTo>
                <a:lnTo>
                  <a:pt x="461" y="1371"/>
                </a:lnTo>
                <a:lnTo>
                  <a:pt x="461" y="1393"/>
                </a:lnTo>
                <a:lnTo>
                  <a:pt x="482" y="1425"/>
                </a:lnTo>
                <a:lnTo>
                  <a:pt x="482" y="1457"/>
                </a:lnTo>
                <a:lnTo>
                  <a:pt x="493" y="1489"/>
                </a:lnTo>
                <a:lnTo>
                  <a:pt x="493" y="1521"/>
                </a:lnTo>
                <a:lnTo>
                  <a:pt x="493" y="1543"/>
                </a:lnTo>
                <a:lnTo>
                  <a:pt x="493" y="1575"/>
                </a:lnTo>
                <a:lnTo>
                  <a:pt x="493" y="1607"/>
                </a:lnTo>
                <a:lnTo>
                  <a:pt x="461" y="1617"/>
                </a:lnTo>
                <a:lnTo>
                  <a:pt x="429" y="1607"/>
                </a:lnTo>
                <a:lnTo>
                  <a:pt x="407" y="1596"/>
                </a:lnTo>
                <a:lnTo>
                  <a:pt x="375" y="1575"/>
                </a:lnTo>
                <a:lnTo>
                  <a:pt x="343" y="1564"/>
                </a:lnTo>
                <a:lnTo>
                  <a:pt x="311" y="1553"/>
                </a:lnTo>
                <a:lnTo>
                  <a:pt x="289" y="1553"/>
                </a:lnTo>
                <a:lnTo>
                  <a:pt x="257" y="1532"/>
                </a:lnTo>
                <a:lnTo>
                  <a:pt x="257" y="1510"/>
                </a:lnTo>
                <a:lnTo>
                  <a:pt x="247" y="1478"/>
                </a:lnTo>
                <a:lnTo>
                  <a:pt x="236" y="1446"/>
                </a:lnTo>
                <a:lnTo>
                  <a:pt x="225" y="1414"/>
                </a:lnTo>
                <a:lnTo>
                  <a:pt x="214" y="1382"/>
                </a:lnTo>
                <a:lnTo>
                  <a:pt x="204" y="1360"/>
                </a:lnTo>
                <a:lnTo>
                  <a:pt x="193" y="1328"/>
                </a:lnTo>
                <a:lnTo>
                  <a:pt x="172" y="1296"/>
                </a:lnTo>
                <a:lnTo>
                  <a:pt x="150" y="1275"/>
                </a:lnTo>
                <a:lnTo>
                  <a:pt x="139" y="1253"/>
                </a:lnTo>
                <a:lnTo>
                  <a:pt x="129" y="1221"/>
                </a:lnTo>
                <a:lnTo>
                  <a:pt x="118" y="1189"/>
                </a:lnTo>
                <a:lnTo>
                  <a:pt x="107" y="1157"/>
                </a:lnTo>
                <a:lnTo>
                  <a:pt x="97" y="1114"/>
                </a:lnTo>
                <a:lnTo>
                  <a:pt x="97" y="1082"/>
                </a:lnTo>
                <a:lnTo>
                  <a:pt x="97" y="1050"/>
                </a:lnTo>
                <a:lnTo>
                  <a:pt x="86" y="1028"/>
                </a:lnTo>
                <a:lnTo>
                  <a:pt x="75" y="996"/>
                </a:lnTo>
                <a:lnTo>
                  <a:pt x="54" y="964"/>
                </a:lnTo>
                <a:lnTo>
                  <a:pt x="32" y="943"/>
                </a:lnTo>
                <a:lnTo>
                  <a:pt x="22" y="921"/>
                </a:lnTo>
                <a:lnTo>
                  <a:pt x="11" y="889"/>
                </a:lnTo>
                <a:lnTo>
                  <a:pt x="11" y="857"/>
                </a:lnTo>
                <a:lnTo>
                  <a:pt x="0" y="825"/>
                </a:lnTo>
                <a:lnTo>
                  <a:pt x="0" y="803"/>
                </a:lnTo>
                <a:lnTo>
                  <a:pt x="0" y="771"/>
                </a:lnTo>
                <a:lnTo>
                  <a:pt x="0" y="739"/>
                </a:lnTo>
                <a:lnTo>
                  <a:pt x="0" y="707"/>
                </a:lnTo>
                <a:lnTo>
                  <a:pt x="0" y="675"/>
                </a:lnTo>
                <a:lnTo>
                  <a:pt x="0" y="643"/>
                </a:lnTo>
                <a:lnTo>
                  <a:pt x="0" y="621"/>
                </a:lnTo>
                <a:lnTo>
                  <a:pt x="0" y="589"/>
                </a:lnTo>
                <a:lnTo>
                  <a:pt x="0" y="557"/>
                </a:lnTo>
                <a:lnTo>
                  <a:pt x="22" y="536"/>
                </a:lnTo>
                <a:lnTo>
                  <a:pt x="22" y="514"/>
                </a:lnTo>
                <a:lnTo>
                  <a:pt x="43" y="482"/>
                </a:lnTo>
                <a:lnTo>
                  <a:pt x="54" y="450"/>
                </a:lnTo>
                <a:lnTo>
                  <a:pt x="54" y="418"/>
                </a:lnTo>
                <a:lnTo>
                  <a:pt x="64" y="396"/>
                </a:lnTo>
                <a:lnTo>
                  <a:pt x="64" y="364"/>
                </a:lnTo>
                <a:lnTo>
                  <a:pt x="75" y="332"/>
                </a:lnTo>
                <a:lnTo>
                  <a:pt x="75" y="300"/>
                </a:lnTo>
                <a:lnTo>
                  <a:pt x="75" y="268"/>
                </a:lnTo>
                <a:lnTo>
                  <a:pt x="64" y="236"/>
                </a:lnTo>
                <a:lnTo>
                  <a:pt x="86" y="236"/>
                </a:lnTo>
                <a:lnTo>
                  <a:pt x="118" y="247"/>
                </a:lnTo>
                <a:lnTo>
                  <a:pt x="150" y="268"/>
                </a:lnTo>
                <a:lnTo>
                  <a:pt x="172" y="268"/>
                </a:lnTo>
                <a:lnTo>
                  <a:pt x="204" y="268"/>
                </a:lnTo>
                <a:lnTo>
                  <a:pt x="236" y="268"/>
                </a:lnTo>
                <a:lnTo>
                  <a:pt x="279" y="268"/>
                </a:lnTo>
                <a:lnTo>
                  <a:pt x="311" y="268"/>
                </a:lnTo>
                <a:lnTo>
                  <a:pt x="332" y="236"/>
                </a:lnTo>
                <a:lnTo>
                  <a:pt x="354" y="214"/>
                </a:lnTo>
                <a:lnTo>
                  <a:pt x="375" y="182"/>
                </a:lnTo>
                <a:lnTo>
                  <a:pt x="397" y="172"/>
                </a:lnTo>
                <a:lnTo>
                  <a:pt x="407" y="150"/>
                </a:lnTo>
                <a:lnTo>
                  <a:pt x="418" y="118"/>
                </a:lnTo>
                <a:lnTo>
                  <a:pt x="429" y="86"/>
                </a:lnTo>
                <a:lnTo>
                  <a:pt x="440" y="64"/>
                </a:lnTo>
                <a:lnTo>
                  <a:pt x="461" y="32"/>
                </a:lnTo>
                <a:lnTo>
                  <a:pt x="493" y="22"/>
                </a:lnTo>
                <a:lnTo>
                  <a:pt x="515" y="11"/>
                </a:lnTo>
                <a:lnTo>
                  <a:pt x="547" y="0"/>
                </a:lnTo>
                <a:lnTo>
                  <a:pt x="579" y="0"/>
                </a:lnTo>
                <a:lnTo>
                  <a:pt x="611" y="0"/>
                </a:lnTo>
                <a:lnTo>
                  <a:pt x="643" y="0"/>
                </a:lnTo>
                <a:lnTo>
                  <a:pt x="665" y="0"/>
                </a:lnTo>
                <a:lnTo>
                  <a:pt x="697" y="0"/>
                </a:lnTo>
                <a:lnTo>
                  <a:pt x="729" y="0"/>
                </a:lnTo>
                <a:lnTo>
                  <a:pt x="761" y="0"/>
                </a:lnTo>
                <a:lnTo>
                  <a:pt x="793" y="0"/>
                </a:lnTo>
                <a:lnTo>
                  <a:pt x="815" y="0"/>
                </a:lnTo>
                <a:lnTo>
                  <a:pt x="847" y="0"/>
                </a:lnTo>
                <a:lnTo>
                  <a:pt x="879" y="0"/>
                </a:lnTo>
                <a:lnTo>
                  <a:pt x="911" y="0"/>
                </a:lnTo>
                <a:lnTo>
                  <a:pt x="943" y="0"/>
                </a:lnTo>
                <a:lnTo>
                  <a:pt x="965" y="0"/>
                </a:lnTo>
                <a:lnTo>
                  <a:pt x="1039" y="20"/>
                </a:lnTo>
              </a:path>
            </a:pathLst>
          </a:custGeom>
          <a:solidFill>
            <a:srgbClr val="F35B1B"/>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69" name="Oval 139"/>
          <p:cNvSpPr>
            <a:spLocks noChangeArrowheads="1"/>
          </p:cNvSpPr>
          <p:nvPr/>
        </p:nvSpPr>
        <p:spPr bwMode="auto">
          <a:xfrm>
            <a:off x="2403475" y="3067050"/>
            <a:ext cx="136525" cy="152400"/>
          </a:xfrm>
          <a:prstGeom prst="ellipse">
            <a:avLst/>
          </a:prstGeom>
          <a:solidFill>
            <a:srgbClr val="F35B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0" name="Oval 140"/>
          <p:cNvSpPr>
            <a:spLocks noChangeArrowheads="1"/>
          </p:cNvSpPr>
          <p:nvPr/>
        </p:nvSpPr>
        <p:spPr bwMode="auto">
          <a:xfrm>
            <a:off x="2608263" y="3294063"/>
            <a:ext cx="134937" cy="153987"/>
          </a:xfrm>
          <a:prstGeom prst="ellipse">
            <a:avLst/>
          </a:prstGeom>
          <a:solidFill>
            <a:srgbClr val="F35B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1" name="Oval 141"/>
          <p:cNvSpPr>
            <a:spLocks noChangeArrowheads="1"/>
          </p:cNvSpPr>
          <p:nvPr/>
        </p:nvSpPr>
        <p:spPr bwMode="auto">
          <a:xfrm>
            <a:off x="2270125" y="3219450"/>
            <a:ext cx="133350" cy="228600"/>
          </a:xfrm>
          <a:prstGeom prst="ellipse">
            <a:avLst/>
          </a:prstGeom>
          <a:solidFill>
            <a:srgbClr val="F35B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2" name="Freeform 142"/>
          <p:cNvSpPr>
            <a:spLocks/>
          </p:cNvSpPr>
          <p:nvPr/>
        </p:nvSpPr>
        <p:spPr bwMode="auto">
          <a:xfrm>
            <a:off x="4708525" y="3662363"/>
            <a:ext cx="1225550" cy="2314575"/>
          </a:xfrm>
          <a:custGeom>
            <a:avLst/>
            <a:gdLst>
              <a:gd name="T0" fmla="*/ 2147483647 w 869"/>
              <a:gd name="T1" fmla="*/ 0 h 1458"/>
              <a:gd name="T2" fmla="*/ 2147483647 w 869"/>
              <a:gd name="T3" fmla="*/ 2147483647 h 1458"/>
              <a:gd name="T4" fmla="*/ 2147483647 w 869"/>
              <a:gd name="T5" fmla="*/ 2147483647 h 1458"/>
              <a:gd name="T6" fmla="*/ 2147483647 w 869"/>
              <a:gd name="T7" fmla="*/ 2147483647 h 1458"/>
              <a:gd name="T8" fmla="*/ 2147483647 w 869"/>
              <a:gd name="T9" fmla="*/ 2147483647 h 1458"/>
              <a:gd name="T10" fmla="*/ 2147483647 w 869"/>
              <a:gd name="T11" fmla="*/ 2147483647 h 1458"/>
              <a:gd name="T12" fmla="*/ 2147483647 w 869"/>
              <a:gd name="T13" fmla="*/ 2147483647 h 1458"/>
              <a:gd name="T14" fmla="*/ 2147483647 w 869"/>
              <a:gd name="T15" fmla="*/ 2147483647 h 1458"/>
              <a:gd name="T16" fmla="*/ 2147483647 w 869"/>
              <a:gd name="T17" fmla="*/ 2147483647 h 1458"/>
              <a:gd name="T18" fmla="*/ 2147483647 w 869"/>
              <a:gd name="T19" fmla="*/ 2147483647 h 1458"/>
              <a:gd name="T20" fmla="*/ 2147483647 w 869"/>
              <a:gd name="T21" fmla="*/ 2147483647 h 1458"/>
              <a:gd name="T22" fmla="*/ 2147483647 w 869"/>
              <a:gd name="T23" fmla="*/ 2147483647 h 1458"/>
              <a:gd name="T24" fmla="*/ 2147483647 w 869"/>
              <a:gd name="T25" fmla="*/ 2147483647 h 1458"/>
              <a:gd name="T26" fmla="*/ 0 w 869"/>
              <a:gd name="T27" fmla="*/ 2147483647 h 1458"/>
              <a:gd name="T28" fmla="*/ 2147483647 w 869"/>
              <a:gd name="T29" fmla="*/ 2147483647 h 1458"/>
              <a:gd name="T30" fmla="*/ 2147483647 w 869"/>
              <a:gd name="T31" fmla="*/ 2147483647 h 1458"/>
              <a:gd name="T32" fmla="*/ 2147483647 w 869"/>
              <a:gd name="T33" fmla="*/ 2147483647 h 1458"/>
              <a:gd name="T34" fmla="*/ 2147483647 w 869"/>
              <a:gd name="T35" fmla="*/ 2147483647 h 1458"/>
              <a:gd name="T36" fmla="*/ 2147483647 w 869"/>
              <a:gd name="T37" fmla="*/ 2147483647 h 1458"/>
              <a:gd name="T38" fmla="*/ 2147483647 w 869"/>
              <a:gd name="T39" fmla="*/ 2147483647 h 1458"/>
              <a:gd name="T40" fmla="*/ 2147483647 w 869"/>
              <a:gd name="T41" fmla="*/ 2147483647 h 1458"/>
              <a:gd name="T42" fmla="*/ 2147483647 w 869"/>
              <a:gd name="T43" fmla="*/ 2147483647 h 1458"/>
              <a:gd name="T44" fmla="*/ 2147483647 w 869"/>
              <a:gd name="T45" fmla="*/ 2147483647 h 1458"/>
              <a:gd name="T46" fmla="*/ 2147483647 w 869"/>
              <a:gd name="T47" fmla="*/ 2147483647 h 1458"/>
              <a:gd name="T48" fmla="*/ 2147483647 w 869"/>
              <a:gd name="T49" fmla="*/ 2147483647 h 1458"/>
              <a:gd name="T50" fmla="*/ 2147483647 w 869"/>
              <a:gd name="T51" fmla="*/ 2147483647 h 1458"/>
              <a:gd name="T52" fmla="*/ 2147483647 w 869"/>
              <a:gd name="T53" fmla="*/ 2147483647 h 1458"/>
              <a:gd name="T54" fmla="*/ 2147483647 w 869"/>
              <a:gd name="T55" fmla="*/ 2147483647 h 1458"/>
              <a:gd name="T56" fmla="*/ 2147483647 w 869"/>
              <a:gd name="T57" fmla="*/ 2147483647 h 1458"/>
              <a:gd name="T58" fmla="*/ 2147483647 w 869"/>
              <a:gd name="T59" fmla="*/ 2147483647 h 1458"/>
              <a:gd name="T60" fmla="*/ 2147483647 w 869"/>
              <a:gd name="T61" fmla="*/ 2147483647 h 1458"/>
              <a:gd name="T62" fmla="*/ 2147483647 w 869"/>
              <a:gd name="T63" fmla="*/ 2147483647 h 1458"/>
              <a:gd name="T64" fmla="*/ 2147483647 w 869"/>
              <a:gd name="T65" fmla="*/ 2147483647 h 1458"/>
              <a:gd name="T66" fmla="*/ 2147483647 w 869"/>
              <a:gd name="T67" fmla="*/ 2147483647 h 1458"/>
              <a:gd name="T68" fmla="*/ 2147483647 w 869"/>
              <a:gd name="T69" fmla="*/ 2147483647 h 1458"/>
              <a:gd name="T70" fmla="*/ 2147483647 w 869"/>
              <a:gd name="T71" fmla="*/ 2147483647 h 1458"/>
              <a:gd name="T72" fmla="*/ 2147483647 w 869"/>
              <a:gd name="T73" fmla="*/ 2147483647 h 1458"/>
              <a:gd name="T74" fmla="*/ 2147483647 w 869"/>
              <a:gd name="T75" fmla="*/ 2147483647 h 1458"/>
              <a:gd name="T76" fmla="*/ 2147483647 w 869"/>
              <a:gd name="T77" fmla="*/ 2147483647 h 1458"/>
              <a:gd name="T78" fmla="*/ 2147483647 w 869"/>
              <a:gd name="T79" fmla="*/ 2147483647 h 1458"/>
              <a:gd name="T80" fmla="*/ 2147483647 w 869"/>
              <a:gd name="T81" fmla="*/ 2147483647 h 1458"/>
              <a:gd name="T82" fmla="*/ 2147483647 w 869"/>
              <a:gd name="T83" fmla="*/ 2147483647 h 1458"/>
              <a:gd name="T84" fmla="*/ 2147483647 w 869"/>
              <a:gd name="T85" fmla="*/ 2147483647 h 1458"/>
              <a:gd name="T86" fmla="*/ 2147483647 w 869"/>
              <a:gd name="T87" fmla="*/ 2147483647 h 1458"/>
              <a:gd name="T88" fmla="*/ 2147483647 w 869"/>
              <a:gd name="T89" fmla="*/ 2147483647 h 1458"/>
              <a:gd name="T90" fmla="*/ 2147483647 w 869"/>
              <a:gd name="T91" fmla="*/ 2147483647 h 1458"/>
              <a:gd name="T92" fmla="*/ 2147483647 w 869"/>
              <a:gd name="T93" fmla="*/ 2147483647 h 1458"/>
              <a:gd name="T94" fmla="*/ 2147483647 w 869"/>
              <a:gd name="T95" fmla="*/ 2147483647 h 1458"/>
              <a:gd name="T96" fmla="*/ 2147483647 w 869"/>
              <a:gd name="T97" fmla="*/ 2147483647 h 14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69" h="1458">
                <a:moveTo>
                  <a:pt x="240" y="9"/>
                </a:moveTo>
                <a:lnTo>
                  <a:pt x="193" y="0"/>
                </a:lnTo>
                <a:lnTo>
                  <a:pt x="161" y="0"/>
                </a:lnTo>
                <a:lnTo>
                  <a:pt x="129" y="11"/>
                </a:lnTo>
                <a:lnTo>
                  <a:pt x="118" y="43"/>
                </a:lnTo>
                <a:lnTo>
                  <a:pt x="118" y="75"/>
                </a:lnTo>
                <a:lnTo>
                  <a:pt x="97" y="107"/>
                </a:lnTo>
                <a:lnTo>
                  <a:pt x="97" y="139"/>
                </a:lnTo>
                <a:lnTo>
                  <a:pt x="97" y="161"/>
                </a:lnTo>
                <a:lnTo>
                  <a:pt x="86" y="193"/>
                </a:lnTo>
                <a:lnTo>
                  <a:pt x="86" y="225"/>
                </a:lnTo>
                <a:lnTo>
                  <a:pt x="86" y="257"/>
                </a:lnTo>
                <a:lnTo>
                  <a:pt x="86" y="289"/>
                </a:lnTo>
                <a:lnTo>
                  <a:pt x="86" y="321"/>
                </a:lnTo>
                <a:lnTo>
                  <a:pt x="86" y="343"/>
                </a:lnTo>
                <a:lnTo>
                  <a:pt x="86" y="375"/>
                </a:lnTo>
                <a:lnTo>
                  <a:pt x="97" y="407"/>
                </a:lnTo>
                <a:lnTo>
                  <a:pt x="97" y="439"/>
                </a:lnTo>
                <a:lnTo>
                  <a:pt x="108" y="471"/>
                </a:lnTo>
                <a:lnTo>
                  <a:pt x="118" y="493"/>
                </a:lnTo>
                <a:lnTo>
                  <a:pt x="129" y="525"/>
                </a:lnTo>
                <a:lnTo>
                  <a:pt x="161" y="535"/>
                </a:lnTo>
                <a:lnTo>
                  <a:pt x="183" y="546"/>
                </a:lnTo>
                <a:lnTo>
                  <a:pt x="193" y="568"/>
                </a:lnTo>
                <a:lnTo>
                  <a:pt x="215" y="578"/>
                </a:lnTo>
                <a:lnTo>
                  <a:pt x="236" y="600"/>
                </a:lnTo>
                <a:lnTo>
                  <a:pt x="247" y="632"/>
                </a:lnTo>
                <a:lnTo>
                  <a:pt x="258" y="664"/>
                </a:lnTo>
                <a:lnTo>
                  <a:pt x="279" y="696"/>
                </a:lnTo>
                <a:lnTo>
                  <a:pt x="290" y="728"/>
                </a:lnTo>
                <a:lnTo>
                  <a:pt x="290" y="750"/>
                </a:lnTo>
                <a:lnTo>
                  <a:pt x="268" y="782"/>
                </a:lnTo>
                <a:lnTo>
                  <a:pt x="258" y="814"/>
                </a:lnTo>
                <a:lnTo>
                  <a:pt x="236" y="814"/>
                </a:lnTo>
                <a:lnTo>
                  <a:pt x="204" y="814"/>
                </a:lnTo>
                <a:lnTo>
                  <a:pt x="172" y="835"/>
                </a:lnTo>
                <a:lnTo>
                  <a:pt x="150" y="835"/>
                </a:lnTo>
                <a:lnTo>
                  <a:pt x="118" y="814"/>
                </a:lnTo>
                <a:lnTo>
                  <a:pt x="86" y="803"/>
                </a:lnTo>
                <a:lnTo>
                  <a:pt x="54" y="792"/>
                </a:lnTo>
                <a:lnTo>
                  <a:pt x="22" y="782"/>
                </a:lnTo>
                <a:lnTo>
                  <a:pt x="0" y="782"/>
                </a:lnTo>
                <a:lnTo>
                  <a:pt x="0" y="814"/>
                </a:lnTo>
                <a:lnTo>
                  <a:pt x="0" y="846"/>
                </a:lnTo>
                <a:lnTo>
                  <a:pt x="11" y="878"/>
                </a:lnTo>
                <a:lnTo>
                  <a:pt x="33" y="889"/>
                </a:lnTo>
                <a:lnTo>
                  <a:pt x="43" y="921"/>
                </a:lnTo>
                <a:lnTo>
                  <a:pt x="54" y="953"/>
                </a:lnTo>
                <a:lnTo>
                  <a:pt x="54" y="975"/>
                </a:lnTo>
                <a:lnTo>
                  <a:pt x="54" y="1007"/>
                </a:lnTo>
                <a:lnTo>
                  <a:pt x="43" y="1039"/>
                </a:lnTo>
                <a:lnTo>
                  <a:pt x="33" y="1071"/>
                </a:lnTo>
                <a:lnTo>
                  <a:pt x="33" y="1103"/>
                </a:lnTo>
                <a:lnTo>
                  <a:pt x="33" y="1125"/>
                </a:lnTo>
                <a:lnTo>
                  <a:pt x="33" y="1157"/>
                </a:lnTo>
                <a:lnTo>
                  <a:pt x="33" y="1189"/>
                </a:lnTo>
                <a:lnTo>
                  <a:pt x="33" y="1221"/>
                </a:lnTo>
                <a:lnTo>
                  <a:pt x="43" y="1253"/>
                </a:lnTo>
                <a:lnTo>
                  <a:pt x="54" y="1285"/>
                </a:lnTo>
                <a:lnTo>
                  <a:pt x="54" y="1307"/>
                </a:lnTo>
                <a:lnTo>
                  <a:pt x="65" y="1339"/>
                </a:lnTo>
                <a:lnTo>
                  <a:pt x="65" y="1371"/>
                </a:lnTo>
                <a:lnTo>
                  <a:pt x="75" y="1403"/>
                </a:lnTo>
                <a:lnTo>
                  <a:pt x="97" y="1414"/>
                </a:lnTo>
                <a:lnTo>
                  <a:pt x="118" y="1446"/>
                </a:lnTo>
                <a:lnTo>
                  <a:pt x="140" y="1446"/>
                </a:lnTo>
                <a:lnTo>
                  <a:pt x="172" y="1457"/>
                </a:lnTo>
                <a:lnTo>
                  <a:pt x="204" y="1457"/>
                </a:lnTo>
                <a:lnTo>
                  <a:pt x="215" y="1435"/>
                </a:lnTo>
                <a:lnTo>
                  <a:pt x="215" y="1403"/>
                </a:lnTo>
                <a:lnTo>
                  <a:pt x="215" y="1371"/>
                </a:lnTo>
                <a:lnTo>
                  <a:pt x="215" y="1349"/>
                </a:lnTo>
                <a:lnTo>
                  <a:pt x="204" y="1317"/>
                </a:lnTo>
                <a:lnTo>
                  <a:pt x="204" y="1285"/>
                </a:lnTo>
                <a:lnTo>
                  <a:pt x="193" y="1253"/>
                </a:lnTo>
                <a:lnTo>
                  <a:pt x="215" y="1232"/>
                </a:lnTo>
                <a:lnTo>
                  <a:pt x="247" y="1221"/>
                </a:lnTo>
                <a:lnTo>
                  <a:pt x="258" y="1199"/>
                </a:lnTo>
                <a:lnTo>
                  <a:pt x="290" y="1178"/>
                </a:lnTo>
                <a:lnTo>
                  <a:pt x="311" y="1146"/>
                </a:lnTo>
                <a:lnTo>
                  <a:pt x="333" y="1135"/>
                </a:lnTo>
                <a:lnTo>
                  <a:pt x="365" y="1135"/>
                </a:lnTo>
                <a:lnTo>
                  <a:pt x="397" y="1114"/>
                </a:lnTo>
                <a:lnTo>
                  <a:pt x="418" y="1092"/>
                </a:lnTo>
                <a:lnTo>
                  <a:pt x="440" y="1082"/>
                </a:lnTo>
                <a:lnTo>
                  <a:pt x="472" y="1071"/>
                </a:lnTo>
                <a:lnTo>
                  <a:pt x="504" y="1082"/>
                </a:lnTo>
                <a:lnTo>
                  <a:pt x="526" y="1103"/>
                </a:lnTo>
                <a:lnTo>
                  <a:pt x="536" y="1125"/>
                </a:lnTo>
                <a:lnTo>
                  <a:pt x="558" y="1135"/>
                </a:lnTo>
                <a:lnTo>
                  <a:pt x="590" y="1146"/>
                </a:lnTo>
                <a:lnTo>
                  <a:pt x="622" y="1157"/>
                </a:lnTo>
                <a:lnTo>
                  <a:pt x="654" y="1167"/>
                </a:lnTo>
                <a:lnTo>
                  <a:pt x="676" y="1167"/>
                </a:lnTo>
                <a:lnTo>
                  <a:pt x="708" y="1178"/>
                </a:lnTo>
                <a:lnTo>
                  <a:pt x="740" y="1178"/>
                </a:lnTo>
                <a:lnTo>
                  <a:pt x="772" y="1178"/>
                </a:lnTo>
                <a:lnTo>
                  <a:pt x="804" y="1178"/>
                </a:lnTo>
                <a:lnTo>
                  <a:pt x="826" y="1178"/>
                </a:lnTo>
                <a:lnTo>
                  <a:pt x="858" y="1178"/>
                </a:lnTo>
                <a:lnTo>
                  <a:pt x="868" y="1146"/>
                </a:lnTo>
                <a:lnTo>
                  <a:pt x="868" y="1114"/>
                </a:lnTo>
                <a:lnTo>
                  <a:pt x="868" y="1092"/>
                </a:lnTo>
                <a:lnTo>
                  <a:pt x="868" y="1060"/>
                </a:lnTo>
                <a:lnTo>
                  <a:pt x="868" y="1028"/>
                </a:lnTo>
                <a:lnTo>
                  <a:pt x="868" y="996"/>
                </a:lnTo>
                <a:lnTo>
                  <a:pt x="868" y="964"/>
                </a:lnTo>
                <a:lnTo>
                  <a:pt x="868" y="942"/>
                </a:lnTo>
                <a:lnTo>
                  <a:pt x="858" y="910"/>
                </a:lnTo>
                <a:lnTo>
                  <a:pt x="847" y="878"/>
                </a:lnTo>
                <a:lnTo>
                  <a:pt x="836" y="846"/>
                </a:lnTo>
                <a:lnTo>
                  <a:pt x="804" y="814"/>
                </a:lnTo>
                <a:lnTo>
                  <a:pt x="793" y="792"/>
                </a:lnTo>
                <a:lnTo>
                  <a:pt x="761" y="760"/>
                </a:lnTo>
                <a:lnTo>
                  <a:pt x="729" y="750"/>
                </a:lnTo>
                <a:lnTo>
                  <a:pt x="718" y="728"/>
                </a:lnTo>
                <a:lnTo>
                  <a:pt x="697" y="696"/>
                </a:lnTo>
                <a:lnTo>
                  <a:pt x="676" y="664"/>
                </a:lnTo>
                <a:lnTo>
                  <a:pt x="665" y="632"/>
                </a:lnTo>
                <a:lnTo>
                  <a:pt x="665" y="610"/>
                </a:lnTo>
                <a:lnTo>
                  <a:pt x="665" y="578"/>
                </a:lnTo>
                <a:lnTo>
                  <a:pt x="665" y="546"/>
                </a:lnTo>
                <a:lnTo>
                  <a:pt x="665" y="514"/>
                </a:lnTo>
                <a:lnTo>
                  <a:pt x="665" y="482"/>
                </a:lnTo>
                <a:lnTo>
                  <a:pt x="665" y="460"/>
                </a:lnTo>
                <a:lnTo>
                  <a:pt x="643" y="439"/>
                </a:lnTo>
                <a:lnTo>
                  <a:pt x="633" y="407"/>
                </a:lnTo>
                <a:lnTo>
                  <a:pt x="611" y="407"/>
                </a:lnTo>
                <a:lnTo>
                  <a:pt x="601" y="385"/>
                </a:lnTo>
                <a:lnTo>
                  <a:pt x="579" y="375"/>
                </a:lnTo>
                <a:lnTo>
                  <a:pt x="558" y="353"/>
                </a:lnTo>
                <a:lnTo>
                  <a:pt x="536" y="353"/>
                </a:lnTo>
                <a:lnTo>
                  <a:pt x="504" y="343"/>
                </a:lnTo>
                <a:lnTo>
                  <a:pt x="472" y="343"/>
                </a:lnTo>
                <a:lnTo>
                  <a:pt x="440" y="332"/>
                </a:lnTo>
                <a:lnTo>
                  <a:pt x="418" y="332"/>
                </a:lnTo>
                <a:lnTo>
                  <a:pt x="397" y="310"/>
                </a:lnTo>
                <a:lnTo>
                  <a:pt x="365" y="289"/>
                </a:lnTo>
                <a:lnTo>
                  <a:pt x="343" y="268"/>
                </a:lnTo>
                <a:lnTo>
                  <a:pt x="343" y="246"/>
                </a:lnTo>
                <a:lnTo>
                  <a:pt x="343" y="214"/>
                </a:lnTo>
                <a:lnTo>
                  <a:pt x="333" y="182"/>
                </a:lnTo>
                <a:lnTo>
                  <a:pt x="322" y="150"/>
                </a:lnTo>
                <a:lnTo>
                  <a:pt x="311" y="128"/>
                </a:lnTo>
                <a:lnTo>
                  <a:pt x="301" y="96"/>
                </a:lnTo>
                <a:lnTo>
                  <a:pt x="290" y="64"/>
                </a:lnTo>
                <a:lnTo>
                  <a:pt x="240" y="9"/>
                </a:lnTo>
              </a:path>
            </a:pathLst>
          </a:custGeom>
          <a:solidFill>
            <a:srgbClr val="F35B1B"/>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3" name="Freeform 143"/>
          <p:cNvSpPr>
            <a:spLocks/>
          </p:cNvSpPr>
          <p:nvPr/>
        </p:nvSpPr>
        <p:spPr bwMode="auto">
          <a:xfrm>
            <a:off x="6583363" y="4903788"/>
            <a:ext cx="515937" cy="1328737"/>
          </a:xfrm>
          <a:custGeom>
            <a:avLst/>
            <a:gdLst>
              <a:gd name="T0" fmla="*/ 2147483647 w 366"/>
              <a:gd name="T1" fmla="*/ 2147483647 h 836"/>
              <a:gd name="T2" fmla="*/ 2147483647 w 366"/>
              <a:gd name="T3" fmla="*/ 2147483647 h 836"/>
              <a:gd name="T4" fmla="*/ 0 w 366"/>
              <a:gd name="T5" fmla="*/ 2147483647 h 836"/>
              <a:gd name="T6" fmla="*/ 0 w 366"/>
              <a:gd name="T7" fmla="*/ 2147483647 h 836"/>
              <a:gd name="T8" fmla="*/ 0 w 366"/>
              <a:gd name="T9" fmla="*/ 2147483647 h 836"/>
              <a:gd name="T10" fmla="*/ 2147483647 w 366"/>
              <a:gd name="T11" fmla="*/ 2147483647 h 836"/>
              <a:gd name="T12" fmla="*/ 2147483647 w 366"/>
              <a:gd name="T13" fmla="*/ 2147483647 h 836"/>
              <a:gd name="T14" fmla="*/ 2147483647 w 366"/>
              <a:gd name="T15" fmla="*/ 2147483647 h 836"/>
              <a:gd name="T16" fmla="*/ 2147483647 w 366"/>
              <a:gd name="T17" fmla="*/ 2147483647 h 836"/>
              <a:gd name="T18" fmla="*/ 2147483647 w 366"/>
              <a:gd name="T19" fmla="*/ 2147483647 h 836"/>
              <a:gd name="T20" fmla="*/ 2147483647 w 366"/>
              <a:gd name="T21" fmla="*/ 2147483647 h 836"/>
              <a:gd name="T22" fmla="*/ 2147483647 w 366"/>
              <a:gd name="T23" fmla="*/ 2147483647 h 836"/>
              <a:gd name="T24" fmla="*/ 2147483647 w 366"/>
              <a:gd name="T25" fmla="*/ 2147483647 h 836"/>
              <a:gd name="T26" fmla="*/ 2147483647 w 366"/>
              <a:gd name="T27" fmla="*/ 2147483647 h 836"/>
              <a:gd name="T28" fmla="*/ 2147483647 w 366"/>
              <a:gd name="T29" fmla="*/ 2147483647 h 836"/>
              <a:gd name="T30" fmla="*/ 2147483647 w 366"/>
              <a:gd name="T31" fmla="*/ 2147483647 h 836"/>
              <a:gd name="T32" fmla="*/ 2147483647 w 366"/>
              <a:gd name="T33" fmla="*/ 2147483647 h 836"/>
              <a:gd name="T34" fmla="*/ 2147483647 w 366"/>
              <a:gd name="T35" fmla="*/ 2147483647 h 836"/>
              <a:gd name="T36" fmla="*/ 2147483647 w 366"/>
              <a:gd name="T37" fmla="*/ 2147483647 h 836"/>
              <a:gd name="T38" fmla="*/ 2147483647 w 366"/>
              <a:gd name="T39" fmla="*/ 2147483647 h 836"/>
              <a:gd name="T40" fmla="*/ 2147483647 w 366"/>
              <a:gd name="T41" fmla="*/ 2147483647 h 836"/>
              <a:gd name="T42" fmla="*/ 2147483647 w 366"/>
              <a:gd name="T43" fmla="*/ 2147483647 h 836"/>
              <a:gd name="T44" fmla="*/ 2147483647 w 366"/>
              <a:gd name="T45" fmla="*/ 2147483647 h 836"/>
              <a:gd name="T46" fmla="*/ 2147483647 w 366"/>
              <a:gd name="T47" fmla="*/ 2147483647 h 836"/>
              <a:gd name="T48" fmla="*/ 2147483647 w 366"/>
              <a:gd name="T49" fmla="*/ 2147483647 h 836"/>
              <a:gd name="T50" fmla="*/ 2147483647 w 366"/>
              <a:gd name="T51" fmla="*/ 2147483647 h 836"/>
              <a:gd name="T52" fmla="*/ 2147483647 w 366"/>
              <a:gd name="T53" fmla="*/ 2147483647 h 836"/>
              <a:gd name="T54" fmla="*/ 2147483647 w 366"/>
              <a:gd name="T55" fmla="*/ 2147483647 h 836"/>
              <a:gd name="T56" fmla="*/ 2147483647 w 366"/>
              <a:gd name="T57" fmla="*/ 0 h 836"/>
              <a:gd name="T58" fmla="*/ 2147483647 w 366"/>
              <a:gd name="T59" fmla="*/ 2147483647 h 836"/>
              <a:gd name="T60" fmla="*/ 2147483647 w 366"/>
              <a:gd name="T61" fmla="*/ 2147483647 h 836"/>
              <a:gd name="T62" fmla="*/ 2147483647 w 366"/>
              <a:gd name="T63" fmla="*/ 2147483647 h 836"/>
              <a:gd name="T64" fmla="*/ 2147483647 w 366"/>
              <a:gd name="T65" fmla="*/ 2147483647 h 836"/>
              <a:gd name="T66" fmla="*/ 2147483647 w 366"/>
              <a:gd name="T67" fmla="*/ 2147483647 h 836"/>
              <a:gd name="T68" fmla="*/ 2147483647 w 366"/>
              <a:gd name="T69" fmla="*/ 2147483647 h 8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6" h="836">
                <a:moveTo>
                  <a:pt x="15" y="139"/>
                </a:moveTo>
                <a:lnTo>
                  <a:pt x="32" y="182"/>
                </a:lnTo>
                <a:lnTo>
                  <a:pt x="22" y="214"/>
                </a:lnTo>
                <a:lnTo>
                  <a:pt x="11" y="246"/>
                </a:lnTo>
                <a:lnTo>
                  <a:pt x="11" y="268"/>
                </a:lnTo>
                <a:lnTo>
                  <a:pt x="0" y="300"/>
                </a:lnTo>
                <a:lnTo>
                  <a:pt x="0" y="332"/>
                </a:lnTo>
                <a:lnTo>
                  <a:pt x="0" y="364"/>
                </a:lnTo>
                <a:lnTo>
                  <a:pt x="0" y="396"/>
                </a:lnTo>
                <a:lnTo>
                  <a:pt x="0" y="428"/>
                </a:lnTo>
                <a:lnTo>
                  <a:pt x="0" y="450"/>
                </a:lnTo>
                <a:lnTo>
                  <a:pt x="22" y="482"/>
                </a:lnTo>
                <a:lnTo>
                  <a:pt x="43" y="514"/>
                </a:lnTo>
                <a:lnTo>
                  <a:pt x="65" y="514"/>
                </a:lnTo>
                <a:lnTo>
                  <a:pt x="86" y="546"/>
                </a:lnTo>
                <a:lnTo>
                  <a:pt x="107" y="578"/>
                </a:lnTo>
                <a:lnTo>
                  <a:pt x="118" y="600"/>
                </a:lnTo>
                <a:lnTo>
                  <a:pt x="140" y="621"/>
                </a:lnTo>
                <a:lnTo>
                  <a:pt x="140" y="653"/>
                </a:lnTo>
                <a:lnTo>
                  <a:pt x="140" y="675"/>
                </a:lnTo>
                <a:lnTo>
                  <a:pt x="150" y="707"/>
                </a:lnTo>
                <a:lnTo>
                  <a:pt x="150" y="739"/>
                </a:lnTo>
                <a:lnTo>
                  <a:pt x="161" y="771"/>
                </a:lnTo>
                <a:lnTo>
                  <a:pt x="172" y="803"/>
                </a:lnTo>
                <a:lnTo>
                  <a:pt x="204" y="824"/>
                </a:lnTo>
                <a:lnTo>
                  <a:pt x="236" y="835"/>
                </a:lnTo>
                <a:lnTo>
                  <a:pt x="258" y="835"/>
                </a:lnTo>
                <a:lnTo>
                  <a:pt x="290" y="835"/>
                </a:lnTo>
                <a:lnTo>
                  <a:pt x="311" y="803"/>
                </a:lnTo>
                <a:lnTo>
                  <a:pt x="333" y="792"/>
                </a:lnTo>
                <a:lnTo>
                  <a:pt x="343" y="760"/>
                </a:lnTo>
                <a:lnTo>
                  <a:pt x="354" y="728"/>
                </a:lnTo>
                <a:lnTo>
                  <a:pt x="354" y="696"/>
                </a:lnTo>
                <a:lnTo>
                  <a:pt x="365" y="664"/>
                </a:lnTo>
                <a:lnTo>
                  <a:pt x="365" y="642"/>
                </a:lnTo>
                <a:lnTo>
                  <a:pt x="365" y="610"/>
                </a:lnTo>
                <a:lnTo>
                  <a:pt x="365" y="578"/>
                </a:lnTo>
                <a:lnTo>
                  <a:pt x="365" y="546"/>
                </a:lnTo>
                <a:lnTo>
                  <a:pt x="354" y="514"/>
                </a:lnTo>
                <a:lnTo>
                  <a:pt x="354" y="492"/>
                </a:lnTo>
                <a:lnTo>
                  <a:pt x="343" y="460"/>
                </a:lnTo>
                <a:lnTo>
                  <a:pt x="343" y="428"/>
                </a:lnTo>
                <a:lnTo>
                  <a:pt x="333" y="396"/>
                </a:lnTo>
                <a:lnTo>
                  <a:pt x="311" y="375"/>
                </a:lnTo>
                <a:lnTo>
                  <a:pt x="300" y="353"/>
                </a:lnTo>
                <a:lnTo>
                  <a:pt x="279" y="321"/>
                </a:lnTo>
                <a:lnTo>
                  <a:pt x="268" y="289"/>
                </a:lnTo>
                <a:lnTo>
                  <a:pt x="247" y="257"/>
                </a:lnTo>
                <a:lnTo>
                  <a:pt x="236" y="235"/>
                </a:lnTo>
                <a:lnTo>
                  <a:pt x="225" y="203"/>
                </a:lnTo>
                <a:lnTo>
                  <a:pt x="215" y="171"/>
                </a:lnTo>
                <a:lnTo>
                  <a:pt x="204" y="139"/>
                </a:lnTo>
                <a:lnTo>
                  <a:pt x="193" y="107"/>
                </a:lnTo>
                <a:lnTo>
                  <a:pt x="182" y="85"/>
                </a:lnTo>
                <a:lnTo>
                  <a:pt x="182" y="53"/>
                </a:lnTo>
                <a:lnTo>
                  <a:pt x="161" y="21"/>
                </a:lnTo>
                <a:lnTo>
                  <a:pt x="129" y="0"/>
                </a:lnTo>
                <a:lnTo>
                  <a:pt x="107" y="0"/>
                </a:lnTo>
                <a:lnTo>
                  <a:pt x="86" y="32"/>
                </a:lnTo>
                <a:lnTo>
                  <a:pt x="86" y="64"/>
                </a:lnTo>
                <a:lnTo>
                  <a:pt x="86" y="96"/>
                </a:lnTo>
                <a:lnTo>
                  <a:pt x="107" y="118"/>
                </a:lnTo>
                <a:lnTo>
                  <a:pt x="129" y="139"/>
                </a:lnTo>
                <a:lnTo>
                  <a:pt x="129" y="171"/>
                </a:lnTo>
                <a:lnTo>
                  <a:pt x="140" y="193"/>
                </a:lnTo>
                <a:lnTo>
                  <a:pt x="140" y="225"/>
                </a:lnTo>
                <a:lnTo>
                  <a:pt x="118" y="235"/>
                </a:lnTo>
                <a:lnTo>
                  <a:pt x="86" y="246"/>
                </a:lnTo>
                <a:lnTo>
                  <a:pt x="65" y="214"/>
                </a:lnTo>
                <a:lnTo>
                  <a:pt x="43" y="203"/>
                </a:lnTo>
                <a:lnTo>
                  <a:pt x="15" y="139"/>
                </a:lnTo>
              </a:path>
            </a:pathLst>
          </a:custGeom>
          <a:solidFill>
            <a:srgbClr val="F35B1B"/>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4" name="Rectangle 144"/>
          <p:cNvSpPr>
            <a:spLocks noChangeArrowheads="1"/>
          </p:cNvSpPr>
          <p:nvPr/>
        </p:nvSpPr>
        <p:spPr bwMode="auto">
          <a:xfrm>
            <a:off x="6338888" y="3359150"/>
            <a:ext cx="598487" cy="290513"/>
          </a:xfrm>
          <a:prstGeom prst="rect">
            <a:avLst/>
          </a:prstGeom>
          <a:solidFill>
            <a:srgbClr val="F35B1B"/>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25" name="Rectangle 145"/>
          <p:cNvSpPr>
            <a:spLocks noChangeArrowheads="1"/>
          </p:cNvSpPr>
          <p:nvPr/>
        </p:nvSpPr>
        <p:spPr bwMode="auto">
          <a:xfrm>
            <a:off x="6996113" y="3328988"/>
            <a:ext cx="1597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696" tIns="41849" rIns="83696" bIns="41849">
            <a:spAutoFit/>
          </a:bodyPr>
          <a:lstStyle/>
          <a:p>
            <a:pPr defTabSz="831850">
              <a:defRPr/>
            </a:pPr>
            <a:r>
              <a:rPr lang="en-US" sz="1600" b="1">
                <a:solidFill>
                  <a:schemeClr val="tx2"/>
                </a:solidFill>
                <a:effectLst>
                  <a:outerShdw blurRad="38100" dist="38100" dir="2700000" algn="tl">
                    <a:srgbClr val="666633"/>
                  </a:outerShdw>
                </a:effectLst>
              </a:rPr>
              <a:t>Fluke Endemic</a:t>
            </a:r>
          </a:p>
        </p:txBody>
      </p:sp>
      <p:sp>
        <p:nvSpPr>
          <p:cNvPr id="71826" name="Rectangle 146"/>
          <p:cNvSpPr>
            <a:spLocks noChangeArrowheads="1"/>
          </p:cNvSpPr>
          <p:nvPr/>
        </p:nvSpPr>
        <p:spPr bwMode="auto">
          <a:xfrm>
            <a:off x="5235575" y="1966913"/>
            <a:ext cx="3400425"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696" tIns="41849" rIns="83696" bIns="41849">
            <a:spAutoFit/>
          </a:bodyPr>
          <a:lstStyle/>
          <a:p>
            <a:pPr defTabSz="831850">
              <a:defRPr/>
            </a:pPr>
            <a:r>
              <a:rPr lang="en-US" sz="2200" b="1" i="1">
                <a:effectLst>
                  <a:outerShdw blurRad="38100" dist="38100" dir="2700000" algn="tl">
                    <a:srgbClr val="666633"/>
                  </a:outerShdw>
                </a:effectLst>
              </a:rPr>
              <a:t>Cattle from these states could be infected with liver flukes.</a:t>
            </a:r>
          </a:p>
        </p:txBody>
      </p:sp>
      <p:sp>
        <p:nvSpPr>
          <p:cNvPr id="71827" name="Rectangle 147"/>
          <p:cNvSpPr>
            <a:spLocks noChangeArrowheads="1"/>
          </p:cNvSpPr>
          <p:nvPr/>
        </p:nvSpPr>
        <p:spPr bwMode="auto">
          <a:xfrm>
            <a:off x="595313" y="6254750"/>
            <a:ext cx="4030662"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696" tIns="41849" rIns="83696" bIns="41849">
            <a:spAutoFit/>
          </a:bodyPr>
          <a:lstStyle/>
          <a:p>
            <a:pPr defTabSz="831850">
              <a:defRPr/>
            </a:pPr>
            <a:r>
              <a:rPr lang="en-US" sz="1300" b="1">
                <a:effectLst>
                  <a:outerShdw blurRad="38100" dist="38100" dir="2700000" algn="tl">
                    <a:srgbClr val="666633"/>
                  </a:outerShdw>
                </a:effectLst>
              </a:rPr>
              <a:t>J.B. Malone: </a:t>
            </a:r>
            <a:r>
              <a:rPr lang="en-US" sz="1300" b="1" i="1">
                <a:effectLst>
                  <a:outerShdw blurRad="38100" dist="38100" dir="2700000" algn="tl">
                    <a:srgbClr val="666633"/>
                  </a:outerShdw>
                </a:effectLst>
              </a:rPr>
              <a:t>Veterinary Clinics North America,</a:t>
            </a:r>
            <a:r>
              <a:rPr lang="en-US" sz="1300" b="1">
                <a:effectLst>
                  <a:outerShdw blurRad="38100" dist="38100" dir="2700000" algn="tl">
                    <a:srgbClr val="666633"/>
                  </a:outerShdw>
                </a:effectLst>
              </a:rPr>
              <a:t> 1986</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1066800" y="2209800"/>
            <a:ext cx="6781800" cy="2559050"/>
          </a:xfrm>
        </p:spPr>
        <p:txBody>
          <a:bodyPr/>
          <a:lstStyle/>
          <a:p>
            <a:pPr>
              <a:defRPr/>
            </a:pPr>
            <a:r>
              <a:rPr lang="en-US"/>
              <a:t>How is Reproduction Affected by </a:t>
            </a:r>
            <a:br>
              <a:rPr lang="en-US"/>
            </a:br>
            <a:r>
              <a:rPr lang="en-US" sz="9100"/>
              <a:t>Liver Flukes?</a:t>
            </a:r>
          </a:p>
        </p:txBody>
      </p:sp>
      <p:sp>
        <p:nvSpPr>
          <p:cNvPr id="90116" name="Rectangle 4"/>
          <p:cNvSpPr>
            <a:spLocks noGrp="1" noChangeArrowheads="1"/>
          </p:cNvSpPr>
          <p:nvPr>
            <p:ph type="subTitle" idx="1"/>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74675" y="533400"/>
            <a:ext cx="8569325" cy="1143000"/>
          </a:xfrm>
          <a:effectLst>
            <a:outerShdw dist="53882" dir="2700000" algn="ctr" rotWithShape="0">
              <a:schemeClr val="bg2"/>
            </a:outerShdw>
          </a:effectLst>
        </p:spPr>
        <p:txBody>
          <a:bodyPr lIns="83696" tIns="41849" rIns="83696" bIns="41849"/>
          <a:lstStyle/>
          <a:p>
            <a:pPr>
              <a:defRPr/>
            </a:pPr>
            <a:r>
              <a:rPr lang="en-US"/>
              <a:t>Louisiana</a:t>
            </a:r>
            <a:r>
              <a:rPr lang="en-US" sz="4000"/>
              <a:t/>
            </a:r>
            <a:br>
              <a:rPr lang="en-US" sz="4000"/>
            </a:br>
            <a:r>
              <a:rPr lang="en-US" sz="3600"/>
              <a:t>Effect of Flukes on Gain &amp; Reproduction in Beef Heifers </a:t>
            </a:r>
          </a:p>
        </p:txBody>
      </p:sp>
      <p:sp>
        <p:nvSpPr>
          <p:cNvPr id="99331" name="Rectangle 3"/>
          <p:cNvSpPr>
            <a:spLocks noGrp="1" noChangeArrowheads="1"/>
          </p:cNvSpPr>
          <p:nvPr>
            <p:ph type="body" idx="1"/>
          </p:nvPr>
        </p:nvSpPr>
        <p:spPr>
          <a:xfrm>
            <a:off x="685800" y="1981200"/>
            <a:ext cx="7805738" cy="2820988"/>
          </a:xfrm>
          <a:effectLst>
            <a:outerShdw dist="53882" dir="2700000" algn="ctr" rotWithShape="0">
              <a:schemeClr val="bg2"/>
            </a:outerShdw>
          </a:effectLst>
        </p:spPr>
        <p:txBody>
          <a:bodyPr lIns="83696" tIns="41849" rIns="83696" bIns="41849"/>
          <a:lstStyle/>
          <a:p>
            <a:pPr>
              <a:buSzPct val="80000"/>
              <a:defRPr/>
            </a:pPr>
            <a:r>
              <a:rPr lang="en-US" sz="3500"/>
              <a:t>Objective</a:t>
            </a:r>
          </a:p>
          <a:p>
            <a:pPr lvl="1">
              <a:buSzPct val="80000"/>
              <a:defRPr/>
            </a:pPr>
            <a:r>
              <a:rPr lang="en-US" sz="3000"/>
              <a:t>Evaluate the effect of avermectin treatment alone, fluke control alone, and both avermectin treatment and fluke control on weight gain and pregnancy rates in beef heifers infected with </a:t>
            </a:r>
            <a:r>
              <a:rPr lang="en-US" sz="3000" i="1"/>
              <a:t>Fasciola hepatica</a:t>
            </a:r>
          </a:p>
        </p:txBody>
      </p:sp>
      <p:sp>
        <p:nvSpPr>
          <p:cNvPr id="99332" name="Rectangle 4"/>
          <p:cNvSpPr>
            <a:spLocks noChangeArrowheads="1"/>
          </p:cNvSpPr>
          <p:nvPr/>
        </p:nvSpPr>
        <p:spPr bwMode="auto">
          <a:xfrm>
            <a:off x="609600" y="5945188"/>
            <a:ext cx="518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696" tIns="41849" rIns="83696" bIns="41849">
            <a:spAutoFit/>
          </a:bodyPr>
          <a:lstStyle/>
          <a:p>
            <a:pPr defTabSz="831850">
              <a:defRPr/>
            </a:pPr>
            <a:r>
              <a:rPr lang="en-US" sz="1500">
                <a:effectLst>
                  <a:outerShdw blurRad="38100" dist="38100" dir="2700000" algn="tl">
                    <a:srgbClr val="666633"/>
                  </a:outerShdw>
                </a:effectLst>
              </a:rPr>
              <a:t>A.F. Loyacano </a:t>
            </a:r>
            <a:r>
              <a:rPr lang="en-US" sz="1500" i="1">
                <a:effectLst>
                  <a:outerShdw blurRad="38100" dist="38100" dir="2700000" algn="tl">
                    <a:srgbClr val="666633"/>
                  </a:outerShdw>
                </a:effectLst>
              </a:rPr>
              <a:t>et al</a:t>
            </a:r>
            <a:r>
              <a:rPr lang="en-US" sz="1500">
                <a:effectLst>
                  <a:outerShdw blurRad="38100" dist="38100" dir="2700000" algn="tl">
                    <a:srgbClr val="666633"/>
                  </a:outerShdw>
                </a:effectLst>
              </a:rPr>
              <a:t>: </a:t>
            </a:r>
            <a:r>
              <a:rPr lang="en-US" sz="1500" i="1">
                <a:effectLst>
                  <a:outerShdw blurRad="38100" dist="38100" dir="2700000" algn="tl">
                    <a:srgbClr val="666633"/>
                  </a:outerShdw>
                </a:effectLst>
              </a:rPr>
              <a:t>LSU Annual Research Summary</a:t>
            </a:r>
            <a:r>
              <a:rPr lang="en-US" sz="1500">
                <a:effectLst>
                  <a:outerShdw blurRad="38100" dist="38100" dir="2700000" algn="tl">
                    <a:srgbClr val="666633"/>
                  </a:outerShdw>
                </a:effectLst>
              </a:rPr>
              <a:t>, 1997</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a:xfrm>
            <a:off x="762000" y="1981200"/>
            <a:ext cx="7772400" cy="3508375"/>
          </a:xfrm>
          <a:effectLst>
            <a:outerShdw dist="53882" dir="2700000" algn="ctr" rotWithShape="0">
              <a:schemeClr val="bg2"/>
            </a:outerShdw>
          </a:effectLst>
        </p:spPr>
        <p:txBody>
          <a:bodyPr lIns="83696" tIns="41849" rIns="83696" bIns="41849"/>
          <a:lstStyle/>
          <a:p>
            <a:pPr algn="ctr">
              <a:spcAft>
                <a:spcPct val="5000"/>
              </a:spcAft>
              <a:buSzPct val="80000"/>
              <a:buFont typeface="Wingdings" pitchFamily="2" charset="2"/>
              <a:buNone/>
              <a:tabLst>
                <a:tab pos="3657600" algn="ctr"/>
                <a:tab pos="5372100" algn="ctr"/>
                <a:tab pos="7029450" algn="ctr"/>
              </a:tabLst>
              <a:defRPr/>
            </a:pPr>
            <a:r>
              <a:rPr lang="en-US" sz="2700" dirty="0"/>
              <a:t>Results - Wt. Gain to Pregnancy Palpation</a:t>
            </a:r>
          </a:p>
          <a:p>
            <a:pPr>
              <a:spcAft>
                <a:spcPct val="5000"/>
              </a:spcAft>
              <a:buFont typeface="Wingdings" pitchFamily="2" charset="2"/>
              <a:buNone/>
              <a:tabLst>
                <a:tab pos="3657600" algn="ctr"/>
                <a:tab pos="5372100" algn="ctr"/>
                <a:tab pos="7029450" algn="ctr"/>
              </a:tabLst>
              <a:defRPr/>
            </a:pPr>
            <a:r>
              <a:rPr lang="en-US" sz="2700" u="sng" dirty="0"/>
              <a:t>		Total Gain (</a:t>
            </a:r>
            <a:r>
              <a:rPr lang="en-US" sz="2700" u="sng" dirty="0" err="1"/>
              <a:t>lb</a:t>
            </a:r>
            <a:r>
              <a:rPr lang="en-US" sz="2700" u="sng" dirty="0"/>
              <a:t>)	Diff.	$ / head**</a:t>
            </a:r>
            <a:endParaRPr lang="en-US" sz="2700" dirty="0"/>
          </a:p>
          <a:p>
            <a:pPr>
              <a:spcAft>
                <a:spcPct val="5000"/>
              </a:spcAft>
              <a:buFont typeface="Wingdings" pitchFamily="2" charset="2"/>
              <a:buNone/>
              <a:tabLst>
                <a:tab pos="3657600" algn="ctr"/>
                <a:tab pos="5372100" algn="ctr"/>
                <a:tab pos="7029450" algn="ctr"/>
              </a:tabLst>
              <a:defRPr/>
            </a:pPr>
            <a:r>
              <a:rPr lang="en-US" sz="2700" dirty="0"/>
              <a:t>No Control	287</a:t>
            </a:r>
            <a:r>
              <a:rPr lang="en-US" sz="2700" baseline="30000" dirty="0"/>
              <a:t>a</a:t>
            </a:r>
            <a:r>
              <a:rPr lang="en-US" sz="2700" dirty="0"/>
              <a:t>	0	0 </a:t>
            </a:r>
          </a:p>
          <a:p>
            <a:pPr>
              <a:spcAft>
                <a:spcPct val="5000"/>
              </a:spcAft>
              <a:buFont typeface="Wingdings" pitchFamily="2" charset="2"/>
              <a:buNone/>
              <a:tabLst>
                <a:tab pos="3657600" algn="ctr"/>
                <a:tab pos="5372100" algn="ctr"/>
                <a:tab pos="7029450" algn="ctr"/>
              </a:tabLst>
              <a:defRPr/>
            </a:pPr>
            <a:r>
              <a:rPr lang="en-US" sz="2700" dirty="0" err="1"/>
              <a:t>Avermectin</a:t>
            </a:r>
            <a:r>
              <a:rPr lang="en-US" sz="2700" dirty="0"/>
              <a:t> (A) Only	353</a:t>
            </a:r>
            <a:r>
              <a:rPr lang="en-US" sz="2700" baseline="30000" dirty="0"/>
              <a:t>b	</a:t>
            </a:r>
            <a:r>
              <a:rPr lang="en-US" sz="2700" dirty="0"/>
              <a:t>+66	$46.20  </a:t>
            </a:r>
          </a:p>
          <a:p>
            <a:pPr>
              <a:spcAft>
                <a:spcPct val="5000"/>
              </a:spcAft>
              <a:buFont typeface="Wingdings" pitchFamily="2" charset="2"/>
              <a:buNone/>
              <a:tabLst>
                <a:tab pos="3657600" algn="ctr"/>
                <a:tab pos="5372100" algn="ctr"/>
                <a:tab pos="7029450" algn="ctr"/>
              </a:tabLst>
              <a:defRPr/>
            </a:pPr>
            <a:r>
              <a:rPr lang="en-US" sz="2700" dirty="0" err="1"/>
              <a:t>Flukicide</a:t>
            </a:r>
            <a:r>
              <a:rPr lang="en-US" sz="2700" dirty="0"/>
              <a:t> (F) Only	303</a:t>
            </a:r>
            <a:r>
              <a:rPr lang="en-US" sz="2700" baseline="30000" dirty="0"/>
              <a:t>a</a:t>
            </a:r>
            <a:r>
              <a:rPr lang="en-US" sz="2700" dirty="0"/>
              <a:t>	+16	$11.20  	</a:t>
            </a:r>
          </a:p>
          <a:p>
            <a:pPr>
              <a:spcAft>
                <a:spcPct val="5000"/>
              </a:spcAft>
              <a:buFont typeface="Wingdings" pitchFamily="2" charset="2"/>
              <a:buNone/>
              <a:tabLst>
                <a:tab pos="3657600" algn="ctr"/>
                <a:tab pos="5372100" algn="ctr"/>
                <a:tab pos="7029450" algn="ctr"/>
              </a:tabLst>
              <a:defRPr/>
            </a:pPr>
            <a:r>
              <a:rPr lang="en-US" sz="2700" dirty="0"/>
              <a:t>A + F Control	375</a:t>
            </a:r>
            <a:r>
              <a:rPr lang="en-US" sz="2700" baseline="30000" dirty="0"/>
              <a:t>c	</a:t>
            </a:r>
            <a:r>
              <a:rPr lang="en-US" sz="2700" dirty="0"/>
              <a:t>+88	$61.60  </a:t>
            </a:r>
          </a:p>
        </p:txBody>
      </p:sp>
      <p:sp>
        <p:nvSpPr>
          <p:cNvPr id="101379" name="Rectangle 3"/>
          <p:cNvSpPr>
            <a:spLocks noGrp="1" noChangeArrowheads="1"/>
          </p:cNvSpPr>
          <p:nvPr>
            <p:ph type="title"/>
          </p:nvPr>
        </p:nvSpPr>
        <p:spPr>
          <a:xfrm>
            <a:off x="533400" y="457200"/>
            <a:ext cx="8128000" cy="1143000"/>
          </a:xfrm>
          <a:effectLst>
            <a:outerShdw dist="53882" dir="2700000" algn="ctr" rotWithShape="0">
              <a:schemeClr val="bg2"/>
            </a:outerShdw>
          </a:effectLst>
        </p:spPr>
        <p:txBody>
          <a:bodyPr lIns="83696" tIns="41849" rIns="83696" bIns="41849"/>
          <a:lstStyle/>
          <a:p>
            <a:pPr>
              <a:defRPr/>
            </a:pPr>
            <a:r>
              <a:rPr lang="en-US"/>
              <a:t>Louisiana</a:t>
            </a:r>
            <a:br>
              <a:rPr lang="en-US"/>
            </a:br>
            <a:r>
              <a:rPr lang="en-US" sz="3600"/>
              <a:t>Effect of Flukes on Gain &amp; Reproduction in Beef Heifers </a:t>
            </a:r>
          </a:p>
        </p:txBody>
      </p:sp>
      <p:sp>
        <p:nvSpPr>
          <p:cNvPr id="101380" name="Rectangle 4"/>
          <p:cNvSpPr>
            <a:spLocks noChangeArrowheads="1"/>
          </p:cNvSpPr>
          <p:nvPr/>
        </p:nvSpPr>
        <p:spPr bwMode="auto">
          <a:xfrm>
            <a:off x="474663" y="6134100"/>
            <a:ext cx="51816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696" tIns="41849" rIns="83696" bIns="41849">
            <a:spAutoFit/>
          </a:bodyPr>
          <a:lstStyle/>
          <a:p>
            <a:pPr defTabSz="831850">
              <a:defRPr/>
            </a:pPr>
            <a:r>
              <a:rPr lang="en-US" sz="1500">
                <a:effectLst>
                  <a:outerShdw blurRad="38100" dist="38100" dir="2700000" algn="tl">
                    <a:srgbClr val="666633"/>
                  </a:outerShdw>
                </a:effectLst>
                <a:latin typeface="Times New Roman" charset="0"/>
              </a:rPr>
              <a:t>A.F. Loyacano: </a:t>
            </a:r>
            <a:r>
              <a:rPr lang="en-US" sz="1500" i="1">
                <a:effectLst>
                  <a:outerShdw blurRad="38100" dist="38100" dir="2700000" algn="tl">
                    <a:srgbClr val="666633"/>
                  </a:outerShdw>
                </a:effectLst>
                <a:latin typeface="Times New Roman" charset="0"/>
              </a:rPr>
              <a:t>LSU Annual Research Summary</a:t>
            </a:r>
            <a:r>
              <a:rPr lang="en-US" sz="1500">
                <a:effectLst>
                  <a:outerShdw blurRad="38100" dist="38100" dir="2700000" algn="tl">
                    <a:srgbClr val="666633"/>
                  </a:outerShdw>
                </a:effectLst>
                <a:latin typeface="Times New Roman" charset="0"/>
              </a:rPr>
              <a:t>, </a:t>
            </a:r>
            <a:r>
              <a:rPr lang="en-US" sz="1600">
                <a:effectLst>
                  <a:outerShdw blurRad="38100" dist="38100" dir="2700000" algn="tl">
                    <a:srgbClr val="666633"/>
                  </a:outerShdw>
                </a:effectLst>
                <a:latin typeface="Times New Roman" charset="0"/>
              </a:rPr>
              <a:t>1999</a:t>
            </a:r>
            <a:endParaRPr lang="en-US" sz="1500">
              <a:effectLst>
                <a:outerShdw blurRad="38100" dist="38100" dir="2700000" algn="tl">
                  <a:srgbClr val="666633"/>
                </a:outerShdw>
              </a:effectLst>
            </a:endParaRPr>
          </a:p>
        </p:txBody>
      </p:sp>
      <p:sp>
        <p:nvSpPr>
          <p:cNvPr id="101381" name="Rectangle 5"/>
          <p:cNvSpPr>
            <a:spLocks noChangeArrowheads="1"/>
          </p:cNvSpPr>
          <p:nvPr/>
        </p:nvSpPr>
        <p:spPr bwMode="auto">
          <a:xfrm>
            <a:off x="474663" y="5295900"/>
            <a:ext cx="5553075"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119" tIns="41559" rIns="83119" bIns="41559">
            <a:spAutoFit/>
          </a:bodyPr>
          <a:lstStyle/>
          <a:p>
            <a:pPr defTabSz="831850">
              <a:tabLst>
                <a:tab pos="4727575" algn="l"/>
              </a:tabLst>
              <a:defRPr/>
            </a:pPr>
            <a:r>
              <a:rPr lang="en-US" sz="1600" b="1" baseline="30000" dirty="0">
                <a:effectLst>
                  <a:outerShdw blurRad="38100" dist="38100" dir="2700000" algn="tl">
                    <a:srgbClr val="666633"/>
                  </a:outerShdw>
                </a:effectLst>
                <a:latin typeface="Arial Narrow" pitchFamily="34" charset="0"/>
              </a:rPr>
              <a:t> </a:t>
            </a:r>
            <a:r>
              <a:rPr lang="en-US" sz="1600" b="1" baseline="30000" dirty="0" err="1">
                <a:effectLst>
                  <a:outerShdw blurRad="38100" dist="38100" dir="2700000" algn="tl">
                    <a:srgbClr val="666633"/>
                  </a:outerShdw>
                </a:effectLst>
                <a:latin typeface="Arial Narrow" pitchFamily="34" charset="0"/>
              </a:rPr>
              <a:t>abc</a:t>
            </a:r>
            <a:r>
              <a:rPr lang="en-US" sz="1600" b="1" baseline="30000" dirty="0">
                <a:effectLst>
                  <a:outerShdw blurRad="38100" dist="38100" dir="2700000" algn="tl">
                    <a:srgbClr val="666633"/>
                  </a:outerShdw>
                </a:effectLst>
                <a:latin typeface="Arial Narrow" pitchFamily="34" charset="0"/>
              </a:rPr>
              <a:t>  </a:t>
            </a:r>
            <a:r>
              <a:rPr lang="en-US" sz="1600" b="1" dirty="0">
                <a:effectLst>
                  <a:outerShdw blurRad="38100" dist="38100" dir="2700000" algn="tl">
                    <a:srgbClr val="666633"/>
                  </a:outerShdw>
                </a:effectLst>
                <a:latin typeface="Arial Narrow" pitchFamily="34" charset="0"/>
              </a:rPr>
              <a:t>Differing superscripts indicate statistical significance (</a:t>
            </a:r>
            <a:r>
              <a:rPr lang="en-US" sz="1600" b="1" i="1" dirty="0">
                <a:effectLst>
                  <a:outerShdw blurRad="38100" dist="38100" dir="2700000" algn="tl">
                    <a:srgbClr val="666633"/>
                  </a:outerShdw>
                </a:effectLst>
                <a:latin typeface="Arial Narrow" pitchFamily="34" charset="0"/>
              </a:rPr>
              <a:t>P&lt;0.05</a:t>
            </a:r>
            <a:r>
              <a:rPr lang="en-US" sz="1600" b="1" dirty="0">
                <a:effectLst>
                  <a:outerShdw blurRad="38100" dist="38100" dir="2700000" algn="tl">
                    <a:srgbClr val="666633"/>
                  </a:outerShdw>
                </a:effectLst>
                <a:latin typeface="Arial Narrow" pitchFamily="34" charset="0"/>
              </a:rPr>
              <a:t>)</a:t>
            </a:r>
          </a:p>
          <a:p>
            <a:pPr defTabSz="831850">
              <a:tabLst>
                <a:tab pos="4727575" algn="l"/>
              </a:tabLst>
              <a:defRPr/>
            </a:pPr>
            <a:r>
              <a:rPr lang="en-US" sz="1600" b="1" dirty="0">
                <a:effectLst>
                  <a:outerShdw blurRad="38100" dist="38100" dir="2700000" algn="tl">
                    <a:srgbClr val="666633"/>
                  </a:outerShdw>
                </a:effectLst>
                <a:latin typeface="Arial Narrow" pitchFamily="34" charset="0"/>
              </a:rPr>
              <a:t> **  Calculated at $0.70 per pound </a:t>
            </a:r>
          </a:p>
          <a:p>
            <a:pPr defTabSz="831850">
              <a:tabLst>
                <a:tab pos="4727575" algn="l"/>
              </a:tabLst>
              <a:defRPr/>
            </a:pPr>
            <a:r>
              <a:rPr lang="en-US" sz="1600" b="1" dirty="0">
                <a:effectLst>
                  <a:outerShdw blurRad="38100" dist="38100" dir="2700000" algn="tl">
                    <a:srgbClr val="666633"/>
                  </a:outerShdw>
                </a:effectLst>
                <a:latin typeface="Arial Narrow" pitchFamily="34" charset="0"/>
              </a:rPr>
              <a:t>      ND = Not done</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body" idx="1"/>
          </p:nvPr>
        </p:nvSpPr>
        <p:spPr>
          <a:xfrm>
            <a:off x="620713" y="1811338"/>
            <a:ext cx="8091487" cy="4267200"/>
          </a:xfrm>
          <a:effectLst>
            <a:outerShdw dist="53882" dir="2700000" algn="ctr" rotWithShape="0">
              <a:schemeClr val="bg2"/>
            </a:outerShdw>
          </a:effectLst>
        </p:spPr>
        <p:txBody>
          <a:bodyPr lIns="83696" tIns="41849" rIns="83696" bIns="41849"/>
          <a:lstStyle/>
          <a:p>
            <a:pPr algn="ctr">
              <a:spcAft>
                <a:spcPct val="5000"/>
              </a:spcAft>
              <a:buSzPct val="79000"/>
              <a:buFont typeface="Wingdings" pitchFamily="2" charset="2"/>
              <a:buNone/>
              <a:tabLst>
                <a:tab pos="3714750" algn="ctr"/>
                <a:tab pos="5657850" algn="ctr"/>
                <a:tab pos="7372350" algn="ctr"/>
              </a:tabLst>
              <a:defRPr/>
            </a:pPr>
            <a:r>
              <a:rPr lang="en-US" sz="2400" dirty="0"/>
              <a:t>Results - Pregnancy Rate (%) at Palpation</a:t>
            </a:r>
          </a:p>
          <a:p>
            <a:pPr>
              <a:spcAft>
                <a:spcPct val="5000"/>
              </a:spcAft>
              <a:buFont typeface="Wingdings" pitchFamily="2" charset="2"/>
              <a:buNone/>
              <a:tabLst>
                <a:tab pos="3714750" algn="ctr"/>
                <a:tab pos="5657850" algn="ctr"/>
                <a:tab pos="7372350" algn="ctr"/>
              </a:tabLst>
              <a:defRPr/>
            </a:pPr>
            <a:r>
              <a:rPr lang="en-US" sz="2400" dirty="0"/>
              <a:t>		</a:t>
            </a:r>
            <a:r>
              <a:rPr lang="en-US" sz="2400" u="sng" dirty="0"/>
              <a:t>Pregnancy %	Diff. (%)	$/100 head**</a:t>
            </a:r>
          </a:p>
          <a:p>
            <a:pPr>
              <a:spcAft>
                <a:spcPct val="5000"/>
              </a:spcAft>
              <a:buFont typeface="Wingdings" pitchFamily="2" charset="2"/>
              <a:buNone/>
              <a:tabLst>
                <a:tab pos="3714750" algn="ctr"/>
                <a:tab pos="5657850" algn="ctr"/>
                <a:tab pos="7372350" algn="ctr"/>
              </a:tabLst>
              <a:defRPr/>
            </a:pPr>
            <a:r>
              <a:rPr lang="en-US" sz="2400" dirty="0"/>
              <a:t>No Control	54</a:t>
            </a:r>
            <a:r>
              <a:rPr lang="en-US" sz="2400" baseline="30000" dirty="0"/>
              <a:t>a</a:t>
            </a:r>
            <a:r>
              <a:rPr lang="en-US" sz="2400" dirty="0"/>
              <a:t>	--	---</a:t>
            </a:r>
          </a:p>
          <a:p>
            <a:pPr>
              <a:spcAft>
                <a:spcPct val="5000"/>
              </a:spcAft>
              <a:buFont typeface="Wingdings" pitchFamily="2" charset="2"/>
              <a:buNone/>
              <a:tabLst>
                <a:tab pos="3714750" algn="ctr"/>
                <a:tab pos="5657850" algn="ctr"/>
                <a:tab pos="7372350" algn="ctr"/>
              </a:tabLst>
              <a:defRPr/>
            </a:pPr>
            <a:r>
              <a:rPr lang="en-US" sz="2400" dirty="0" err="1"/>
              <a:t>Avermectin</a:t>
            </a:r>
            <a:r>
              <a:rPr lang="en-US" sz="2400" dirty="0"/>
              <a:t> (A) Only 	  63</a:t>
            </a:r>
            <a:r>
              <a:rPr lang="en-US" sz="2400" baseline="30000" dirty="0"/>
              <a:t>a,b	 </a:t>
            </a:r>
            <a:r>
              <a:rPr lang="en-US" sz="2400" dirty="0"/>
              <a:t>+ 9</a:t>
            </a:r>
            <a:r>
              <a:rPr lang="en-US" sz="2400" baseline="30000" dirty="0"/>
              <a:t> </a:t>
            </a:r>
            <a:r>
              <a:rPr lang="en-US" sz="2400" dirty="0"/>
              <a:t>	ND</a:t>
            </a:r>
          </a:p>
          <a:p>
            <a:pPr>
              <a:spcAft>
                <a:spcPct val="5000"/>
              </a:spcAft>
              <a:buFont typeface="Wingdings" pitchFamily="2" charset="2"/>
              <a:buNone/>
              <a:tabLst>
                <a:tab pos="3714750" algn="ctr"/>
                <a:tab pos="5657850" algn="ctr"/>
                <a:tab pos="7372350" algn="ctr"/>
              </a:tabLst>
              <a:defRPr/>
            </a:pPr>
            <a:r>
              <a:rPr lang="en-US" sz="2400" dirty="0" err="1"/>
              <a:t>Flukicide</a:t>
            </a:r>
            <a:r>
              <a:rPr lang="en-US" sz="2400" dirty="0"/>
              <a:t> (F) Only 	  67</a:t>
            </a:r>
            <a:r>
              <a:rPr lang="en-US" sz="2400" baseline="30000" dirty="0"/>
              <a:t>a,b	 </a:t>
            </a:r>
            <a:r>
              <a:rPr lang="en-US" sz="2400" dirty="0"/>
              <a:t>+ 13</a:t>
            </a:r>
            <a:r>
              <a:rPr lang="en-US" sz="2400" baseline="30000" dirty="0"/>
              <a:t> </a:t>
            </a:r>
            <a:r>
              <a:rPr lang="en-US" sz="2400" dirty="0"/>
              <a:t>	ND</a:t>
            </a:r>
          </a:p>
          <a:p>
            <a:pPr>
              <a:spcAft>
                <a:spcPct val="5000"/>
              </a:spcAft>
              <a:buFont typeface="Wingdings" pitchFamily="2" charset="2"/>
              <a:buNone/>
              <a:tabLst>
                <a:tab pos="3714750" algn="ctr"/>
                <a:tab pos="5657850" algn="ctr"/>
                <a:tab pos="7372350" algn="ctr"/>
              </a:tabLst>
              <a:defRPr/>
            </a:pPr>
            <a:r>
              <a:rPr lang="en-US" sz="2400" dirty="0"/>
              <a:t>A + F Control 	77</a:t>
            </a:r>
            <a:r>
              <a:rPr lang="en-US" sz="2400" baseline="30000" dirty="0"/>
              <a:t>b	 </a:t>
            </a:r>
            <a:r>
              <a:rPr lang="en-US" sz="2400" dirty="0"/>
              <a:t>+ 23</a:t>
            </a:r>
            <a:r>
              <a:rPr lang="en-US" sz="2400" baseline="30000" dirty="0"/>
              <a:t> </a:t>
            </a:r>
            <a:r>
              <a:rPr lang="en-US" sz="2400" dirty="0"/>
              <a:t>	$8,050.</a:t>
            </a:r>
            <a:r>
              <a:rPr lang="en-US" sz="2000" dirty="0"/>
              <a:t> </a:t>
            </a:r>
          </a:p>
        </p:txBody>
      </p:sp>
      <p:sp>
        <p:nvSpPr>
          <p:cNvPr id="103427" name="Rectangle 3"/>
          <p:cNvSpPr>
            <a:spLocks noGrp="1" noChangeArrowheads="1"/>
          </p:cNvSpPr>
          <p:nvPr>
            <p:ph type="title"/>
          </p:nvPr>
        </p:nvSpPr>
        <p:spPr>
          <a:xfrm>
            <a:off x="609600" y="381000"/>
            <a:ext cx="8010525" cy="1219200"/>
          </a:xfrm>
          <a:effectLst>
            <a:outerShdw dist="53882" dir="2700000" algn="ctr" rotWithShape="0">
              <a:schemeClr val="bg2"/>
            </a:outerShdw>
          </a:effectLst>
        </p:spPr>
        <p:txBody>
          <a:bodyPr lIns="83696" tIns="41849" rIns="83696" bIns="41849"/>
          <a:lstStyle/>
          <a:p>
            <a:pPr>
              <a:defRPr/>
            </a:pPr>
            <a:r>
              <a:rPr lang="en-US"/>
              <a:t>Louisiana</a:t>
            </a:r>
            <a:br>
              <a:rPr lang="en-US"/>
            </a:br>
            <a:r>
              <a:rPr lang="en-US" sz="3600"/>
              <a:t>Effect of Flukes on Gain &amp; Reproduction in Beef Heifers </a:t>
            </a:r>
          </a:p>
        </p:txBody>
      </p:sp>
      <p:sp>
        <p:nvSpPr>
          <p:cNvPr id="103428" name="Rectangle 4"/>
          <p:cNvSpPr>
            <a:spLocks noChangeArrowheads="1"/>
          </p:cNvSpPr>
          <p:nvPr/>
        </p:nvSpPr>
        <p:spPr bwMode="auto">
          <a:xfrm>
            <a:off x="474663" y="6096000"/>
            <a:ext cx="5181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696" tIns="41849" rIns="83696" bIns="41849">
            <a:spAutoFit/>
          </a:bodyPr>
          <a:lstStyle/>
          <a:p>
            <a:pPr defTabSz="831850">
              <a:defRPr/>
            </a:pPr>
            <a:r>
              <a:rPr lang="en-US" sz="1600">
                <a:effectLst>
                  <a:outerShdw blurRad="38100" dist="38100" dir="2700000" algn="tl">
                    <a:srgbClr val="666633"/>
                  </a:outerShdw>
                </a:effectLst>
                <a:latin typeface="Times New Roman" charset="0"/>
              </a:rPr>
              <a:t>A.F. Loyacano: </a:t>
            </a:r>
            <a:r>
              <a:rPr lang="en-US" sz="1600" i="1">
                <a:effectLst>
                  <a:outerShdw blurRad="38100" dist="38100" dir="2700000" algn="tl">
                    <a:srgbClr val="666633"/>
                  </a:outerShdw>
                </a:effectLst>
                <a:latin typeface="Times New Roman" charset="0"/>
              </a:rPr>
              <a:t>LSU Annual Research Summary</a:t>
            </a:r>
            <a:r>
              <a:rPr lang="en-US" sz="1600">
                <a:effectLst>
                  <a:outerShdw blurRad="38100" dist="38100" dir="2700000" algn="tl">
                    <a:srgbClr val="666633"/>
                  </a:outerShdw>
                </a:effectLst>
                <a:latin typeface="Times New Roman" charset="0"/>
              </a:rPr>
              <a:t>, 1999</a:t>
            </a:r>
          </a:p>
        </p:txBody>
      </p:sp>
      <p:sp>
        <p:nvSpPr>
          <p:cNvPr id="103429" name="Rectangle 5"/>
          <p:cNvSpPr>
            <a:spLocks noChangeArrowheads="1"/>
          </p:cNvSpPr>
          <p:nvPr/>
        </p:nvSpPr>
        <p:spPr bwMode="auto">
          <a:xfrm>
            <a:off x="609600" y="5000625"/>
            <a:ext cx="534987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119" tIns="41559" rIns="83119" bIns="41559">
            <a:spAutoFit/>
          </a:bodyPr>
          <a:lstStyle/>
          <a:p>
            <a:pPr defTabSz="831850">
              <a:spcAft>
                <a:spcPct val="5000"/>
              </a:spcAft>
              <a:defRPr/>
            </a:pPr>
            <a:r>
              <a:rPr lang="en-US" sz="1600" b="1" baseline="30000">
                <a:effectLst>
                  <a:outerShdw blurRad="38100" dist="38100" dir="2700000" algn="tl">
                    <a:srgbClr val="666633"/>
                  </a:outerShdw>
                </a:effectLst>
                <a:latin typeface="Arial Narrow" pitchFamily="34" charset="0"/>
              </a:rPr>
              <a:t>a,b  </a:t>
            </a:r>
            <a:r>
              <a:rPr lang="en-US" sz="1600" b="1">
                <a:effectLst>
                  <a:outerShdw blurRad="38100" dist="38100" dir="2700000" algn="tl">
                    <a:srgbClr val="666633"/>
                  </a:outerShdw>
                </a:effectLst>
                <a:latin typeface="Arial Narrow" pitchFamily="34" charset="0"/>
              </a:rPr>
              <a:t>Differing superscripts indicate statistical significance (</a:t>
            </a:r>
            <a:r>
              <a:rPr lang="en-US" sz="1600" b="1" i="1">
                <a:effectLst>
                  <a:outerShdw blurRad="38100" dist="38100" dir="2700000" algn="tl">
                    <a:srgbClr val="666633"/>
                  </a:outerShdw>
                </a:effectLst>
                <a:latin typeface="Arial Narrow" pitchFamily="34" charset="0"/>
              </a:rPr>
              <a:t>P&lt;0.05</a:t>
            </a:r>
            <a:r>
              <a:rPr lang="en-US" sz="1600" b="1">
                <a:effectLst>
                  <a:outerShdw blurRad="38100" dist="38100" dir="2700000" algn="tl">
                    <a:srgbClr val="666633"/>
                  </a:outerShdw>
                </a:effectLst>
                <a:latin typeface="Arial Narrow" pitchFamily="34" charset="0"/>
              </a:rPr>
              <a:t>) **  Calculated at 500 lb. per calf and $0.70 per lb</a:t>
            </a:r>
          </a:p>
          <a:p>
            <a:pPr defTabSz="831850">
              <a:spcAft>
                <a:spcPct val="5000"/>
              </a:spcAft>
              <a:defRPr/>
            </a:pPr>
            <a:r>
              <a:rPr lang="en-US" sz="1600" b="1">
                <a:effectLst>
                  <a:outerShdw blurRad="38100" dist="38100" dir="2700000" algn="tl">
                    <a:srgbClr val="666633"/>
                  </a:outerShdw>
                </a:effectLst>
                <a:latin typeface="Arial Narrow" pitchFamily="34" charset="0"/>
              </a:rPr>
              <a:t>ND = Not done</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677863" y="1674813"/>
            <a:ext cx="7772400" cy="3429000"/>
          </a:xfrm>
          <a:effectLst>
            <a:outerShdw dist="53882" dir="2700000" algn="ctr" rotWithShape="0">
              <a:schemeClr val="bg2"/>
            </a:outerShdw>
          </a:effectLst>
        </p:spPr>
        <p:txBody>
          <a:bodyPr lIns="83696" tIns="41849" rIns="83696" bIns="41849"/>
          <a:lstStyle/>
          <a:p>
            <a:pPr algn="ctr">
              <a:buSzPct val="79000"/>
              <a:buFont typeface="Wingdings" pitchFamily="2" charset="2"/>
              <a:buNone/>
              <a:tabLst>
                <a:tab pos="3657600" algn="ctr"/>
                <a:tab pos="5600700" algn="ctr"/>
                <a:tab pos="7315200" algn="ctr"/>
              </a:tabLst>
              <a:defRPr/>
            </a:pPr>
            <a:r>
              <a:rPr lang="en-US" sz="2700"/>
              <a:t>Results - Weaning Weight of First-born Calf</a:t>
            </a:r>
          </a:p>
          <a:p>
            <a:pPr>
              <a:buFont typeface="Wingdings" pitchFamily="2" charset="2"/>
              <a:buNone/>
              <a:tabLst>
                <a:tab pos="3657600" algn="ctr"/>
                <a:tab pos="5600700" algn="ctr"/>
                <a:tab pos="7315200" algn="ctr"/>
              </a:tabLst>
              <a:defRPr/>
            </a:pPr>
            <a:r>
              <a:rPr lang="en-US" sz="2700"/>
              <a:t>		</a:t>
            </a:r>
            <a:r>
              <a:rPr lang="en-US" sz="2700" u="sng"/>
              <a:t>Weaning Wt. (lb)	Diff.	$ / head**</a:t>
            </a:r>
            <a:r>
              <a:rPr lang="en-US" sz="2700"/>
              <a:t>  </a:t>
            </a:r>
          </a:p>
          <a:p>
            <a:pPr>
              <a:buFont typeface="Wingdings" pitchFamily="2" charset="2"/>
              <a:buNone/>
              <a:tabLst>
                <a:tab pos="3657600" algn="ctr"/>
                <a:tab pos="5600700" algn="ctr"/>
                <a:tab pos="7315200" algn="ctr"/>
              </a:tabLst>
              <a:defRPr/>
            </a:pPr>
            <a:r>
              <a:rPr lang="en-US" sz="2700"/>
              <a:t>No Control	496</a:t>
            </a:r>
            <a:r>
              <a:rPr lang="en-US" sz="2700" baseline="30000"/>
              <a:t>c</a:t>
            </a:r>
            <a:r>
              <a:rPr lang="en-US" sz="2700"/>
              <a:t>	---</a:t>
            </a:r>
          </a:p>
          <a:p>
            <a:pPr>
              <a:buFont typeface="Wingdings" pitchFamily="2" charset="2"/>
              <a:buNone/>
              <a:tabLst>
                <a:tab pos="3657600" algn="ctr"/>
                <a:tab pos="5600700" algn="ctr"/>
                <a:tab pos="7315200" algn="ctr"/>
              </a:tabLst>
              <a:defRPr/>
            </a:pPr>
            <a:r>
              <a:rPr lang="en-US" sz="2700"/>
              <a:t>Avermectin (A) Only 	530</a:t>
            </a:r>
            <a:r>
              <a:rPr lang="en-US" sz="2700" baseline="30000"/>
              <a:t>d	</a:t>
            </a:r>
            <a:r>
              <a:rPr lang="en-US" sz="2700"/>
              <a:t>+ 34	 ND</a:t>
            </a:r>
          </a:p>
          <a:p>
            <a:pPr>
              <a:buFont typeface="Wingdings" pitchFamily="2" charset="2"/>
              <a:buNone/>
              <a:tabLst>
                <a:tab pos="3657600" algn="ctr"/>
                <a:tab pos="5600700" algn="ctr"/>
                <a:tab pos="7315200" algn="ctr"/>
              </a:tabLst>
              <a:defRPr/>
            </a:pPr>
            <a:r>
              <a:rPr lang="en-US" sz="2700"/>
              <a:t>Flukicide (F) Only 	 512</a:t>
            </a:r>
            <a:r>
              <a:rPr lang="en-US" sz="2700" baseline="30000"/>
              <a:t>cd</a:t>
            </a:r>
            <a:r>
              <a:rPr lang="en-US" sz="2700"/>
              <a:t>	+ 16	 ND</a:t>
            </a:r>
          </a:p>
          <a:p>
            <a:pPr>
              <a:buFont typeface="Wingdings" pitchFamily="2" charset="2"/>
              <a:buNone/>
              <a:tabLst>
                <a:tab pos="3657600" algn="ctr"/>
                <a:tab pos="5600700" algn="ctr"/>
                <a:tab pos="7315200" algn="ctr"/>
              </a:tabLst>
              <a:defRPr/>
            </a:pPr>
            <a:r>
              <a:rPr lang="en-US" sz="2700"/>
              <a:t>A &amp; F Control	529</a:t>
            </a:r>
            <a:r>
              <a:rPr lang="en-US" sz="2700" baseline="30000"/>
              <a:t>d	</a:t>
            </a:r>
            <a:r>
              <a:rPr lang="en-US" sz="2700"/>
              <a:t>+ 33	$23.10</a:t>
            </a:r>
          </a:p>
        </p:txBody>
      </p:sp>
      <p:sp>
        <p:nvSpPr>
          <p:cNvPr id="105475" name="Rectangle 3"/>
          <p:cNvSpPr>
            <a:spLocks noGrp="1" noChangeArrowheads="1"/>
          </p:cNvSpPr>
          <p:nvPr>
            <p:ph type="title"/>
          </p:nvPr>
        </p:nvSpPr>
        <p:spPr>
          <a:xfrm>
            <a:off x="557213" y="231775"/>
            <a:ext cx="7961312" cy="1219200"/>
          </a:xfrm>
          <a:effectLst>
            <a:outerShdw dist="53882" dir="2700000" algn="ctr" rotWithShape="0">
              <a:schemeClr val="bg2"/>
            </a:outerShdw>
          </a:effectLst>
        </p:spPr>
        <p:txBody>
          <a:bodyPr lIns="83696" tIns="41849" rIns="83696" bIns="41849"/>
          <a:lstStyle/>
          <a:p>
            <a:pPr>
              <a:defRPr/>
            </a:pPr>
            <a:r>
              <a:rPr lang="en-US"/>
              <a:t>Louisiana</a:t>
            </a:r>
            <a:br>
              <a:rPr lang="en-US"/>
            </a:br>
            <a:r>
              <a:rPr lang="en-US" sz="4000"/>
              <a:t>Effect of Flukes on Calf Production</a:t>
            </a:r>
            <a:r>
              <a:rPr lang="en-US" sz="3600"/>
              <a:t> </a:t>
            </a:r>
          </a:p>
        </p:txBody>
      </p:sp>
      <p:sp>
        <p:nvSpPr>
          <p:cNvPr id="105476" name="Rectangle 4"/>
          <p:cNvSpPr>
            <a:spLocks noChangeArrowheads="1"/>
          </p:cNvSpPr>
          <p:nvPr/>
        </p:nvSpPr>
        <p:spPr bwMode="auto">
          <a:xfrm>
            <a:off x="474663" y="6189663"/>
            <a:ext cx="51816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696" tIns="41849" rIns="83696" bIns="41849">
            <a:spAutoFit/>
          </a:bodyPr>
          <a:lstStyle/>
          <a:p>
            <a:pPr defTabSz="831850">
              <a:defRPr/>
            </a:pPr>
            <a:r>
              <a:rPr lang="en-US" sz="1500">
                <a:effectLst>
                  <a:outerShdw blurRad="38100" dist="38100" dir="2700000" algn="tl">
                    <a:srgbClr val="666633"/>
                  </a:outerShdw>
                </a:effectLst>
                <a:latin typeface="Times New Roman" charset="0"/>
              </a:rPr>
              <a:t>A.F. Loyacano : </a:t>
            </a:r>
            <a:r>
              <a:rPr lang="en-US" sz="1500" i="1">
                <a:effectLst>
                  <a:outerShdw blurRad="38100" dist="38100" dir="2700000" algn="tl">
                    <a:srgbClr val="666633"/>
                  </a:outerShdw>
                </a:effectLst>
                <a:latin typeface="Times New Roman" charset="0"/>
              </a:rPr>
              <a:t>LSU Annual Research </a:t>
            </a:r>
            <a:r>
              <a:rPr lang="en-US" sz="1600" i="1">
                <a:effectLst>
                  <a:outerShdw blurRad="38100" dist="38100" dir="2700000" algn="tl">
                    <a:srgbClr val="666633"/>
                  </a:outerShdw>
                </a:effectLst>
                <a:latin typeface="Times New Roman" charset="0"/>
              </a:rPr>
              <a:t>Summary</a:t>
            </a:r>
            <a:r>
              <a:rPr lang="en-US" sz="1500">
                <a:effectLst>
                  <a:outerShdw blurRad="38100" dist="38100" dir="2700000" algn="tl">
                    <a:srgbClr val="666633"/>
                  </a:outerShdw>
                </a:effectLst>
                <a:latin typeface="Times New Roman" charset="0"/>
              </a:rPr>
              <a:t>, 1999</a:t>
            </a:r>
          </a:p>
        </p:txBody>
      </p:sp>
      <p:sp>
        <p:nvSpPr>
          <p:cNvPr id="105477" name="Rectangle 5"/>
          <p:cNvSpPr>
            <a:spLocks noChangeArrowheads="1"/>
          </p:cNvSpPr>
          <p:nvPr/>
        </p:nvSpPr>
        <p:spPr bwMode="auto">
          <a:xfrm>
            <a:off x="474663" y="5103813"/>
            <a:ext cx="5351462"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119" tIns="41559" rIns="83119" bIns="41559">
            <a:spAutoFit/>
          </a:bodyPr>
          <a:lstStyle/>
          <a:p>
            <a:pPr defTabSz="831850">
              <a:defRPr/>
            </a:pPr>
            <a:r>
              <a:rPr lang="en-US" sz="1600" b="1" baseline="30000">
                <a:effectLst>
                  <a:outerShdw blurRad="38100" dist="38100" dir="2700000" algn="tl">
                    <a:srgbClr val="666633"/>
                  </a:outerShdw>
                </a:effectLst>
                <a:latin typeface="Arial Narrow" pitchFamily="34" charset="0"/>
              </a:rPr>
              <a:t>c,d  </a:t>
            </a:r>
            <a:r>
              <a:rPr lang="en-US" sz="1500" b="1">
                <a:effectLst>
                  <a:outerShdw blurRad="38100" dist="38100" dir="2700000" algn="tl">
                    <a:srgbClr val="666633"/>
                  </a:outerShdw>
                </a:effectLst>
                <a:latin typeface="Arial Narrow" pitchFamily="34" charset="0"/>
              </a:rPr>
              <a:t>Values with different superscripts are different at </a:t>
            </a:r>
            <a:r>
              <a:rPr lang="en-US" sz="1500" b="1" i="1">
                <a:effectLst>
                  <a:outerShdw blurRad="38100" dist="38100" dir="2700000" algn="tl">
                    <a:srgbClr val="666633"/>
                  </a:outerShdw>
                </a:effectLst>
                <a:latin typeface="Arial Narrow" pitchFamily="34" charset="0"/>
              </a:rPr>
              <a:t>(0.05&lt;P&lt;0.10)</a:t>
            </a:r>
            <a:endParaRPr lang="en-US" sz="1600" b="1">
              <a:effectLst>
                <a:outerShdw blurRad="38100" dist="38100" dir="2700000" algn="tl">
                  <a:srgbClr val="666633"/>
                </a:outerShdw>
              </a:effectLst>
              <a:latin typeface="Arial Narrow" pitchFamily="34" charset="0"/>
            </a:endParaRPr>
          </a:p>
          <a:p>
            <a:pPr defTabSz="831850">
              <a:defRPr/>
            </a:pPr>
            <a:r>
              <a:rPr lang="en-US" sz="1600" b="1">
                <a:effectLst>
                  <a:outerShdw blurRad="38100" dist="38100" dir="2700000" algn="tl">
                    <a:srgbClr val="666633"/>
                  </a:outerShdw>
                </a:effectLst>
                <a:latin typeface="Arial Narrow" pitchFamily="34" charset="0"/>
              </a:rPr>
              <a:t>**  Calculated at $0.70 per pound</a:t>
            </a:r>
          </a:p>
          <a:p>
            <a:pPr defTabSz="831850">
              <a:defRPr/>
            </a:pPr>
            <a:r>
              <a:rPr lang="en-US" sz="1600" b="1">
                <a:effectLst>
                  <a:outerShdw blurRad="38100" dist="38100" dir="2700000" algn="tl">
                    <a:srgbClr val="666633"/>
                  </a:outerShdw>
                </a:effectLst>
                <a:latin typeface="Arial Narrow" pitchFamily="34" charset="0"/>
              </a:rPr>
              <a:t>     ND = Not done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xfrm>
            <a:off x="406400" y="1754188"/>
            <a:ext cx="8196263" cy="4111625"/>
          </a:xfrm>
          <a:effectLst>
            <a:outerShdw dist="53882" dir="2700000" algn="ctr" rotWithShape="0">
              <a:schemeClr val="bg2"/>
            </a:outerShdw>
          </a:effectLst>
        </p:spPr>
        <p:txBody>
          <a:bodyPr lIns="83696" tIns="41849" rIns="83696" bIns="41849"/>
          <a:lstStyle/>
          <a:p>
            <a:pPr>
              <a:lnSpc>
                <a:spcPct val="75000"/>
              </a:lnSpc>
              <a:buSzPct val="79000"/>
              <a:defRPr/>
            </a:pPr>
            <a:r>
              <a:rPr lang="en-US" sz="3500"/>
              <a:t>Summary</a:t>
            </a:r>
          </a:p>
          <a:p>
            <a:pPr lvl="1">
              <a:lnSpc>
                <a:spcPct val="65000"/>
              </a:lnSpc>
              <a:buSzPct val="79000"/>
              <a:defRPr/>
            </a:pPr>
            <a:r>
              <a:rPr lang="en-US" sz="3000"/>
              <a:t>Previous studies and this work indicate...</a:t>
            </a:r>
          </a:p>
          <a:p>
            <a:pPr lvl="2">
              <a:buSzPct val="79000"/>
              <a:defRPr/>
            </a:pPr>
            <a:r>
              <a:rPr lang="en-US" sz="2800"/>
              <a:t>Internal and external parasites can reduce weight gains</a:t>
            </a:r>
          </a:p>
          <a:p>
            <a:pPr lvl="2">
              <a:buSzPct val="79000"/>
              <a:defRPr/>
            </a:pPr>
            <a:r>
              <a:rPr lang="en-US" sz="2800"/>
              <a:t>Liver flukes can reduce weight gains</a:t>
            </a:r>
          </a:p>
          <a:p>
            <a:pPr lvl="1">
              <a:buSzPct val="79000"/>
              <a:defRPr/>
            </a:pPr>
            <a:r>
              <a:rPr lang="en-US" sz="3000"/>
              <a:t>This study indicates liver fluke infections may...</a:t>
            </a:r>
          </a:p>
          <a:p>
            <a:pPr lvl="2">
              <a:buSzPct val="79000"/>
              <a:defRPr/>
            </a:pPr>
            <a:r>
              <a:rPr lang="en-US" sz="2800"/>
              <a:t>Reduce conception rates</a:t>
            </a:r>
          </a:p>
          <a:p>
            <a:pPr lvl="2">
              <a:buSzPct val="79000"/>
              <a:defRPr/>
            </a:pPr>
            <a:r>
              <a:rPr lang="en-US" sz="2800"/>
              <a:t>Reduce weaning of first born calves </a:t>
            </a:r>
          </a:p>
        </p:txBody>
      </p:sp>
      <p:sp>
        <p:nvSpPr>
          <p:cNvPr id="107523" name="Rectangle 3"/>
          <p:cNvSpPr>
            <a:spLocks noGrp="1" noChangeArrowheads="1"/>
          </p:cNvSpPr>
          <p:nvPr>
            <p:ph type="title"/>
          </p:nvPr>
        </p:nvSpPr>
        <p:spPr>
          <a:xfrm>
            <a:off x="609600" y="381000"/>
            <a:ext cx="7874000" cy="1143000"/>
          </a:xfrm>
          <a:effectLst>
            <a:outerShdw dist="53882" dir="2700000" algn="ctr" rotWithShape="0">
              <a:schemeClr val="bg2"/>
            </a:outerShdw>
          </a:effectLst>
        </p:spPr>
        <p:txBody>
          <a:bodyPr lIns="83696" tIns="41849" rIns="83696" bIns="41849"/>
          <a:lstStyle/>
          <a:p>
            <a:pPr>
              <a:defRPr/>
            </a:pPr>
            <a:r>
              <a:rPr lang="en-US"/>
              <a:t>Louisiana</a:t>
            </a:r>
            <a:r>
              <a:rPr lang="en-US" sz="3600"/>
              <a:t/>
            </a:r>
            <a:br>
              <a:rPr lang="en-US" sz="3600"/>
            </a:br>
            <a:r>
              <a:rPr lang="en-US" sz="3600"/>
              <a:t>Effect of Flukes Gain &amp; Reproduction in Beef Heifers </a:t>
            </a:r>
          </a:p>
        </p:txBody>
      </p:sp>
      <p:sp>
        <p:nvSpPr>
          <p:cNvPr id="107524" name="Rectangle 4"/>
          <p:cNvSpPr>
            <a:spLocks noChangeArrowheads="1"/>
          </p:cNvSpPr>
          <p:nvPr/>
        </p:nvSpPr>
        <p:spPr bwMode="auto">
          <a:xfrm>
            <a:off x="609600" y="6096000"/>
            <a:ext cx="518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696" tIns="41849" rIns="83696" bIns="41849">
            <a:spAutoFit/>
          </a:bodyPr>
          <a:lstStyle/>
          <a:p>
            <a:pPr defTabSz="831850">
              <a:defRPr/>
            </a:pPr>
            <a:r>
              <a:rPr lang="en-US" sz="1500">
                <a:effectLst>
                  <a:outerShdw blurRad="38100" dist="38100" dir="2700000" algn="tl">
                    <a:srgbClr val="666633"/>
                  </a:outerShdw>
                </a:effectLst>
              </a:rPr>
              <a:t>A.F. Loyacano: </a:t>
            </a:r>
            <a:r>
              <a:rPr lang="en-US" sz="1500" i="1">
                <a:effectLst>
                  <a:outerShdw blurRad="38100" dist="38100" dir="2700000" algn="tl">
                    <a:srgbClr val="666633"/>
                  </a:outerShdw>
                </a:effectLst>
              </a:rPr>
              <a:t>LSU Annual Research Summary</a:t>
            </a:r>
            <a:r>
              <a:rPr lang="en-US" sz="1500">
                <a:effectLst>
                  <a:outerShdw blurRad="38100" dist="38100" dir="2700000" algn="tl">
                    <a:srgbClr val="666633"/>
                  </a:outerShdw>
                </a:effectLst>
              </a:rPr>
              <a:t>, 1997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r>
              <a:rPr lang="en-US" smtClean="0"/>
              <a:t>Vaccines</a:t>
            </a:r>
          </a:p>
        </p:txBody>
      </p:sp>
      <p:sp>
        <p:nvSpPr>
          <p:cNvPr id="115715" name="Rectangle 3"/>
          <p:cNvSpPr>
            <a:spLocks noGrp="1" noChangeArrowheads="1"/>
          </p:cNvSpPr>
          <p:nvPr>
            <p:ph type="body" idx="1"/>
          </p:nvPr>
        </p:nvSpPr>
        <p:spPr>
          <a:xfrm>
            <a:off x="1066800" y="1981200"/>
            <a:ext cx="8077200" cy="4876800"/>
          </a:xfrm>
        </p:spPr>
        <p:txBody>
          <a:bodyPr/>
          <a:lstStyle/>
          <a:p>
            <a:pPr eaLnBrk="1" hangingPunct="1">
              <a:defRPr/>
            </a:pPr>
            <a:r>
              <a:rPr lang="en-US" u="sng" smtClean="0"/>
              <a:t>Antigen</a:t>
            </a:r>
            <a:r>
              <a:rPr lang="en-US" smtClean="0"/>
              <a:t>-  </a:t>
            </a:r>
            <a:r>
              <a:rPr lang="en-US" sz="2400" smtClean="0"/>
              <a:t>is any substance that, when introduced parenterally into animal tissue stimulates the production antibodies</a:t>
            </a:r>
            <a:r>
              <a:rPr lang="en-US" sz="2800" smtClean="0"/>
              <a:t>.</a:t>
            </a:r>
          </a:p>
          <a:p>
            <a:pPr eaLnBrk="1" hangingPunct="1">
              <a:defRPr/>
            </a:pPr>
            <a:endParaRPr lang="en-US" sz="2800" smtClean="0"/>
          </a:p>
          <a:p>
            <a:pPr eaLnBrk="1" hangingPunct="1">
              <a:defRPr/>
            </a:pPr>
            <a:r>
              <a:rPr lang="en-US" u="sng" smtClean="0"/>
              <a:t>Antibody</a:t>
            </a:r>
            <a:r>
              <a:rPr lang="en-US" sz="2800" smtClean="0"/>
              <a:t>-  </a:t>
            </a:r>
            <a:r>
              <a:rPr lang="en-US" sz="2400" smtClean="0"/>
              <a:t>is any substance that makes its appearance in the body fluids of an animal in response to a stimulus provided by the parenteral introduction of an antigen into the tissues, therefore the antibodies give the desired protection</a:t>
            </a:r>
            <a:r>
              <a:rPr lang="en-US" sz="2800" smtClean="0"/>
              <a: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body" idx="1"/>
          </p:nvPr>
        </p:nvSpPr>
        <p:spPr>
          <a:xfrm>
            <a:off x="1295400" y="2209800"/>
            <a:ext cx="7283450" cy="3144838"/>
          </a:xfrm>
          <a:effectLst>
            <a:outerShdw dist="53882" dir="2700000" algn="ctr" rotWithShape="0">
              <a:schemeClr val="bg2"/>
            </a:outerShdw>
          </a:effectLst>
        </p:spPr>
        <p:txBody>
          <a:bodyPr lIns="83696" tIns="41849" rIns="83696" bIns="41849"/>
          <a:lstStyle/>
          <a:p>
            <a:pPr>
              <a:buSzPct val="78000"/>
              <a:defRPr/>
            </a:pPr>
            <a:r>
              <a:rPr lang="en-US" sz="3500"/>
              <a:t>Summary</a:t>
            </a:r>
          </a:p>
          <a:p>
            <a:pPr lvl="1">
              <a:buSzPct val="78000"/>
              <a:defRPr/>
            </a:pPr>
            <a:r>
              <a:rPr lang="en-US" sz="3000"/>
              <a:t>This study supports that optimal benefits can be derived from controlling </a:t>
            </a:r>
            <a:r>
              <a:rPr lang="en-US" sz="3000" i="1"/>
              <a:t>both</a:t>
            </a:r>
            <a:r>
              <a:rPr lang="en-US" sz="3000"/>
              <a:t> nematodes and external parasites as well as liver flukes simultaneously</a:t>
            </a:r>
            <a:endParaRPr lang="en-US"/>
          </a:p>
        </p:txBody>
      </p:sp>
      <p:sp>
        <p:nvSpPr>
          <p:cNvPr id="109571" name="Rectangle 3"/>
          <p:cNvSpPr>
            <a:spLocks noGrp="1" noChangeArrowheads="1"/>
          </p:cNvSpPr>
          <p:nvPr>
            <p:ph type="title"/>
          </p:nvPr>
        </p:nvSpPr>
        <p:spPr>
          <a:xfrm>
            <a:off x="609600" y="685800"/>
            <a:ext cx="8328025" cy="974725"/>
          </a:xfrm>
          <a:effectLst>
            <a:outerShdw dist="53882" dir="2700000" algn="ctr" rotWithShape="0">
              <a:schemeClr val="bg2"/>
            </a:outerShdw>
          </a:effectLst>
        </p:spPr>
        <p:txBody>
          <a:bodyPr lIns="83696" tIns="41849" rIns="83696" bIns="41849"/>
          <a:lstStyle/>
          <a:p>
            <a:pPr>
              <a:defRPr/>
            </a:pPr>
            <a:r>
              <a:rPr lang="en-US"/>
              <a:t>Louisiana</a:t>
            </a:r>
            <a:r>
              <a:rPr lang="en-US" sz="3600"/>
              <a:t/>
            </a:r>
            <a:br>
              <a:rPr lang="en-US" sz="3600"/>
            </a:br>
            <a:r>
              <a:rPr lang="en-US" sz="3900"/>
              <a:t>Effect of Flukes Gain &amp; Reproduction in Beef</a:t>
            </a:r>
            <a:r>
              <a:rPr lang="en-US" sz="4000"/>
              <a:t> </a:t>
            </a:r>
            <a:r>
              <a:rPr lang="en-US" sz="3900"/>
              <a:t>Heifers </a:t>
            </a:r>
            <a:endParaRPr lang="en-US" sz="36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47700" y="495300"/>
            <a:ext cx="7772400" cy="781050"/>
          </a:xfrm>
          <a:effectLst>
            <a:outerShdw dist="53882" dir="2700000" algn="ctr" rotWithShape="0">
              <a:schemeClr val="bg2"/>
            </a:outerShdw>
          </a:effectLst>
        </p:spPr>
        <p:txBody>
          <a:bodyPr lIns="92075" tIns="46038" rIns="92075" bIns="46038"/>
          <a:lstStyle/>
          <a:p>
            <a:pPr>
              <a:defRPr/>
            </a:pPr>
            <a:r>
              <a:rPr lang="en-US"/>
              <a:t>Parasites of Beef Cattle</a:t>
            </a:r>
          </a:p>
        </p:txBody>
      </p:sp>
      <p:sp>
        <p:nvSpPr>
          <p:cNvPr id="34819" name="Rectangle 3"/>
          <p:cNvSpPr>
            <a:spLocks noGrp="1" noChangeArrowheads="1"/>
          </p:cNvSpPr>
          <p:nvPr>
            <p:ph type="body" idx="1"/>
          </p:nvPr>
        </p:nvSpPr>
        <p:spPr>
          <a:xfrm>
            <a:off x="647700" y="1181100"/>
            <a:ext cx="7772400" cy="4114800"/>
          </a:xfrm>
          <a:effectLst>
            <a:outerShdw dist="53882" dir="2700000" algn="ctr" rotWithShape="0">
              <a:schemeClr val="bg2"/>
            </a:outerShdw>
          </a:effectLst>
        </p:spPr>
        <p:txBody>
          <a:bodyPr lIns="92075" tIns="46038" rIns="92075" bIns="46038"/>
          <a:lstStyle/>
          <a:p>
            <a:pPr>
              <a:buFont typeface="Wingdings" pitchFamily="2" charset="2"/>
              <a:buNone/>
              <a:defRPr/>
            </a:pPr>
            <a:r>
              <a:rPr lang="en-US" i="1">
                <a:effectLst>
                  <a:outerShdw blurRad="38100" dist="38100" dir="2700000" algn="tl">
                    <a:srgbClr val="666633"/>
                  </a:outerShdw>
                </a:effectLst>
              </a:rPr>
              <a:t>External Parasites:</a:t>
            </a:r>
          </a:p>
          <a:p>
            <a:pPr>
              <a:buFont typeface="Wingdings" pitchFamily="2" charset="2"/>
              <a:buNone/>
              <a:defRPr/>
            </a:pPr>
            <a:endParaRPr lang="en-US" sz="1000"/>
          </a:p>
          <a:p>
            <a:pPr>
              <a:buSzPct val="80000"/>
              <a:defRPr/>
            </a:pPr>
            <a:r>
              <a:rPr lang="en-US"/>
              <a:t>Mites - Scab, Tailhead and Mange Mite</a:t>
            </a:r>
          </a:p>
          <a:p>
            <a:pPr>
              <a:buSzPct val="80000"/>
              <a:defRPr/>
            </a:pPr>
            <a:r>
              <a:rPr lang="en-US"/>
              <a:t>Ticks - Lone Star Tick</a:t>
            </a:r>
          </a:p>
          <a:p>
            <a:pPr>
              <a:buSzPct val="80000"/>
              <a:defRPr/>
            </a:pPr>
            <a:r>
              <a:rPr lang="en-US"/>
              <a:t>Lice - Biting &amp; Sucking Lice</a:t>
            </a:r>
          </a:p>
          <a:p>
            <a:pPr>
              <a:buSzPct val="80000"/>
              <a:defRPr/>
            </a:pPr>
            <a:r>
              <a:rPr lang="en-US"/>
              <a:t>Grubs - Larvae of Heel Fly</a:t>
            </a:r>
          </a:p>
          <a:p>
            <a:pPr>
              <a:buSzPct val="80000"/>
              <a:defRPr/>
            </a:pPr>
            <a:r>
              <a:rPr lang="en-US"/>
              <a:t>Flies - Horn Fly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4819">
                                            <p:txEl>
                                              <p:pRg st="0" end="0"/>
                                            </p:txEl>
                                          </p:spTgt>
                                        </p:tgtEl>
                                        <p:attrNameLst>
                                          <p:attrName>style.visibility</p:attrName>
                                        </p:attrNameLst>
                                      </p:cBhvr>
                                      <p:to>
                                        <p:strVal val="visible"/>
                                      </p:to>
                                    </p:set>
                                    <p:anim to="" calcmode="lin" valueType="num">
                                      <p:cBhvr>
                                        <p:cTn id="7" dur="1" fill="hold"/>
                                        <p:tgtEl>
                                          <p:spTgt spid="3481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4819">
                                            <p:txEl>
                                              <p:pRg st="2" end="2"/>
                                            </p:txEl>
                                          </p:spTgt>
                                        </p:tgtEl>
                                        <p:attrNameLst>
                                          <p:attrName>style.visibility</p:attrName>
                                        </p:attrNameLst>
                                      </p:cBhvr>
                                      <p:to>
                                        <p:strVal val="visible"/>
                                      </p:to>
                                    </p:set>
                                    <p:anim to="" calcmode="lin" valueType="num">
                                      <p:cBhvr>
                                        <p:cTn id="12" dur="1" fill="hold"/>
                                        <p:tgtEl>
                                          <p:spTgt spid="34819">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4819">
                                            <p:txEl>
                                              <p:pRg st="3" end="3"/>
                                            </p:txEl>
                                          </p:spTgt>
                                        </p:tgtEl>
                                        <p:attrNameLst>
                                          <p:attrName>style.visibility</p:attrName>
                                        </p:attrNameLst>
                                      </p:cBhvr>
                                      <p:to>
                                        <p:strVal val="visible"/>
                                      </p:to>
                                    </p:set>
                                    <p:anim to="" calcmode="lin" valueType="num">
                                      <p:cBhvr>
                                        <p:cTn id="17" dur="1" fill="hold"/>
                                        <p:tgtEl>
                                          <p:spTgt spid="34819">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4819">
                                            <p:txEl>
                                              <p:pRg st="4" end="4"/>
                                            </p:txEl>
                                          </p:spTgt>
                                        </p:tgtEl>
                                        <p:attrNameLst>
                                          <p:attrName>style.visibility</p:attrName>
                                        </p:attrNameLst>
                                      </p:cBhvr>
                                      <p:to>
                                        <p:strVal val="visible"/>
                                      </p:to>
                                    </p:set>
                                    <p:anim to="" calcmode="lin" valueType="num">
                                      <p:cBhvr>
                                        <p:cTn id="22" dur="1" fill="hold"/>
                                        <p:tgtEl>
                                          <p:spTgt spid="34819">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4819">
                                            <p:txEl>
                                              <p:pRg st="5" end="5"/>
                                            </p:txEl>
                                          </p:spTgt>
                                        </p:tgtEl>
                                        <p:attrNameLst>
                                          <p:attrName>style.visibility</p:attrName>
                                        </p:attrNameLst>
                                      </p:cBhvr>
                                      <p:to>
                                        <p:strVal val="visible"/>
                                      </p:to>
                                    </p:set>
                                    <p:anim to="" calcmode="lin" valueType="num">
                                      <p:cBhvr>
                                        <p:cTn id="27" dur="1" fill="hold"/>
                                        <p:tgtEl>
                                          <p:spTgt spid="34819">
                                            <p:txEl>
                                              <p:pRg st="5" end="5"/>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4819">
                                            <p:txEl>
                                              <p:pRg st="6" end="6"/>
                                            </p:txEl>
                                          </p:spTgt>
                                        </p:tgtEl>
                                        <p:attrNameLst>
                                          <p:attrName>style.visibility</p:attrName>
                                        </p:attrNameLst>
                                      </p:cBhvr>
                                      <p:to>
                                        <p:strVal val="visible"/>
                                      </p:to>
                                    </p:set>
                                    <p:anim to="" calcmode="lin" valueType="num">
                                      <p:cBhvr>
                                        <p:cTn id="32" dur="1" fill="hold"/>
                                        <p:tgtEl>
                                          <p:spTgt spid="3481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9600" y="495300"/>
            <a:ext cx="7772400" cy="723900"/>
          </a:xfrm>
          <a:effectLst>
            <a:outerShdw dist="53882" dir="2700000" algn="ctr" rotWithShape="0">
              <a:schemeClr val="bg2"/>
            </a:outerShdw>
          </a:effectLst>
        </p:spPr>
        <p:txBody>
          <a:bodyPr lIns="92075" tIns="46038" rIns="92075" bIns="46038"/>
          <a:lstStyle/>
          <a:p>
            <a:pPr>
              <a:defRPr/>
            </a:pPr>
            <a:r>
              <a:rPr lang="en-US"/>
              <a:t>Parasite of Beef Cattle </a:t>
            </a:r>
          </a:p>
        </p:txBody>
      </p:sp>
      <p:sp>
        <p:nvSpPr>
          <p:cNvPr id="36867" name="Rectangle 3"/>
          <p:cNvSpPr>
            <a:spLocks noGrp="1" noChangeArrowheads="1"/>
          </p:cNvSpPr>
          <p:nvPr>
            <p:ph type="body" idx="1"/>
          </p:nvPr>
        </p:nvSpPr>
        <p:spPr>
          <a:xfrm>
            <a:off x="666750" y="1123950"/>
            <a:ext cx="7772400" cy="4114800"/>
          </a:xfrm>
          <a:effectLst>
            <a:outerShdw dist="53882" dir="2700000" algn="ctr" rotWithShape="0">
              <a:schemeClr val="bg2"/>
            </a:outerShdw>
          </a:effectLst>
        </p:spPr>
        <p:txBody>
          <a:bodyPr lIns="92075" tIns="46038" rIns="92075" bIns="46038"/>
          <a:lstStyle/>
          <a:p>
            <a:pPr>
              <a:buFont typeface="Wingdings" pitchFamily="2" charset="2"/>
              <a:buNone/>
              <a:defRPr/>
            </a:pPr>
            <a:r>
              <a:rPr lang="en-US" i="1">
                <a:effectLst>
                  <a:outerShdw blurRad="38100" dist="38100" dir="2700000" algn="tl">
                    <a:srgbClr val="666633"/>
                  </a:outerShdw>
                </a:effectLst>
              </a:rPr>
              <a:t>Economic Loss from External Parasites:</a:t>
            </a:r>
          </a:p>
          <a:p>
            <a:pPr>
              <a:buFont typeface="Wingdings" pitchFamily="2" charset="2"/>
              <a:buNone/>
              <a:defRPr/>
            </a:pPr>
            <a:endParaRPr lang="en-US" sz="1300" i="1">
              <a:effectLst>
                <a:outerShdw blurRad="38100" dist="38100" dir="2700000" algn="tl">
                  <a:srgbClr val="666633"/>
                </a:outerShdw>
              </a:effectLst>
            </a:endParaRPr>
          </a:p>
          <a:p>
            <a:pPr>
              <a:buSzPct val="80000"/>
              <a:defRPr/>
            </a:pPr>
            <a:r>
              <a:rPr lang="en-US" sz="2700"/>
              <a:t>Anemia from blood feeding</a:t>
            </a:r>
          </a:p>
          <a:p>
            <a:pPr>
              <a:buSzPct val="80000"/>
              <a:defRPr/>
            </a:pPr>
            <a:r>
              <a:rPr lang="en-US" sz="2700"/>
              <a:t>Hide damage</a:t>
            </a:r>
          </a:p>
          <a:p>
            <a:pPr>
              <a:buSzPct val="80000"/>
              <a:defRPr/>
            </a:pPr>
            <a:r>
              <a:rPr lang="en-US" sz="2700"/>
              <a:t>Gadding causing decrease feed time</a:t>
            </a:r>
          </a:p>
          <a:p>
            <a:pPr>
              <a:buSzPct val="80000"/>
              <a:defRPr/>
            </a:pPr>
            <a:r>
              <a:rPr lang="en-US" sz="2700"/>
              <a:t>Decreased resistance to other diseases</a:t>
            </a:r>
          </a:p>
          <a:p>
            <a:pPr>
              <a:buSzPct val="80000"/>
              <a:defRPr/>
            </a:pPr>
            <a:r>
              <a:rPr lang="en-US" sz="2700"/>
              <a:t>Damage premises due to rubbing/scratching</a:t>
            </a:r>
          </a:p>
          <a:p>
            <a:pPr>
              <a:buSzPct val="80000"/>
              <a:defRPr/>
            </a:pPr>
            <a:r>
              <a:rPr lang="en-US" sz="2700"/>
              <a:t>Transmission of other diseases by parasite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6867">
                                            <p:txEl>
                                              <p:pRg st="0" end="0"/>
                                            </p:txEl>
                                          </p:spTgt>
                                        </p:tgtEl>
                                        <p:attrNameLst>
                                          <p:attrName>style.visibility</p:attrName>
                                        </p:attrNameLst>
                                      </p:cBhvr>
                                      <p:to>
                                        <p:strVal val="visible"/>
                                      </p:to>
                                    </p:set>
                                    <p:anim to="" calcmode="lin" valueType="num">
                                      <p:cBhvr>
                                        <p:cTn id="7" dur="1" fill="hold"/>
                                        <p:tgtEl>
                                          <p:spTgt spid="3686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6867">
                                            <p:txEl>
                                              <p:pRg st="2" end="2"/>
                                            </p:txEl>
                                          </p:spTgt>
                                        </p:tgtEl>
                                        <p:attrNameLst>
                                          <p:attrName>style.visibility</p:attrName>
                                        </p:attrNameLst>
                                      </p:cBhvr>
                                      <p:to>
                                        <p:strVal val="visible"/>
                                      </p:to>
                                    </p:set>
                                    <p:anim to="" calcmode="lin" valueType="num">
                                      <p:cBhvr>
                                        <p:cTn id="12" dur="1" fill="hold"/>
                                        <p:tgtEl>
                                          <p:spTgt spid="36867">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6867">
                                            <p:txEl>
                                              <p:pRg st="3" end="3"/>
                                            </p:txEl>
                                          </p:spTgt>
                                        </p:tgtEl>
                                        <p:attrNameLst>
                                          <p:attrName>style.visibility</p:attrName>
                                        </p:attrNameLst>
                                      </p:cBhvr>
                                      <p:to>
                                        <p:strVal val="visible"/>
                                      </p:to>
                                    </p:set>
                                    <p:anim to="" calcmode="lin" valueType="num">
                                      <p:cBhvr>
                                        <p:cTn id="17" dur="1" fill="hold"/>
                                        <p:tgtEl>
                                          <p:spTgt spid="36867">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6867">
                                            <p:txEl>
                                              <p:pRg st="4" end="4"/>
                                            </p:txEl>
                                          </p:spTgt>
                                        </p:tgtEl>
                                        <p:attrNameLst>
                                          <p:attrName>style.visibility</p:attrName>
                                        </p:attrNameLst>
                                      </p:cBhvr>
                                      <p:to>
                                        <p:strVal val="visible"/>
                                      </p:to>
                                    </p:set>
                                    <p:anim to="" calcmode="lin" valueType="num">
                                      <p:cBhvr>
                                        <p:cTn id="22" dur="1" fill="hold"/>
                                        <p:tgtEl>
                                          <p:spTgt spid="36867">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6867">
                                            <p:txEl>
                                              <p:pRg st="5" end="5"/>
                                            </p:txEl>
                                          </p:spTgt>
                                        </p:tgtEl>
                                        <p:attrNameLst>
                                          <p:attrName>style.visibility</p:attrName>
                                        </p:attrNameLst>
                                      </p:cBhvr>
                                      <p:to>
                                        <p:strVal val="visible"/>
                                      </p:to>
                                    </p:set>
                                    <p:anim to="" calcmode="lin" valueType="num">
                                      <p:cBhvr>
                                        <p:cTn id="27" dur="1" fill="hold"/>
                                        <p:tgtEl>
                                          <p:spTgt spid="36867">
                                            <p:txEl>
                                              <p:pRg st="5" end="5"/>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6867">
                                            <p:txEl>
                                              <p:pRg st="6" end="6"/>
                                            </p:txEl>
                                          </p:spTgt>
                                        </p:tgtEl>
                                        <p:attrNameLst>
                                          <p:attrName>style.visibility</p:attrName>
                                        </p:attrNameLst>
                                      </p:cBhvr>
                                      <p:to>
                                        <p:strVal val="visible"/>
                                      </p:to>
                                    </p:set>
                                    <p:anim to="" calcmode="lin" valueType="num">
                                      <p:cBhvr>
                                        <p:cTn id="32" dur="1" fill="hold"/>
                                        <p:tgtEl>
                                          <p:spTgt spid="36867">
                                            <p:txEl>
                                              <p:pRg st="6" end="6"/>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36867">
                                            <p:txEl>
                                              <p:pRg st="7" end="7"/>
                                            </p:txEl>
                                          </p:spTgt>
                                        </p:tgtEl>
                                        <p:attrNameLst>
                                          <p:attrName>style.visibility</p:attrName>
                                        </p:attrNameLst>
                                      </p:cBhvr>
                                      <p:to>
                                        <p:strVal val="visible"/>
                                      </p:to>
                                    </p:set>
                                    <p:anim to="" calcmode="lin" valueType="num">
                                      <p:cBhvr>
                                        <p:cTn id="37" dur="1" fill="hold"/>
                                        <p:tgtEl>
                                          <p:spTgt spid="36867">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71500" y="476250"/>
            <a:ext cx="7772400" cy="819150"/>
          </a:xfrm>
          <a:effectLst>
            <a:outerShdw dist="53882" dir="2700000" algn="ctr" rotWithShape="0">
              <a:schemeClr val="bg2"/>
            </a:outerShdw>
          </a:effectLst>
        </p:spPr>
        <p:txBody>
          <a:bodyPr lIns="92075" tIns="46038" rIns="92075" bIns="46038"/>
          <a:lstStyle/>
          <a:p>
            <a:pPr>
              <a:defRPr/>
            </a:pPr>
            <a:r>
              <a:rPr lang="en-US"/>
              <a:t>Parasites of Beef Cattle</a:t>
            </a:r>
          </a:p>
        </p:txBody>
      </p:sp>
      <p:sp>
        <p:nvSpPr>
          <p:cNvPr id="38915" name="Rectangle 3"/>
          <p:cNvSpPr>
            <a:spLocks noGrp="1" noChangeArrowheads="1"/>
          </p:cNvSpPr>
          <p:nvPr>
            <p:ph type="body" idx="1"/>
          </p:nvPr>
        </p:nvSpPr>
        <p:spPr>
          <a:xfrm>
            <a:off x="628650" y="1295400"/>
            <a:ext cx="7772400" cy="4114800"/>
          </a:xfrm>
          <a:effectLst>
            <a:outerShdw dist="53882" dir="2700000" algn="ctr" rotWithShape="0">
              <a:schemeClr val="bg2"/>
            </a:outerShdw>
          </a:effectLst>
        </p:spPr>
        <p:txBody>
          <a:bodyPr lIns="92075" tIns="46038" rIns="92075" bIns="46038"/>
          <a:lstStyle/>
          <a:p>
            <a:pPr>
              <a:buFont typeface="Wingdings" pitchFamily="2" charset="2"/>
              <a:buNone/>
              <a:defRPr/>
            </a:pPr>
            <a:r>
              <a:rPr lang="en-US" sz="2700"/>
              <a:t>Most damaging external parasites are:</a:t>
            </a:r>
          </a:p>
          <a:p>
            <a:pPr>
              <a:buSzPct val="80000"/>
              <a:defRPr/>
            </a:pPr>
            <a:r>
              <a:rPr lang="en-US" sz="4400">
                <a:effectLst>
                  <a:outerShdw blurRad="38100" dist="38100" dir="2700000" algn="tl">
                    <a:srgbClr val="666633"/>
                  </a:outerShdw>
                </a:effectLst>
              </a:rPr>
              <a:t>Horn Fly</a:t>
            </a:r>
            <a:r>
              <a:rPr lang="en-US" sz="4900">
                <a:effectLst>
                  <a:outerShdw blurRad="38100" dist="38100" dir="2700000" algn="tl">
                    <a:srgbClr val="666633"/>
                  </a:outerShdw>
                </a:effectLst>
              </a:rPr>
              <a:t> </a:t>
            </a:r>
            <a:r>
              <a:rPr lang="en-US" sz="2200" i="1">
                <a:effectLst>
                  <a:outerShdw blurRad="38100" dist="38100" dir="2700000" algn="tl">
                    <a:srgbClr val="666633"/>
                  </a:outerShdw>
                </a:effectLst>
              </a:rPr>
              <a:t>(Haematobia irritans)  </a:t>
            </a:r>
          </a:p>
          <a:p>
            <a:pPr>
              <a:buFont typeface="Wingdings" pitchFamily="2" charset="2"/>
              <a:buNone/>
              <a:defRPr/>
            </a:pPr>
            <a:r>
              <a:rPr lang="en-US" sz="2200" i="1">
                <a:effectLst>
                  <a:outerShdw blurRad="38100" dist="38100" dir="2700000" algn="tl">
                    <a:srgbClr val="666633"/>
                  </a:outerShdw>
                </a:effectLst>
              </a:rPr>
              <a:t>     </a:t>
            </a:r>
            <a:r>
              <a:rPr lang="en-US" sz="2700">
                <a:solidFill>
                  <a:schemeClr val="tx2"/>
                </a:solidFill>
                <a:effectLst>
                  <a:outerShdw blurRad="38100" dist="38100" dir="2700000" algn="tl">
                    <a:srgbClr val="666633"/>
                  </a:outerShdw>
                </a:effectLst>
              </a:rPr>
              <a:t>$730 million in losses annually</a:t>
            </a:r>
            <a:endParaRPr lang="en-US" sz="2200">
              <a:effectLst>
                <a:outerShdw blurRad="38100" dist="38100" dir="2700000" algn="tl">
                  <a:srgbClr val="666633"/>
                </a:outerShdw>
              </a:effectLst>
            </a:endParaRPr>
          </a:p>
          <a:p>
            <a:pPr>
              <a:buSzPct val="80000"/>
              <a:defRPr/>
            </a:pPr>
            <a:r>
              <a:rPr lang="en-US" sz="4400">
                <a:effectLst>
                  <a:outerShdw blurRad="38100" dist="38100" dir="2700000" algn="tl">
                    <a:srgbClr val="666633"/>
                  </a:outerShdw>
                </a:effectLst>
              </a:rPr>
              <a:t>Grub</a:t>
            </a:r>
            <a:r>
              <a:rPr lang="en-US" sz="4900">
                <a:effectLst>
                  <a:outerShdw blurRad="38100" dist="38100" dir="2700000" algn="tl">
                    <a:srgbClr val="666633"/>
                  </a:outerShdw>
                </a:effectLst>
              </a:rPr>
              <a:t> </a:t>
            </a:r>
            <a:r>
              <a:rPr lang="en-US" sz="2200" i="1">
                <a:effectLst>
                  <a:outerShdw blurRad="38100" dist="38100" dir="2700000" algn="tl">
                    <a:srgbClr val="666633"/>
                  </a:outerShdw>
                </a:effectLst>
              </a:rPr>
              <a:t>(Hypoderma bovis, H. lineatum) </a:t>
            </a:r>
          </a:p>
          <a:p>
            <a:pPr>
              <a:buFont typeface="Wingdings" pitchFamily="2" charset="2"/>
              <a:buNone/>
              <a:defRPr/>
            </a:pPr>
            <a:r>
              <a:rPr lang="en-US" sz="2200" i="1">
                <a:effectLst>
                  <a:outerShdw blurRad="38100" dist="38100" dir="2700000" algn="tl">
                    <a:srgbClr val="666633"/>
                  </a:outerShdw>
                </a:effectLst>
              </a:rPr>
              <a:t>     </a:t>
            </a:r>
            <a:r>
              <a:rPr lang="en-US" sz="2700">
                <a:solidFill>
                  <a:schemeClr val="tx2"/>
                </a:solidFill>
                <a:effectLst>
                  <a:outerShdw blurRad="38100" dist="38100" dir="2700000" algn="tl">
                    <a:srgbClr val="666633"/>
                  </a:outerShdw>
                </a:effectLst>
              </a:rPr>
              <a:t>$607 million in losses annually</a:t>
            </a:r>
            <a:endParaRPr lang="en-US" sz="2200" i="1">
              <a:effectLst>
                <a:outerShdw blurRad="38100" dist="38100" dir="2700000" algn="tl">
                  <a:srgbClr val="666633"/>
                </a:outerShdw>
              </a:effectLst>
            </a:endParaRPr>
          </a:p>
          <a:p>
            <a:pPr>
              <a:buSzPct val="80000"/>
              <a:defRPr/>
            </a:pPr>
            <a:r>
              <a:rPr lang="en-US" sz="4400">
                <a:effectLst>
                  <a:outerShdw blurRad="38100" dist="38100" dir="2700000" algn="tl">
                    <a:srgbClr val="666633"/>
                  </a:outerShdw>
                </a:effectLst>
              </a:rPr>
              <a:t>Lice</a:t>
            </a:r>
            <a:r>
              <a:rPr lang="en-US" sz="4900">
                <a:effectLst>
                  <a:outerShdw blurRad="38100" dist="38100" dir="2700000" algn="tl">
                    <a:srgbClr val="666633"/>
                  </a:outerShdw>
                </a:effectLst>
              </a:rPr>
              <a:t> </a:t>
            </a:r>
            <a:r>
              <a:rPr lang="en-US" sz="2200" i="1">
                <a:effectLst>
                  <a:outerShdw blurRad="38100" dist="38100" dir="2700000" algn="tl">
                    <a:srgbClr val="666633"/>
                  </a:outerShdw>
                </a:effectLst>
              </a:rPr>
              <a:t>(Damalinia bovis, Haematopinus eurysternus, Linognathus vituli, Solenopotes capillatus)                                     </a:t>
            </a:r>
            <a:r>
              <a:rPr lang="en-US" sz="2700">
                <a:solidFill>
                  <a:schemeClr val="tx2"/>
                </a:solidFill>
                <a:effectLst>
                  <a:outerShdw blurRad="38100" dist="38100" dir="2700000" algn="tl">
                    <a:srgbClr val="666633"/>
                  </a:outerShdw>
                </a:effectLst>
              </a:rPr>
              <a:t>$126 million in losses annually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8915">
                                            <p:txEl>
                                              <p:pRg st="0" end="0"/>
                                            </p:txEl>
                                          </p:spTgt>
                                        </p:tgtEl>
                                        <p:attrNameLst>
                                          <p:attrName>style.visibility</p:attrName>
                                        </p:attrNameLst>
                                      </p:cBhvr>
                                      <p:to>
                                        <p:strVal val="visible"/>
                                      </p:to>
                                    </p:set>
                                    <p:anim to="" calcmode="lin" valueType="num">
                                      <p:cBhvr>
                                        <p:cTn id="7" dur="1" fill="hold"/>
                                        <p:tgtEl>
                                          <p:spTgt spid="3891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8915">
                                            <p:txEl>
                                              <p:pRg st="1" end="1"/>
                                            </p:txEl>
                                          </p:spTgt>
                                        </p:tgtEl>
                                        <p:attrNameLst>
                                          <p:attrName>style.visibility</p:attrName>
                                        </p:attrNameLst>
                                      </p:cBhvr>
                                      <p:to>
                                        <p:strVal val="visible"/>
                                      </p:to>
                                    </p:set>
                                    <p:anim to="" calcmode="lin" valueType="num">
                                      <p:cBhvr>
                                        <p:cTn id="12" dur="1" fill="hold"/>
                                        <p:tgtEl>
                                          <p:spTgt spid="3891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8915">
                                            <p:txEl>
                                              <p:pRg st="2" end="2"/>
                                            </p:txEl>
                                          </p:spTgt>
                                        </p:tgtEl>
                                        <p:attrNameLst>
                                          <p:attrName>style.visibility</p:attrName>
                                        </p:attrNameLst>
                                      </p:cBhvr>
                                      <p:to>
                                        <p:strVal val="visible"/>
                                      </p:to>
                                    </p:set>
                                    <p:anim to="" calcmode="lin" valueType="num">
                                      <p:cBhvr>
                                        <p:cTn id="17" dur="1" fill="hold"/>
                                        <p:tgtEl>
                                          <p:spTgt spid="38915">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8915">
                                            <p:txEl>
                                              <p:pRg st="3" end="3"/>
                                            </p:txEl>
                                          </p:spTgt>
                                        </p:tgtEl>
                                        <p:attrNameLst>
                                          <p:attrName>style.visibility</p:attrName>
                                        </p:attrNameLst>
                                      </p:cBhvr>
                                      <p:to>
                                        <p:strVal val="visible"/>
                                      </p:to>
                                    </p:set>
                                    <p:anim to="" calcmode="lin" valueType="num">
                                      <p:cBhvr>
                                        <p:cTn id="22" dur="1" fill="hold"/>
                                        <p:tgtEl>
                                          <p:spTgt spid="38915">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8915">
                                            <p:txEl>
                                              <p:pRg st="4" end="4"/>
                                            </p:txEl>
                                          </p:spTgt>
                                        </p:tgtEl>
                                        <p:attrNameLst>
                                          <p:attrName>style.visibility</p:attrName>
                                        </p:attrNameLst>
                                      </p:cBhvr>
                                      <p:to>
                                        <p:strVal val="visible"/>
                                      </p:to>
                                    </p:set>
                                    <p:anim to="" calcmode="lin" valueType="num">
                                      <p:cBhvr>
                                        <p:cTn id="27" dur="1" fill="hold"/>
                                        <p:tgtEl>
                                          <p:spTgt spid="38915">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38915">
                                            <p:txEl>
                                              <p:pRg st="5" end="5"/>
                                            </p:txEl>
                                          </p:spTgt>
                                        </p:tgtEl>
                                        <p:attrNameLst>
                                          <p:attrName>style.visibility</p:attrName>
                                        </p:attrNameLst>
                                      </p:cBhvr>
                                      <p:to>
                                        <p:strVal val="visible"/>
                                      </p:to>
                                    </p:set>
                                    <p:anim to="" calcmode="lin" valueType="num">
                                      <p:cBhvr>
                                        <p:cTn id="32" dur="1" fill="hold"/>
                                        <p:tgtEl>
                                          <p:spTgt spid="38915">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628650" y="1085850"/>
            <a:ext cx="472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3200" b="1"/>
              <a:t>Life Cycle of</a:t>
            </a:r>
            <a:r>
              <a:rPr lang="en-US" sz="2800" b="1"/>
              <a:t> </a:t>
            </a:r>
            <a:r>
              <a:rPr lang="en-US" sz="3200" b="1"/>
              <a:t>Hornfly</a:t>
            </a:r>
          </a:p>
        </p:txBody>
      </p:sp>
      <p:sp>
        <p:nvSpPr>
          <p:cNvPr id="99331" name="Freeform 3"/>
          <p:cNvSpPr>
            <a:spLocks/>
          </p:cNvSpPr>
          <p:nvPr/>
        </p:nvSpPr>
        <p:spPr bwMode="auto">
          <a:xfrm>
            <a:off x="4778375" y="2930525"/>
            <a:ext cx="361950" cy="223838"/>
          </a:xfrm>
          <a:custGeom>
            <a:avLst/>
            <a:gdLst>
              <a:gd name="T0" fmla="*/ 2147483647 w 228"/>
              <a:gd name="T1" fmla="*/ 2147483647 h 141"/>
              <a:gd name="T2" fmla="*/ 2147483647 w 228"/>
              <a:gd name="T3" fmla="*/ 2147483647 h 141"/>
              <a:gd name="T4" fmla="*/ 2147483647 w 228"/>
              <a:gd name="T5" fmla="*/ 2147483647 h 141"/>
              <a:gd name="T6" fmla="*/ 2147483647 w 228"/>
              <a:gd name="T7" fmla="*/ 2147483647 h 141"/>
              <a:gd name="T8" fmla="*/ 2147483647 w 228"/>
              <a:gd name="T9" fmla="*/ 2147483647 h 141"/>
              <a:gd name="T10" fmla="*/ 2147483647 w 228"/>
              <a:gd name="T11" fmla="*/ 2147483647 h 141"/>
              <a:gd name="T12" fmla="*/ 2147483647 w 228"/>
              <a:gd name="T13" fmla="*/ 2147483647 h 141"/>
              <a:gd name="T14" fmla="*/ 2147483647 w 228"/>
              <a:gd name="T15" fmla="*/ 2147483647 h 141"/>
              <a:gd name="T16" fmla="*/ 0 w 228"/>
              <a:gd name="T17" fmla="*/ 2147483647 h 141"/>
              <a:gd name="T18" fmla="*/ 2147483647 w 228"/>
              <a:gd name="T19" fmla="*/ 2147483647 h 141"/>
              <a:gd name="T20" fmla="*/ 2147483647 w 228"/>
              <a:gd name="T21" fmla="*/ 2147483647 h 141"/>
              <a:gd name="T22" fmla="*/ 2147483647 w 228"/>
              <a:gd name="T23" fmla="*/ 2147483647 h 141"/>
              <a:gd name="T24" fmla="*/ 2147483647 w 228"/>
              <a:gd name="T25" fmla="*/ 2147483647 h 141"/>
              <a:gd name="T26" fmla="*/ 2147483647 w 228"/>
              <a:gd name="T27" fmla="*/ 2147483647 h 141"/>
              <a:gd name="T28" fmla="*/ 2147483647 w 228"/>
              <a:gd name="T29" fmla="*/ 2147483647 h 141"/>
              <a:gd name="T30" fmla="*/ 2147483647 w 228"/>
              <a:gd name="T31" fmla="*/ 2147483647 h 141"/>
              <a:gd name="T32" fmla="*/ 2147483647 w 228"/>
              <a:gd name="T33" fmla="*/ 2147483647 h 141"/>
              <a:gd name="T34" fmla="*/ 2147483647 w 228"/>
              <a:gd name="T35" fmla="*/ 2147483647 h 141"/>
              <a:gd name="T36" fmla="*/ 2147483647 w 228"/>
              <a:gd name="T37" fmla="*/ 2147483647 h 141"/>
              <a:gd name="T38" fmla="*/ 2147483647 w 228"/>
              <a:gd name="T39" fmla="*/ 2147483647 h 141"/>
              <a:gd name="T40" fmla="*/ 2147483647 w 228"/>
              <a:gd name="T41" fmla="*/ 2147483647 h 141"/>
              <a:gd name="T42" fmla="*/ 2147483647 w 228"/>
              <a:gd name="T43" fmla="*/ 0 h 141"/>
              <a:gd name="T44" fmla="*/ 2147483647 w 228"/>
              <a:gd name="T45" fmla="*/ 2147483647 h 141"/>
              <a:gd name="T46" fmla="*/ 2147483647 w 228"/>
              <a:gd name="T47" fmla="*/ 2147483647 h 141"/>
              <a:gd name="T48" fmla="*/ 2147483647 w 228"/>
              <a:gd name="T49" fmla="*/ 2147483647 h 141"/>
              <a:gd name="T50" fmla="*/ 2147483647 w 228"/>
              <a:gd name="T51" fmla="*/ 2147483647 h 141"/>
              <a:gd name="T52" fmla="*/ 2147483647 w 228"/>
              <a:gd name="T53" fmla="*/ 2147483647 h 141"/>
              <a:gd name="T54" fmla="*/ 2147483647 w 228"/>
              <a:gd name="T55" fmla="*/ 2147483647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28" h="141">
                <a:moveTo>
                  <a:pt x="42" y="140"/>
                </a:moveTo>
                <a:lnTo>
                  <a:pt x="40" y="139"/>
                </a:lnTo>
                <a:lnTo>
                  <a:pt x="33" y="133"/>
                </a:lnTo>
                <a:lnTo>
                  <a:pt x="25" y="128"/>
                </a:lnTo>
                <a:lnTo>
                  <a:pt x="14" y="126"/>
                </a:lnTo>
                <a:lnTo>
                  <a:pt x="12" y="115"/>
                </a:lnTo>
                <a:lnTo>
                  <a:pt x="7" y="100"/>
                </a:lnTo>
                <a:lnTo>
                  <a:pt x="3" y="86"/>
                </a:lnTo>
                <a:lnTo>
                  <a:pt x="0" y="75"/>
                </a:lnTo>
                <a:lnTo>
                  <a:pt x="36" y="22"/>
                </a:lnTo>
                <a:lnTo>
                  <a:pt x="46" y="22"/>
                </a:lnTo>
                <a:lnTo>
                  <a:pt x="58" y="21"/>
                </a:lnTo>
                <a:lnTo>
                  <a:pt x="68" y="19"/>
                </a:lnTo>
                <a:lnTo>
                  <a:pt x="82" y="17"/>
                </a:lnTo>
                <a:lnTo>
                  <a:pt x="94" y="14"/>
                </a:lnTo>
                <a:lnTo>
                  <a:pt x="107" y="11"/>
                </a:lnTo>
                <a:lnTo>
                  <a:pt x="122" y="9"/>
                </a:lnTo>
                <a:lnTo>
                  <a:pt x="135" y="7"/>
                </a:lnTo>
                <a:lnTo>
                  <a:pt x="148" y="4"/>
                </a:lnTo>
                <a:lnTo>
                  <a:pt x="162" y="2"/>
                </a:lnTo>
                <a:lnTo>
                  <a:pt x="174" y="1"/>
                </a:lnTo>
                <a:lnTo>
                  <a:pt x="187" y="0"/>
                </a:lnTo>
                <a:lnTo>
                  <a:pt x="198" y="1"/>
                </a:lnTo>
                <a:lnTo>
                  <a:pt x="208" y="2"/>
                </a:lnTo>
                <a:lnTo>
                  <a:pt x="219" y="5"/>
                </a:lnTo>
                <a:lnTo>
                  <a:pt x="227" y="9"/>
                </a:lnTo>
                <a:lnTo>
                  <a:pt x="128" y="140"/>
                </a:lnTo>
                <a:lnTo>
                  <a:pt x="42" y="140"/>
                </a:lnTo>
              </a:path>
            </a:pathLst>
          </a:custGeom>
          <a:solidFill>
            <a:srgbClr val="A6734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2" name="Freeform 4"/>
          <p:cNvSpPr>
            <a:spLocks/>
          </p:cNvSpPr>
          <p:nvPr/>
        </p:nvSpPr>
        <p:spPr bwMode="auto">
          <a:xfrm>
            <a:off x="3397250" y="2735263"/>
            <a:ext cx="407988" cy="136525"/>
          </a:xfrm>
          <a:custGeom>
            <a:avLst/>
            <a:gdLst>
              <a:gd name="T0" fmla="*/ 0 w 257"/>
              <a:gd name="T1" fmla="*/ 0 h 86"/>
              <a:gd name="T2" fmla="*/ 2147483647 w 257"/>
              <a:gd name="T3" fmla="*/ 2147483647 h 86"/>
              <a:gd name="T4" fmla="*/ 2147483647 w 257"/>
              <a:gd name="T5" fmla="*/ 2147483647 h 86"/>
              <a:gd name="T6" fmla="*/ 2147483647 w 257"/>
              <a:gd name="T7" fmla="*/ 2147483647 h 86"/>
              <a:gd name="T8" fmla="*/ 2147483647 w 257"/>
              <a:gd name="T9" fmla="*/ 2147483647 h 86"/>
              <a:gd name="T10" fmla="*/ 2147483647 w 257"/>
              <a:gd name="T11" fmla="*/ 2147483647 h 86"/>
              <a:gd name="T12" fmla="*/ 2147483647 w 257"/>
              <a:gd name="T13" fmla="*/ 2147483647 h 86"/>
              <a:gd name="T14" fmla="*/ 2147483647 w 257"/>
              <a:gd name="T15" fmla="*/ 2147483647 h 86"/>
              <a:gd name="T16" fmla="*/ 2147483647 w 257"/>
              <a:gd name="T17" fmla="*/ 2147483647 h 86"/>
              <a:gd name="T18" fmla="*/ 2147483647 w 257"/>
              <a:gd name="T19" fmla="*/ 2147483647 h 86"/>
              <a:gd name="T20" fmla="*/ 2147483647 w 257"/>
              <a:gd name="T21" fmla="*/ 2147483647 h 86"/>
              <a:gd name="T22" fmla="*/ 2147483647 w 257"/>
              <a:gd name="T23" fmla="*/ 2147483647 h 86"/>
              <a:gd name="T24" fmla="*/ 2147483647 w 257"/>
              <a:gd name="T25" fmla="*/ 2147483647 h 86"/>
              <a:gd name="T26" fmla="*/ 2147483647 w 257"/>
              <a:gd name="T27" fmla="*/ 2147483647 h 86"/>
              <a:gd name="T28" fmla="*/ 2147483647 w 257"/>
              <a:gd name="T29" fmla="*/ 2147483647 h 86"/>
              <a:gd name="T30" fmla="*/ 2147483647 w 257"/>
              <a:gd name="T31" fmla="*/ 2147483647 h 86"/>
              <a:gd name="T32" fmla="*/ 2147483647 w 257"/>
              <a:gd name="T33" fmla="*/ 2147483647 h 86"/>
              <a:gd name="T34" fmla="*/ 2147483647 w 257"/>
              <a:gd name="T35" fmla="*/ 2147483647 h 86"/>
              <a:gd name="T36" fmla="*/ 2147483647 w 257"/>
              <a:gd name="T37" fmla="*/ 2147483647 h 86"/>
              <a:gd name="T38" fmla="*/ 2147483647 w 257"/>
              <a:gd name="T39" fmla="*/ 0 h 86"/>
              <a:gd name="T40" fmla="*/ 0 w 257"/>
              <a:gd name="T41" fmla="*/ 0 h 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7" h="86">
                <a:moveTo>
                  <a:pt x="0" y="0"/>
                </a:moveTo>
                <a:lnTo>
                  <a:pt x="39" y="25"/>
                </a:lnTo>
                <a:lnTo>
                  <a:pt x="89" y="53"/>
                </a:lnTo>
                <a:lnTo>
                  <a:pt x="153" y="85"/>
                </a:lnTo>
                <a:lnTo>
                  <a:pt x="175" y="83"/>
                </a:lnTo>
                <a:lnTo>
                  <a:pt x="193" y="83"/>
                </a:lnTo>
                <a:lnTo>
                  <a:pt x="207" y="83"/>
                </a:lnTo>
                <a:lnTo>
                  <a:pt x="219" y="83"/>
                </a:lnTo>
                <a:lnTo>
                  <a:pt x="228" y="84"/>
                </a:lnTo>
                <a:lnTo>
                  <a:pt x="235" y="85"/>
                </a:lnTo>
                <a:lnTo>
                  <a:pt x="239" y="85"/>
                </a:lnTo>
                <a:lnTo>
                  <a:pt x="244" y="83"/>
                </a:lnTo>
                <a:lnTo>
                  <a:pt x="246" y="81"/>
                </a:lnTo>
                <a:lnTo>
                  <a:pt x="246" y="76"/>
                </a:lnTo>
                <a:lnTo>
                  <a:pt x="248" y="69"/>
                </a:lnTo>
                <a:lnTo>
                  <a:pt x="248" y="61"/>
                </a:lnTo>
                <a:lnTo>
                  <a:pt x="249" y="49"/>
                </a:lnTo>
                <a:lnTo>
                  <a:pt x="250" y="36"/>
                </a:lnTo>
                <a:lnTo>
                  <a:pt x="253" y="17"/>
                </a:lnTo>
                <a:lnTo>
                  <a:pt x="256" y="0"/>
                </a:lnTo>
                <a:lnTo>
                  <a:pt x="0" y="0"/>
                </a:lnTo>
              </a:path>
            </a:pathLst>
          </a:custGeom>
          <a:solidFill>
            <a:srgbClr val="A6734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3" name="Freeform 5"/>
          <p:cNvSpPr>
            <a:spLocks/>
          </p:cNvSpPr>
          <p:nvPr/>
        </p:nvSpPr>
        <p:spPr bwMode="auto">
          <a:xfrm>
            <a:off x="3305175" y="3833813"/>
            <a:ext cx="239713" cy="34925"/>
          </a:xfrm>
          <a:custGeom>
            <a:avLst/>
            <a:gdLst>
              <a:gd name="T0" fmla="*/ 0 w 151"/>
              <a:gd name="T1" fmla="*/ 2147483647 h 22"/>
              <a:gd name="T2" fmla="*/ 2147483647 w 151"/>
              <a:gd name="T3" fmla="*/ 2147483647 h 22"/>
              <a:gd name="T4" fmla="*/ 2147483647 w 151"/>
              <a:gd name="T5" fmla="*/ 2147483647 h 22"/>
              <a:gd name="T6" fmla="*/ 2147483647 w 151"/>
              <a:gd name="T7" fmla="*/ 2147483647 h 22"/>
              <a:gd name="T8" fmla="*/ 2147483647 w 151"/>
              <a:gd name="T9" fmla="*/ 2147483647 h 22"/>
              <a:gd name="T10" fmla="*/ 2147483647 w 151"/>
              <a:gd name="T11" fmla="*/ 2147483647 h 22"/>
              <a:gd name="T12" fmla="*/ 2147483647 w 151"/>
              <a:gd name="T13" fmla="*/ 0 h 22"/>
              <a:gd name="T14" fmla="*/ 2147483647 w 151"/>
              <a:gd name="T15" fmla="*/ 2147483647 h 22"/>
              <a:gd name="T16" fmla="*/ 2147483647 w 151"/>
              <a:gd name="T17" fmla="*/ 2147483647 h 22"/>
              <a:gd name="T18" fmla="*/ 2147483647 w 151"/>
              <a:gd name="T19" fmla="*/ 2147483647 h 22"/>
              <a:gd name="T20" fmla="*/ 2147483647 w 151"/>
              <a:gd name="T21" fmla="*/ 2147483647 h 22"/>
              <a:gd name="T22" fmla="*/ 2147483647 w 151"/>
              <a:gd name="T23" fmla="*/ 2147483647 h 22"/>
              <a:gd name="T24" fmla="*/ 0 w 151"/>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1" h="22">
                <a:moveTo>
                  <a:pt x="0" y="21"/>
                </a:moveTo>
                <a:lnTo>
                  <a:pt x="3" y="20"/>
                </a:lnTo>
                <a:lnTo>
                  <a:pt x="21" y="15"/>
                </a:lnTo>
                <a:lnTo>
                  <a:pt x="40" y="9"/>
                </a:lnTo>
                <a:lnTo>
                  <a:pt x="58" y="4"/>
                </a:lnTo>
                <a:lnTo>
                  <a:pt x="75" y="2"/>
                </a:lnTo>
                <a:lnTo>
                  <a:pt x="90" y="0"/>
                </a:lnTo>
                <a:lnTo>
                  <a:pt x="106" y="2"/>
                </a:lnTo>
                <a:lnTo>
                  <a:pt x="120" y="4"/>
                </a:lnTo>
                <a:lnTo>
                  <a:pt x="132" y="11"/>
                </a:lnTo>
                <a:lnTo>
                  <a:pt x="146" y="17"/>
                </a:lnTo>
                <a:lnTo>
                  <a:pt x="150" y="21"/>
                </a:lnTo>
                <a:lnTo>
                  <a:pt x="0" y="21"/>
                </a:lnTo>
              </a:path>
            </a:pathLst>
          </a:custGeom>
          <a:solidFill>
            <a:srgbClr val="A6734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4" name="Freeform 6"/>
          <p:cNvSpPr>
            <a:spLocks/>
          </p:cNvSpPr>
          <p:nvPr/>
        </p:nvSpPr>
        <p:spPr bwMode="auto">
          <a:xfrm>
            <a:off x="4594225" y="3228975"/>
            <a:ext cx="396875" cy="639763"/>
          </a:xfrm>
          <a:custGeom>
            <a:avLst/>
            <a:gdLst>
              <a:gd name="T0" fmla="*/ 0 w 250"/>
              <a:gd name="T1" fmla="*/ 2147483647 h 403"/>
              <a:gd name="T2" fmla="*/ 2147483647 w 250"/>
              <a:gd name="T3" fmla="*/ 2147483647 h 403"/>
              <a:gd name="T4" fmla="*/ 2147483647 w 250"/>
              <a:gd name="T5" fmla="*/ 2147483647 h 403"/>
              <a:gd name="T6" fmla="*/ 2147483647 w 250"/>
              <a:gd name="T7" fmla="*/ 2147483647 h 403"/>
              <a:gd name="T8" fmla="*/ 2147483647 w 250"/>
              <a:gd name="T9" fmla="*/ 2147483647 h 403"/>
              <a:gd name="T10" fmla="*/ 2147483647 w 250"/>
              <a:gd name="T11" fmla="*/ 2147483647 h 403"/>
              <a:gd name="T12" fmla="*/ 2147483647 w 250"/>
              <a:gd name="T13" fmla="*/ 2147483647 h 403"/>
              <a:gd name="T14" fmla="*/ 2147483647 w 250"/>
              <a:gd name="T15" fmla="*/ 2147483647 h 403"/>
              <a:gd name="T16" fmla="*/ 2147483647 w 250"/>
              <a:gd name="T17" fmla="*/ 2147483647 h 403"/>
              <a:gd name="T18" fmla="*/ 2147483647 w 250"/>
              <a:gd name="T19" fmla="*/ 2147483647 h 403"/>
              <a:gd name="T20" fmla="*/ 2147483647 w 250"/>
              <a:gd name="T21" fmla="*/ 2147483647 h 403"/>
              <a:gd name="T22" fmla="*/ 2147483647 w 250"/>
              <a:gd name="T23" fmla="*/ 2147483647 h 403"/>
              <a:gd name="T24" fmla="*/ 2147483647 w 250"/>
              <a:gd name="T25" fmla="*/ 2147483647 h 403"/>
              <a:gd name="T26" fmla="*/ 2147483647 w 250"/>
              <a:gd name="T27" fmla="*/ 2147483647 h 403"/>
              <a:gd name="T28" fmla="*/ 2147483647 w 250"/>
              <a:gd name="T29" fmla="*/ 2147483647 h 403"/>
              <a:gd name="T30" fmla="*/ 2147483647 w 250"/>
              <a:gd name="T31" fmla="*/ 2147483647 h 403"/>
              <a:gd name="T32" fmla="*/ 2147483647 w 250"/>
              <a:gd name="T33" fmla="*/ 2147483647 h 403"/>
              <a:gd name="T34" fmla="*/ 2147483647 w 250"/>
              <a:gd name="T35" fmla="*/ 2147483647 h 403"/>
              <a:gd name="T36" fmla="*/ 2147483647 w 250"/>
              <a:gd name="T37" fmla="*/ 2147483647 h 403"/>
              <a:gd name="T38" fmla="*/ 2147483647 w 250"/>
              <a:gd name="T39" fmla="*/ 2147483647 h 403"/>
              <a:gd name="T40" fmla="*/ 2147483647 w 250"/>
              <a:gd name="T41" fmla="*/ 2147483647 h 403"/>
              <a:gd name="T42" fmla="*/ 2147483647 w 250"/>
              <a:gd name="T43" fmla="*/ 2147483647 h 403"/>
              <a:gd name="T44" fmla="*/ 2147483647 w 250"/>
              <a:gd name="T45" fmla="*/ 2147483647 h 403"/>
              <a:gd name="T46" fmla="*/ 2147483647 w 250"/>
              <a:gd name="T47" fmla="*/ 2147483647 h 403"/>
              <a:gd name="T48" fmla="*/ 2147483647 w 250"/>
              <a:gd name="T49" fmla="*/ 2147483647 h 403"/>
              <a:gd name="T50" fmla="*/ 2147483647 w 250"/>
              <a:gd name="T51" fmla="*/ 2147483647 h 403"/>
              <a:gd name="T52" fmla="*/ 2147483647 w 250"/>
              <a:gd name="T53" fmla="*/ 2147483647 h 403"/>
              <a:gd name="T54" fmla="*/ 2147483647 w 250"/>
              <a:gd name="T55" fmla="*/ 2147483647 h 403"/>
              <a:gd name="T56" fmla="*/ 2147483647 w 250"/>
              <a:gd name="T57" fmla="*/ 2147483647 h 403"/>
              <a:gd name="T58" fmla="*/ 2147483647 w 250"/>
              <a:gd name="T59" fmla="*/ 2147483647 h 403"/>
              <a:gd name="T60" fmla="*/ 2147483647 w 250"/>
              <a:gd name="T61" fmla="*/ 2147483647 h 403"/>
              <a:gd name="T62" fmla="*/ 2147483647 w 250"/>
              <a:gd name="T63" fmla="*/ 2147483647 h 403"/>
              <a:gd name="T64" fmla="*/ 2147483647 w 250"/>
              <a:gd name="T65" fmla="*/ 2147483647 h 403"/>
              <a:gd name="T66" fmla="*/ 2147483647 w 250"/>
              <a:gd name="T67" fmla="*/ 0 h 403"/>
              <a:gd name="T68" fmla="*/ 2147483647 w 250"/>
              <a:gd name="T69" fmla="*/ 2147483647 h 403"/>
              <a:gd name="T70" fmla="*/ 2147483647 w 250"/>
              <a:gd name="T71" fmla="*/ 2147483647 h 403"/>
              <a:gd name="T72" fmla="*/ 2147483647 w 250"/>
              <a:gd name="T73" fmla="*/ 2147483647 h 403"/>
              <a:gd name="T74" fmla="*/ 2147483647 w 250"/>
              <a:gd name="T75" fmla="*/ 2147483647 h 403"/>
              <a:gd name="T76" fmla="*/ 2147483647 w 250"/>
              <a:gd name="T77" fmla="*/ 2147483647 h 403"/>
              <a:gd name="T78" fmla="*/ 2147483647 w 250"/>
              <a:gd name="T79" fmla="*/ 2147483647 h 403"/>
              <a:gd name="T80" fmla="*/ 2147483647 w 250"/>
              <a:gd name="T81" fmla="*/ 2147483647 h 403"/>
              <a:gd name="T82" fmla="*/ 2147483647 w 250"/>
              <a:gd name="T83" fmla="*/ 2147483647 h 403"/>
              <a:gd name="T84" fmla="*/ 2147483647 w 250"/>
              <a:gd name="T85" fmla="*/ 2147483647 h 403"/>
              <a:gd name="T86" fmla="*/ 2147483647 w 250"/>
              <a:gd name="T87" fmla="*/ 2147483647 h 403"/>
              <a:gd name="T88" fmla="*/ 2147483647 w 250"/>
              <a:gd name="T89" fmla="*/ 2147483647 h 403"/>
              <a:gd name="T90" fmla="*/ 2147483647 w 250"/>
              <a:gd name="T91" fmla="*/ 2147483647 h 403"/>
              <a:gd name="T92" fmla="*/ 2147483647 w 250"/>
              <a:gd name="T93" fmla="*/ 2147483647 h 403"/>
              <a:gd name="T94" fmla="*/ 2147483647 w 250"/>
              <a:gd name="T95" fmla="*/ 2147483647 h 403"/>
              <a:gd name="T96" fmla="*/ 2147483647 w 250"/>
              <a:gd name="T97" fmla="*/ 2147483647 h 403"/>
              <a:gd name="T98" fmla="*/ 2147483647 w 250"/>
              <a:gd name="T99" fmla="*/ 2147483647 h 403"/>
              <a:gd name="T100" fmla="*/ 2147483647 w 250"/>
              <a:gd name="T101" fmla="*/ 2147483647 h 403"/>
              <a:gd name="T102" fmla="*/ 2147483647 w 250"/>
              <a:gd name="T103" fmla="*/ 2147483647 h 403"/>
              <a:gd name="T104" fmla="*/ 2147483647 w 250"/>
              <a:gd name="T105" fmla="*/ 2147483647 h 403"/>
              <a:gd name="T106" fmla="*/ 2147483647 w 250"/>
              <a:gd name="T107" fmla="*/ 2147483647 h 403"/>
              <a:gd name="T108" fmla="*/ 2147483647 w 250"/>
              <a:gd name="T109" fmla="*/ 2147483647 h 403"/>
              <a:gd name="T110" fmla="*/ 2147483647 w 250"/>
              <a:gd name="T111" fmla="*/ 2147483647 h 403"/>
              <a:gd name="T112" fmla="*/ 0 w 250"/>
              <a:gd name="T113" fmla="*/ 2147483647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0" h="403">
                <a:moveTo>
                  <a:pt x="0" y="402"/>
                </a:moveTo>
                <a:lnTo>
                  <a:pt x="4" y="396"/>
                </a:lnTo>
                <a:lnTo>
                  <a:pt x="8" y="389"/>
                </a:lnTo>
                <a:lnTo>
                  <a:pt x="11" y="382"/>
                </a:lnTo>
                <a:lnTo>
                  <a:pt x="11" y="377"/>
                </a:lnTo>
                <a:lnTo>
                  <a:pt x="7" y="324"/>
                </a:lnTo>
                <a:lnTo>
                  <a:pt x="18" y="308"/>
                </a:lnTo>
                <a:lnTo>
                  <a:pt x="28" y="294"/>
                </a:lnTo>
                <a:lnTo>
                  <a:pt x="39" y="280"/>
                </a:lnTo>
                <a:lnTo>
                  <a:pt x="51" y="266"/>
                </a:lnTo>
                <a:lnTo>
                  <a:pt x="62" y="253"/>
                </a:lnTo>
                <a:lnTo>
                  <a:pt x="73" y="239"/>
                </a:lnTo>
                <a:lnTo>
                  <a:pt x="85" y="226"/>
                </a:lnTo>
                <a:lnTo>
                  <a:pt x="96" y="212"/>
                </a:lnTo>
                <a:lnTo>
                  <a:pt x="106" y="197"/>
                </a:lnTo>
                <a:lnTo>
                  <a:pt x="117" y="183"/>
                </a:lnTo>
                <a:lnTo>
                  <a:pt x="126" y="168"/>
                </a:lnTo>
                <a:lnTo>
                  <a:pt x="134" y="152"/>
                </a:lnTo>
                <a:lnTo>
                  <a:pt x="143" y="136"/>
                </a:lnTo>
                <a:lnTo>
                  <a:pt x="150" y="118"/>
                </a:lnTo>
                <a:lnTo>
                  <a:pt x="155" y="100"/>
                </a:lnTo>
                <a:lnTo>
                  <a:pt x="160" y="79"/>
                </a:lnTo>
                <a:lnTo>
                  <a:pt x="161" y="74"/>
                </a:lnTo>
                <a:lnTo>
                  <a:pt x="165" y="68"/>
                </a:lnTo>
                <a:lnTo>
                  <a:pt x="172" y="62"/>
                </a:lnTo>
                <a:lnTo>
                  <a:pt x="180" y="55"/>
                </a:lnTo>
                <a:lnTo>
                  <a:pt x="187" y="49"/>
                </a:lnTo>
                <a:lnTo>
                  <a:pt x="196" y="44"/>
                </a:lnTo>
                <a:lnTo>
                  <a:pt x="203" y="42"/>
                </a:lnTo>
                <a:lnTo>
                  <a:pt x="208" y="40"/>
                </a:lnTo>
                <a:lnTo>
                  <a:pt x="210" y="27"/>
                </a:lnTo>
                <a:lnTo>
                  <a:pt x="215" y="15"/>
                </a:lnTo>
                <a:lnTo>
                  <a:pt x="221" y="4"/>
                </a:lnTo>
                <a:lnTo>
                  <a:pt x="224" y="0"/>
                </a:lnTo>
                <a:lnTo>
                  <a:pt x="247" y="25"/>
                </a:lnTo>
                <a:lnTo>
                  <a:pt x="249" y="54"/>
                </a:lnTo>
                <a:lnTo>
                  <a:pt x="244" y="81"/>
                </a:lnTo>
                <a:lnTo>
                  <a:pt x="231" y="104"/>
                </a:lnTo>
                <a:lnTo>
                  <a:pt x="218" y="125"/>
                </a:lnTo>
                <a:lnTo>
                  <a:pt x="203" y="144"/>
                </a:lnTo>
                <a:lnTo>
                  <a:pt x="189" y="165"/>
                </a:lnTo>
                <a:lnTo>
                  <a:pt x="182" y="189"/>
                </a:lnTo>
                <a:lnTo>
                  <a:pt x="183" y="219"/>
                </a:lnTo>
                <a:lnTo>
                  <a:pt x="196" y="255"/>
                </a:lnTo>
                <a:lnTo>
                  <a:pt x="188" y="266"/>
                </a:lnTo>
                <a:lnTo>
                  <a:pt x="180" y="278"/>
                </a:lnTo>
                <a:lnTo>
                  <a:pt x="169" y="290"/>
                </a:lnTo>
                <a:lnTo>
                  <a:pt x="159" y="304"/>
                </a:lnTo>
                <a:lnTo>
                  <a:pt x="147" y="317"/>
                </a:lnTo>
                <a:lnTo>
                  <a:pt x="134" y="330"/>
                </a:lnTo>
                <a:lnTo>
                  <a:pt x="121" y="345"/>
                </a:lnTo>
                <a:lnTo>
                  <a:pt x="107" y="358"/>
                </a:lnTo>
                <a:lnTo>
                  <a:pt x="93" y="371"/>
                </a:lnTo>
                <a:lnTo>
                  <a:pt x="79" y="383"/>
                </a:lnTo>
                <a:lnTo>
                  <a:pt x="63" y="395"/>
                </a:lnTo>
                <a:lnTo>
                  <a:pt x="51" y="402"/>
                </a:lnTo>
                <a:lnTo>
                  <a:pt x="0" y="402"/>
                </a:lnTo>
              </a:path>
            </a:pathLst>
          </a:custGeom>
          <a:solidFill>
            <a:srgbClr val="A6734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5" name="Freeform 7"/>
          <p:cNvSpPr>
            <a:spLocks/>
          </p:cNvSpPr>
          <p:nvPr/>
        </p:nvSpPr>
        <p:spPr bwMode="auto">
          <a:xfrm>
            <a:off x="4848225" y="3163888"/>
            <a:ext cx="130175" cy="33337"/>
          </a:xfrm>
          <a:custGeom>
            <a:avLst/>
            <a:gdLst>
              <a:gd name="T0" fmla="*/ 0 w 82"/>
              <a:gd name="T1" fmla="*/ 0 h 21"/>
              <a:gd name="T2" fmla="*/ 2147483647 w 82"/>
              <a:gd name="T3" fmla="*/ 2147483647 h 21"/>
              <a:gd name="T4" fmla="*/ 2147483647 w 82"/>
              <a:gd name="T5" fmla="*/ 2147483647 h 21"/>
              <a:gd name="T6" fmla="*/ 2147483647 w 82"/>
              <a:gd name="T7" fmla="*/ 2147483647 h 21"/>
              <a:gd name="T8" fmla="*/ 2147483647 w 82"/>
              <a:gd name="T9" fmla="*/ 2147483647 h 21"/>
              <a:gd name="T10" fmla="*/ 2147483647 w 82"/>
              <a:gd name="T11" fmla="*/ 2147483647 h 21"/>
              <a:gd name="T12" fmla="*/ 2147483647 w 82"/>
              <a:gd name="T13" fmla="*/ 2147483647 h 21"/>
              <a:gd name="T14" fmla="*/ 2147483647 w 82"/>
              <a:gd name="T15" fmla="*/ 2147483647 h 21"/>
              <a:gd name="T16" fmla="*/ 2147483647 w 82"/>
              <a:gd name="T17" fmla="*/ 0 h 21"/>
              <a:gd name="T18" fmla="*/ 0 w 82"/>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21">
                <a:moveTo>
                  <a:pt x="0" y="0"/>
                </a:moveTo>
                <a:lnTo>
                  <a:pt x="4" y="5"/>
                </a:lnTo>
                <a:lnTo>
                  <a:pt x="9" y="10"/>
                </a:lnTo>
                <a:lnTo>
                  <a:pt x="13" y="15"/>
                </a:lnTo>
                <a:lnTo>
                  <a:pt x="19" y="19"/>
                </a:lnTo>
                <a:lnTo>
                  <a:pt x="24" y="20"/>
                </a:lnTo>
                <a:lnTo>
                  <a:pt x="44" y="20"/>
                </a:lnTo>
                <a:lnTo>
                  <a:pt x="72" y="10"/>
                </a:lnTo>
                <a:lnTo>
                  <a:pt x="81" y="0"/>
                </a:lnTo>
                <a:lnTo>
                  <a:pt x="0" y="0"/>
                </a:lnTo>
              </a:path>
            </a:pathLst>
          </a:custGeom>
          <a:solidFill>
            <a:srgbClr val="A6734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6" name="Freeform 8"/>
          <p:cNvSpPr>
            <a:spLocks/>
          </p:cNvSpPr>
          <p:nvPr/>
        </p:nvSpPr>
        <p:spPr bwMode="auto">
          <a:xfrm>
            <a:off x="3211513" y="3876675"/>
            <a:ext cx="349250" cy="39688"/>
          </a:xfrm>
          <a:custGeom>
            <a:avLst/>
            <a:gdLst>
              <a:gd name="T0" fmla="*/ 0 w 220"/>
              <a:gd name="T1" fmla="*/ 2147483647 h 25"/>
              <a:gd name="T2" fmla="*/ 2147483647 w 220"/>
              <a:gd name="T3" fmla="*/ 2147483647 h 25"/>
              <a:gd name="T4" fmla="*/ 2147483647 w 220"/>
              <a:gd name="T5" fmla="*/ 2147483647 h 25"/>
              <a:gd name="T6" fmla="*/ 2147483647 w 220"/>
              <a:gd name="T7" fmla="*/ 2147483647 h 25"/>
              <a:gd name="T8" fmla="*/ 2147483647 w 220"/>
              <a:gd name="T9" fmla="*/ 0 h 25"/>
              <a:gd name="T10" fmla="*/ 2147483647 w 220"/>
              <a:gd name="T11" fmla="*/ 0 h 25"/>
              <a:gd name="T12" fmla="*/ 2147483647 w 220"/>
              <a:gd name="T13" fmla="*/ 2147483647 h 25"/>
              <a:gd name="T14" fmla="*/ 2147483647 w 220"/>
              <a:gd name="T15" fmla="*/ 2147483647 h 25"/>
              <a:gd name="T16" fmla="*/ 2147483647 w 220"/>
              <a:gd name="T17" fmla="*/ 2147483647 h 25"/>
              <a:gd name="T18" fmla="*/ 0 w 220"/>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0" h="25">
                <a:moveTo>
                  <a:pt x="0" y="24"/>
                </a:moveTo>
                <a:lnTo>
                  <a:pt x="4" y="22"/>
                </a:lnTo>
                <a:lnTo>
                  <a:pt x="22" y="15"/>
                </a:lnTo>
                <a:lnTo>
                  <a:pt x="41" y="7"/>
                </a:lnTo>
                <a:lnTo>
                  <a:pt x="57" y="0"/>
                </a:lnTo>
                <a:lnTo>
                  <a:pt x="210" y="0"/>
                </a:lnTo>
                <a:lnTo>
                  <a:pt x="214" y="7"/>
                </a:lnTo>
                <a:lnTo>
                  <a:pt x="219" y="21"/>
                </a:lnTo>
                <a:lnTo>
                  <a:pt x="219" y="24"/>
                </a:lnTo>
                <a:lnTo>
                  <a:pt x="0" y="24"/>
                </a:lnTo>
              </a:path>
            </a:pathLst>
          </a:custGeom>
          <a:solidFill>
            <a:srgbClr val="A6734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7" name="Freeform 9"/>
          <p:cNvSpPr>
            <a:spLocks/>
          </p:cNvSpPr>
          <p:nvPr/>
        </p:nvSpPr>
        <p:spPr bwMode="auto">
          <a:xfrm>
            <a:off x="4572000" y="3876675"/>
            <a:ext cx="95250" cy="38100"/>
          </a:xfrm>
          <a:custGeom>
            <a:avLst/>
            <a:gdLst>
              <a:gd name="T0" fmla="*/ 2147483647 w 60"/>
              <a:gd name="T1" fmla="*/ 0 h 24"/>
              <a:gd name="T2" fmla="*/ 2147483647 w 60"/>
              <a:gd name="T3" fmla="*/ 2147483647 h 24"/>
              <a:gd name="T4" fmla="*/ 2147483647 w 60"/>
              <a:gd name="T5" fmla="*/ 2147483647 h 24"/>
              <a:gd name="T6" fmla="*/ 2147483647 w 60"/>
              <a:gd name="T7" fmla="*/ 2147483647 h 24"/>
              <a:gd name="T8" fmla="*/ 2147483647 w 60"/>
              <a:gd name="T9" fmla="*/ 2147483647 h 24"/>
              <a:gd name="T10" fmla="*/ 0 w 60"/>
              <a:gd name="T11" fmla="*/ 2147483647 h 24"/>
              <a:gd name="T12" fmla="*/ 2147483647 w 60"/>
              <a:gd name="T13" fmla="*/ 2147483647 h 24"/>
              <a:gd name="T14" fmla="*/ 2147483647 w 60"/>
              <a:gd name="T15" fmla="*/ 2147483647 h 24"/>
              <a:gd name="T16" fmla="*/ 2147483647 w 60"/>
              <a:gd name="T17" fmla="*/ 2147483647 h 24"/>
              <a:gd name="T18" fmla="*/ 2147483647 w 60"/>
              <a:gd name="T19" fmla="*/ 2147483647 h 24"/>
              <a:gd name="T20" fmla="*/ 2147483647 w 60"/>
              <a:gd name="T21" fmla="*/ 0 h 24"/>
              <a:gd name="T22" fmla="*/ 2147483647 w 60"/>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24">
                <a:moveTo>
                  <a:pt x="12" y="0"/>
                </a:moveTo>
                <a:lnTo>
                  <a:pt x="11" y="1"/>
                </a:lnTo>
                <a:lnTo>
                  <a:pt x="8" y="7"/>
                </a:lnTo>
                <a:lnTo>
                  <a:pt x="4" y="13"/>
                </a:lnTo>
                <a:lnTo>
                  <a:pt x="1" y="19"/>
                </a:lnTo>
                <a:lnTo>
                  <a:pt x="0" y="23"/>
                </a:lnTo>
                <a:lnTo>
                  <a:pt x="13" y="20"/>
                </a:lnTo>
                <a:lnTo>
                  <a:pt x="28" y="15"/>
                </a:lnTo>
                <a:lnTo>
                  <a:pt x="43" y="9"/>
                </a:lnTo>
                <a:lnTo>
                  <a:pt x="56" y="2"/>
                </a:lnTo>
                <a:lnTo>
                  <a:pt x="59" y="0"/>
                </a:lnTo>
                <a:lnTo>
                  <a:pt x="12" y="0"/>
                </a:lnTo>
              </a:path>
            </a:pathLst>
          </a:custGeom>
          <a:solidFill>
            <a:srgbClr val="A6734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8" name="Oval 10" descr="Cork"/>
          <p:cNvSpPr>
            <a:spLocks noChangeArrowheads="1"/>
          </p:cNvSpPr>
          <p:nvPr/>
        </p:nvSpPr>
        <p:spPr bwMode="auto">
          <a:xfrm>
            <a:off x="1165225" y="2381250"/>
            <a:ext cx="6623050" cy="3505200"/>
          </a:xfrm>
          <a:prstGeom prst="ellipse">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9339" name="Group 11"/>
          <p:cNvGrpSpPr>
            <a:grpSpLocks/>
          </p:cNvGrpSpPr>
          <p:nvPr/>
        </p:nvGrpSpPr>
        <p:grpSpPr bwMode="auto">
          <a:xfrm>
            <a:off x="3516313" y="2047875"/>
            <a:ext cx="1524000" cy="1374775"/>
            <a:chOff x="2215" y="1290"/>
            <a:chExt cx="960" cy="866"/>
          </a:xfrm>
        </p:grpSpPr>
        <p:sp>
          <p:nvSpPr>
            <p:cNvPr id="99361" name="Freeform 12"/>
            <p:cNvSpPr>
              <a:spLocks/>
            </p:cNvSpPr>
            <p:nvPr/>
          </p:nvSpPr>
          <p:spPr bwMode="auto">
            <a:xfrm>
              <a:off x="3083" y="1370"/>
              <a:ext cx="17" cy="17"/>
            </a:xfrm>
            <a:custGeom>
              <a:avLst/>
              <a:gdLst>
                <a:gd name="T0" fmla="*/ 12 w 17"/>
                <a:gd name="T1" fmla="*/ 7 h 17"/>
                <a:gd name="T2" fmla="*/ 12 w 17"/>
                <a:gd name="T3" fmla="*/ 7 h 17"/>
                <a:gd name="T4" fmla="*/ 9 w 17"/>
                <a:gd name="T5" fmla="*/ 8 h 17"/>
                <a:gd name="T6" fmla="*/ 8 w 17"/>
                <a:gd name="T7" fmla="*/ 9 h 17"/>
                <a:gd name="T8" fmla="*/ 7 w 17"/>
                <a:gd name="T9" fmla="*/ 10 h 17"/>
                <a:gd name="T10" fmla="*/ 6 w 17"/>
                <a:gd name="T11" fmla="*/ 13 h 17"/>
                <a:gd name="T12" fmla="*/ 4 w 17"/>
                <a:gd name="T13" fmla="*/ 14 h 17"/>
                <a:gd name="T14" fmla="*/ 3 w 17"/>
                <a:gd name="T15" fmla="*/ 15 h 17"/>
                <a:gd name="T16" fmla="*/ 3 w 17"/>
                <a:gd name="T17" fmla="*/ 16 h 17"/>
                <a:gd name="T18" fmla="*/ 2 w 17"/>
                <a:gd name="T19" fmla="*/ 16 h 17"/>
                <a:gd name="T20" fmla="*/ 1 w 17"/>
                <a:gd name="T21" fmla="*/ 15 h 17"/>
                <a:gd name="T22" fmla="*/ 0 w 17"/>
                <a:gd name="T23" fmla="*/ 15 h 17"/>
                <a:gd name="T24" fmla="*/ 0 w 17"/>
                <a:gd name="T25" fmla="*/ 14 h 17"/>
                <a:gd name="T26" fmla="*/ 1 w 17"/>
                <a:gd name="T27" fmla="*/ 13 h 17"/>
                <a:gd name="T28" fmla="*/ 1 w 17"/>
                <a:gd name="T29" fmla="*/ 12 h 17"/>
                <a:gd name="T30" fmla="*/ 2 w 17"/>
                <a:gd name="T31" fmla="*/ 10 h 17"/>
                <a:gd name="T32" fmla="*/ 3 w 17"/>
                <a:gd name="T33" fmla="*/ 8 h 17"/>
                <a:gd name="T34" fmla="*/ 3 w 17"/>
                <a:gd name="T35" fmla="*/ 7 h 17"/>
                <a:gd name="T36" fmla="*/ 3 w 17"/>
                <a:gd name="T37" fmla="*/ 6 h 17"/>
                <a:gd name="T38" fmla="*/ 3 w 17"/>
                <a:gd name="T39" fmla="*/ 5 h 17"/>
                <a:gd name="T40" fmla="*/ 4 w 17"/>
                <a:gd name="T41" fmla="*/ 4 h 17"/>
                <a:gd name="T42" fmla="*/ 6 w 17"/>
                <a:gd name="T43" fmla="*/ 4 h 17"/>
                <a:gd name="T44" fmla="*/ 4 w 17"/>
                <a:gd name="T45" fmla="*/ 3 h 17"/>
                <a:gd name="T46" fmla="*/ 4 w 17"/>
                <a:gd name="T47" fmla="*/ 2 h 17"/>
                <a:gd name="T48" fmla="*/ 4 w 17"/>
                <a:gd name="T49" fmla="*/ 1 h 17"/>
                <a:gd name="T50" fmla="*/ 4 w 17"/>
                <a:gd name="T51" fmla="*/ 0 h 17"/>
                <a:gd name="T52" fmla="*/ 4 w 17"/>
                <a:gd name="T53" fmla="*/ 1 h 17"/>
                <a:gd name="T54" fmla="*/ 6 w 17"/>
                <a:gd name="T55" fmla="*/ 2 h 17"/>
                <a:gd name="T56" fmla="*/ 7 w 17"/>
                <a:gd name="T57" fmla="*/ 3 h 17"/>
                <a:gd name="T58" fmla="*/ 8 w 17"/>
                <a:gd name="T59" fmla="*/ 4 h 17"/>
                <a:gd name="T60" fmla="*/ 9 w 17"/>
                <a:gd name="T61" fmla="*/ 4 h 17"/>
                <a:gd name="T62" fmla="*/ 12 w 17"/>
                <a:gd name="T63" fmla="*/ 4 h 17"/>
                <a:gd name="T64" fmla="*/ 16 w 17"/>
                <a:gd name="T65" fmla="*/ 4 h 17"/>
                <a:gd name="T66" fmla="*/ 14 w 17"/>
                <a:gd name="T67" fmla="*/ 5 h 17"/>
                <a:gd name="T68" fmla="*/ 13 w 17"/>
                <a:gd name="T69" fmla="*/ 5 h 17"/>
                <a:gd name="T70" fmla="*/ 12 w 17"/>
                <a:gd name="T71" fmla="*/ 7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 h="17">
                  <a:moveTo>
                    <a:pt x="12" y="7"/>
                  </a:moveTo>
                  <a:lnTo>
                    <a:pt x="12" y="7"/>
                  </a:lnTo>
                  <a:lnTo>
                    <a:pt x="9" y="8"/>
                  </a:lnTo>
                  <a:lnTo>
                    <a:pt x="8" y="9"/>
                  </a:lnTo>
                  <a:lnTo>
                    <a:pt x="7" y="10"/>
                  </a:lnTo>
                  <a:lnTo>
                    <a:pt x="6" y="13"/>
                  </a:lnTo>
                  <a:lnTo>
                    <a:pt x="4" y="14"/>
                  </a:lnTo>
                  <a:lnTo>
                    <a:pt x="3" y="15"/>
                  </a:lnTo>
                  <a:lnTo>
                    <a:pt x="3" y="16"/>
                  </a:lnTo>
                  <a:lnTo>
                    <a:pt x="2" y="16"/>
                  </a:lnTo>
                  <a:lnTo>
                    <a:pt x="1" y="15"/>
                  </a:lnTo>
                  <a:lnTo>
                    <a:pt x="0" y="15"/>
                  </a:lnTo>
                  <a:lnTo>
                    <a:pt x="0" y="14"/>
                  </a:lnTo>
                  <a:lnTo>
                    <a:pt x="1" y="13"/>
                  </a:lnTo>
                  <a:lnTo>
                    <a:pt x="1" y="12"/>
                  </a:lnTo>
                  <a:lnTo>
                    <a:pt x="2" y="10"/>
                  </a:lnTo>
                  <a:lnTo>
                    <a:pt x="3" y="8"/>
                  </a:lnTo>
                  <a:lnTo>
                    <a:pt x="3" y="7"/>
                  </a:lnTo>
                  <a:lnTo>
                    <a:pt x="3" y="6"/>
                  </a:lnTo>
                  <a:lnTo>
                    <a:pt x="3" y="5"/>
                  </a:lnTo>
                  <a:lnTo>
                    <a:pt x="4" y="4"/>
                  </a:lnTo>
                  <a:lnTo>
                    <a:pt x="6" y="4"/>
                  </a:lnTo>
                  <a:lnTo>
                    <a:pt x="4" y="3"/>
                  </a:lnTo>
                  <a:lnTo>
                    <a:pt x="4" y="2"/>
                  </a:lnTo>
                  <a:lnTo>
                    <a:pt x="4" y="1"/>
                  </a:lnTo>
                  <a:lnTo>
                    <a:pt x="4" y="0"/>
                  </a:lnTo>
                  <a:lnTo>
                    <a:pt x="4" y="1"/>
                  </a:lnTo>
                  <a:lnTo>
                    <a:pt x="6" y="2"/>
                  </a:lnTo>
                  <a:lnTo>
                    <a:pt x="7" y="3"/>
                  </a:lnTo>
                  <a:lnTo>
                    <a:pt x="8" y="4"/>
                  </a:lnTo>
                  <a:lnTo>
                    <a:pt x="9" y="4"/>
                  </a:lnTo>
                  <a:lnTo>
                    <a:pt x="12" y="4"/>
                  </a:lnTo>
                  <a:lnTo>
                    <a:pt x="16" y="4"/>
                  </a:lnTo>
                  <a:lnTo>
                    <a:pt x="14" y="5"/>
                  </a:lnTo>
                  <a:lnTo>
                    <a:pt x="13" y="5"/>
                  </a:lnTo>
                  <a:lnTo>
                    <a:pt x="12" y="7"/>
                  </a:lnTo>
                </a:path>
              </a:pathLst>
            </a:custGeom>
            <a:solidFill>
              <a:srgbClr val="000000"/>
            </a:solidFill>
            <a:ln w="12700" cap="rnd" cmpd="sng">
              <a:solidFill>
                <a:srgbClr val="000000"/>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362" name="Freeform 13"/>
            <p:cNvSpPr>
              <a:spLocks/>
            </p:cNvSpPr>
            <p:nvPr/>
          </p:nvSpPr>
          <p:spPr bwMode="auto">
            <a:xfrm>
              <a:off x="3087" y="1374"/>
              <a:ext cx="17" cy="17"/>
            </a:xfrm>
            <a:custGeom>
              <a:avLst/>
              <a:gdLst>
                <a:gd name="T0" fmla="*/ 2 w 17"/>
                <a:gd name="T1" fmla="*/ 0 h 17"/>
                <a:gd name="T2" fmla="*/ 2 w 17"/>
                <a:gd name="T3" fmla="*/ 0 h 17"/>
                <a:gd name="T4" fmla="*/ 2 w 17"/>
                <a:gd name="T5" fmla="*/ 3 h 17"/>
                <a:gd name="T6" fmla="*/ 0 w 17"/>
                <a:gd name="T7" fmla="*/ 6 h 17"/>
                <a:gd name="T8" fmla="*/ 0 w 17"/>
                <a:gd name="T9" fmla="*/ 9 h 17"/>
                <a:gd name="T10" fmla="*/ 0 w 17"/>
                <a:gd name="T11" fmla="*/ 12 h 17"/>
                <a:gd name="T12" fmla="*/ 2 w 17"/>
                <a:gd name="T13" fmla="*/ 16 h 17"/>
                <a:gd name="T14" fmla="*/ 5 w 17"/>
                <a:gd name="T15" fmla="*/ 16 h 17"/>
                <a:gd name="T16" fmla="*/ 8 w 17"/>
                <a:gd name="T17" fmla="*/ 12 h 17"/>
                <a:gd name="T18" fmla="*/ 10 w 17"/>
                <a:gd name="T19" fmla="*/ 9 h 17"/>
                <a:gd name="T20" fmla="*/ 13 w 17"/>
                <a:gd name="T21" fmla="*/ 6 h 17"/>
                <a:gd name="T22" fmla="*/ 16 w 17"/>
                <a:gd name="T23" fmla="*/ 6 h 17"/>
                <a:gd name="T24" fmla="*/ 16 w 17"/>
                <a:gd name="T25" fmla="*/ 3 h 17"/>
                <a:gd name="T26" fmla="*/ 13 w 17"/>
                <a:gd name="T27" fmla="*/ 6 h 17"/>
                <a:gd name="T28" fmla="*/ 10 w 17"/>
                <a:gd name="T29" fmla="*/ 6 h 17"/>
                <a:gd name="T30" fmla="*/ 8 w 17"/>
                <a:gd name="T31" fmla="*/ 3 h 17"/>
                <a:gd name="T32" fmla="*/ 5 w 17"/>
                <a:gd name="T33" fmla="*/ 3 h 17"/>
                <a:gd name="T34" fmla="*/ 5 w 17"/>
                <a:gd name="T35" fmla="*/ 0 h 17"/>
                <a:gd name="T36" fmla="*/ 2 w 17"/>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 h="17">
                  <a:moveTo>
                    <a:pt x="2" y="0"/>
                  </a:moveTo>
                  <a:lnTo>
                    <a:pt x="2" y="0"/>
                  </a:lnTo>
                  <a:lnTo>
                    <a:pt x="2" y="3"/>
                  </a:lnTo>
                  <a:lnTo>
                    <a:pt x="0" y="6"/>
                  </a:lnTo>
                  <a:lnTo>
                    <a:pt x="0" y="9"/>
                  </a:lnTo>
                  <a:lnTo>
                    <a:pt x="0" y="12"/>
                  </a:lnTo>
                  <a:lnTo>
                    <a:pt x="2" y="16"/>
                  </a:lnTo>
                  <a:lnTo>
                    <a:pt x="5" y="16"/>
                  </a:lnTo>
                  <a:lnTo>
                    <a:pt x="8" y="12"/>
                  </a:lnTo>
                  <a:lnTo>
                    <a:pt x="10" y="9"/>
                  </a:lnTo>
                  <a:lnTo>
                    <a:pt x="13" y="6"/>
                  </a:lnTo>
                  <a:lnTo>
                    <a:pt x="16" y="6"/>
                  </a:lnTo>
                  <a:lnTo>
                    <a:pt x="16" y="3"/>
                  </a:lnTo>
                  <a:lnTo>
                    <a:pt x="13" y="6"/>
                  </a:lnTo>
                  <a:lnTo>
                    <a:pt x="10" y="6"/>
                  </a:lnTo>
                  <a:lnTo>
                    <a:pt x="8" y="3"/>
                  </a:lnTo>
                  <a:lnTo>
                    <a:pt x="5" y="3"/>
                  </a:lnTo>
                  <a:lnTo>
                    <a:pt x="5" y="0"/>
                  </a:lnTo>
                  <a:lnTo>
                    <a:pt x="2" y="0"/>
                  </a:lnTo>
                </a:path>
              </a:pathLst>
            </a:custGeom>
            <a:solidFill>
              <a:srgbClr val="D9D2CD"/>
            </a:solidFill>
            <a:ln w="12700" cap="rnd" cmpd="sng">
              <a:solidFill>
                <a:srgbClr val="67695A"/>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363" name="Freeform 14"/>
            <p:cNvSpPr>
              <a:spLocks/>
            </p:cNvSpPr>
            <p:nvPr/>
          </p:nvSpPr>
          <p:spPr bwMode="auto">
            <a:xfrm>
              <a:off x="3078" y="1376"/>
              <a:ext cx="17" cy="19"/>
            </a:xfrm>
            <a:custGeom>
              <a:avLst/>
              <a:gdLst>
                <a:gd name="T0" fmla="*/ 0 w 17"/>
                <a:gd name="T1" fmla="*/ 17 h 19"/>
                <a:gd name="T2" fmla="*/ 0 w 17"/>
                <a:gd name="T3" fmla="*/ 17 h 19"/>
                <a:gd name="T4" fmla="*/ 0 w 17"/>
                <a:gd name="T5" fmla="*/ 16 h 19"/>
                <a:gd name="T6" fmla="*/ 0 w 17"/>
                <a:gd name="T7" fmla="*/ 15 h 19"/>
                <a:gd name="T8" fmla="*/ 0 w 17"/>
                <a:gd name="T9" fmla="*/ 14 h 19"/>
                <a:gd name="T10" fmla="*/ 1 w 17"/>
                <a:gd name="T11" fmla="*/ 12 h 19"/>
                <a:gd name="T12" fmla="*/ 2 w 17"/>
                <a:gd name="T13" fmla="*/ 10 h 19"/>
                <a:gd name="T14" fmla="*/ 4 w 17"/>
                <a:gd name="T15" fmla="*/ 8 h 19"/>
                <a:gd name="T16" fmla="*/ 4 w 17"/>
                <a:gd name="T17" fmla="*/ 7 h 19"/>
                <a:gd name="T18" fmla="*/ 5 w 17"/>
                <a:gd name="T19" fmla="*/ 6 h 19"/>
                <a:gd name="T20" fmla="*/ 5 w 17"/>
                <a:gd name="T21" fmla="*/ 5 h 19"/>
                <a:gd name="T22" fmla="*/ 7 w 17"/>
                <a:gd name="T23" fmla="*/ 3 h 19"/>
                <a:gd name="T24" fmla="*/ 7 w 17"/>
                <a:gd name="T25" fmla="*/ 2 h 19"/>
                <a:gd name="T26" fmla="*/ 7 w 17"/>
                <a:gd name="T27" fmla="*/ 1 h 19"/>
                <a:gd name="T28" fmla="*/ 7 w 17"/>
                <a:gd name="T29" fmla="*/ 0 h 19"/>
                <a:gd name="T30" fmla="*/ 8 w 17"/>
                <a:gd name="T31" fmla="*/ 1 h 19"/>
                <a:gd name="T32" fmla="*/ 8 w 17"/>
                <a:gd name="T33" fmla="*/ 2 h 19"/>
                <a:gd name="T34" fmla="*/ 10 w 17"/>
                <a:gd name="T35" fmla="*/ 2 h 19"/>
                <a:gd name="T36" fmla="*/ 10 w 17"/>
                <a:gd name="T37" fmla="*/ 3 h 19"/>
                <a:gd name="T38" fmla="*/ 11 w 17"/>
                <a:gd name="T39" fmla="*/ 4 h 19"/>
                <a:gd name="T40" fmla="*/ 13 w 17"/>
                <a:gd name="T41" fmla="*/ 5 h 19"/>
                <a:gd name="T42" fmla="*/ 16 w 17"/>
                <a:gd name="T43" fmla="*/ 5 h 19"/>
                <a:gd name="T44" fmla="*/ 14 w 17"/>
                <a:gd name="T45" fmla="*/ 5 h 19"/>
                <a:gd name="T46" fmla="*/ 13 w 17"/>
                <a:gd name="T47" fmla="*/ 5 h 19"/>
                <a:gd name="T48" fmla="*/ 13 w 17"/>
                <a:gd name="T49" fmla="*/ 6 h 19"/>
                <a:gd name="T50" fmla="*/ 11 w 17"/>
                <a:gd name="T51" fmla="*/ 7 h 19"/>
                <a:gd name="T52" fmla="*/ 10 w 17"/>
                <a:gd name="T53" fmla="*/ 9 h 19"/>
                <a:gd name="T54" fmla="*/ 10 w 17"/>
                <a:gd name="T55" fmla="*/ 10 h 19"/>
                <a:gd name="T56" fmla="*/ 7 w 17"/>
                <a:gd name="T57" fmla="*/ 13 h 19"/>
                <a:gd name="T58" fmla="*/ 5 w 17"/>
                <a:gd name="T59" fmla="*/ 15 h 19"/>
                <a:gd name="T60" fmla="*/ 4 w 17"/>
                <a:gd name="T61" fmla="*/ 17 h 19"/>
                <a:gd name="T62" fmla="*/ 4 w 17"/>
                <a:gd name="T63" fmla="*/ 18 h 19"/>
                <a:gd name="T64" fmla="*/ 2 w 17"/>
                <a:gd name="T65" fmla="*/ 18 h 19"/>
                <a:gd name="T66" fmla="*/ 1 w 17"/>
                <a:gd name="T67" fmla="*/ 18 h 19"/>
                <a:gd name="T68" fmla="*/ 0 w 17"/>
                <a:gd name="T69" fmla="*/ 17 h 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 h="19">
                  <a:moveTo>
                    <a:pt x="0" y="17"/>
                  </a:moveTo>
                  <a:lnTo>
                    <a:pt x="0" y="17"/>
                  </a:lnTo>
                  <a:lnTo>
                    <a:pt x="0" y="16"/>
                  </a:lnTo>
                  <a:lnTo>
                    <a:pt x="0" y="15"/>
                  </a:lnTo>
                  <a:lnTo>
                    <a:pt x="0" y="14"/>
                  </a:lnTo>
                  <a:lnTo>
                    <a:pt x="1" y="12"/>
                  </a:lnTo>
                  <a:lnTo>
                    <a:pt x="2" y="10"/>
                  </a:lnTo>
                  <a:lnTo>
                    <a:pt x="4" y="8"/>
                  </a:lnTo>
                  <a:lnTo>
                    <a:pt x="4" y="7"/>
                  </a:lnTo>
                  <a:lnTo>
                    <a:pt x="5" y="6"/>
                  </a:lnTo>
                  <a:lnTo>
                    <a:pt x="5" y="5"/>
                  </a:lnTo>
                  <a:lnTo>
                    <a:pt x="7" y="3"/>
                  </a:lnTo>
                  <a:lnTo>
                    <a:pt x="7" y="2"/>
                  </a:lnTo>
                  <a:lnTo>
                    <a:pt x="7" y="1"/>
                  </a:lnTo>
                  <a:lnTo>
                    <a:pt x="7" y="0"/>
                  </a:lnTo>
                  <a:lnTo>
                    <a:pt x="8" y="1"/>
                  </a:lnTo>
                  <a:lnTo>
                    <a:pt x="8" y="2"/>
                  </a:lnTo>
                  <a:lnTo>
                    <a:pt x="10" y="2"/>
                  </a:lnTo>
                  <a:lnTo>
                    <a:pt x="10" y="3"/>
                  </a:lnTo>
                  <a:lnTo>
                    <a:pt x="11" y="4"/>
                  </a:lnTo>
                  <a:lnTo>
                    <a:pt x="13" y="5"/>
                  </a:lnTo>
                  <a:lnTo>
                    <a:pt x="16" y="5"/>
                  </a:lnTo>
                  <a:lnTo>
                    <a:pt x="14" y="5"/>
                  </a:lnTo>
                  <a:lnTo>
                    <a:pt x="13" y="5"/>
                  </a:lnTo>
                  <a:lnTo>
                    <a:pt x="13" y="6"/>
                  </a:lnTo>
                  <a:lnTo>
                    <a:pt x="11" y="7"/>
                  </a:lnTo>
                  <a:lnTo>
                    <a:pt x="10" y="9"/>
                  </a:lnTo>
                  <a:lnTo>
                    <a:pt x="10" y="10"/>
                  </a:lnTo>
                  <a:lnTo>
                    <a:pt x="7" y="13"/>
                  </a:lnTo>
                  <a:lnTo>
                    <a:pt x="5" y="15"/>
                  </a:lnTo>
                  <a:lnTo>
                    <a:pt x="4" y="17"/>
                  </a:lnTo>
                  <a:lnTo>
                    <a:pt x="4" y="18"/>
                  </a:lnTo>
                  <a:lnTo>
                    <a:pt x="2" y="18"/>
                  </a:lnTo>
                  <a:lnTo>
                    <a:pt x="1" y="18"/>
                  </a:lnTo>
                  <a:lnTo>
                    <a:pt x="0" y="17"/>
                  </a:lnTo>
                </a:path>
              </a:pathLst>
            </a:custGeom>
            <a:solidFill>
              <a:srgbClr val="748067"/>
            </a:solidFill>
            <a:ln w="12700" cap="rnd" cmpd="sng">
              <a:solidFill>
                <a:srgbClr val="000000"/>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364" name="Freeform 15"/>
            <p:cNvSpPr>
              <a:spLocks/>
            </p:cNvSpPr>
            <p:nvPr/>
          </p:nvSpPr>
          <p:spPr bwMode="auto">
            <a:xfrm>
              <a:off x="3082" y="1393"/>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65" name="Freeform 16"/>
            <p:cNvSpPr>
              <a:spLocks/>
            </p:cNvSpPr>
            <p:nvPr/>
          </p:nvSpPr>
          <p:spPr bwMode="auto">
            <a:xfrm>
              <a:off x="3082" y="1382"/>
              <a:ext cx="17" cy="17"/>
            </a:xfrm>
            <a:custGeom>
              <a:avLst/>
              <a:gdLst>
                <a:gd name="T0" fmla="*/ 16 w 17"/>
                <a:gd name="T1" fmla="*/ 0 h 17"/>
                <a:gd name="T2" fmla="*/ 16 w 17"/>
                <a:gd name="T3" fmla="*/ 1 h 17"/>
                <a:gd name="T4" fmla="*/ 16 w 17"/>
                <a:gd name="T5" fmla="*/ 3 h 17"/>
                <a:gd name="T6" fmla="*/ 10 w 17"/>
                <a:gd name="T7" fmla="*/ 5 h 17"/>
                <a:gd name="T8" fmla="*/ 10 w 17"/>
                <a:gd name="T9" fmla="*/ 8 h 17"/>
                <a:gd name="T10" fmla="*/ 10 w 17"/>
                <a:gd name="T11" fmla="*/ 10 h 17"/>
                <a:gd name="T12" fmla="*/ 5 w 17"/>
                <a:gd name="T13" fmla="*/ 12 h 17"/>
                <a:gd name="T14" fmla="*/ 5 w 17"/>
                <a:gd name="T15" fmla="*/ 14 h 17"/>
                <a:gd name="T16" fmla="*/ 5 w 17"/>
                <a:gd name="T17" fmla="*/ 16 h 17"/>
                <a:gd name="T18" fmla="*/ 0 w 17"/>
                <a:gd name="T19" fmla="*/ 16 h 17"/>
                <a:gd name="T20" fmla="*/ 0 w 17"/>
                <a:gd name="T21" fmla="*/ 14 h 17"/>
                <a:gd name="T22" fmla="*/ 5 w 17"/>
                <a:gd name="T23" fmla="*/ 12 h 17"/>
                <a:gd name="T24" fmla="*/ 5 w 17"/>
                <a:gd name="T25" fmla="*/ 10 h 17"/>
                <a:gd name="T26" fmla="*/ 5 w 17"/>
                <a:gd name="T27" fmla="*/ 7 h 17"/>
                <a:gd name="T28" fmla="*/ 10 w 17"/>
                <a:gd name="T29" fmla="*/ 5 h 17"/>
                <a:gd name="T30" fmla="*/ 10 w 17"/>
                <a:gd name="T31" fmla="*/ 3 h 17"/>
                <a:gd name="T32" fmla="*/ 10 w 17"/>
                <a:gd name="T33" fmla="*/ 1 h 17"/>
                <a:gd name="T34" fmla="*/ 10 w 17"/>
                <a:gd name="T35" fmla="*/ 0 h 17"/>
                <a:gd name="T36" fmla="*/ 16 w 17"/>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 h="17">
                  <a:moveTo>
                    <a:pt x="16" y="0"/>
                  </a:moveTo>
                  <a:lnTo>
                    <a:pt x="16" y="1"/>
                  </a:lnTo>
                  <a:lnTo>
                    <a:pt x="16" y="3"/>
                  </a:lnTo>
                  <a:lnTo>
                    <a:pt x="10" y="5"/>
                  </a:lnTo>
                  <a:lnTo>
                    <a:pt x="10" y="8"/>
                  </a:lnTo>
                  <a:lnTo>
                    <a:pt x="10" y="10"/>
                  </a:lnTo>
                  <a:lnTo>
                    <a:pt x="5" y="12"/>
                  </a:lnTo>
                  <a:lnTo>
                    <a:pt x="5" y="14"/>
                  </a:lnTo>
                  <a:lnTo>
                    <a:pt x="5" y="16"/>
                  </a:lnTo>
                  <a:lnTo>
                    <a:pt x="0" y="16"/>
                  </a:lnTo>
                  <a:lnTo>
                    <a:pt x="0" y="14"/>
                  </a:lnTo>
                  <a:lnTo>
                    <a:pt x="5" y="12"/>
                  </a:lnTo>
                  <a:lnTo>
                    <a:pt x="5" y="10"/>
                  </a:lnTo>
                  <a:lnTo>
                    <a:pt x="5" y="7"/>
                  </a:lnTo>
                  <a:lnTo>
                    <a:pt x="10" y="5"/>
                  </a:lnTo>
                  <a:lnTo>
                    <a:pt x="10" y="3"/>
                  </a:lnTo>
                  <a:lnTo>
                    <a:pt x="10" y="1"/>
                  </a:lnTo>
                  <a:lnTo>
                    <a:pt x="10" y="0"/>
                  </a:lnTo>
                  <a:lnTo>
                    <a:pt x="16"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66" name="Freeform 17"/>
            <p:cNvSpPr>
              <a:spLocks/>
            </p:cNvSpPr>
            <p:nvPr/>
          </p:nvSpPr>
          <p:spPr bwMode="auto">
            <a:xfrm>
              <a:off x="3082" y="1391"/>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67" name="Freeform 18"/>
            <p:cNvSpPr>
              <a:spLocks/>
            </p:cNvSpPr>
            <p:nvPr/>
          </p:nvSpPr>
          <p:spPr bwMode="auto">
            <a:xfrm>
              <a:off x="3074" y="1388"/>
              <a:ext cx="17" cy="18"/>
            </a:xfrm>
            <a:custGeom>
              <a:avLst/>
              <a:gdLst>
                <a:gd name="T0" fmla="*/ 0 w 17"/>
                <a:gd name="T1" fmla="*/ 16 h 18"/>
                <a:gd name="T2" fmla="*/ 0 w 17"/>
                <a:gd name="T3" fmla="*/ 16 h 18"/>
                <a:gd name="T4" fmla="*/ 0 w 17"/>
                <a:gd name="T5" fmla="*/ 15 h 18"/>
                <a:gd name="T6" fmla="*/ 0 w 17"/>
                <a:gd name="T7" fmla="*/ 14 h 18"/>
                <a:gd name="T8" fmla="*/ 1 w 17"/>
                <a:gd name="T9" fmla="*/ 13 h 18"/>
                <a:gd name="T10" fmla="*/ 1 w 17"/>
                <a:gd name="T11" fmla="*/ 12 h 18"/>
                <a:gd name="T12" fmla="*/ 2 w 17"/>
                <a:gd name="T13" fmla="*/ 10 h 18"/>
                <a:gd name="T14" fmla="*/ 5 w 17"/>
                <a:gd name="T15" fmla="*/ 7 h 18"/>
                <a:gd name="T16" fmla="*/ 5 w 17"/>
                <a:gd name="T17" fmla="*/ 6 h 18"/>
                <a:gd name="T18" fmla="*/ 5 w 17"/>
                <a:gd name="T19" fmla="*/ 5 h 18"/>
                <a:gd name="T20" fmla="*/ 7 w 17"/>
                <a:gd name="T21" fmla="*/ 4 h 18"/>
                <a:gd name="T22" fmla="*/ 7 w 17"/>
                <a:gd name="T23" fmla="*/ 3 h 18"/>
                <a:gd name="T24" fmla="*/ 8 w 17"/>
                <a:gd name="T25" fmla="*/ 2 h 18"/>
                <a:gd name="T26" fmla="*/ 8 w 17"/>
                <a:gd name="T27" fmla="*/ 1 h 18"/>
                <a:gd name="T28" fmla="*/ 8 w 17"/>
                <a:gd name="T29" fmla="*/ 0 h 18"/>
                <a:gd name="T30" fmla="*/ 8 w 17"/>
                <a:gd name="T31" fmla="*/ 1 h 18"/>
                <a:gd name="T32" fmla="*/ 10 w 17"/>
                <a:gd name="T33" fmla="*/ 2 h 18"/>
                <a:gd name="T34" fmla="*/ 10 w 17"/>
                <a:gd name="T35" fmla="*/ 3 h 18"/>
                <a:gd name="T36" fmla="*/ 11 w 17"/>
                <a:gd name="T37" fmla="*/ 4 h 18"/>
                <a:gd name="T38" fmla="*/ 14 w 17"/>
                <a:gd name="T39" fmla="*/ 4 h 18"/>
                <a:gd name="T40" fmla="*/ 16 w 17"/>
                <a:gd name="T41" fmla="*/ 5 h 18"/>
                <a:gd name="T42" fmla="*/ 14 w 17"/>
                <a:gd name="T43" fmla="*/ 5 h 18"/>
                <a:gd name="T44" fmla="*/ 14 w 17"/>
                <a:gd name="T45" fmla="*/ 6 h 18"/>
                <a:gd name="T46" fmla="*/ 13 w 17"/>
                <a:gd name="T47" fmla="*/ 6 h 18"/>
                <a:gd name="T48" fmla="*/ 11 w 17"/>
                <a:gd name="T49" fmla="*/ 7 h 18"/>
                <a:gd name="T50" fmla="*/ 10 w 17"/>
                <a:gd name="T51" fmla="*/ 9 h 18"/>
                <a:gd name="T52" fmla="*/ 8 w 17"/>
                <a:gd name="T53" fmla="*/ 10 h 18"/>
                <a:gd name="T54" fmla="*/ 7 w 17"/>
                <a:gd name="T55" fmla="*/ 13 h 18"/>
                <a:gd name="T56" fmla="*/ 5 w 17"/>
                <a:gd name="T57" fmla="*/ 14 h 18"/>
                <a:gd name="T58" fmla="*/ 4 w 17"/>
                <a:gd name="T59" fmla="*/ 16 h 18"/>
                <a:gd name="T60" fmla="*/ 2 w 17"/>
                <a:gd name="T61" fmla="*/ 17 h 18"/>
                <a:gd name="T62" fmla="*/ 1 w 17"/>
                <a:gd name="T63" fmla="*/ 17 h 18"/>
                <a:gd name="T64" fmla="*/ 0 w 17"/>
                <a:gd name="T65" fmla="*/ 16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18">
                  <a:moveTo>
                    <a:pt x="0" y="16"/>
                  </a:moveTo>
                  <a:lnTo>
                    <a:pt x="0" y="16"/>
                  </a:lnTo>
                  <a:lnTo>
                    <a:pt x="0" y="15"/>
                  </a:lnTo>
                  <a:lnTo>
                    <a:pt x="0" y="14"/>
                  </a:lnTo>
                  <a:lnTo>
                    <a:pt x="1" y="13"/>
                  </a:lnTo>
                  <a:lnTo>
                    <a:pt x="1" y="12"/>
                  </a:lnTo>
                  <a:lnTo>
                    <a:pt x="2" y="10"/>
                  </a:lnTo>
                  <a:lnTo>
                    <a:pt x="5" y="7"/>
                  </a:lnTo>
                  <a:lnTo>
                    <a:pt x="5" y="6"/>
                  </a:lnTo>
                  <a:lnTo>
                    <a:pt x="5" y="5"/>
                  </a:lnTo>
                  <a:lnTo>
                    <a:pt x="7" y="4"/>
                  </a:lnTo>
                  <a:lnTo>
                    <a:pt x="7" y="3"/>
                  </a:lnTo>
                  <a:lnTo>
                    <a:pt x="8" y="2"/>
                  </a:lnTo>
                  <a:lnTo>
                    <a:pt x="8" y="1"/>
                  </a:lnTo>
                  <a:lnTo>
                    <a:pt x="8" y="0"/>
                  </a:lnTo>
                  <a:lnTo>
                    <a:pt x="8" y="1"/>
                  </a:lnTo>
                  <a:lnTo>
                    <a:pt x="10" y="2"/>
                  </a:lnTo>
                  <a:lnTo>
                    <a:pt x="10" y="3"/>
                  </a:lnTo>
                  <a:lnTo>
                    <a:pt x="11" y="4"/>
                  </a:lnTo>
                  <a:lnTo>
                    <a:pt x="14" y="4"/>
                  </a:lnTo>
                  <a:lnTo>
                    <a:pt x="16" y="5"/>
                  </a:lnTo>
                  <a:lnTo>
                    <a:pt x="14" y="5"/>
                  </a:lnTo>
                  <a:lnTo>
                    <a:pt x="14" y="6"/>
                  </a:lnTo>
                  <a:lnTo>
                    <a:pt x="13" y="6"/>
                  </a:lnTo>
                  <a:lnTo>
                    <a:pt x="11" y="7"/>
                  </a:lnTo>
                  <a:lnTo>
                    <a:pt x="10" y="9"/>
                  </a:lnTo>
                  <a:lnTo>
                    <a:pt x="8" y="10"/>
                  </a:lnTo>
                  <a:lnTo>
                    <a:pt x="7" y="13"/>
                  </a:lnTo>
                  <a:lnTo>
                    <a:pt x="5" y="14"/>
                  </a:lnTo>
                  <a:lnTo>
                    <a:pt x="4" y="16"/>
                  </a:lnTo>
                  <a:lnTo>
                    <a:pt x="2" y="17"/>
                  </a:lnTo>
                  <a:lnTo>
                    <a:pt x="1" y="17"/>
                  </a:lnTo>
                  <a:lnTo>
                    <a:pt x="0" y="16"/>
                  </a:lnTo>
                </a:path>
              </a:pathLst>
            </a:custGeom>
            <a:solidFill>
              <a:srgbClr val="74806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68" name="Freeform 19"/>
            <p:cNvSpPr>
              <a:spLocks/>
            </p:cNvSpPr>
            <p:nvPr/>
          </p:nvSpPr>
          <p:spPr bwMode="auto">
            <a:xfrm>
              <a:off x="3075" y="1403"/>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69" name="Freeform 20"/>
            <p:cNvSpPr>
              <a:spLocks/>
            </p:cNvSpPr>
            <p:nvPr/>
          </p:nvSpPr>
          <p:spPr bwMode="auto">
            <a:xfrm>
              <a:off x="3075" y="1391"/>
              <a:ext cx="17" cy="17"/>
            </a:xfrm>
            <a:custGeom>
              <a:avLst/>
              <a:gdLst>
                <a:gd name="T0" fmla="*/ 16 w 17"/>
                <a:gd name="T1" fmla="*/ 0 h 17"/>
                <a:gd name="T2" fmla="*/ 16 w 17"/>
                <a:gd name="T3" fmla="*/ 1 h 17"/>
                <a:gd name="T4" fmla="*/ 13 w 17"/>
                <a:gd name="T5" fmla="*/ 4 h 17"/>
                <a:gd name="T6" fmla="*/ 13 w 17"/>
                <a:gd name="T7" fmla="*/ 5 h 17"/>
                <a:gd name="T8" fmla="*/ 10 w 17"/>
                <a:gd name="T9" fmla="*/ 8 h 17"/>
                <a:gd name="T10" fmla="*/ 8 w 17"/>
                <a:gd name="T11" fmla="*/ 10 h 17"/>
                <a:gd name="T12" fmla="*/ 5 w 17"/>
                <a:gd name="T13" fmla="*/ 13 h 17"/>
                <a:gd name="T14" fmla="*/ 5 w 17"/>
                <a:gd name="T15" fmla="*/ 14 h 17"/>
                <a:gd name="T16" fmla="*/ 2 w 17"/>
                <a:gd name="T17" fmla="*/ 16 h 17"/>
                <a:gd name="T18" fmla="*/ 0 w 17"/>
                <a:gd name="T19" fmla="*/ 14 h 17"/>
                <a:gd name="T20" fmla="*/ 0 w 17"/>
                <a:gd name="T21" fmla="*/ 13 h 17"/>
                <a:gd name="T22" fmla="*/ 2 w 17"/>
                <a:gd name="T23" fmla="*/ 11 h 17"/>
                <a:gd name="T24" fmla="*/ 5 w 17"/>
                <a:gd name="T25" fmla="*/ 8 h 17"/>
                <a:gd name="T26" fmla="*/ 8 w 17"/>
                <a:gd name="T27" fmla="*/ 7 h 17"/>
                <a:gd name="T28" fmla="*/ 10 w 17"/>
                <a:gd name="T29" fmla="*/ 5 h 17"/>
                <a:gd name="T30" fmla="*/ 10 w 17"/>
                <a:gd name="T31" fmla="*/ 2 h 17"/>
                <a:gd name="T32" fmla="*/ 13 w 17"/>
                <a:gd name="T33" fmla="*/ 1 h 17"/>
                <a:gd name="T34" fmla="*/ 13 w 17"/>
                <a:gd name="T35" fmla="*/ 0 h 17"/>
                <a:gd name="T36" fmla="*/ 16 w 17"/>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 h="17">
                  <a:moveTo>
                    <a:pt x="16" y="0"/>
                  </a:moveTo>
                  <a:lnTo>
                    <a:pt x="16" y="1"/>
                  </a:lnTo>
                  <a:lnTo>
                    <a:pt x="13" y="4"/>
                  </a:lnTo>
                  <a:lnTo>
                    <a:pt x="13" y="5"/>
                  </a:lnTo>
                  <a:lnTo>
                    <a:pt x="10" y="8"/>
                  </a:lnTo>
                  <a:lnTo>
                    <a:pt x="8" y="10"/>
                  </a:lnTo>
                  <a:lnTo>
                    <a:pt x="5" y="13"/>
                  </a:lnTo>
                  <a:lnTo>
                    <a:pt x="5" y="14"/>
                  </a:lnTo>
                  <a:lnTo>
                    <a:pt x="2" y="16"/>
                  </a:lnTo>
                  <a:lnTo>
                    <a:pt x="0" y="14"/>
                  </a:lnTo>
                  <a:lnTo>
                    <a:pt x="0" y="13"/>
                  </a:lnTo>
                  <a:lnTo>
                    <a:pt x="2" y="11"/>
                  </a:lnTo>
                  <a:lnTo>
                    <a:pt x="5" y="8"/>
                  </a:lnTo>
                  <a:lnTo>
                    <a:pt x="8" y="7"/>
                  </a:lnTo>
                  <a:lnTo>
                    <a:pt x="10" y="5"/>
                  </a:lnTo>
                  <a:lnTo>
                    <a:pt x="10" y="2"/>
                  </a:lnTo>
                  <a:lnTo>
                    <a:pt x="13" y="1"/>
                  </a:lnTo>
                  <a:lnTo>
                    <a:pt x="13" y="0"/>
                  </a:lnTo>
                  <a:lnTo>
                    <a:pt x="16"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70" name="Freeform 21"/>
            <p:cNvSpPr>
              <a:spLocks/>
            </p:cNvSpPr>
            <p:nvPr/>
          </p:nvSpPr>
          <p:spPr bwMode="auto">
            <a:xfrm>
              <a:off x="3075" y="1402"/>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71" name="Freeform 22"/>
            <p:cNvSpPr>
              <a:spLocks/>
            </p:cNvSpPr>
            <p:nvPr/>
          </p:nvSpPr>
          <p:spPr bwMode="auto">
            <a:xfrm>
              <a:off x="3063" y="1400"/>
              <a:ext cx="17" cy="19"/>
            </a:xfrm>
            <a:custGeom>
              <a:avLst/>
              <a:gdLst>
                <a:gd name="T0" fmla="*/ 0 w 17"/>
                <a:gd name="T1" fmla="*/ 17 h 19"/>
                <a:gd name="T2" fmla="*/ 0 w 17"/>
                <a:gd name="T3" fmla="*/ 17 h 19"/>
                <a:gd name="T4" fmla="*/ 0 w 17"/>
                <a:gd name="T5" fmla="*/ 16 h 19"/>
                <a:gd name="T6" fmla="*/ 0 w 17"/>
                <a:gd name="T7" fmla="*/ 15 h 19"/>
                <a:gd name="T8" fmla="*/ 1 w 17"/>
                <a:gd name="T9" fmla="*/ 14 h 19"/>
                <a:gd name="T10" fmla="*/ 2 w 17"/>
                <a:gd name="T11" fmla="*/ 12 h 19"/>
                <a:gd name="T12" fmla="*/ 3 w 17"/>
                <a:gd name="T13" fmla="*/ 10 h 19"/>
                <a:gd name="T14" fmla="*/ 5 w 17"/>
                <a:gd name="T15" fmla="*/ 8 h 19"/>
                <a:gd name="T16" fmla="*/ 5 w 17"/>
                <a:gd name="T17" fmla="*/ 7 h 19"/>
                <a:gd name="T18" fmla="*/ 6 w 17"/>
                <a:gd name="T19" fmla="*/ 6 h 19"/>
                <a:gd name="T20" fmla="*/ 6 w 17"/>
                <a:gd name="T21" fmla="*/ 5 h 19"/>
                <a:gd name="T22" fmla="*/ 8 w 17"/>
                <a:gd name="T23" fmla="*/ 3 h 19"/>
                <a:gd name="T24" fmla="*/ 8 w 17"/>
                <a:gd name="T25" fmla="*/ 2 h 19"/>
                <a:gd name="T26" fmla="*/ 9 w 17"/>
                <a:gd name="T27" fmla="*/ 1 h 19"/>
                <a:gd name="T28" fmla="*/ 9 w 17"/>
                <a:gd name="T29" fmla="*/ 0 h 19"/>
                <a:gd name="T30" fmla="*/ 9 w 17"/>
                <a:gd name="T31" fmla="*/ 1 h 19"/>
                <a:gd name="T32" fmla="*/ 9 w 17"/>
                <a:gd name="T33" fmla="*/ 2 h 19"/>
                <a:gd name="T34" fmla="*/ 10 w 17"/>
                <a:gd name="T35" fmla="*/ 3 h 19"/>
                <a:gd name="T36" fmla="*/ 11 w 17"/>
                <a:gd name="T37" fmla="*/ 3 h 19"/>
                <a:gd name="T38" fmla="*/ 12 w 17"/>
                <a:gd name="T39" fmla="*/ 4 h 19"/>
                <a:gd name="T40" fmla="*/ 13 w 17"/>
                <a:gd name="T41" fmla="*/ 5 h 19"/>
                <a:gd name="T42" fmla="*/ 16 w 17"/>
                <a:gd name="T43" fmla="*/ 5 h 19"/>
                <a:gd name="T44" fmla="*/ 14 w 17"/>
                <a:gd name="T45" fmla="*/ 5 h 19"/>
                <a:gd name="T46" fmla="*/ 13 w 17"/>
                <a:gd name="T47" fmla="*/ 6 h 19"/>
                <a:gd name="T48" fmla="*/ 12 w 17"/>
                <a:gd name="T49" fmla="*/ 7 h 19"/>
                <a:gd name="T50" fmla="*/ 11 w 17"/>
                <a:gd name="T51" fmla="*/ 8 h 19"/>
                <a:gd name="T52" fmla="*/ 10 w 17"/>
                <a:gd name="T53" fmla="*/ 9 h 19"/>
                <a:gd name="T54" fmla="*/ 9 w 17"/>
                <a:gd name="T55" fmla="*/ 11 h 19"/>
                <a:gd name="T56" fmla="*/ 8 w 17"/>
                <a:gd name="T57" fmla="*/ 13 h 19"/>
                <a:gd name="T58" fmla="*/ 6 w 17"/>
                <a:gd name="T59" fmla="*/ 15 h 19"/>
                <a:gd name="T60" fmla="*/ 4 w 17"/>
                <a:gd name="T61" fmla="*/ 17 h 19"/>
                <a:gd name="T62" fmla="*/ 3 w 17"/>
                <a:gd name="T63" fmla="*/ 18 h 19"/>
                <a:gd name="T64" fmla="*/ 2 w 17"/>
                <a:gd name="T65" fmla="*/ 18 h 19"/>
                <a:gd name="T66" fmla="*/ 1 w 17"/>
                <a:gd name="T67" fmla="*/ 18 h 19"/>
                <a:gd name="T68" fmla="*/ 0 w 17"/>
                <a:gd name="T69" fmla="*/ 17 h 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 h="19">
                  <a:moveTo>
                    <a:pt x="0" y="17"/>
                  </a:moveTo>
                  <a:lnTo>
                    <a:pt x="0" y="17"/>
                  </a:lnTo>
                  <a:lnTo>
                    <a:pt x="0" y="16"/>
                  </a:lnTo>
                  <a:lnTo>
                    <a:pt x="0" y="15"/>
                  </a:lnTo>
                  <a:lnTo>
                    <a:pt x="1" y="14"/>
                  </a:lnTo>
                  <a:lnTo>
                    <a:pt x="2" y="12"/>
                  </a:lnTo>
                  <a:lnTo>
                    <a:pt x="3" y="10"/>
                  </a:lnTo>
                  <a:lnTo>
                    <a:pt x="5" y="8"/>
                  </a:lnTo>
                  <a:lnTo>
                    <a:pt x="5" y="7"/>
                  </a:lnTo>
                  <a:lnTo>
                    <a:pt x="6" y="6"/>
                  </a:lnTo>
                  <a:lnTo>
                    <a:pt x="6" y="5"/>
                  </a:lnTo>
                  <a:lnTo>
                    <a:pt x="8" y="3"/>
                  </a:lnTo>
                  <a:lnTo>
                    <a:pt x="8" y="2"/>
                  </a:lnTo>
                  <a:lnTo>
                    <a:pt x="9" y="1"/>
                  </a:lnTo>
                  <a:lnTo>
                    <a:pt x="9" y="0"/>
                  </a:lnTo>
                  <a:lnTo>
                    <a:pt x="9" y="1"/>
                  </a:lnTo>
                  <a:lnTo>
                    <a:pt x="9" y="2"/>
                  </a:lnTo>
                  <a:lnTo>
                    <a:pt x="10" y="3"/>
                  </a:lnTo>
                  <a:lnTo>
                    <a:pt x="11" y="3"/>
                  </a:lnTo>
                  <a:lnTo>
                    <a:pt x="12" y="4"/>
                  </a:lnTo>
                  <a:lnTo>
                    <a:pt x="13" y="5"/>
                  </a:lnTo>
                  <a:lnTo>
                    <a:pt x="16" y="5"/>
                  </a:lnTo>
                  <a:lnTo>
                    <a:pt x="14" y="5"/>
                  </a:lnTo>
                  <a:lnTo>
                    <a:pt x="13" y="6"/>
                  </a:lnTo>
                  <a:lnTo>
                    <a:pt x="12" y="7"/>
                  </a:lnTo>
                  <a:lnTo>
                    <a:pt x="11" y="8"/>
                  </a:lnTo>
                  <a:lnTo>
                    <a:pt x="10" y="9"/>
                  </a:lnTo>
                  <a:lnTo>
                    <a:pt x="9" y="11"/>
                  </a:lnTo>
                  <a:lnTo>
                    <a:pt x="8" y="13"/>
                  </a:lnTo>
                  <a:lnTo>
                    <a:pt x="6" y="15"/>
                  </a:lnTo>
                  <a:lnTo>
                    <a:pt x="4" y="17"/>
                  </a:lnTo>
                  <a:lnTo>
                    <a:pt x="3" y="18"/>
                  </a:lnTo>
                  <a:lnTo>
                    <a:pt x="2" y="18"/>
                  </a:lnTo>
                  <a:lnTo>
                    <a:pt x="1" y="18"/>
                  </a:lnTo>
                  <a:lnTo>
                    <a:pt x="0" y="17"/>
                  </a:lnTo>
                </a:path>
              </a:pathLst>
            </a:custGeom>
            <a:solidFill>
              <a:srgbClr val="74806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72" name="Freeform 23"/>
            <p:cNvSpPr>
              <a:spLocks/>
            </p:cNvSpPr>
            <p:nvPr/>
          </p:nvSpPr>
          <p:spPr bwMode="auto">
            <a:xfrm>
              <a:off x="3064" y="1416"/>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73" name="Freeform 24"/>
            <p:cNvSpPr>
              <a:spLocks/>
            </p:cNvSpPr>
            <p:nvPr/>
          </p:nvSpPr>
          <p:spPr bwMode="auto">
            <a:xfrm>
              <a:off x="3064" y="1404"/>
              <a:ext cx="17" cy="17"/>
            </a:xfrm>
            <a:custGeom>
              <a:avLst/>
              <a:gdLst>
                <a:gd name="T0" fmla="*/ 16 w 17"/>
                <a:gd name="T1" fmla="*/ 0 h 17"/>
                <a:gd name="T2" fmla="*/ 16 w 17"/>
                <a:gd name="T3" fmla="*/ 1 h 17"/>
                <a:gd name="T4" fmla="*/ 13 w 17"/>
                <a:gd name="T5" fmla="*/ 4 h 17"/>
                <a:gd name="T6" fmla="*/ 11 w 17"/>
                <a:gd name="T7" fmla="*/ 5 h 17"/>
                <a:gd name="T8" fmla="*/ 11 w 17"/>
                <a:gd name="T9" fmla="*/ 8 h 17"/>
                <a:gd name="T10" fmla="*/ 9 w 17"/>
                <a:gd name="T11" fmla="*/ 10 h 17"/>
                <a:gd name="T12" fmla="*/ 6 w 17"/>
                <a:gd name="T13" fmla="*/ 13 h 17"/>
                <a:gd name="T14" fmla="*/ 4 w 17"/>
                <a:gd name="T15" fmla="*/ 14 h 17"/>
                <a:gd name="T16" fmla="*/ 2 w 17"/>
                <a:gd name="T17" fmla="*/ 16 h 17"/>
                <a:gd name="T18" fmla="*/ 0 w 17"/>
                <a:gd name="T19" fmla="*/ 14 h 17"/>
                <a:gd name="T20" fmla="*/ 2 w 17"/>
                <a:gd name="T21" fmla="*/ 13 h 17"/>
                <a:gd name="T22" fmla="*/ 2 w 17"/>
                <a:gd name="T23" fmla="*/ 12 h 17"/>
                <a:gd name="T24" fmla="*/ 4 w 17"/>
                <a:gd name="T25" fmla="*/ 9 h 17"/>
                <a:gd name="T26" fmla="*/ 6 w 17"/>
                <a:gd name="T27" fmla="*/ 6 h 17"/>
                <a:gd name="T28" fmla="*/ 9 w 17"/>
                <a:gd name="T29" fmla="*/ 5 h 17"/>
                <a:gd name="T30" fmla="*/ 11 w 17"/>
                <a:gd name="T31" fmla="*/ 2 h 17"/>
                <a:gd name="T32" fmla="*/ 11 w 17"/>
                <a:gd name="T33" fmla="*/ 1 h 17"/>
                <a:gd name="T34" fmla="*/ 13 w 17"/>
                <a:gd name="T35" fmla="*/ 0 h 17"/>
                <a:gd name="T36" fmla="*/ 16 w 17"/>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 h="17">
                  <a:moveTo>
                    <a:pt x="16" y="0"/>
                  </a:moveTo>
                  <a:lnTo>
                    <a:pt x="16" y="1"/>
                  </a:lnTo>
                  <a:lnTo>
                    <a:pt x="13" y="4"/>
                  </a:lnTo>
                  <a:lnTo>
                    <a:pt x="11" y="5"/>
                  </a:lnTo>
                  <a:lnTo>
                    <a:pt x="11" y="8"/>
                  </a:lnTo>
                  <a:lnTo>
                    <a:pt x="9" y="10"/>
                  </a:lnTo>
                  <a:lnTo>
                    <a:pt x="6" y="13"/>
                  </a:lnTo>
                  <a:lnTo>
                    <a:pt x="4" y="14"/>
                  </a:lnTo>
                  <a:lnTo>
                    <a:pt x="2" y="16"/>
                  </a:lnTo>
                  <a:lnTo>
                    <a:pt x="0" y="14"/>
                  </a:lnTo>
                  <a:lnTo>
                    <a:pt x="2" y="13"/>
                  </a:lnTo>
                  <a:lnTo>
                    <a:pt x="2" y="12"/>
                  </a:lnTo>
                  <a:lnTo>
                    <a:pt x="4" y="9"/>
                  </a:lnTo>
                  <a:lnTo>
                    <a:pt x="6" y="6"/>
                  </a:lnTo>
                  <a:lnTo>
                    <a:pt x="9" y="5"/>
                  </a:lnTo>
                  <a:lnTo>
                    <a:pt x="11" y="2"/>
                  </a:lnTo>
                  <a:lnTo>
                    <a:pt x="11" y="1"/>
                  </a:lnTo>
                  <a:lnTo>
                    <a:pt x="13" y="0"/>
                  </a:lnTo>
                  <a:lnTo>
                    <a:pt x="16"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74" name="Freeform 25"/>
            <p:cNvSpPr>
              <a:spLocks/>
            </p:cNvSpPr>
            <p:nvPr/>
          </p:nvSpPr>
          <p:spPr bwMode="auto">
            <a:xfrm>
              <a:off x="3064" y="1416"/>
              <a:ext cx="17" cy="1"/>
            </a:xfrm>
            <a:custGeom>
              <a:avLst/>
              <a:gdLst>
                <a:gd name="T0" fmla="*/ 0 w 17"/>
                <a:gd name="T1" fmla="*/ 0 h 1"/>
                <a:gd name="T2" fmla="*/ 0 w 17"/>
                <a:gd name="T3" fmla="*/ 0 h 1"/>
                <a:gd name="T4" fmla="*/ 8 w 17"/>
                <a:gd name="T5" fmla="*/ 0 h 1"/>
                <a:gd name="T6" fmla="*/ 16 w 17"/>
                <a:gd name="T7" fmla="*/ 0 h 1"/>
                <a:gd name="T8" fmla="*/ 0 w 1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
                  <a:moveTo>
                    <a:pt x="0" y="0"/>
                  </a:moveTo>
                  <a:lnTo>
                    <a:pt x="0" y="0"/>
                  </a:lnTo>
                  <a:lnTo>
                    <a:pt x="8" y="0"/>
                  </a:lnTo>
                  <a:lnTo>
                    <a:pt x="16" y="0"/>
                  </a:ln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75" name="Freeform 26"/>
            <p:cNvSpPr>
              <a:spLocks/>
            </p:cNvSpPr>
            <p:nvPr/>
          </p:nvSpPr>
          <p:spPr bwMode="auto">
            <a:xfrm>
              <a:off x="3043" y="1411"/>
              <a:ext cx="28" cy="36"/>
            </a:xfrm>
            <a:custGeom>
              <a:avLst/>
              <a:gdLst>
                <a:gd name="T0" fmla="*/ 0 w 28"/>
                <a:gd name="T1" fmla="*/ 31 h 36"/>
                <a:gd name="T2" fmla="*/ 1 w 28"/>
                <a:gd name="T3" fmla="*/ 30 h 36"/>
                <a:gd name="T4" fmla="*/ 1 w 28"/>
                <a:gd name="T5" fmla="*/ 28 h 36"/>
                <a:gd name="T6" fmla="*/ 2 w 28"/>
                <a:gd name="T7" fmla="*/ 27 h 36"/>
                <a:gd name="T8" fmla="*/ 3 w 28"/>
                <a:gd name="T9" fmla="*/ 25 h 36"/>
                <a:gd name="T10" fmla="*/ 5 w 28"/>
                <a:gd name="T11" fmla="*/ 23 h 36"/>
                <a:gd name="T12" fmla="*/ 6 w 28"/>
                <a:gd name="T13" fmla="*/ 20 h 36"/>
                <a:gd name="T14" fmla="*/ 8 w 28"/>
                <a:gd name="T15" fmla="*/ 18 h 36"/>
                <a:gd name="T16" fmla="*/ 10 w 28"/>
                <a:gd name="T17" fmla="*/ 16 h 36"/>
                <a:gd name="T18" fmla="*/ 11 w 28"/>
                <a:gd name="T19" fmla="*/ 13 h 36"/>
                <a:gd name="T20" fmla="*/ 13 w 28"/>
                <a:gd name="T21" fmla="*/ 11 h 36"/>
                <a:gd name="T22" fmla="*/ 14 w 28"/>
                <a:gd name="T23" fmla="*/ 9 h 36"/>
                <a:gd name="T24" fmla="*/ 16 w 28"/>
                <a:gd name="T25" fmla="*/ 6 h 36"/>
                <a:gd name="T26" fmla="*/ 17 w 28"/>
                <a:gd name="T27" fmla="*/ 5 h 36"/>
                <a:gd name="T28" fmla="*/ 18 w 28"/>
                <a:gd name="T29" fmla="*/ 3 h 36"/>
                <a:gd name="T30" fmla="*/ 18 w 28"/>
                <a:gd name="T31" fmla="*/ 1 h 36"/>
                <a:gd name="T32" fmla="*/ 19 w 28"/>
                <a:gd name="T33" fmla="*/ 0 h 36"/>
                <a:gd name="T34" fmla="*/ 19 w 28"/>
                <a:gd name="T35" fmla="*/ 1 h 36"/>
                <a:gd name="T36" fmla="*/ 20 w 28"/>
                <a:gd name="T37" fmla="*/ 2 h 36"/>
                <a:gd name="T38" fmla="*/ 20 w 28"/>
                <a:gd name="T39" fmla="*/ 3 h 36"/>
                <a:gd name="T40" fmla="*/ 21 w 28"/>
                <a:gd name="T41" fmla="*/ 5 h 36"/>
                <a:gd name="T42" fmla="*/ 23 w 28"/>
                <a:gd name="T43" fmla="*/ 6 h 36"/>
                <a:gd name="T44" fmla="*/ 25 w 28"/>
                <a:gd name="T45" fmla="*/ 6 h 36"/>
                <a:gd name="T46" fmla="*/ 27 w 28"/>
                <a:gd name="T47" fmla="*/ 6 h 36"/>
                <a:gd name="T48" fmla="*/ 26 w 28"/>
                <a:gd name="T49" fmla="*/ 6 h 36"/>
                <a:gd name="T50" fmla="*/ 25 w 28"/>
                <a:gd name="T51" fmla="*/ 7 h 36"/>
                <a:gd name="T52" fmla="*/ 24 w 28"/>
                <a:gd name="T53" fmla="*/ 7 h 36"/>
                <a:gd name="T54" fmla="*/ 23 w 28"/>
                <a:gd name="T55" fmla="*/ 8 h 36"/>
                <a:gd name="T56" fmla="*/ 22 w 28"/>
                <a:gd name="T57" fmla="*/ 9 h 36"/>
                <a:gd name="T58" fmla="*/ 20 w 28"/>
                <a:gd name="T59" fmla="*/ 10 h 36"/>
                <a:gd name="T60" fmla="*/ 19 w 28"/>
                <a:gd name="T61" fmla="*/ 12 h 36"/>
                <a:gd name="T62" fmla="*/ 17 w 28"/>
                <a:gd name="T63" fmla="*/ 14 h 36"/>
                <a:gd name="T64" fmla="*/ 15 w 28"/>
                <a:gd name="T65" fmla="*/ 17 h 36"/>
                <a:gd name="T66" fmla="*/ 13 w 28"/>
                <a:gd name="T67" fmla="*/ 20 h 36"/>
                <a:gd name="T68" fmla="*/ 10 w 28"/>
                <a:gd name="T69" fmla="*/ 24 h 36"/>
                <a:gd name="T70" fmla="*/ 8 w 28"/>
                <a:gd name="T71" fmla="*/ 28 h 36"/>
                <a:gd name="T72" fmla="*/ 5 w 28"/>
                <a:gd name="T73" fmla="*/ 33 h 36"/>
                <a:gd name="T74" fmla="*/ 4 w 28"/>
                <a:gd name="T75" fmla="*/ 34 h 36"/>
                <a:gd name="T76" fmla="*/ 3 w 28"/>
                <a:gd name="T77" fmla="*/ 34 h 36"/>
                <a:gd name="T78" fmla="*/ 2 w 28"/>
                <a:gd name="T79" fmla="*/ 35 h 36"/>
                <a:gd name="T80" fmla="*/ 1 w 28"/>
                <a:gd name="T81" fmla="*/ 35 h 36"/>
                <a:gd name="T82" fmla="*/ 0 w 28"/>
                <a:gd name="T83" fmla="*/ 35 h 36"/>
                <a:gd name="T84" fmla="*/ 0 w 28"/>
                <a:gd name="T85" fmla="*/ 33 h 36"/>
                <a:gd name="T86" fmla="*/ 0 w 28"/>
                <a:gd name="T87" fmla="*/ 31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 h="36">
                  <a:moveTo>
                    <a:pt x="0" y="31"/>
                  </a:moveTo>
                  <a:lnTo>
                    <a:pt x="1" y="30"/>
                  </a:lnTo>
                  <a:lnTo>
                    <a:pt x="1" y="28"/>
                  </a:lnTo>
                  <a:lnTo>
                    <a:pt x="2" y="27"/>
                  </a:lnTo>
                  <a:lnTo>
                    <a:pt x="3" y="25"/>
                  </a:lnTo>
                  <a:lnTo>
                    <a:pt x="5" y="23"/>
                  </a:lnTo>
                  <a:lnTo>
                    <a:pt x="6" y="20"/>
                  </a:lnTo>
                  <a:lnTo>
                    <a:pt x="8" y="18"/>
                  </a:lnTo>
                  <a:lnTo>
                    <a:pt x="10" y="16"/>
                  </a:lnTo>
                  <a:lnTo>
                    <a:pt x="11" y="13"/>
                  </a:lnTo>
                  <a:lnTo>
                    <a:pt x="13" y="11"/>
                  </a:lnTo>
                  <a:lnTo>
                    <a:pt x="14" y="9"/>
                  </a:lnTo>
                  <a:lnTo>
                    <a:pt x="16" y="6"/>
                  </a:lnTo>
                  <a:lnTo>
                    <a:pt x="17" y="5"/>
                  </a:lnTo>
                  <a:lnTo>
                    <a:pt x="18" y="3"/>
                  </a:lnTo>
                  <a:lnTo>
                    <a:pt x="18" y="1"/>
                  </a:lnTo>
                  <a:lnTo>
                    <a:pt x="19" y="0"/>
                  </a:lnTo>
                  <a:lnTo>
                    <a:pt x="19" y="1"/>
                  </a:lnTo>
                  <a:lnTo>
                    <a:pt x="20" y="2"/>
                  </a:lnTo>
                  <a:lnTo>
                    <a:pt x="20" y="3"/>
                  </a:lnTo>
                  <a:lnTo>
                    <a:pt x="21" y="5"/>
                  </a:lnTo>
                  <a:lnTo>
                    <a:pt x="23" y="6"/>
                  </a:lnTo>
                  <a:lnTo>
                    <a:pt x="25" y="6"/>
                  </a:lnTo>
                  <a:lnTo>
                    <a:pt x="27" y="6"/>
                  </a:lnTo>
                  <a:lnTo>
                    <a:pt x="26" y="6"/>
                  </a:lnTo>
                  <a:lnTo>
                    <a:pt x="25" y="7"/>
                  </a:lnTo>
                  <a:lnTo>
                    <a:pt x="24" y="7"/>
                  </a:lnTo>
                  <a:lnTo>
                    <a:pt x="23" y="8"/>
                  </a:lnTo>
                  <a:lnTo>
                    <a:pt x="22" y="9"/>
                  </a:lnTo>
                  <a:lnTo>
                    <a:pt x="20" y="10"/>
                  </a:lnTo>
                  <a:lnTo>
                    <a:pt x="19" y="12"/>
                  </a:lnTo>
                  <a:lnTo>
                    <a:pt x="17" y="14"/>
                  </a:lnTo>
                  <a:lnTo>
                    <a:pt x="15" y="17"/>
                  </a:lnTo>
                  <a:lnTo>
                    <a:pt x="13" y="20"/>
                  </a:lnTo>
                  <a:lnTo>
                    <a:pt x="10" y="24"/>
                  </a:lnTo>
                  <a:lnTo>
                    <a:pt x="8" y="28"/>
                  </a:lnTo>
                  <a:lnTo>
                    <a:pt x="5" y="33"/>
                  </a:lnTo>
                  <a:lnTo>
                    <a:pt x="4" y="34"/>
                  </a:lnTo>
                  <a:lnTo>
                    <a:pt x="3" y="34"/>
                  </a:lnTo>
                  <a:lnTo>
                    <a:pt x="2" y="35"/>
                  </a:lnTo>
                  <a:lnTo>
                    <a:pt x="1" y="35"/>
                  </a:lnTo>
                  <a:lnTo>
                    <a:pt x="0" y="35"/>
                  </a:lnTo>
                  <a:lnTo>
                    <a:pt x="0" y="33"/>
                  </a:lnTo>
                  <a:lnTo>
                    <a:pt x="0" y="31"/>
                  </a:lnTo>
                </a:path>
              </a:pathLst>
            </a:custGeom>
            <a:solidFill>
              <a:srgbClr val="74806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76" name="Freeform 27"/>
            <p:cNvSpPr>
              <a:spLocks/>
            </p:cNvSpPr>
            <p:nvPr/>
          </p:nvSpPr>
          <p:spPr bwMode="auto">
            <a:xfrm>
              <a:off x="3046" y="1444"/>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77" name="Freeform 28"/>
            <p:cNvSpPr>
              <a:spLocks/>
            </p:cNvSpPr>
            <p:nvPr/>
          </p:nvSpPr>
          <p:spPr bwMode="auto">
            <a:xfrm>
              <a:off x="3046" y="1419"/>
              <a:ext cx="17" cy="26"/>
            </a:xfrm>
            <a:custGeom>
              <a:avLst/>
              <a:gdLst>
                <a:gd name="T0" fmla="*/ 16 w 17"/>
                <a:gd name="T1" fmla="*/ 1 h 26"/>
                <a:gd name="T2" fmla="*/ 14 w 17"/>
                <a:gd name="T3" fmla="*/ 2 h 26"/>
                <a:gd name="T4" fmla="*/ 13 w 17"/>
                <a:gd name="T5" fmla="*/ 3 h 26"/>
                <a:gd name="T6" fmla="*/ 12 w 17"/>
                <a:gd name="T7" fmla="*/ 5 h 26"/>
                <a:gd name="T8" fmla="*/ 11 w 17"/>
                <a:gd name="T9" fmla="*/ 7 h 26"/>
                <a:gd name="T10" fmla="*/ 10 w 17"/>
                <a:gd name="T11" fmla="*/ 9 h 26"/>
                <a:gd name="T12" fmla="*/ 9 w 17"/>
                <a:gd name="T13" fmla="*/ 11 h 26"/>
                <a:gd name="T14" fmla="*/ 8 w 17"/>
                <a:gd name="T15" fmla="*/ 13 h 26"/>
                <a:gd name="T16" fmla="*/ 7 w 17"/>
                <a:gd name="T17" fmla="*/ 15 h 26"/>
                <a:gd name="T18" fmla="*/ 6 w 17"/>
                <a:gd name="T19" fmla="*/ 17 h 26"/>
                <a:gd name="T20" fmla="*/ 5 w 17"/>
                <a:gd name="T21" fmla="*/ 18 h 26"/>
                <a:gd name="T22" fmla="*/ 4 w 17"/>
                <a:gd name="T23" fmla="*/ 20 h 26"/>
                <a:gd name="T24" fmla="*/ 3 w 17"/>
                <a:gd name="T25" fmla="*/ 22 h 26"/>
                <a:gd name="T26" fmla="*/ 2 w 17"/>
                <a:gd name="T27" fmla="*/ 23 h 26"/>
                <a:gd name="T28" fmla="*/ 2 w 17"/>
                <a:gd name="T29" fmla="*/ 24 h 26"/>
                <a:gd name="T30" fmla="*/ 1 w 17"/>
                <a:gd name="T31" fmla="*/ 25 h 26"/>
                <a:gd name="T32" fmla="*/ 0 w 17"/>
                <a:gd name="T33" fmla="*/ 25 h 26"/>
                <a:gd name="T34" fmla="*/ 0 w 17"/>
                <a:gd name="T35" fmla="*/ 24 h 26"/>
                <a:gd name="T36" fmla="*/ 1 w 17"/>
                <a:gd name="T37" fmla="*/ 23 h 26"/>
                <a:gd name="T38" fmla="*/ 1 w 17"/>
                <a:gd name="T39" fmla="*/ 22 h 26"/>
                <a:gd name="T40" fmla="*/ 2 w 17"/>
                <a:gd name="T41" fmla="*/ 21 h 26"/>
                <a:gd name="T42" fmla="*/ 3 w 17"/>
                <a:gd name="T43" fmla="*/ 19 h 26"/>
                <a:gd name="T44" fmla="*/ 4 w 17"/>
                <a:gd name="T45" fmla="*/ 18 h 26"/>
                <a:gd name="T46" fmla="*/ 5 w 17"/>
                <a:gd name="T47" fmla="*/ 16 h 26"/>
                <a:gd name="T48" fmla="*/ 6 w 17"/>
                <a:gd name="T49" fmla="*/ 14 h 26"/>
                <a:gd name="T50" fmla="*/ 7 w 17"/>
                <a:gd name="T51" fmla="*/ 12 h 26"/>
                <a:gd name="T52" fmla="*/ 8 w 17"/>
                <a:gd name="T53" fmla="*/ 10 h 26"/>
                <a:gd name="T54" fmla="*/ 9 w 17"/>
                <a:gd name="T55" fmla="*/ 8 h 26"/>
                <a:gd name="T56" fmla="*/ 10 w 17"/>
                <a:gd name="T57" fmla="*/ 6 h 26"/>
                <a:gd name="T58" fmla="*/ 11 w 17"/>
                <a:gd name="T59" fmla="*/ 4 h 26"/>
                <a:gd name="T60" fmla="*/ 12 w 17"/>
                <a:gd name="T61" fmla="*/ 3 h 26"/>
                <a:gd name="T62" fmla="*/ 13 w 17"/>
                <a:gd name="T63" fmla="*/ 1 h 26"/>
                <a:gd name="T64" fmla="*/ 14 w 17"/>
                <a:gd name="T65" fmla="*/ 0 h 26"/>
                <a:gd name="T66" fmla="*/ 16 w 17"/>
                <a:gd name="T67" fmla="*/ 1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 h="26">
                  <a:moveTo>
                    <a:pt x="16" y="1"/>
                  </a:moveTo>
                  <a:lnTo>
                    <a:pt x="14" y="2"/>
                  </a:lnTo>
                  <a:lnTo>
                    <a:pt x="13" y="3"/>
                  </a:lnTo>
                  <a:lnTo>
                    <a:pt x="12" y="5"/>
                  </a:lnTo>
                  <a:lnTo>
                    <a:pt x="11" y="7"/>
                  </a:lnTo>
                  <a:lnTo>
                    <a:pt x="10" y="9"/>
                  </a:lnTo>
                  <a:lnTo>
                    <a:pt x="9" y="11"/>
                  </a:lnTo>
                  <a:lnTo>
                    <a:pt x="8" y="13"/>
                  </a:lnTo>
                  <a:lnTo>
                    <a:pt x="7" y="15"/>
                  </a:lnTo>
                  <a:lnTo>
                    <a:pt x="6" y="17"/>
                  </a:lnTo>
                  <a:lnTo>
                    <a:pt x="5" y="18"/>
                  </a:lnTo>
                  <a:lnTo>
                    <a:pt x="4" y="20"/>
                  </a:lnTo>
                  <a:lnTo>
                    <a:pt x="3" y="22"/>
                  </a:lnTo>
                  <a:lnTo>
                    <a:pt x="2" y="23"/>
                  </a:lnTo>
                  <a:lnTo>
                    <a:pt x="2" y="24"/>
                  </a:lnTo>
                  <a:lnTo>
                    <a:pt x="1" y="25"/>
                  </a:lnTo>
                  <a:lnTo>
                    <a:pt x="0" y="25"/>
                  </a:lnTo>
                  <a:lnTo>
                    <a:pt x="0" y="24"/>
                  </a:lnTo>
                  <a:lnTo>
                    <a:pt x="1" y="23"/>
                  </a:lnTo>
                  <a:lnTo>
                    <a:pt x="1" y="22"/>
                  </a:lnTo>
                  <a:lnTo>
                    <a:pt x="2" y="21"/>
                  </a:lnTo>
                  <a:lnTo>
                    <a:pt x="3" y="19"/>
                  </a:lnTo>
                  <a:lnTo>
                    <a:pt x="4" y="18"/>
                  </a:lnTo>
                  <a:lnTo>
                    <a:pt x="5" y="16"/>
                  </a:lnTo>
                  <a:lnTo>
                    <a:pt x="6" y="14"/>
                  </a:lnTo>
                  <a:lnTo>
                    <a:pt x="7" y="12"/>
                  </a:lnTo>
                  <a:lnTo>
                    <a:pt x="8" y="10"/>
                  </a:lnTo>
                  <a:lnTo>
                    <a:pt x="9" y="8"/>
                  </a:lnTo>
                  <a:lnTo>
                    <a:pt x="10" y="6"/>
                  </a:lnTo>
                  <a:lnTo>
                    <a:pt x="11" y="4"/>
                  </a:lnTo>
                  <a:lnTo>
                    <a:pt x="12" y="3"/>
                  </a:lnTo>
                  <a:lnTo>
                    <a:pt x="13" y="1"/>
                  </a:lnTo>
                  <a:lnTo>
                    <a:pt x="14" y="0"/>
                  </a:lnTo>
                  <a:lnTo>
                    <a:pt x="16" y="1"/>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78" name="Freeform 29"/>
            <p:cNvSpPr>
              <a:spLocks/>
            </p:cNvSpPr>
            <p:nvPr/>
          </p:nvSpPr>
          <p:spPr bwMode="auto">
            <a:xfrm>
              <a:off x="3046" y="1444"/>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79" name="Freeform 30"/>
            <p:cNvSpPr>
              <a:spLocks/>
            </p:cNvSpPr>
            <p:nvPr/>
          </p:nvSpPr>
          <p:spPr bwMode="auto">
            <a:xfrm>
              <a:off x="3006" y="1443"/>
              <a:ext cx="44" cy="94"/>
            </a:xfrm>
            <a:custGeom>
              <a:avLst/>
              <a:gdLst>
                <a:gd name="T0" fmla="*/ 0 w 44"/>
                <a:gd name="T1" fmla="*/ 87 h 94"/>
                <a:gd name="T2" fmla="*/ 1 w 44"/>
                <a:gd name="T3" fmla="*/ 85 h 94"/>
                <a:gd name="T4" fmla="*/ 2 w 44"/>
                <a:gd name="T5" fmla="*/ 82 h 94"/>
                <a:gd name="T6" fmla="*/ 4 w 44"/>
                <a:gd name="T7" fmla="*/ 78 h 94"/>
                <a:gd name="T8" fmla="*/ 6 w 44"/>
                <a:gd name="T9" fmla="*/ 73 h 94"/>
                <a:gd name="T10" fmla="*/ 8 w 44"/>
                <a:gd name="T11" fmla="*/ 68 h 94"/>
                <a:gd name="T12" fmla="*/ 9 w 44"/>
                <a:gd name="T13" fmla="*/ 62 h 94"/>
                <a:gd name="T14" fmla="*/ 12 w 44"/>
                <a:gd name="T15" fmla="*/ 55 h 94"/>
                <a:gd name="T16" fmla="*/ 14 w 44"/>
                <a:gd name="T17" fmla="*/ 49 h 94"/>
                <a:gd name="T18" fmla="*/ 16 w 44"/>
                <a:gd name="T19" fmla="*/ 42 h 94"/>
                <a:gd name="T20" fmla="*/ 19 w 44"/>
                <a:gd name="T21" fmla="*/ 35 h 94"/>
                <a:gd name="T22" fmla="*/ 22 w 44"/>
                <a:gd name="T23" fmla="*/ 28 h 94"/>
                <a:gd name="T24" fmla="*/ 24 w 44"/>
                <a:gd name="T25" fmla="*/ 22 h 94"/>
                <a:gd name="T26" fmla="*/ 27 w 44"/>
                <a:gd name="T27" fmla="*/ 16 h 94"/>
                <a:gd name="T28" fmla="*/ 30 w 44"/>
                <a:gd name="T29" fmla="*/ 10 h 94"/>
                <a:gd name="T30" fmla="*/ 32 w 44"/>
                <a:gd name="T31" fmla="*/ 5 h 94"/>
                <a:gd name="T32" fmla="*/ 35 w 44"/>
                <a:gd name="T33" fmla="*/ 1 h 94"/>
                <a:gd name="T34" fmla="*/ 38 w 44"/>
                <a:gd name="T35" fmla="*/ 0 h 94"/>
                <a:gd name="T36" fmla="*/ 42 w 44"/>
                <a:gd name="T37" fmla="*/ 1 h 94"/>
                <a:gd name="T38" fmla="*/ 43 w 44"/>
                <a:gd name="T39" fmla="*/ 6 h 94"/>
                <a:gd name="T40" fmla="*/ 41 w 44"/>
                <a:gd name="T41" fmla="*/ 12 h 94"/>
                <a:gd name="T42" fmla="*/ 38 w 44"/>
                <a:gd name="T43" fmla="*/ 19 h 94"/>
                <a:gd name="T44" fmla="*/ 35 w 44"/>
                <a:gd name="T45" fmla="*/ 27 h 94"/>
                <a:gd name="T46" fmla="*/ 30 w 44"/>
                <a:gd name="T47" fmla="*/ 36 h 94"/>
                <a:gd name="T48" fmla="*/ 26 w 44"/>
                <a:gd name="T49" fmla="*/ 46 h 94"/>
                <a:gd name="T50" fmla="*/ 22 w 44"/>
                <a:gd name="T51" fmla="*/ 56 h 94"/>
                <a:gd name="T52" fmla="*/ 18 w 44"/>
                <a:gd name="T53" fmla="*/ 66 h 94"/>
                <a:gd name="T54" fmla="*/ 15 w 44"/>
                <a:gd name="T55" fmla="*/ 76 h 94"/>
                <a:gd name="T56" fmla="*/ 13 w 44"/>
                <a:gd name="T57" fmla="*/ 85 h 94"/>
                <a:gd name="T58" fmla="*/ 9 w 44"/>
                <a:gd name="T59" fmla="*/ 90 h 94"/>
                <a:gd name="T60" fmla="*/ 4 w 44"/>
                <a:gd name="T61" fmla="*/ 93 h 94"/>
                <a:gd name="T62" fmla="*/ 1 w 44"/>
                <a:gd name="T63" fmla="*/ 91 h 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4" h="94">
                  <a:moveTo>
                    <a:pt x="0" y="88"/>
                  </a:moveTo>
                  <a:lnTo>
                    <a:pt x="0" y="87"/>
                  </a:lnTo>
                  <a:lnTo>
                    <a:pt x="1" y="86"/>
                  </a:lnTo>
                  <a:lnTo>
                    <a:pt x="1" y="85"/>
                  </a:lnTo>
                  <a:lnTo>
                    <a:pt x="2" y="84"/>
                  </a:lnTo>
                  <a:lnTo>
                    <a:pt x="2" y="82"/>
                  </a:lnTo>
                  <a:lnTo>
                    <a:pt x="3" y="80"/>
                  </a:lnTo>
                  <a:lnTo>
                    <a:pt x="4" y="78"/>
                  </a:lnTo>
                  <a:lnTo>
                    <a:pt x="5" y="75"/>
                  </a:lnTo>
                  <a:lnTo>
                    <a:pt x="6" y="73"/>
                  </a:lnTo>
                  <a:lnTo>
                    <a:pt x="6" y="70"/>
                  </a:lnTo>
                  <a:lnTo>
                    <a:pt x="8" y="68"/>
                  </a:lnTo>
                  <a:lnTo>
                    <a:pt x="8" y="65"/>
                  </a:lnTo>
                  <a:lnTo>
                    <a:pt x="9" y="62"/>
                  </a:lnTo>
                  <a:lnTo>
                    <a:pt x="11" y="58"/>
                  </a:lnTo>
                  <a:lnTo>
                    <a:pt x="12" y="55"/>
                  </a:lnTo>
                  <a:lnTo>
                    <a:pt x="13" y="52"/>
                  </a:lnTo>
                  <a:lnTo>
                    <a:pt x="14" y="49"/>
                  </a:lnTo>
                  <a:lnTo>
                    <a:pt x="15" y="45"/>
                  </a:lnTo>
                  <a:lnTo>
                    <a:pt x="16" y="42"/>
                  </a:lnTo>
                  <a:lnTo>
                    <a:pt x="18" y="39"/>
                  </a:lnTo>
                  <a:lnTo>
                    <a:pt x="19" y="35"/>
                  </a:lnTo>
                  <a:lnTo>
                    <a:pt x="20" y="32"/>
                  </a:lnTo>
                  <a:lnTo>
                    <a:pt x="22" y="28"/>
                  </a:lnTo>
                  <a:lnTo>
                    <a:pt x="23" y="25"/>
                  </a:lnTo>
                  <a:lnTo>
                    <a:pt x="24" y="22"/>
                  </a:lnTo>
                  <a:lnTo>
                    <a:pt x="26" y="19"/>
                  </a:lnTo>
                  <a:lnTo>
                    <a:pt x="27" y="16"/>
                  </a:lnTo>
                  <a:lnTo>
                    <a:pt x="28" y="13"/>
                  </a:lnTo>
                  <a:lnTo>
                    <a:pt x="30" y="10"/>
                  </a:lnTo>
                  <a:lnTo>
                    <a:pt x="31" y="8"/>
                  </a:lnTo>
                  <a:lnTo>
                    <a:pt x="32" y="5"/>
                  </a:lnTo>
                  <a:lnTo>
                    <a:pt x="34" y="3"/>
                  </a:lnTo>
                  <a:lnTo>
                    <a:pt x="35" y="1"/>
                  </a:lnTo>
                  <a:lnTo>
                    <a:pt x="37" y="0"/>
                  </a:lnTo>
                  <a:lnTo>
                    <a:pt x="38" y="0"/>
                  </a:lnTo>
                  <a:lnTo>
                    <a:pt x="40" y="0"/>
                  </a:lnTo>
                  <a:lnTo>
                    <a:pt x="42" y="1"/>
                  </a:lnTo>
                  <a:lnTo>
                    <a:pt x="43" y="3"/>
                  </a:lnTo>
                  <a:lnTo>
                    <a:pt x="43" y="6"/>
                  </a:lnTo>
                  <a:lnTo>
                    <a:pt x="42" y="10"/>
                  </a:lnTo>
                  <a:lnTo>
                    <a:pt x="41" y="12"/>
                  </a:lnTo>
                  <a:lnTo>
                    <a:pt x="40" y="15"/>
                  </a:lnTo>
                  <a:lnTo>
                    <a:pt x="38" y="19"/>
                  </a:lnTo>
                  <a:lnTo>
                    <a:pt x="36" y="23"/>
                  </a:lnTo>
                  <a:lnTo>
                    <a:pt x="35" y="27"/>
                  </a:lnTo>
                  <a:lnTo>
                    <a:pt x="33" y="31"/>
                  </a:lnTo>
                  <a:lnTo>
                    <a:pt x="30" y="36"/>
                  </a:lnTo>
                  <a:lnTo>
                    <a:pt x="28" y="41"/>
                  </a:lnTo>
                  <a:lnTo>
                    <a:pt x="26" y="46"/>
                  </a:lnTo>
                  <a:lnTo>
                    <a:pt x="24" y="51"/>
                  </a:lnTo>
                  <a:lnTo>
                    <a:pt x="22" y="56"/>
                  </a:lnTo>
                  <a:lnTo>
                    <a:pt x="20" y="61"/>
                  </a:lnTo>
                  <a:lnTo>
                    <a:pt x="18" y="66"/>
                  </a:lnTo>
                  <a:lnTo>
                    <a:pt x="16" y="71"/>
                  </a:lnTo>
                  <a:lnTo>
                    <a:pt x="15" y="76"/>
                  </a:lnTo>
                  <a:lnTo>
                    <a:pt x="14" y="81"/>
                  </a:lnTo>
                  <a:lnTo>
                    <a:pt x="13" y="85"/>
                  </a:lnTo>
                  <a:lnTo>
                    <a:pt x="11" y="88"/>
                  </a:lnTo>
                  <a:lnTo>
                    <a:pt x="9" y="90"/>
                  </a:lnTo>
                  <a:lnTo>
                    <a:pt x="6" y="92"/>
                  </a:lnTo>
                  <a:lnTo>
                    <a:pt x="4" y="93"/>
                  </a:lnTo>
                  <a:lnTo>
                    <a:pt x="2" y="93"/>
                  </a:lnTo>
                  <a:lnTo>
                    <a:pt x="1" y="91"/>
                  </a:lnTo>
                  <a:lnTo>
                    <a:pt x="0" y="88"/>
                  </a:lnTo>
                </a:path>
              </a:pathLst>
            </a:custGeom>
            <a:solidFill>
              <a:srgbClr val="74806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80" name="Freeform 31"/>
            <p:cNvSpPr>
              <a:spLocks/>
            </p:cNvSpPr>
            <p:nvPr/>
          </p:nvSpPr>
          <p:spPr bwMode="auto">
            <a:xfrm>
              <a:off x="3012" y="1526"/>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81" name="Freeform 32"/>
            <p:cNvSpPr>
              <a:spLocks/>
            </p:cNvSpPr>
            <p:nvPr/>
          </p:nvSpPr>
          <p:spPr bwMode="auto">
            <a:xfrm>
              <a:off x="3012" y="1452"/>
              <a:ext cx="31" cy="75"/>
            </a:xfrm>
            <a:custGeom>
              <a:avLst/>
              <a:gdLst>
                <a:gd name="T0" fmla="*/ 30 w 31"/>
                <a:gd name="T1" fmla="*/ 1 h 75"/>
                <a:gd name="T2" fmla="*/ 29 w 31"/>
                <a:gd name="T3" fmla="*/ 3 h 75"/>
                <a:gd name="T4" fmla="*/ 27 w 31"/>
                <a:gd name="T5" fmla="*/ 6 h 75"/>
                <a:gd name="T6" fmla="*/ 25 w 31"/>
                <a:gd name="T7" fmla="*/ 11 h 75"/>
                <a:gd name="T8" fmla="*/ 23 w 31"/>
                <a:gd name="T9" fmla="*/ 15 h 75"/>
                <a:gd name="T10" fmla="*/ 20 w 31"/>
                <a:gd name="T11" fmla="*/ 21 h 75"/>
                <a:gd name="T12" fmla="*/ 18 w 31"/>
                <a:gd name="T13" fmla="*/ 27 h 75"/>
                <a:gd name="T14" fmla="*/ 16 w 31"/>
                <a:gd name="T15" fmla="*/ 33 h 75"/>
                <a:gd name="T16" fmla="*/ 14 w 31"/>
                <a:gd name="T17" fmla="*/ 39 h 75"/>
                <a:gd name="T18" fmla="*/ 12 w 31"/>
                <a:gd name="T19" fmla="*/ 46 h 75"/>
                <a:gd name="T20" fmla="*/ 9 w 31"/>
                <a:gd name="T21" fmla="*/ 51 h 75"/>
                <a:gd name="T22" fmla="*/ 8 w 31"/>
                <a:gd name="T23" fmla="*/ 57 h 75"/>
                <a:gd name="T24" fmla="*/ 6 w 31"/>
                <a:gd name="T25" fmla="*/ 62 h 75"/>
                <a:gd name="T26" fmla="*/ 4 w 31"/>
                <a:gd name="T27" fmla="*/ 66 h 75"/>
                <a:gd name="T28" fmla="*/ 3 w 31"/>
                <a:gd name="T29" fmla="*/ 70 h 75"/>
                <a:gd name="T30" fmla="*/ 2 w 31"/>
                <a:gd name="T31" fmla="*/ 73 h 75"/>
                <a:gd name="T32" fmla="*/ 1 w 31"/>
                <a:gd name="T33" fmla="*/ 74 h 75"/>
                <a:gd name="T34" fmla="*/ 0 w 31"/>
                <a:gd name="T35" fmla="*/ 73 h 75"/>
                <a:gd name="T36" fmla="*/ 1 w 31"/>
                <a:gd name="T37" fmla="*/ 72 h 75"/>
                <a:gd name="T38" fmla="*/ 2 w 31"/>
                <a:gd name="T39" fmla="*/ 70 h 75"/>
                <a:gd name="T40" fmla="*/ 3 w 31"/>
                <a:gd name="T41" fmla="*/ 66 h 75"/>
                <a:gd name="T42" fmla="*/ 4 w 31"/>
                <a:gd name="T43" fmla="*/ 62 h 75"/>
                <a:gd name="T44" fmla="*/ 6 w 31"/>
                <a:gd name="T45" fmla="*/ 57 h 75"/>
                <a:gd name="T46" fmla="*/ 8 w 31"/>
                <a:gd name="T47" fmla="*/ 51 h 75"/>
                <a:gd name="T48" fmla="*/ 10 w 31"/>
                <a:gd name="T49" fmla="*/ 45 h 75"/>
                <a:gd name="T50" fmla="*/ 12 w 31"/>
                <a:gd name="T51" fmla="*/ 39 h 75"/>
                <a:gd name="T52" fmla="*/ 14 w 31"/>
                <a:gd name="T53" fmla="*/ 33 h 75"/>
                <a:gd name="T54" fmla="*/ 17 w 31"/>
                <a:gd name="T55" fmla="*/ 26 h 75"/>
                <a:gd name="T56" fmla="*/ 19 w 31"/>
                <a:gd name="T57" fmla="*/ 21 h 75"/>
                <a:gd name="T58" fmla="*/ 21 w 31"/>
                <a:gd name="T59" fmla="*/ 15 h 75"/>
                <a:gd name="T60" fmla="*/ 23 w 31"/>
                <a:gd name="T61" fmla="*/ 10 h 75"/>
                <a:gd name="T62" fmla="*/ 25 w 31"/>
                <a:gd name="T63" fmla="*/ 6 h 75"/>
                <a:gd name="T64" fmla="*/ 27 w 31"/>
                <a:gd name="T65" fmla="*/ 2 h 75"/>
                <a:gd name="T66" fmla="*/ 29 w 31"/>
                <a:gd name="T67" fmla="*/ 0 h 75"/>
                <a:gd name="T68" fmla="*/ 30 w 31"/>
                <a:gd name="T69" fmla="*/ 1 h 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 h="75">
                  <a:moveTo>
                    <a:pt x="30" y="1"/>
                  </a:moveTo>
                  <a:lnTo>
                    <a:pt x="29" y="3"/>
                  </a:lnTo>
                  <a:lnTo>
                    <a:pt x="27" y="6"/>
                  </a:lnTo>
                  <a:lnTo>
                    <a:pt x="25" y="11"/>
                  </a:lnTo>
                  <a:lnTo>
                    <a:pt x="23" y="15"/>
                  </a:lnTo>
                  <a:lnTo>
                    <a:pt x="20" y="21"/>
                  </a:lnTo>
                  <a:lnTo>
                    <a:pt x="18" y="27"/>
                  </a:lnTo>
                  <a:lnTo>
                    <a:pt x="16" y="33"/>
                  </a:lnTo>
                  <a:lnTo>
                    <a:pt x="14" y="39"/>
                  </a:lnTo>
                  <a:lnTo>
                    <a:pt x="12" y="46"/>
                  </a:lnTo>
                  <a:lnTo>
                    <a:pt x="9" y="51"/>
                  </a:lnTo>
                  <a:lnTo>
                    <a:pt x="8" y="57"/>
                  </a:lnTo>
                  <a:lnTo>
                    <a:pt x="6" y="62"/>
                  </a:lnTo>
                  <a:lnTo>
                    <a:pt x="4" y="66"/>
                  </a:lnTo>
                  <a:lnTo>
                    <a:pt x="3" y="70"/>
                  </a:lnTo>
                  <a:lnTo>
                    <a:pt x="2" y="73"/>
                  </a:lnTo>
                  <a:lnTo>
                    <a:pt x="1" y="74"/>
                  </a:lnTo>
                  <a:lnTo>
                    <a:pt x="0" y="73"/>
                  </a:lnTo>
                  <a:lnTo>
                    <a:pt x="1" y="72"/>
                  </a:lnTo>
                  <a:lnTo>
                    <a:pt x="2" y="70"/>
                  </a:lnTo>
                  <a:lnTo>
                    <a:pt x="3" y="66"/>
                  </a:lnTo>
                  <a:lnTo>
                    <a:pt x="4" y="62"/>
                  </a:lnTo>
                  <a:lnTo>
                    <a:pt x="6" y="57"/>
                  </a:lnTo>
                  <a:lnTo>
                    <a:pt x="8" y="51"/>
                  </a:lnTo>
                  <a:lnTo>
                    <a:pt x="10" y="45"/>
                  </a:lnTo>
                  <a:lnTo>
                    <a:pt x="12" y="39"/>
                  </a:lnTo>
                  <a:lnTo>
                    <a:pt x="14" y="33"/>
                  </a:lnTo>
                  <a:lnTo>
                    <a:pt x="17" y="26"/>
                  </a:lnTo>
                  <a:lnTo>
                    <a:pt x="19" y="21"/>
                  </a:lnTo>
                  <a:lnTo>
                    <a:pt x="21" y="15"/>
                  </a:lnTo>
                  <a:lnTo>
                    <a:pt x="23" y="10"/>
                  </a:lnTo>
                  <a:lnTo>
                    <a:pt x="25" y="6"/>
                  </a:lnTo>
                  <a:lnTo>
                    <a:pt x="27" y="2"/>
                  </a:lnTo>
                  <a:lnTo>
                    <a:pt x="29" y="0"/>
                  </a:lnTo>
                  <a:lnTo>
                    <a:pt x="30" y="1"/>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82" name="Freeform 33"/>
            <p:cNvSpPr>
              <a:spLocks/>
            </p:cNvSpPr>
            <p:nvPr/>
          </p:nvSpPr>
          <p:spPr bwMode="auto">
            <a:xfrm>
              <a:off x="3012" y="1526"/>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83" name="Freeform 34"/>
            <p:cNvSpPr>
              <a:spLocks/>
            </p:cNvSpPr>
            <p:nvPr/>
          </p:nvSpPr>
          <p:spPr bwMode="auto">
            <a:xfrm>
              <a:off x="2895" y="1527"/>
              <a:ext cx="120" cy="94"/>
            </a:xfrm>
            <a:custGeom>
              <a:avLst/>
              <a:gdLst>
                <a:gd name="T0" fmla="*/ 3 w 120"/>
                <a:gd name="T1" fmla="*/ 72 h 94"/>
                <a:gd name="T2" fmla="*/ 7 w 120"/>
                <a:gd name="T3" fmla="*/ 67 h 94"/>
                <a:gd name="T4" fmla="*/ 11 w 120"/>
                <a:gd name="T5" fmla="*/ 62 h 94"/>
                <a:gd name="T6" fmla="*/ 16 w 120"/>
                <a:gd name="T7" fmla="*/ 57 h 94"/>
                <a:gd name="T8" fmla="*/ 22 w 120"/>
                <a:gd name="T9" fmla="*/ 53 h 94"/>
                <a:gd name="T10" fmla="*/ 29 w 120"/>
                <a:gd name="T11" fmla="*/ 48 h 94"/>
                <a:gd name="T12" fmla="*/ 37 w 120"/>
                <a:gd name="T13" fmla="*/ 43 h 94"/>
                <a:gd name="T14" fmla="*/ 47 w 120"/>
                <a:gd name="T15" fmla="*/ 37 h 94"/>
                <a:gd name="T16" fmla="*/ 59 w 120"/>
                <a:gd name="T17" fmla="*/ 31 h 94"/>
                <a:gd name="T18" fmla="*/ 69 w 120"/>
                <a:gd name="T19" fmla="*/ 24 h 94"/>
                <a:gd name="T20" fmla="*/ 77 w 120"/>
                <a:gd name="T21" fmla="*/ 19 h 94"/>
                <a:gd name="T22" fmla="*/ 83 w 120"/>
                <a:gd name="T23" fmla="*/ 14 h 94"/>
                <a:gd name="T24" fmla="*/ 89 w 120"/>
                <a:gd name="T25" fmla="*/ 10 h 94"/>
                <a:gd name="T26" fmla="*/ 95 w 120"/>
                <a:gd name="T27" fmla="*/ 7 h 94"/>
                <a:gd name="T28" fmla="*/ 100 w 120"/>
                <a:gd name="T29" fmla="*/ 4 h 94"/>
                <a:gd name="T30" fmla="*/ 105 w 120"/>
                <a:gd name="T31" fmla="*/ 1 h 94"/>
                <a:gd name="T32" fmla="*/ 111 w 120"/>
                <a:gd name="T33" fmla="*/ 0 h 94"/>
                <a:gd name="T34" fmla="*/ 115 w 120"/>
                <a:gd name="T35" fmla="*/ 2 h 94"/>
                <a:gd name="T36" fmla="*/ 119 w 120"/>
                <a:gd name="T37" fmla="*/ 6 h 94"/>
                <a:gd name="T38" fmla="*/ 119 w 120"/>
                <a:gd name="T39" fmla="*/ 10 h 94"/>
                <a:gd name="T40" fmla="*/ 116 w 120"/>
                <a:gd name="T41" fmla="*/ 13 h 94"/>
                <a:gd name="T42" fmla="*/ 112 w 120"/>
                <a:gd name="T43" fmla="*/ 16 h 94"/>
                <a:gd name="T44" fmla="*/ 105 w 120"/>
                <a:gd name="T45" fmla="*/ 21 h 94"/>
                <a:gd name="T46" fmla="*/ 97 w 120"/>
                <a:gd name="T47" fmla="*/ 27 h 94"/>
                <a:gd name="T48" fmla="*/ 88 w 120"/>
                <a:gd name="T49" fmla="*/ 34 h 94"/>
                <a:gd name="T50" fmla="*/ 78 w 120"/>
                <a:gd name="T51" fmla="*/ 41 h 94"/>
                <a:gd name="T52" fmla="*/ 70 w 120"/>
                <a:gd name="T53" fmla="*/ 48 h 94"/>
                <a:gd name="T54" fmla="*/ 63 w 120"/>
                <a:gd name="T55" fmla="*/ 54 h 94"/>
                <a:gd name="T56" fmla="*/ 57 w 120"/>
                <a:gd name="T57" fmla="*/ 60 h 94"/>
                <a:gd name="T58" fmla="*/ 51 w 120"/>
                <a:gd name="T59" fmla="*/ 66 h 94"/>
                <a:gd name="T60" fmla="*/ 45 w 120"/>
                <a:gd name="T61" fmla="*/ 73 h 94"/>
                <a:gd name="T62" fmla="*/ 39 w 120"/>
                <a:gd name="T63" fmla="*/ 80 h 94"/>
                <a:gd name="T64" fmla="*/ 32 w 120"/>
                <a:gd name="T65" fmla="*/ 86 h 94"/>
                <a:gd name="T66" fmla="*/ 26 w 120"/>
                <a:gd name="T67" fmla="*/ 91 h 94"/>
                <a:gd name="T68" fmla="*/ 20 w 120"/>
                <a:gd name="T69" fmla="*/ 93 h 94"/>
                <a:gd name="T70" fmla="*/ 14 w 120"/>
                <a:gd name="T71" fmla="*/ 92 h 94"/>
                <a:gd name="T72" fmla="*/ 8 w 120"/>
                <a:gd name="T73" fmla="*/ 89 h 94"/>
                <a:gd name="T74" fmla="*/ 3 w 120"/>
                <a:gd name="T75" fmla="*/ 85 h 94"/>
                <a:gd name="T76" fmla="*/ 1 w 120"/>
                <a:gd name="T77" fmla="*/ 81 h 94"/>
                <a:gd name="T78" fmla="*/ 0 w 120"/>
                <a:gd name="T79" fmla="*/ 77 h 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0" h="94">
                  <a:moveTo>
                    <a:pt x="1" y="75"/>
                  </a:moveTo>
                  <a:lnTo>
                    <a:pt x="3" y="72"/>
                  </a:lnTo>
                  <a:lnTo>
                    <a:pt x="5" y="69"/>
                  </a:lnTo>
                  <a:lnTo>
                    <a:pt x="7" y="67"/>
                  </a:lnTo>
                  <a:lnTo>
                    <a:pt x="9" y="64"/>
                  </a:lnTo>
                  <a:lnTo>
                    <a:pt x="11" y="62"/>
                  </a:lnTo>
                  <a:lnTo>
                    <a:pt x="13" y="59"/>
                  </a:lnTo>
                  <a:lnTo>
                    <a:pt x="16" y="57"/>
                  </a:lnTo>
                  <a:lnTo>
                    <a:pt x="19" y="55"/>
                  </a:lnTo>
                  <a:lnTo>
                    <a:pt x="22" y="53"/>
                  </a:lnTo>
                  <a:lnTo>
                    <a:pt x="25" y="51"/>
                  </a:lnTo>
                  <a:lnTo>
                    <a:pt x="29" y="48"/>
                  </a:lnTo>
                  <a:lnTo>
                    <a:pt x="33" y="46"/>
                  </a:lnTo>
                  <a:lnTo>
                    <a:pt x="37" y="43"/>
                  </a:lnTo>
                  <a:lnTo>
                    <a:pt x="42" y="40"/>
                  </a:lnTo>
                  <a:lnTo>
                    <a:pt x="47" y="37"/>
                  </a:lnTo>
                  <a:lnTo>
                    <a:pt x="53" y="34"/>
                  </a:lnTo>
                  <a:lnTo>
                    <a:pt x="59" y="31"/>
                  </a:lnTo>
                  <a:lnTo>
                    <a:pt x="64" y="28"/>
                  </a:lnTo>
                  <a:lnTo>
                    <a:pt x="69" y="24"/>
                  </a:lnTo>
                  <a:lnTo>
                    <a:pt x="73" y="22"/>
                  </a:lnTo>
                  <a:lnTo>
                    <a:pt x="77" y="19"/>
                  </a:lnTo>
                  <a:lnTo>
                    <a:pt x="80" y="17"/>
                  </a:lnTo>
                  <a:lnTo>
                    <a:pt x="83" y="14"/>
                  </a:lnTo>
                  <a:lnTo>
                    <a:pt x="86" y="12"/>
                  </a:lnTo>
                  <a:lnTo>
                    <a:pt x="89" y="10"/>
                  </a:lnTo>
                  <a:lnTo>
                    <a:pt x="92" y="8"/>
                  </a:lnTo>
                  <a:lnTo>
                    <a:pt x="95" y="7"/>
                  </a:lnTo>
                  <a:lnTo>
                    <a:pt x="97" y="5"/>
                  </a:lnTo>
                  <a:lnTo>
                    <a:pt x="100" y="4"/>
                  </a:lnTo>
                  <a:lnTo>
                    <a:pt x="102" y="2"/>
                  </a:lnTo>
                  <a:lnTo>
                    <a:pt x="105" y="1"/>
                  </a:lnTo>
                  <a:lnTo>
                    <a:pt x="108" y="0"/>
                  </a:lnTo>
                  <a:lnTo>
                    <a:pt x="111" y="0"/>
                  </a:lnTo>
                  <a:lnTo>
                    <a:pt x="113" y="1"/>
                  </a:lnTo>
                  <a:lnTo>
                    <a:pt x="115" y="2"/>
                  </a:lnTo>
                  <a:lnTo>
                    <a:pt x="117" y="4"/>
                  </a:lnTo>
                  <a:lnTo>
                    <a:pt x="119" y="6"/>
                  </a:lnTo>
                  <a:lnTo>
                    <a:pt x="119" y="8"/>
                  </a:lnTo>
                  <a:lnTo>
                    <a:pt x="119" y="10"/>
                  </a:lnTo>
                  <a:lnTo>
                    <a:pt x="118" y="12"/>
                  </a:lnTo>
                  <a:lnTo>
                    <a:pt x="116" y="13"/>
                  </a:lnTo>
                  <a:lnTo>
                    <a:pt x="114" y="14"/>
                  </a:lnTo>
                  <a:lnTo>
                    <a:pt x="112" y="16"/>
                  </a:lnTo>
                  <a:lnTo>
                    <a:pt x="109" y="18"/>
                  </a:lnTo>
                  <a:lnTo>
                    <a:pt x="105" y="21"/>
                  </a:lnTo>
                  <a:lnTo>
                    <a:pt x="101" y="24"/>
                  </a:lnTo>
                  <a:lnTo>
                    <a:pt x="97" y="27"/>
                  </a:lnTo>
                  <a:lnTo>
                    <a:pt x="92" y="31"/>
                  </a:lnTo>
                  <a:lnTo>
                    <a:pt x="88" y="34"/>
                  </a:lnTo>
                  <a:lnTo>
                    <a:pt x="83" y="38"/>
                  </a:lnTo>
                  <a:lnTo>
                    <a:pt x="78" y="41"/>
                  </a:lnTo>
                  <a:lnTo>
                    <a:pt x="74" y="45"/>
                  </a:lnTo>
                  <a:lnTo>
                    <a:pt x="70" y="48"/>
                  </a:lnTo>
                  <a:lnTo>
                    <a:pt x="66" y="51"/>
                  </a:lnTo>
                  <a:lnTo>
                    <a:pt x="63" y="54"/>
                  </a:lnTo>
                  <a:lnTo>
                    <a:pt x="60" y="57"/>
                  </a:lnTo>
                  <a:lnTo>
                    <a:pt x="57" y="60"/>
                  </a:lnTo>
                  <a:lnTo>
                    <a:pt x="54" y="63"/>
                  </a:lnTo>
                  <a:lnTo>
                    <a:pt x="51" y="66"/>
                  </a:lnTo>
                  <a:lnTo>
                    <a:pt x="48" y="70"/>
                  </a:lnTo>
                  <a:lnTo>
                    <a:pt x="45" y="73"/>
                  </a:lnTo>
                  <a:lnTo>
                    <a:pt x="42" y="77"/>
                  </a:lnTo>
                  <a:lnTo>
                    <a:pt x="39" y="80"/>
                  </a:lnTo>
                  <a:lnTo>
                    <a:pt x="36" y="83"/>
                  </a:lnTo>
                  <a:lnTo>
                    <a:pt x="32" y="86"/>
                  </a:lnTo>
                  <a:lnTo>
                    <a:pt x="29" y="89"/>
                  </a:lnTo>
                  <a:lnTo>
                    <a:pt x="26" y="91"/>
                  </a:lnTo>
                  <a:lnTo>
                    <a:pt x="23" y="92"/>
                  </a:lnTo>
                  <a:lnTo>
                    <a:pt x="20" y="93"/>
                  </a:lnTo>
                  <a:lnTo>
                    <a:pt x="17" y="93"/>
                  </a:lnTo>
                  <a:lnTo>
                    <a:pt x="14" y="92"/>
                  </a:lnTo>
                  <a:lnTo>
                    <a:pt x="11" y="91"/>
                  </a:lnTo>
                  <a:lnTo>
                    <a:pt x="8" y="89"/>
                  </a:lnTo>
                  <a:lnTo>
                    <a:pt x="6" y="87"/>
                  </a:lnTo>
                  <a:lnTo>
                    <a:pt x="3" y="85"/>
                  </a:lnTo>
                  <a:lnTo>
                    <a:pt x="2" y="83"/>
                  </a:lnTo>
                  <a:lnTo>
                    <a:pt x="1" y="81"/>
                  </a:lnTo>
                  <a:lnTo>
                    <a:pt x="0" y="79"/>
                  </a:lnTo>
                  <a:lnTo>
                    <a:pt x="0" y="77"/>
                  </a:lnTo>
                  <a:lnTo>
                    <a:pt x="1" y="75"/>
                  </a:lnTo>
                </a:path>
              </a:pathLst>
            </a:custGeom>
            <a:solidFill>
              <a:srgbClr val="000000"/>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84" name="Freeform 35"/>
            <p:cNvSpPr>
              <a:spLocks/>
            </p:cNvSpPr>
            <p:nvPr/>
          </p:nvSpPr>
          <p:spPr bwMode="auto">
            <a:xfrm>
              <a:off x="2993" y="1536"/>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34402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85" name="Freeform 36"/>
            <p:cNvSpPr>
              <a:spLocks/>
            </p:cNvSpPr>
            <p:nvPr/>
          </p:nvSpPr>
          <p:spPr bwMode="auto">
            <a:xfrm>
              <a:off x="2938" y="1536"/>
              <a:ext cx="56" cy="36"/>
            </a:xfrm>
            <a:custGeom>
              <a:avLst/>
              <a:gdLst>
                <a:gd name="T0" fmla="*/ 0 w 56"/>
                <a:gd name="T1" fmla="*/ 34 h 36"/>
                <a:gd name="T2" fmla="*/ 5 w 56"/>
                <a:gd name="T3" fmla="*/ 30 h 36"/>
                <a:gd name="T4" fmla="*/ 11 w 56"/>
                <a:gd name="T5" fmla="*/ 27 h 36"/>
                <a:gd name="T6" fmla="*/ 16 w 56"/>
                <a:gd name="T7" fmla="*/ 24 h 36"/>
                <a:gd name="T8" fmla="*/ 20 w 56"/>
                <a:gd name="T9" fmla="*/ 21 h 36"/>
                <a:gd name="T10" fmla="*/ 25 w 56"/>
                <a:gd name="T11" fmla="*/ 18 h 36"/>
                <a:gd name="T12" fmla="*/ 29 w 56"/>
                <a:gd name="T13" fmla="*/ 16 h 36"/>
                <a:gd name="T14" fmla="*/ 33 w 56"/>
                <a:gd name="T15" fmla="*/ 13 h 36"/>
                <a:gd name="T16" fmla="*/ 37 w 56"/>
                <a:gd name="T17" fmla="*/ 11 h 36"/>
                <a:gd name="T18" fmla="*/ 40 w 56"/>
                <a:gd name="T19" fmla="*/ 9 h 36"/>
                <a:gd name="T20" fmla="*/ 43 w 56"/>
                <a:gd name="T21" fmla="*/ 7 h 36"/>
                <a:gd name="T22" fmla="*/ 46 w 56"/>
                <a:gd name="T23" fmla="*/ 5 h 36"/>
                <a:gd name="T24" fmla="*/ 48 w 56"/>
                <a:gd name="T25" fmla="*/ 4 h 36"/>
                <a:gd name="T26" fmla="*/ 50 w 56"/>
                <a:gd name="T27" fmla="*/ 2 h 36"/>
                <a:gd name="T28" fmla="*/ 52 w 56"/>
                <a:gd name="T29" fmla="*/ 1 h 36"/>
                <a:gd name="T30" fmla="*/ 53 w 56"/>
                <a:gd name="T31" fmla="*/ 1 h 36"/>
                <a:gd name="T32" fmla="*/ 54 w 56"/>
                <a:gd name="T33" fmla="*/ 0 h 36"/>
                <a:gd name="T34" fmla="*/ 55 w 56"/>
                <a:gd name="T35" fmla="*/ 1 h 36"/>
                <a:gd name="T36" fmla="*/ 54 w 56"/>
                <a:gd name="T37" fmla="*/ 2 h 36"/>
                <a:gd name="T38" fmla="*/ 53 w 56"/>
                <a:gd name="T39" fmla="*/ 3 h 36"/>
                <a:gd name="T40" fmla="*/ 51 w 56"/>
                <a:gd name="T41" fmla="*/ 4 h 36"/>
                <a:gd name="T42" fmla="*/ 49 w 56"/>
                <a:gd name="T43" fmla="*/ 5 h 36"/>
                <a:gd name="T44" fmla="*/ 47 w 56"/>
                <a:gd name="T45" fmla="*/ 6 h 36"/>
                <a:gd name="T46" fmla="*/ 44 w 56"/>
                <a:gd name="T47" fmla="*/ 8 h 36"/>
                <a:gd name="T48" fmla="*/ 41 w 56"/>
                <a:gd name="T49" fmla="*/ 10 h 36"/>
                <a:gd name="T50" fmla="*/ 38 w 56"/>
                <a:gd name="T51" fmla="*/ 12 h 36"/>
                <a:gd name="T52" fmla="*/ 34 w 56"/>
                <a:gd name="T53" fmla="*/ 15 h 36"/>
                <a:gd name="T54" fmla="*/ 30 w 56"/>
                <a:gd name="T55" fmla="*/ 17 h 36"/>
                <a:gd name="T56" fmla="*/ 26 w 56"/>
                <a:gd name="T57" fmla="*/ 20 h 36"/>
                <a:gd name="T58" fmla="*/ 21 w 56"/>
                <a:gd name="T59" fmla="*/ 22 h 36"/>
                <a:gd name="T60" fmla="*/ 16 w 56"/>
                <a:gd name="T61" fmla="*/ 25 h 36"/>
                <a:gd name="T62" fmla="*/ 11 w 56"/>
                <a:gd name="T63" fmla="*/ 29 h 36"/>
                <a:gd name="T64" fmla="*/ 6 w 56"/>
                <a:gd name="T65" fmla="*/ 32 h 36"/>
                <a:gd name="T66" fmla="*/ 1 w 56"/>
                <a:gd name="T67" fmla="*/ 35 h 36"/>
                <a:gd name="T68" fmla="*/ 0 w 56"/>
                <a:gd name="T69" fmla="*/ 34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6" h="36">
                  <a:moveTo>
                    <a:pt x="0" y="34"/>
                  </a:moveTo>
                  <a:lnTo>
                    <a:pt x="5" y="30"/>
                  </a:lnTo>
                  <a:lnTo>
                    <a:pt x="11" y="27"/>
                  </a:lnTo>
                  <a:lnTo>
                    <a:pt x="16" y="24"/>
                  </a:lnTo>
                  <a:lnTo>
                    <a:pt x="20" y="21"/>
                  </a:lnTo>
                  <a:lnTo>
                    <a:pt x="25" y="18"/>
                  </a:lnTo>
                  <a:lnTo>
                    <a:pt x="29" y="16"/>
                  </a:lnTo>
                  <a:lnTo>
                    <a:pt x="33" y="13"/>
                  </a:lnTo>
                  <a:lnTo>
                    <a:pt x="37" y="11"/>
                  </a:lnTo>
                  <a:lnTo>
                    <a:pt x="40" y="9"/>
                  </a:lnTo>
                  <a:lnTo>
                    <a:pt x="43" y="7"/>
                  </a:lnTo>
                  <a:lnTo>
                    <a:pt x="46" y="5"/>
                  </a:lnTo>
                  <a:lnTo>
                    <a:pt x="48" y="4"/>
                  </a:lnTo>
                  <a:lnTo>
                    <a:pt x="50" y="2"/>
                  </a:lnTo>
                  <a:lnTo>
                    <a:pt x="52" y="1"/>
                  </a:lnTo>
                  <a:lnTo>
                    <a:pt x="53" y="1"/>
                  </a:lnTo>
                  <a:lnTo>
                    <a:pt x="54" y="0"/>
                  </a:lnTo>
                  <a:lnTo>
                    <a:pt x="55" y="1"/>
                  </a:lnTo>
                  <a:lnTo>
                    <a:pt x="54" y="2"/>
                  </a:lnTo>
                  <a:lnTo>
                    <a:pt x="53" y="3"/>
                  </a:lnTo>
                  <a:lnTo>
                    <a:pt x="51" y="4"/>
                  </a:lnTo>
                  <a:lnTo>
                    <a:pt x="49" y="5"/>
                  </a:lnTo>
                  <a:lnTo>
                    <a:pt x="47" y="6"/>
                  </a:lnTo>
                  <a:lnTo>
                    <a:pt x="44" y="8"/>
                  </a:lnTo>
                  <a:lnTo>
                    <a:pt x="41" y="10"/>
                  </a:lnTo>
                  <a:lnTo>
                    <a:pt x="38" y="12"/>
                  </a:lnTo>
                  <a:lnTo>
                    <a:pt x="34" y="15"/>
                  </a:lnTo>
                  <a:lnTo>
                    <a:pt x="30" y="17"/>
                  </a:lnTo>
                  <a:lnTo>
                    <a:pt x="26" y="20"/>
                  </a:lnTo>
                  <a:lnTo>
                    <a:pt x="21" y="22"/>
                  </a:lnTo>
                  <a:lnTo>
                    <a:pt x="16" y="25"/>
                  </a:lnTo>
                  <a:lnTo>
                    <a:pt x="11" y="29"/>
                  </a:lnTo>
                  <a:lnTo>
                    <a:pt x="6" y="32"/>
                  </a:lnTo>
                  <a:lnTo>
                    <a:pt x="1" y="35"/>
                  </a:lnTo>
                  <a:lnTo>
                    <a:pt x="0" y="34"/>
                  </a:lnTo>
                </a:path>
              </a:pathLst>
            </a:custGeom>
            <a:solidFill>
              <a:srgbClr val="34402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86" name="Freeform 37"/>
            <p:cNvSpPr>
              <a:spLocks/>
            </p:cNvSpPr>
            <p:nvPr/>
          </p:nvSpPr>
          <p:spPr bwMode="auto">
            <a:xfrm>
              <a:off x="2912" y="1571"/>
              <a:ext cx="27" cy="19"/>
            </a:xfrm>
            <a:custGeom>
              <a:avLst/>
              <a:gdLst>
                <a:gd name="T0" fmla="*/ 0 w 27"/>
                <a:gd name="T1" fmla="*/ 17 h 19"/>
                <a:gd name="T2" fmla="*/ 3 w 27"/>
                <a:gd name="T3" fmla="*/ 14 h 19"/>
                <a:gd name="T4" fmla="*/ 6 w 27"/>
                <a:gd name="T5" fmla="*/ 11 h 19"/>
                <a:gd name="T6" fmla="*/ 9 w 27"/>
                <a:gd name="T7" fmla="*/ 9 h 19"/>
                <a:gd name="T8" fmla="*/ 13 w 27"/>
                <a:gd name="T9" fmla="*/ 7 h 19"/>
                <a:gd name="T10" fmla="*/ 17 w 27"/>
                <a:gd name="T11" fmla="*/ 5 h 19"/>
                <a:gd name="T12" fmla="*/ 20 w 27"/>
                <a:gd name="T13" fmla="*/ 3 h 19"/>
                <a:gd name="T14" fmla="*/ 23 w 27"/>
                <a:gd name="T15" fmla="*/ 2 h 19"/>
                <a:gd name="T16" fmla="*/ 25 w 27"/>
                <a:gd name="T17" fmla="*/ 0 h 19"/>
                <a:gd name="T18" fmla="*/ 26 w 27"/>
                <a:gd name="T19" fmla="*/ 1 h 19"/>
                <a:gd name="T20" fmla="*/ 23 w 27"/>
                <a:gd name="T21" fmla="*/ 3 h 19"/>
                <a:gd name="T22" fmla="*/ 20 w 27"/>
                <a:gd name="T23" fmla="*/ 4 h 19"/>
                <a:gd name="T24" fmla="*/ 17 w 27"/>
                <a:gd name="T25" fmla="*/ 6 h 19"/>
                <a:gd name="T26" fmla="*/ 14 w 27"/>
                <a:gd name="T27" fmla="*/ 8 h 19"/>
                <a:gd name="T28" fmla="*/ 10 w 27"/>
                <a:gd name="T29" fmla="*/ 10 h 19"/>
                <a:gd name="T30" fmla="*/ 7 w 27"/>
                <a:gd name="T31" fmla="*/ 12 h 19"/>
                <a:gd name="T32" fmla="*/ 4 w 27"/>
                <a:gd name="T33" fmla="*/ 15 h 19"/>
                <a:gd name="T34" fmla="*/ 1 w 27"/>
                <a:gd name="T35" fmla="*/ 18 h 19"/>
                <a:gd name="T36" fmla="*/ 0 w 27"/>
                <a:gd name="T37" fmla="*/ 1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 h="19">
                  <a:moveTo>
                    <a:pt x="0" y="17"/>
                  </a:moveTo>
                  <a:lnTo>
                    <a:pt x="3" y="14"/>
                  </a:lnTo>
                  <a:lnTo>
                    <a:pt x="6" y="11"/>
                  </a:lnTo>
                  <a:lnTo>
                    <a:pt x="9" y="9"/>
                  </a:lnTo>
                  <a:lnTo>
                    <a:pt x="13" y="7"/>
                  </a:lnTo>
                  <a:lnTo>
                    <a:pt x="17" y="5"/>
                  </a:lnTo>
                  <a:lnTo>
                    <a:pt x="20" y="3"/>
                  </a:lnTo>
                  <a:lnTo>
                    <a:pt x="23" y="2"/>
                  </a:lnTo>
                  <a:lnTo>
                    <a:pt x="25" y="0"/>
                  </a:lnTo>
                  <a:lnTo>
                    <a:pt x="26" y="1"/>
                  </a:lnTo>
                  <a:lnTo>
                    <a:pt x="23" y="3"/>
                  </a:lnTo>
                  <a:lnTo>
                    <a:pt x="20" y="4"/>
                  </a:lnTo>
                  <a:lnTo>
                    <a:pt x="17" y="6"/>
                  </a:lnTo>
                  <a:lnTo>
                    <a:pt x="14" y="8"/>
                  </a:lnTo>
                  <a:lnTo>
                    <a:pt x="10" y="10"/>
                  </a:lnTo>
                  <a:lnTo>
                    <a:pt x="7" y="12"/>
                  </a:lnTo>
                  <a:lnTo>
                    <a:pt x="4" y="15"/>
                  </a:lnTo>
                  <a:lnTo>
                    <a:pt x="1" y="18"/>
                  </a:lnTo>
                  <a:lnTo>
                    <a:pt x="0" y="17"/>
                  </a:lnTo>
                </a:path>
              </a:pathLst>
            </a:custGeom>
            <a:solidFill>
              <a:srgbClr val="34402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87" name="Freeform 38"/>
            <p:cNvSpPr>
              <a:spLocks/>
            </p:cNvSpPr>
            <p:nvPr/>
          </p:nvSpPr>
          <p:spPr bwMode="auto">
            <a:xfrm>
              <a:off x="2938" y="1571"/>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34402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88" name="Freeform 39"/>
            <p:cNvSpPr>
              <a:spLocks/>
            </p:cNvSpPr>
            <p:nvPr/>
          </p:nvSpPr>
          <p:spPr bwMode="auto">
            <a:xfrm>
              <a:off x="2999" y="1527"/>
              <a:ext cx="17" cy="17"/>
            </a:xfrm>
            <a:custGeom>
              <a:avLst/>
              <a:gdLst>
                <a:gd name="T0" fmla="*/ 13 w 17"/>
                <a:gd name="T1" fmla="*/ 0 h 17"/>
                <a:gd name="T2" fmla="*/ 12 w 17"/>
                <a:gd name="T3" fmla="*/ 0 h 17"/>
                <a:gd name="T4" fmla="*/ 8 w 17"/>
                <a:gd name="T5" fmla="*/ 0 h 17"/>
                <a:gd name="T6" fmla="*/ 4 w 17"/>
                <a:gd name="T7" fmla="*/ 4 h 17"/>
                <a:gd name="T8" fmla="*/ 0 w 17"/>
                <a:gd name="T9" fmla="*/ 8 h 17"/>
                <a:gd name="T10" fmla="*/ 0 w 17"/>
                <a:gd name="T11" fmla="*/ 12 h 17"/>
                <a:gd name="T12" fmla="*/ 1 w 17"/>
                <a:gd name="T13" fmla="*/ 16 h 17"/>
                <a:gd name="T14" fmla="*/ 5 w 17"/>
                <a:gd name="T15" fmla="*/ 16 h 17"/>
                <a:gd name="T16" fmla="*/ 9 w 17"/>
                <a:gd name="T17" fmla="*/ 16 h 17"/>
                <a:gd name="T18" fmla="*/ 13 w 17"/>
                <a:gd name="T19" fmla="*/ 12 h 17"/>
                <a:gd name="T20" fmla="*/ 16 w 17"/>
                <a:gd name="T21" fmla="*/ 12 h 17"/>
                <a:gd name="T22" fmla="*/ 16 w 17"/>
                <a:gd name="T23" fmla="*/ 4 h 17"/>
                <a:gd name="T24" fmla="*/ 13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17">
                  <a:moveTo>
                    <a:pt x="13" y="0"/>
                  </a:moveTo>
                  <a:lnTo>
                    <a:pt x="12" y="0"/>
                  </a:lnTo>
                  <a:lnTo>
                    <a:pt x="8" y="0"/>
                  </a:lnTo>
                  <a:lnTo>
                    <a:pt x="4" y="4"/>
                  </a:lnTo>
                  <a:lnTo>
                    <a:pt x="0" y="8"/>
                  </a:lnTo>
                  <a:lnTo>
                    <a:pt x="0" y="12"/>
                  </a:lnTo>
                  <a:lnTo>
                    <a:pt x="1" y="16"/>
                  </a:lnTo>
                  <a:lnTo>
                    <a:pt x="5" y="16"/>
                  </a:lnTo>
                  <a:lnTo>
                    <a:pt x="9" y="16"/>
                  </a:lnTo>
                  <a:lnTo>
                    <a:pt x="13" y="12"/>
                  </a:lnTo>
                  <a:lnTo>
                    <a:pt x="16" y="12"/>
                  </a:lnTo>
                  <a:lnTo>
                    <a:pt x="16" y="4"/>
                  </a:lnTo>
                  <a:lnTo>
                    <a:pt x="13" y="0"/>
                  </a:lnTo>
                </a:path>
              </a:pathLst>
            </a:custGeom>
            <a:solidFill>
              <a:srgbClr val="8D745A"/>
            </a:solidFill>
            <a:ln w="12700" cap="rnd" cmpd="sng">
              <a:solidFill>
                <a:srgbClr val="433C2A"/>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389" name="Freeform 40"/>
            <p:cNvSpPr>
              <a:spLocks/>
            </p:cNvSpPr>
            <p:nvPr/>
          </p:nvSpPr>
          <p:spPr bwMode="auto">
            <a:xfrm>
              <a:off x="3071" y="1649"/>
              <a:ext cx="49" cy="57"/>
            </a:xfrm>
            <a:custGeom>
              <a:avLst/>
              <a:gdLst>
                <a:gd name="T0" fmla="*/ 9 w 49"/>
                <a:gd name="T1" fmla="*/ 0 h 57"/>
                <a:gd name="T2" fmla="*/ 10 w 49"/>
                <a:gd name="T3" fmla="*/ 1 h 57"/>
                <a:gd name="T4" fmla="*/ 11 w 49"/>
                <a:gd name="T5" fmla="*/ 2 h 57"/>
                <a:gd name="T6" fmla="*/ 12 w 49"/>
                <a:gd name="T7" fmla="*/ 4 h 57"/>
                <a:gd name="T8" fmla="*/ 14 w 49"/>
                <a:gd name="T9" fmla="*/ 5 h 57"/>
                <a:gd name="T10" fmla="*/ 15 w 49"/>
                <a:gd name="T11" fmla="*/ 7 h 57"/>
                <a:gd name="T12" fmla="*/ 17 w 49"/>
                <a:gd name="T13" fmla="*/ 9 h 57"/>
                <a:gd name="T14" fmla="*/ 18 w 49"/>
                <a:gd name="T15" fmla="*/ 12 h 57"/>
                <a:gd name="T16" fmla="*/ 20 w 49"/>
                <a:gd name="T17" fmla="*/ 14 h 57"/>
                <a:gd name="T18" fmla="*/ 21 w 49"/>
                <a:gd name="T19" fmla="*/ 16 h 57"/>
                <a:gd name="T20" fmla="*/ 23 w 49"/>
                <a:gd name="T21" fmla="*/ 18 h 57"/>
                <a:gd name="T22" fmla="*/ 24 w 49"/>
                <a:gd name="T23" fmla="*/ 20 h 57"/>
                <a:gd name="T24" fmla="*/ 25 w 49"/>
                <a:gd name="T25" fmla="*/ 22 h 57"/>
                <a:gd name="T26" fmla="*/ 27 w 49"/>
                <a:gd name="T27" fmla="*/ 24 h 57"/>
                <a:gd name="T28" fmla="*/ 28 w 49"/>
                <a:gd name="T29" fmla="*/ 26 h 57"/>
                <a:gd name="T30" fmla="*/ 28 w 49"/>
                <a:gd name="T31" fmla="*/ 28 h 57"/>
                <a:gd name="T32" fmla="*/ 29 w 49"/>
                <a:gd name="T33" fmla="*/ 29 h 57"/>
                <a:gd name="T34" fmla="*/ 30 w 49"/>
                <a:gd name="T35" fmla="*/ 30 h 57"/>
                <a:gd name="T36" fmla="*/ 31 w 49"/>
                <a:gd name="T37" fmla="*/ 31 h 57"/>
                <a:gd name="T38" fmla="*/ 32 w 49"/>
                <a:gd name="T39" fmla="*/ 33 h 57"/>
                <a:gd name="T40" fmla="*/ 33 w 49"/>
                <a:gd name="T41" fmla="*/ 34 h 57"/>
                <a:gd name="T42" fmla="*/ 34 w 49"/>
                <a:gd name="T43" fmla="*/ 36 h 57"/>
                <a:gd name="T44" fmla="*/ 36 w 49"/>
                <a:gd name="T45" fmla="*/ 37 h 57"/>
                <a:gd name="T46" fmla="*/ 37 w 49"/>
                <a:gd name="T47" fmla="*/ 39 h 57"/>
                <a:gd name="T48" fmla="*/ 39 w 49"/>
                <a:gd name="T49" fmla="*/ 40 h 57"/>
                <a:gd name="T50" fmla="*/ 40 w 49"/>
                <a:gd name="T51" fmla="*/ 42 h 57"/>
                <a:gd name="T52" fmla="*/ 42 w 49"/>
                <a:gd name="T53" fmla="*/ 44 h 57"/>
                <a:gd name="T54" fmla="*/ 43 w 49"/>
                <a:gd name="T55" fmla="*/ 45 h 57"/>
                <a:gd name="T56" fmla="*/ 44 w 49"/>
                <a:gd name="T57" fmla="*/ 47 h 57"/>
                <a:gd name="T58" fmla="*/ 46 w 49"/>
                <a:gd name="T59" fmla="*/ 49 h 57"/>
                <a:gd name="T60" fmla="*/ 47 w 49"/>
                <a:gd name="T61" fmla="*/ 50 h 57"/>
                <a:gd name="T62" fmla="*/ 47 w 49"/>
                <a:gd name="T63" fmla="*/ 52 h 57"/>
                <a:gd name="T64" fmla="*/ 48 w 49"/>
                <a:gd name="T65" fmla="*/ 54 h 57"/>
                <a:gd name="T66" fmla="*/ 47 w 49"/>
                <a:gd name="T67" fmla="*/ 56 h 57"/>
                <a:gd name="T68" fmla="*/ 42 w 49"/>
                <a:gd name="T69" fmla="*/ 56 h 57"/>
                <a:gd name="T70" fmla="*/ 36 w 49"/>
                <a:gd name="T71" fmla="*/ 55 h 57"/>
                <a:gd name="T72" fmla="*/ 28 w 49"/>
                <a:gd name="T73" fmla="*/ 53 h 57"/>
                <a:gd name="T74" fmla="*/ 20 w 49"/>
                <a:gd name="T75" fmla="*/ 51 h 57"/>
                <a:gd name="T76" fmla="*/ 13 w 49"/>
                <a:gd name="T77" fmla="*/ 48 h 57"/>
                <a:gd name="T78" fmla="*/ 9 w 49"/>
                <a:gd name="T79" fmla="*/ 47 h 57"/>
                <a:gd name="T80" fmla="*/ 7 w 49"/>
                <a:gd name="T81" fmla="*/ 46 h 57"/>
                <a:gd name="T82" fmla="*/ 6 w 49"/>
                <a:gd name="T83" fmla="*/ 45 h 57"/>
                <a:gd name="T84" fmla="*/ 5 w 49"/>
                <a:gd name="T85" fmla="*/ 43 h 57"/>
                <a:gd name="T86" fmla="*/ 4 w 49"/>
                <a:gd name="T87" fmla="*/ 41 h 57"/>
                <a:gd name="T88" fmla="*/ 3 w 49"/>
                <a:gd name="T89" fmla="*/ 38 h 57"/>
                <a:gd name="T90" fmla="*/ 2 w 49"/>
                <a:gd name="T91" fmla="*/ 35 h 57"/>
                <a:gd name="T92" fmla="*/ 1 w 49"/>
                <a:gd name="T93" fmla="*/ 31 h 57"/>
                <a:gd name="T94" fmla="*/ 1 w 49"/>
                <a:gd name="T95" fmla="*/ 28 h 57"/>
                <a:gd name="T96" fmla="*/ 0 w 49"/>
                <a:gd name="T97" fmla="*/ 24 h 57"/>
                <a:gd name="T98" fmla="*/ 0 w 49"/>
                <a:gd name="T99" fmla="*/ 20 h 57"/>
                <a:gd name="T100" fmla="*/ 0 w 49"/>
                <a:gd name="T101" fmla="*/ 16 h 57"/>
                <a:gd name="T102" fmla="*/ 1 w 49"/>
                <a:gd name="T103" fmla="*/ 12 h 57"/>
                <a:gd name="T104" fmla="*/ 2 w 49"/>
                <a:gd name="T105" fmla="*/ 9 h 57"/>
                <a:gd name="T106" fmla="*/ 4 w 49"/>
                <a:gd name="T107" fmla="*/ 5 h 57"/>
                <a:gd name="T108" fmla="*/ 6 w 49"/>
                <a:gd name="T109" fmla="*/ 3 h 57"/>
                <a:gd name="T110" fmla="*/ 9 w 49"/>
                <a:gd name="T111" fmla="*/ 0 h 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 h="57">
                  <a:moveTo>
                    <a:pt x="9" y="0"/>
                  </a:moveTo>
                  <a:lnTo>
                    <a:pt x="10" y="1"/>
                  </a:lnTo>
                  <a:lnTo>
                    <a:pt x="11" y="2"/>
                  </a:lnTo>
                  <a:lnTo>
                    <a:pt x="12" y="4"/>
                  </a:lnTo>
                  <a:lnTo>
                    <a:pt x="14" y="5"/>
                  </a:lnTo>
                  <a:lnTo>
                    <a:pt x="15" y="7"/>
                  </a:lnTo>
                  <a:lnTo>
                    <a:pt x="17" y="9"/>
                  </a:lnTo>
                  <a:lnTo>
                    <a:pt x="18" y="12"/>
                  </a:lnTo>
                  <a:lnTo>
                    <a:pt x="20" y="14"/>
                  </a:lnTo>
                  <a:lnTo>
                    <a:pt x="21" y="16"/>
                  </a:lnTo>
                  <a:lnTo>
                    <a:pt x="23" y="18"/>
                  </a:lnTo>
                  <a:lnTo>
                    <a:pt x="24" y="20"/>
                  </a:lnTo>
                  <a:lnTo>
                    <a:pt x="25" y="22"/>
                  </a:lnTo>
                  <a:lnTo>
                    <a:pt x="27" y="24"/>
                  </a:lnTo>
                  <a:lnTo>
                    <a:pt x="28" y="26"/>
                  </a:lnTo>
                  <a:lnTo>
                    <a:pt x="28" y="28"/>
                  </a:lnTo>
                  <a:lnTo>
                    <a:pt x="29" y="29"/>
                  </a:lnTo>
                  <a:lnTo>
                    <a:pt x="30" y="30"/>
                  </a:lnTo>
                  <a:lnTo>
                    <a:pt x="31" y="31"/>
                  </a:lnTo>
                  <a:lnTo>
                    <a:pt x="32" y="33"/>
                  </a:lnTo>
                  <a:lnTo>
                    <a:pt x="33" y="34"/>
                  </a:lnTo>
                  <a:lnTo>
                    <a:pt x="34" y="36"/>
                  </a:lnTo>
                  <a:lnTo>
                    <a:pt x="36" y="37"/>
                  </a:lnTo>
                  <a:lnTo>
                    <a:pt x="37" y="39"/>
                  </a:lnTo>
                  <a:lnTo>
                    <a:pt x="39" y="40"/>
                  </a:lnTo>
                  <a:lnTo>
                    <a:pt x="40" y="42"/>
                  </a:lnTo>
                  <a:lnTo>
                    <a:pt x="42" y="44"/>
                  </a:lnTo>
                  <a:lnTo>
                    <a:pt x="43" y="45"/>
                  </a:lnTo>
                  <a:lnTo>
                    <a:pt x="44" y="47"/>
                  </a:lnTo>
                  <a:lnTo>
                    <a:pt x="46" y="49"/>
                  </a:lnTo>
                  <a:lnTo>
                    <a:pt x="47" y="50"/>
                  </a:lnTo>
                  <a:lnTo>
                    <a:pt x="47" y="52"/>
                  </a:lnTo>
                  <a:lnTo>
                    <a:pt x="48" y="54"/>
                  </a:lnTo>
                  <a:lnTo>
                    <a:pt x="47" y="56"/>
                  </a:lnTo>
                  <a:lnTo>
                    <a:pt x="42" y="56"/>
                  </a:lnTo>
                  <a:lnTo>
                    <a:pt x="36" y="55"/>
                  </a:lnTo>
                  <a:lnTo>
                    <a:pt x="28" y="53"/>
                  </a:lnTo>
                  <a:lnTo>
                    <a:pt x="20" y="51"/>
                  </a:lnTo>
                  <a:lnTo>
                    <a:pt x="13" y="48"/>
                  </a:lnTo>
                  <a:lnTo>
                    <a:pt x="9" y="47"/>
                  </a:lnTo>
                  <a:lnTo>
                    <a:pt x="7" y="46"/>
                  </a:lnTo>
                  <a:lnTo>
                    <a:pt x="6" y="45"/>
                  </a:lnTo>
                  <a:lnTo>
                    <a:pt x="5" y="43"/>
                  </a:lnTo>
                  <a:lnTo>
                    <a:pt x="4" y="41"/>
                  </a:lnTo>
                  <a:lnTo>
                    <a:pt x="3" y="38"/>
                  </a:lnTo>
                  <a:lnTo>
                    <a:pt x="2" y="35"/>
                  </a:lnTo>
                  <a:lnTo>
                    <a:pt x="1" y="31"/>
                  </a:lnTo>
                  <a:lnTo>
                    <a:pt x="1" y="28"/>
                  </a:lnTo>
                  <a:lnTo>
                    <a:pt x="0" y="24"/>
                  </a:lnTo>
                  <a:lnTo>
                    <a:pt x="0" y="20"/>
                  </a:lnTo>
                  <a:lnTo>
                    <a:pt x="0" y="16"/>
                  </a:lnTo>
                  <a:lnTo>
                    <a:pt x="1" y="12"/>
                  </a:lnTo>
                  <a:lnTo>
                    <a:pt x="2" y="9"/>
                  </a:lnTo>
                  <a:lnTo>
                    <a:pt x="4" y="5"/>
                  </a:lnTo>
                  <a:lnTo>
                    <a:pt x="6" y="3"/>
                  </a:lnTo>
                  <a:lnTo>
                    <a:pt x="9" y="0"/>
                  </a:lnTo>
                </a:path>
              </a:pathLst>
            </a:custGeom>
            <a:solidFill>
              <a:srgbClr val="DAE7F3"/>
            </a:solidFill>
            <a:ln w="12700" cap="rnd" cmpd="sng">
              <a:solidFill>
                <a:srgbClr val="000000"/>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390" name="Freeform 41"/>
            <p:cNvSpPr>
              <a:spLocks/>
            </p:cNvSpPr>
            <p:nvPr/>
          </p:nvSpPr>
          <p:spPr bwMode="auto">
            <a:xfrm>
              <a:off x="3074" y="1720"/>
              <a:ext cx="46" cy="57"/>
            </a:xfrm>
            <a:custGeom>
              <a:avLst/>
              <a:gdLst>
                <a:gd name="T0" fmla="*/ 9 w 46"/>
                <a:gd name="T1" fmla="*/ 56 h 57"/>
                <a:gd name="T2" fmla="*/ 10 w 46"/>
                <a:gd name="T3" fmla="*/ 55 h 57"/>
                <a:gd name="T4" fmla="*/ 11 w 46"/>
                <a:gd name="T5" fmla="*/ 54 h 57"/>
                <a:gd name="T6" fmla="*/ 12 w 46"/>
                <a:gd name="T7" fmla="*/ 52 h 57"/>
                <a:gd name="T8" fmla="*/ 13 w 46"/>
                <a:gd name="T9" fmla="*/ 50 h 57"/>
                <a:gd name="T10" fmla="*/ 14 w 46"/>
                <a:gd name="T11" fmla="*/ 49 h 57"/>
                <a:gd name="T12" fmla="*/ 16 w 46"/>
                <a:gd name="T13" fmla="*/ 47 h 57"/>
                <a:gd name="T14" fmla="*/ 17 w 46"/>
                <a:gd name="T15" fmla="*/ 45 h 57"/>
                <a:gd name="T16" fmla="*/ 19 w 46"/>
                <a:gd name="T17" fmla="*/ 42 h 57"/>
                <a:gd name="T18" fmla="*/ 20 w 46"/>
                <a:gd name="T19" fmla="*/ 40 h 57"/>
                <a:gd name="T20" fmla="*/ 21 w 46"/>
                <a:gd name="T21" fmla="*/ 38 h 57"/>
                <a:gd name="T22" fmla="*/ 23 w 46"/>
                <a:gd name="T23" fmla="*/ 36 h 57"/>
                <a:gd name="T24" fmla="*/ 24 w 46"/>
                <a:gd name="T25" fmla="*/ 34 h 57"/>
                <a:gd name="T26" fmla="*/ 25 w 46"/>
                <a:gd name="T27" fmla="*/ 32 h 57"/>
                <a:gd name="T28" fmla="*/ 26 w 46"/>
                <a:gd name="T29" fmla="*/ 30 h 57"/>
                <a:gd name="T30" fmla="*/ 27 w 46"/>
                <a:gd name="T31" fmla="*/ 28 h 57"/>
                <a:gd name="T32" fmla="*/ 27 w 46"/>
                <a:gd name="T33" fmla="*/ 27 h 57"/>
                <a:gd name="T34" fmla="*/ 28 w 46"/>
                <a:gd name="T35" fmla="*/ 26 h 57"/>
                <a:gd name="T36" fmla="*/ 29 w 46"/>
                <a:gd name="T37" fmla="*/ 24 h 57"/>
                <a:gd name="T38" fmla="*/ 30 w 46"/>
                <a:gd name="T39" fmla="*/ 23 h 57"/>
                <a:gd name="T40" fmla="*/ 31 w 46"/>
                <a:gd name="T41" fmla="*/ 22 h 57"/>
                <a:gd name="T42" fmla="*/ 32 w 46"/>
                <a:gd name="T43" fmla="*/ 20 h 57"/>
                <a:gd name="T44" fmla="*/ 33 w 46"/>
                <a:gd name="T45" fmla="*/ 19 h 57"/>
                <a:gd name="T46" fmla="*/ 35 w 46"/>
                <a:gd name="T47" fmla="*/ 17 h 57"/>
                <a:gd name="T48" fmla="*/ 36 w 46"/>
                <a:gd name="T49" fmla="*/ 16 h 57"/>
                <a:gd name="T50" fmla="*/ 38 w 46"/>
                <a:gd name="T51" fmla="*/ 14 h 57"/>
                <a:gd name="T52" fmla="*/ 39 w 46"/>
                <a:gd name="T53" fmla="*/ 12 h 57"/>
                <a:gd name="T54" fmla="*/ 40 w 46"/>
                <a:gd name="T55" fmla="*/ 11 h 57"/>
                <a:gd name="T56" fmla="*/ 42 w 46"/>
                <a:gd name="T57" fmla="*/ 9 h 57"/>
                <a:gd name="T58" fmla="*/ 43 w 46"/>
                <a:gd name="T59" fmla="*/ 7 h 57"/>
                <a:gd name="T60" fmla="*/ 44 w 46"/>
                <a:gd name="T61" fmla="*/ 6 h 57"/>
                <a:gd name="T62" fmla="*/ 44 w 46"/>
                <a:gd name="T63" fmla="*/ 4 h 57"/>
                <a:gd name="T64" fmla="*/ 45 w 46"/>
                <a:gd name="T65" fmla="*/ 2 h 57"/>
                <a:gd name="T66" fmla="*/ 44 w 46"/>
                <a:gd name="T67" fmla="*/ 0 h 57"/>
                <a:gd name="T68" fmla="*/ 40 w 46"/>
                <a:gd name="T69" fmla="*/ 0 h 57"/>
                <a:gd name="T70" fmla="*/ 34 w 46"/>
                <a:gd name="T71" fmla="*/ 1 h 57"/>
                <a:gd name="T72" fmla="*/ 26 w 46"/>
                <a:gd name="T73" fmla="*/ 3 h 57"/>
                <a:gd name="T74" fmla="*/ 19 w 46"/>
                <a:gd name="T75" fmla="*/ 6 h 57"/>
                <a:gd name="T76" fmla="*/ 12 w 46"/>
                <a:gd name="T77" fmla="*/ 8 h 57"/>
                <a:gd name="T78" fmla="*/ 8 w 46"/>
                <a:gd name="T79" fmla="*/ 10 h 57"/>
                <a:gd name="T80" fmla="*/ 6 w 46"/>
                <a:gd name="T81" fmla="*/ 10 h 57"/>
                <a:gd name="T82" fmla="*/ 6 w 46"/>
                <a:gd name="T83" fmla="*/ 11 h 57"/>
                <a:gd name="T84" fmla="*/ 5 w 46"/>
                <a:gd name="T85" fmla="*/ 12 h 57"/>
                <a:gd name="T86" fmla="*/ 5 w 46"/>
                <a:gd name="T87" fmla="*/ 14 h 57"/>
                <a:gd name="T88" fmla="*/ 4 w 46"/>
                <a:gd name="T89" fmla="*/ 16 h 57"/>
                <a:gd name="T90" fmla="*/ 3 w 46"/>
                <a:gd name="T91" fmla="*/ 19 h 57"/>
                <a:gd name="T92" fmla="*/ 2 w 46"/>
                <a:gd name="T93" fmla="*/ 22 h 57"/>
                <a:gd name="T94" fmla="*/ 1 w 46"/>
                <a:gd name="T95" fmla="*/ 25 h 57"/>
                <a:gd name="T96" fmla="*/ 1 w 46"/>
                <a:gd name="T97" fmla="*/ 29 h 57"/>
                <a:gd name="T98" fmla="*/ 0 w 46"/>
                <a:gd name="T99" fmla="*/ 33 h 57"/>
                <a:gd name="T100" fmla="*/ 0 w 46"/>
                <a:gd name="T101" fmla="*/ 36 h 57"/>
                <a:gd name="T102" fmla="*/ 0 w 46"/>
                <a:gd name="T103" fmla="*/ 40 h 57"/>
                <a:gd name="T104" fmla="*/ 1 w 46"/>
                <a:gd name="T105" fmla="*/ 44 h 57"/>
                <a:gd name="T106" fmla="*/ 2 w 46"/>
                <a:gd name="T107" fmla="*/ 47 h 57"/>
                <a:gd name="T108" fmla="*/ 4 w 46"/>
                <a:gd name="T109" fmla="*/ 51 h 57"/>
                <a:gd name="T110" fmla="*/ 6 w 46"/>
                <a:gd name="T111" fmla="*/ 54 h 57"/>
                <a:gd name="T112" fmla="*/ 9 w 46"/>
                <a:gd name="T113" fmla="*/ 56 h 5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57">
                  <a:moveTo>
                    <a:pt x="9" y="56"/>
                  </a:moveTo>
                  <a:lnTo>
                    <a:pt x="10" y="55"/>
                  </a:lnTo>
                  <a:lnTo>
                    <a:pt x="11" y="54"/>
                  </a:lnTo>
                  <a:lnTo>
                    <a:pt x="12" y="52"/>
                  </a:lnTo>
                  <a:lnTo>
                    <a:pt x="13" y="50"/>
                  </a:lnTo>
                  <a:lnTo>
                    <a:pt x="14" y="49"/>
                  </a:lnTo>
                  <a:lnTo>
                    <a:pt x="16" y="47"/>
                  </a:lnTo>
                  <a:lnTo>
                    <a:pt x="17" y="45"/>
                  </a:lnTo>
                  <a:lnTo>
                    <a:pt x="19" y="42"/>
                  </a:lnTo>
                  <a:lnTo>
                    <a:pt x="20" y="40"/>
                  </a:lnTo>
                  <a:lnTo>
                    <a:pt x="21" y="38"/>
                  </a:lnTo>
                  <a:lnTo>
                    <a:pt x="23" y="36"/>
                  </a:lnTo>
                  <a:lnTo>
                    <a:pt x="24" y="34"/>
                  </a:lnTo>
                  <a:lnTo>
                    <a:pt x="25" y="32"/>
                  </a:lnTo>
                  <a:lnTo>
                    <a:pt x="26" y="30"/>
                  </a:lnTo>
                  <a:lnTo>
                    <a:pt x="27" y="28"/>
                  </a:lnTo>
                  <a:lnTo>
                    <a:pt x="27" y="27"/>
                  </a:lnTo>
                  <a:lnTo>
                    <a:pt x="28" y="26"/>
                  </a:lnTo>
                  <a:lnTo>
                    <a:pt x="29" y="24"/>
                  </a:lnTo>
                  <a:lnTo>
                    <a:pt x="30" y="23"/>
                  </a:lnTo>
                  <a:lnTo>
                    <a:pt x="31" y="22"/>
                  </a:lnTo>
                  <a:lnTo>
                    <a:pt x="32" y="20"/>
                  </a:lnTo>
                  <a:lnTo>
                    <a:pt x="33" y="19"/>
                  </a:lnTo>
                  <a:lnTo>
                    <a:pt x="35" y="17"/>
                  </a:lnTo>
                  <a:lnTo>
                    <a:pt x="36" y="16"/>
                  </a:lnTo>
                  <a:lnTo>
                    <a:pt x="38" y="14"/>
                  </a:lnTo>
                  <a:lnTo>
                    <a:pt x="39" y="12"/>
                  </a:lnTo>
                  <a:lnTo>
                    <a:pt x="40" y="11"/>
                  </a:lnTo>
                  <a:lnTo>
                    <a:pt x="42" y="9"/>
                  </a:lnTo>
                  <a:lnTo>
                    <a:pt x="43" y="7"/>
                  </a:lnTo>
                  <a:lnTo>
                    <a:pt x="44" y="6"/>
                  </a:lnTo>
                  <a:lnTo>
                    <a:pt x="44" y="4"/>
                  </a:lnTo>
                  <a:lnTo>
                    <a:pt x="45" y="2"/>
                  </a:lnTo>
                  <a:lnTo>
                    <a:pt x="44" y="0"/>
                  </a:lnTo>
                  <a:lnTo>
                    <a:pt x="40" y="0"/>
                  </a:lnTo>
                  <a:lnTo>
                    <a:pt x="34" y="1"/>
                  </a:lnTo>
                  <a:lnTo>
                    <a:pt x="26" y="3"/>
                  </a:lnTo>
                  <a:lnTo>
                    <a:pt x="19" y="6"/>
                  </a:lnTo>
                  <a:lnTo>
                    <a:pt x="12" y="8"/>
                  </a:lnTo>
                  <a:lnTo>
                    <a:pt x="8" y="10"/>
                  </a:lnTo>
                  <a:lnTo>
                    <a:pt x="6" y="10"/>
                  </a:lnTo>
                  <a:lnTo>
                    <a:pt x="6" y="11"/>
                  </a:lnTo>
                  <a:lnTo>
                    <a:pt x="5" y="12"/>
                  </a:lnTo>
                  <a:lnTo>
                    <a:pt x="5" y="14"/>
                  </a:lnTo>
                  <a:lnTo>
                    <a:pt x="4" y="16"/>
                  </a:lnTo>
                  <a:lnTo>
                    <a:pt x="3" y="19"/>
                  </a:lnTo>
                  <a:lnTo>
                    <a:pt x="2" y="22"/>
                  </a:lnTo>
                  <a:lnTo>
                    <a:pt x="1" y="25"/>
                  </a:lnTo>
                  <a:lnTo>
                    <a:pt x="1" y="29"/>
                  </a:lnTo>
                  <a:lnTo>
                    <a:pt x="0" y="33"/>
                  </a:lnTo>
                  <a:lnTo>
                    <a:pt x="0" y="36"/>
                  </a:lnTo>
                  <a:lnTo>
                    <a:pt x="0" y="40"/>
                  </a:lnTo>
                  <a:lnTo>
                    <a:pt x="1" y="44"/>
                  </a:lnTo>
                  <a:lnTo>
                    <a:pt x="2" y="47"/>
                  </a:lnTo>
                  <a:lnTo>
                    <a:pt x="4" y="51"/>
                  </a:lnTo>
                  <a:lnTo>
                    <a:pt x="6" y="54"/>
                  </a:lnTo>
                  <a:lnTo>
                    <a:pt x="9" y="56"/>
                  </a:lnTo>
                </a:path>
              </a:pathLst>
            </a:custGeom>
            <a:solidFill>
              <a:srgbClr val="DAE7F3"/>
            </a:solidFill>
            <a:ln w="12700" cap="rnd" cmpd="sng">
              <a:solidFill>
                <a:srgbClr val="000000"/>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391" name="Freeform 42"/>
            <p:cNvSpPr>
              <a:spLocks/>
            </p:cNvSpPr>
            <p:nvPr/>
          </p:nvSpPr>
          <p:spPr bwMode="auto">
            <a:xfrm>
              <a:off x="3152" y="1974"/>
              <a:ext cx="17" cy="17"/>
            </a:xfrm>
            <a:custGeom>
              <a:avLst/>
              <a:gdLst>
                <a:gd name="T0" fmla="*/ 11 w 17"/>
                <a:gd name="T1" fmla="*/ 6 h 17"/>
                <a:gd name="T2" fmla="*/ 11 w 17"/>
                <a:gd name="T3" fmla="*/ 5 h 17"/>
                <a:gd name="T4" fmla="*/ 10 w 17"/>
                <a:gd name="T5" fmla="*/ 5 h 17"/>
                <a:gd name="T6" fmla="*/ 8 w 17"/>
                <a:gd name="T7" fmla="*/ 4 h 17"/>
                <a:gd name="T8" fmla="*/ 7 w 17"/>
                <a:gd name="T9" fmla="*/ 4 h 17"/>
                <a:gd name="T10" fmla="*/ 5 w 17"/>
                <a:gd name="T11" fmla="*/ 2 h 17"/>
                <a:gd name="T12" fmla="*/ 3 w 17"/>
                <a:gd name="T13" fmla="*/ 1 h 17"/>
                <a:gd name="T14" fmla="*/ 2 w 17"/>
                <a:gd name="T15" fmla="*/ 0 h 17"/>
                <a:gd name="T16" fmla="*/ 1 w 17"/>
                <a:gd name="T17" fmla="*/ 0 h 17"/>
                <a:gd name="T18" fmla="*/ 1 w 17"/>
                <a:gd name="T19" fmla="*/ 1 h 17"/>
                <a:gd name="T20" fmla="*/ 0 w 17"/>
                <a:gd name="T21" fmla="*/ 1 h 17"/>
                <a:gd name="T22" fmla="*/ 0 w 17"/>
                <a:gd name="T23" fmla="*/ 2 h 17"/>
                <a:gd name="T24" fmla="*/ 1 w 17"/>
                <a:gd name="T25" fmla="*/ 4 h 17"/>
                <a:gd name="T26" fmla="*/ 2 w 17"/>
                <a:gd name="T27" fmla="*/ 5 h 17"/>
                <a:gd name="T28" fmla="*/ 3 w 17"/>
                <a:gd name="T29" fmla="*/ 6 h 17"/>
                <a:gd name="T30" fmla="*/ 5 w 17"/>
                <a:gd name="T31" fmla="*/ 8 h 17"/>
                <a:gd name="T32" fmla="*/ 6 w 17"/>
                <a:gd name="T33" fmla="*/ 9 h 17"/>
                <a:gd name="T34" fmla="*/ 7 w 17"/>
                <a:gd name="T35" fmla="*/ 10 h 17"/>
                <a:gd name="T36" fmla="*/ 7 w 17"/>
                <a:gd name="T37" fmla="*/ 12 h 17"/>
                <a:gd name="T38" fmla="*/ 8 w 17"/>
                <a:gd name="T39" fmla="*/ 12 h 17"/>
                <a:gd name="T40" fmla="*/ 8 w 17"/>
                <a:gd name="T41" fmla="*/ 13 h 17"/>
                <a:gd name="T42" fmla="*/ 8 w 17"/>
                <a:gd name="T43" fmla="*/ 14 h 17"/>
                <a:gd name="T44" fmla="*/ 9 w 17"/>
                <a:gd name="T45" fmla="*/ 16 h 17"/>
                <a:gd name="T46" fmla="*/ 9 w 17"/>
                <a:gd name="T47" fmla="*/ 14 h 17"/>
                <a:gd name="T48" fmla="*/ 9 w 17"/>
                <a:gd name="T49" fmla="*/ 13 h 17"/>
                <a:gd name="T50" fmla="*/ 9 w 17"/>
                <a:gd name="T51" fmla="*/ 12 h 17"/>
                <a:gd name="T52" fmla="*/ 10 w 17"/>
                <a:gd name="T53" fmla="*/ 10 h 17"/>
                <a:gd name="T54" fmla="*/ 11 w 17"/>
                <a:gd name="T55" fmla="*/ 9 h 17"/>
                <a:gd name="T56" fmla="*/ 13 w 17"/>
                <a:gd name="T57" fmla="*/ 8 h 17"/>
                <a:gd name="T58" fmla="*/ 16 w 17"/>
                <a:gd name="T59" fmla="*/ 6 h 17"/>
                <a:gd name="T60" fmla="*/ 14 w 17"/>
                <a:gd name="T61" fmla="*/ 6 h 17"/>
                <a:gd name="T62" fmla="*/ 13 w 17"/>
                <a:gd name="T63" fmla="*/ 6 h 17"/>
                <a:gd name="T64" fmla="*/ 11 w 17"/>
                <a:gd name="T65" fmla="*/ 6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17">
                  <a:moveTo>
                    <a:pt x="11" y="6"/>
                  </a:moveTo>
                  <a:lnTo>
                    <a:pt x="11" y="5"/>
                  </a:lnTo>
                  <a:lnTo>
                    <a:pt x="10" y="5"/>
                  </a:lnTo>
                  <a:lnTo>
                    <a:pt x="8" y="4"/>
                  </a:lnTo>
                  <a:lnTo>
                    <a:pt x="7" y="4"/>
                  </a:lnTo>
                  <a:lnTo>
                    <a:pt x="5" y="2"/>
                  </a:lnTo>
                  <a:lnTo>
                    <a:pt x="3" y="1"/>
                  </a:lnTo>
                  <a:lnTo>
                    <a:pt x="2" y="0"/>
                  </a:lnTo>
                  <a:lnTo>
                    <a:pt x="1" y="0"/>
                  </a:lnTo>
                  <a:lnTo>
                    <a:pt x="1" y="1"/>
                  </a:lnTo>
                  <a:lnTo>
                    <a:pt x="0" y="1"/>
                  </a:lnTo>
                  <a:lnTo>
                    <a:pt x="0" y="2"/>
                  </a:lnTo>
                  <a:lnTo>
                    <a:pt x="1" y="4"/>
                  </a:lnTo>
                  <a:lnTo>
                    <a:pt x="2" y="5"/>
                  </a:lnTo>
                  <a:lnTo>
                    <a:pt x="3" y="6"/>
                  </a:lnTo>
                  <a:lnTo>
                    <a:pt x="5" y="8"/>
                  </a:lnTo>
                  <a:lnTo>
                    <a:pt x="6" y="9"/>
                  </a:lnTo>
                  <a:lnTo>
                    <a:pt x="7" y="10"/>
                  </a:lnTo>
                  <a:lnTo>
                    <a:pt x="7" y="12"/>
                  </a:lnTo>
                  <a:lnTo>
                    <a:pt x="8" y="12"/>
                  </a:lnTo>
                  <a:lnTo>
                    <a:pt x="8" y="13"/>
                  </a:lnTo>
                  <a:lnTo>
                    <a:pt x="8" y="14"/>
                  </a:lnTo>
                  <a:lnTo>
                    <a:pt x="9" y="16"/>
                  </a:lnTo>
                  <a:lnTo>
                    <a:pt x="9" y="14"/>
                  </a:lnTo>
                  <a:lnTo>
                    <a:pt x="9" y="13"/>
                  </a:lnTo>
                  <a:lnTo>
                    <a:pt x="9" y="12"/>
                  </a:lnTo>
                  <a:lnTo>
                    <a:pt x="10" y="10"/>
                  </a:lnTo>
                  <a:lnTo>
                    <a:pt x="11" y="9"/>
                  </a:lnTo>
                  <a:lnTo>
                    <a:pt x="13" y="8"/>
                  </a:lnTo>
                  <a:lnTo>
                    <a:pt x="16" y="6"/>
                  </a:lnTo>
                  <a:lnTo>
                    <a:pt x="14" y="6"/>
                  </a:lnTo>
                  <a:lnTo>
                    <a:pt x="13" y="6"/>
                  </a:lnTo>
                  <a:lnTo>
                    <a:pt x="11" y="6"/>
                  </a:lnTo>
                </a:path>
              </a:pathLst>
            </a:custGeom>
            <a:solidFill>
              <a:srgbClr val="000000"/>
            </a:solidFill>
            <a:ln w="12700" cap="rnd" cmpd="sng">
              <a:solidFill>
                <a:srgbClr val="000000"/>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392" name="Freeform 43"/>
            <p:cNvSpPr>
              <a:spLocks/>
            </p:cNvSpPr>
            <p:nvPr/>
          </p:nvSpPr>
          <p:spPr bwMode="auto">
            <a:xfrm>
              <a:off x="3158" y="1977"/>
              <a:ext cx="17" cy="17"/>
            </a:xfrm>
            <a:custGeom>
              <a:avLst/>
              <a:gdLst>
                <a:gd name="T0" fmla="*/ 6 w 17"/>
                <a:gd name="T1" fmla="*/ 16 h 17"/>
                <a:gd name="T2" fmla="*/ 6 w 17"/>
                <a:gd name="T3" fmla="*/ 16 h 17"/>
                <a:gd name="T4" fmla="*/ 6 w 17"/>
                <a:gd name="T5" fmla="*/ 12 h 17"/>
                <a:gd name="T6" fmla="*/ 4 w 17"/>
                <a:gd name="T7" fmla="*/ 12 h 17"/>
                <a:gd name="T8" fmla="*/ 2 w 17"/>
                <a:gd name="T9" fmla="*/ 12 h 17"/>
                <a:gd name="T10" fmla="*/ 2 w 17"/>
                <a:gd name="T11" fmla="*/ 9 h 17"/>
                <a:gd name="T12" fmla="*/ 0 w 17"/>
                <a:gd name="T13" fmla="*/ 9 h 17"/>
                <a:gd name="T14" fmla="*/ 0 w 17"/>
                <a:gd name="T15" fmla="*/ 6 h 17"/>
                <a:gd name="T16" fmla="*/ 0 w 17"/>
                <a:gd name="T17" fmla="*/ 3 h 17"/>
                <a:gd name="T18" fmla="*/ 2 w 17"/>
                <a:gd name="T19" fmla="*/ 0 h 17"/>
                <a:gd name="T20" fmla="*/ 4 w 17"/>
                <a:gd name="T21" fmla="*/ 0 h 17"/>
                <a:gd name="T22" fmla="*/ 6 w 17"/>
                <a:gd name="T23" fmla="*/ 0 h 17"/>
                <a:gd name="T24" fmla="*/ 6 w 17"/>
                <a:gd name="T25" fmla="*/ 3 h 17"/>
                <a:gd name="T26" fmla="*/ 9 w 17"/>
                <a:gd name="T27" fmla="*/ 3 h 17"/>
                <a:gd name="T28" fmla="*/ 11 w 17"/>
                <a:gd name="T29" fmla="*/ 3 h 17"/>
                <a:gd name="T30" fmla="*/ 13 w 17"/>
                <a:gd name="T31" fmla="*/ 3 h 17"/>
                <a:gd name="T32" fmla="*/ 16 w 17"/>
                <a:gd name="T33" fmla="*/ 6 h 17"/>
                <a:gd name="T34" fmla="*/ 13 w 17"/>
                <a:gd name="T35" fmla="*/ 6 h 17"/>
                <a:gd name="T36" fmla="*/ 11 w 17"/>
                <a:gd name="T37" fmla="*/ 6 h 17"/>
                <a:gd name="T38" fmla="*/ 9 w 17"/>
                <a:gd name="T39" fmla="*/ 9 h 17"/>
                <a:gd name="T40" fmla="*/ 9 w 17"/>
                <a:gd name="T41" fmla="*/ 12 h 17"/>
                <a:gd name="T42" fmla="*/ 6 w 17"/>
                <a:gd name="T43" fmla="*/ 16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 h="17">
                  <a:moveTo>
                    <a:pt x="6" y="16"/>
                  </a:moveTo>
                  <a:lnTo>
                    <a:pt x="6" y="16"/>
                  </a:lnTo>
                  <a:lnTo>
                    <a:pt x="6" y="12"/>
                  </a:lnTo>
                  <a:lnTo>
                    <a:pt x="4" y="12"/>
                  </a:lnTo>
                  <a:lnTo>
                    <a:pt x="2" y="12"/>
                  </a:lnTo>
                  <a:lnTo>
                    <a:pt x="2" y="9"/>
                  </a:lnTo>
                  <a:lnTo>
                    <a:pt x="0" y="9"/>
                  </a:lnTo>
                  <a:lnTo>
                    <a:pt x="0" y="6"/>
                  </a:lnTo>
                  <a:lnTo>
                    <a:pt x="0" y="3"/>
                  </a:lnTo>
                  <a:lnTo>
                    <a:pt x="2" y="0"/>
                  </a:lnTo>
                  <a:lnTo>
                    <a:pt x="4" y="0"/>
                  </a:lnTo>
                  <a:lnTo>
                    <a:pt x="6" y="0"/>
                  </a:lnTo>
                  <a:lnTo>
                    <a:pt x="6" y="3"/>
                  </a:lnTo>
                  <a:lnTo>
                    <a:pt x="9" y="3"/>
                  </a:lnTo>
                  <a:lnTo>
                    <a:pt x="11" y="3"/>
                  </a:lnTo>
                  <a:lnTo>
                    <a:pt x="13" y="3"/>
                  </a:lnTo>
                  <a:lnTo>
                    <a:pt x="16" y="6"/>
                  </a:lnTo>
                  <a:lnTo>
                    <a:pt x="13" y="6"/>
                  </a:lnTo>
                  <a:lnTo>
                    <a:pt x="11" y="6"/>
                  </a:lnTo>
                  <a:lnTo>
                    <a:pt x="9" y="9"/>
                  </a:lnTo>
                  <a:lnTo>
                    <a:pt x="9" y="12"/>
                  </a:lnTo>
                  <a:lnTo>
                    <a:pt x="6" y="16"/>
                  </a:lnTo>
                </a:path>
              </a:pathLst>
            </a:custGeom>
            <a:solidFill>
              <a:srgbClr val="D9D2CD"/>
            </a:solidFill>
            <a:ln w="12700" cap="rnd" cmpd="sng">
              <a:solidFill>
                <a:srgbClr val="67695A"/>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393" name="Freeform 44"/>
            <p:cNvSpPr>
              <a:spLocks/>
            </p:cNvSpPr>
            <p:nvPr/>
          </p:nvSpPr>
          <p:spPr bwMode="auto">
            <a:xfrm>
              <a:off x="3145" y="1968"/>
              <a:ext cx="17" cy="17"/>
            </a:xfrm>
            <a:custGeom>
              <a:avLst/>
              <a:gdLst>
                <a:gd name="T0" fmla="*/ 0 w 17"/>
                <a:gd name="T1" fmla="*/ 1 h 17"/>
                <a:gd name="T2" fmla="*/ 0 w 17"/>
                <a:gd name="T3" fmla="*/ 2 h 17"/>
                <a:gd name="T4" fmla="*/ 0 w 17"/>
                <a:gd name="T5" fmla="*/ 3 h 17"/>
                <a:gd name="T6" fmla="*/ 1 w 17"/>
                <a:gd name="T7" fmla="*/ 3 h 17"/>
                <a:gd name="T8" fmla="*/ 1 w 17"/>
                <a:gd name="T9" fmla="*/ 4 h 17"/>
                <a:gd name="T10" fmla="*/ 3 w 17"/>
                <a:gd name="T11" fmla="*/ 6 h 17"/>
                <a:gd name="T12" fmla="*/ 4 w 17"/>
                <a:gd name="T13" fmla="*/ 7 h 17"/>
                <a:gd name="T14" fmla="*/ 6 w 17"/>
                <a:gd name="T15" fmla="*/ 9 h 17"/>
                <a:gd name="T16" fmla="*/ 8 w 17"/>
                <a:gd name="T17" fmla="*/ 9 h 17"/>
                <a:gd name="T18" fmla="*/ 8 w 17"/>
                <a:gd name="T19" fmla="*/ 11 h 17"/>
                <a:gd name="T20" fmla="*/ 9 w 17"/>
                <a:gd name="T21" fmla="*/ 12 h 17"/>
                <a:gd name="T22" fmla="*/ 10 w 17"/>
                <a:gd name="T23" fmla="*/ 13 h 17"/>
                <a:gd name="T24" fmla="*/ 11 w 17"/>
                <a:gd name="T25" fmla="*/ 14 h 17"/>
                <a:gd name="T26" fmla="*/ 12 w 17"/>
                <a:gd name="T27" fmla="*/ 16 h 17"/>
                <a:gd name="T28" fmla="*/ 12 w 17"/>
                <a:gd name="T29" fmla="*/ 14 h 17"/>
                <a:gd name="T30" fmla="*/ 12 w 17"/>
                <a:gd name="T31" fmla="*/ 13 h 17"/>
                <a:gd name="T32" fmla="*/ 12 w 17"/>
                <a:gd name="T33" fmla="*/ 12 h 17"/>
                <a:gd name="T34" fmla="*/ 13 w 17"/>
                <a:gd name="T35" fmla="*/ 9 h 17"/>
                <a:gd name="T36" fmla="*/ 14 w 17"/>
                <a:gd name="T37" fmla="*/ 9 h 17"/>
                <a:gd name="T38" fmla="*/ 16 w 17"/>
                <a:gd name="T39" fmla="*/ 8 h 17"/>
                <a:gd name="T40" fmla="*/ 13 w 17"/>
                <a:gd name="T41" fmla="*/ 8 h 17"/>
                <a:gd name="T42" fmla="*/ 11 w 17"/>
                <a:gd name="T43" fmla="*/ 7 h 17"/>
                <a:gd name="T44" fmla="*/ 9 w 17"/>
                <a:gd name="T45" fmla="*/ 4 h 17"/>
                <a:gd name="T46" fmla="*/ 6 w 17"/>
                <a:gd name="T47" fmla="*/ 3 h 17"/>
                <a:gd name="T48" fmla="*/ 5 w 17"/>
                <a:gd name="T49" fmla="*/ 1 h 17"/>
                <a:gd name="T50" fmla="*/ 3 w 17"/>
                <a:gd name="T51" fmla="*/ 1 h 17"/>
                <a:gd name="T52" fmla="*/ 2 w 17"/>
                <a:gd name="T53" fmla="*/ 0 h 17"/>
                <a:gd name="T54" fmla="*/ 1 w 17"/>
                <a:gd name="T55" fmla="*/ 0 h 17"/>
                <a:gd name="T56" fmla="*/ 1 w 17"/>
                <a:gd name="T57" fmla="*/ 1 h 17"/>
                <a:gd name="T58" fmla="*/ 0 w 17"/>
                <a:gd name="T59" fmla="*/ 1 h 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 h="17">
                  <a:moveTo>
                    <a:pt x="0" y="1"/>
                  </a:moveTo>
                  <a:lnTo>
                    <a:pt x="0" y="2"/>
                  </a:lnTo>
                  <a:lnTo>
                    <a:pt x="0" y="3"/>
                  </a:lnTo>
                  <a:lnTo>
                    <a:pt x="1" y="3"/>
                  </a:lnTo>
                  <a:lnTo>
                    <a:pt x="1" y="4"/>
                  </a:lnTo>
                  <a:lnTo>
                    <a:pt x="3" y="6"/>
                  </a:lnTo>
                  <a:lnTo>
                    <a:pt x="4" y="7"/>
                  </a:lnTo>
                  <a:lnTo>
                    <a:pt x="6" y="9"/>
                  </a:lnTo>
                  <a:lnTo>
                    <a:pt x="8" y="9"/>
                  </a:lnTo>
                  <a:lnTo>
                    <a:pt x="8" y="11"/>
                  </a:lnTo>
                  <a:lnTo>
                    <a:pt x="9" y="12"/>
                  </a:lnTo>
                  <a:lnTo>
                    <a:pt x="10" y="13"/>
                  </a:lnTo>
                  <a:lnTo>
                    <a:pt x="11" y="14"/>
                  </a:lnTo>
                  <a:lnTo>
                    <a:pt x="12" y="16"/>
                  </a:lnTo>
                  <a:lnTo>
                    <a:pt x="12" y="14"/>
                  </a:lnTo>
                  <a:lnTo>
                    <a:pt x="12" y="13"/>
                  </a:lnTo>
                  <a:lnTo>
                    <a:pt x="12" y="12"/>
                  </a:lnTo>
                  <a:lnTo>
                    <a:pt x="13" y="9"/>
                  </a:lnTo>
                  <a:lnTo>
                    <a:pt x="14" y="9"/>
                  </a:lnTo>
                  <a:lnTo>
                    <a:pt x="16" y="8"/>
                  </a:lnTo>
                  <a:lnTo>
                    <a:pt x="13" y="8"/>
                  </a:lnTo>
                  <a:lnTo>
                    <a:pt x="11" y="7"/>
                  </a:lnTo>
                  <a:lnTo>
                    <a:pt x="9" y="4"/>
                  </a:lnTo>
                  <a:lnTo>
                    <a:pt x="6" y="3"/>
                  </a:lnTo>
                  <a:lnTo>
                    <a:pt x="5" y="1"/>
                  </a:lnTo>
                  <a:lnTo>
                    <a:pt x="3" y="1"/>
                  </a:lnTo>
                  <a:lnTo>
                    <a:pt x="2" y="0"/>
                  </a:lnTo>
                  <a:lnTo>
                    <a:pt x="1" y="0"/>
                  </a:lnTo>
                  <a:lnTo>
                    <a:pt x="1" y="1"/>
                  </a:lnTo>
                  <a:lnTo>
                    <a:pt x="0" y="1"/>
                  </a:lnTo>
                </a:path>
              </a:pathLst>
            </a:custGeom>
            <a:solidFill>
              <a:srgbClr val="748067"/>
            </a:solidFill>
            <a:ln w="12700" cap="rnd" cmpd="sng">
              <a:solidFill>
                <a:srgbClr val="000000"/>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394" name="Freeform 45"/>
            <p:cNvSpPr>
              <a:spLocks/>
            </p:cNvSpPr>
            <p:nvPr/>
          </p:nvSpPr>
          <p:spPr bwMode="auto">
            <a:xfrm>
              <a:off x="3147" y="1970"/>
              <a:ext cx="1" cy="17"/>
            </a:xfrm>
            <a:custGeom>
              <a:avLst/>
              <a:gdLst>
                <a:gd name="T0" fmla="*/ 0 w 1"/>
                <a:gd name="T1" fmla="*/ 16 h 17"/>
                <a:gd name="T2" fmla="*/ 0 w 1"/>
                <a:gd name="T3" fmla="*/ 8 h 17"/>
                <a:gd name="T4" fmla="*/ 0 w 1"/>
                <a:gd name="T5" fmla="*/ 0 h 17"/>
                <a:gd name="T6" fmla="*/ 0 w 1"/>
                <a:gd name="T7" fmla="*/ 1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16"/>
                  </a:moveTo>
                  <a:lnTo>
                    <a:pt x="0" y="8"/>
                  </a:lnTo>
                  <a:lnTo>
                    <a:pt x="0" y="0"/>
                  </a:lnTo>
                  <a:lnTo>
                    <a:pt x="0" y="16"/>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95" name="Freeform 46"/>
            <p:cNvSpPr>
              <a:spLocks/>
            </p:cNvSpPr>
            <p:nvPr/>
          </p:nvSpPr>
          <p:spPr bwMode="auto">
            <a:xfrm>
              <a:off x="3147" y="1972"/>
              <a:ext cx="17" cy="17"/>
            </a:xfrm>
            <a:custGeom>
              <a:avLst/>
              <a:gdLst>
                <a:gd name="T0" fmla="*/ 14 w 17"/>
                <a:gd name="T1" fmla="*/ 16 h 17"/>
                <a:gd name="T2" fmla="*/ 12 w 17"/>
                <a:gd name="T3" fmla="*/ 16 h 17"/>
                <a:gd name="T4" fmla="*/ 12 w 17"/>
                <a:gd name="T5" fmla="*/ 12 h 17"/>
                <a:gd name="T6" fmla="*/ 10 w 17"/>
                <a:gd name="T7" fmla="*/ 9 h 17"/>
                <a:gd name="T8" fmla="*/ 8 w 17"/>
                <a:gd name="T9" fmla="*/ 9 h 17"/>
                <a:gd name="T10" fmla="*/ 6 w 17"/>
                <a:gd name="T11" fmla="*/ 6 h 17"/>
                <a:gd name="T12" fmla="*/ 4 w 17"/>
                <a:gd name="T13" fmla="*/ 6 h 17"/>
                <a:gd name="T14" fmla="*/ 2 w 17"/>
                <a:gd name="T15" fmla="*/ 3 h 17"/>
                <a:gd name="T16" fmla="*/ 0 w 17"/>
                <a:gd name="T17" fmla="*/ 3 h 17"/>
                <a:gd name="T18" fmla="*/ 2 w 17"/>
                <a:gd name="T19" fmla="*/ 0 h 17"/>
                <a:gd name="T20" fmla="*/ 4 w 17"/>
                <a:gd name="T21" fmla="*/ 3 h 17"/>
                <a:gd name="T22" fmla="*/ 6 w 17"/>
                <a:gd name="T23" fmla="*/ 6 h 17"/>
                <a:gd name="T24" fmla="*/ 10 w 17"/>
                <a:gd name="T25" fmla="*/ 6 h 17"/>
                <a:gd name="T26" fmla="*/ 12 w 17"/>
                <a:gd name="T27" fmla="*/ 9 h 17"/>
                <a:gd name="T28" fmla="*/ 14 w 17"/>
                <a:gd name="T29" fmla="*/ 12 h 17"/>
                <a:gd name="T30" fmla="*/ 16 w 17"/>
                <a:gd name="T31" fmla="*/ 16 h 17"/>
                <a:gd name="T32" fmla="*/ 14 w 17"/>
                <a:gd name="T33" fmla="*/ 16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17">
                  <a:moveTo>
                    <a:pt x="14" y="16"/>
                  </a:moveTo>
                  <a:lnTo>
                    <a:pt x="12" y="16"/>
                  </a:lnTo>
                  <a:lnTo>
                    <a:pt x="12" y="12"/>
                  </a:lnTo>
                  <a:lnTo>
                    <a:pt x="10" y="9"/>
                  </a:lnTo>
                  <a:lnTo>
                    <a:pt x="8" y="9"/>
                  </a:lnTo>
                  <a:lnTo>
                    <a:pt x="6" y="6"/>
                  </a:lnTo>
                  <a:lnTo>
                    <a:pt x="4" y="6"/>
                  </a:lnTo>
                  <a:lnTo>
                    <a:pt x="2" y="3"/>
                  </a:lnTo>
                  <a:lnTo>
                    <a:pt x="0" y="3"/>
                  </a:lnTo>
                  <a:lnTo>
                    <a:pt x="2" y="0"/>
                  </a:lnTo>
                  <a:lnTo>
                    <a:pt x="4" y="3"/>
                  </a:lnTo>
                  <a:lnTo>
                    <a:pt x="6" y="6"/>
                  </a:lnTo>
                  <a:lnTo>
                    <a:pt x="10" y="6"/>
                  </a:lnTo>
                  <a:lnTo>
                    <a:pt x="12" y="9"/>
                  </a:lnTo>
                  <a:lnTo>
                    <a:pt x="14" y="12"/>
                  </a:lnTo>
                  <a:lnTo>
                    <a:pt x="16" y="16"/>
                  </a:lnTo>
                  <a:lnTo>
                    <a:pt x="14" y="16"/>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96" name="Freeform 47"/>
            <p:cNvSpPr>
              <a:spLocks/>
            </p:cNvSpPr>
            <p:nvPr/>
          </p:nvSpPr>
          <p:spPr bwMode="auto">
            <a:xfrm>
              <a:off x="3147" y="1972"/>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97" name="Freeform 48"/>
            <p:cNvSpPr>
              <a:spLocks/>
            </p:cNvSpPr>
            <p:nvPr/>
          </p:nvSpPr>
          <p:spPr bwMode="auto">
            <a:xfrm>
              <a:off x="3134" y="1963"/>
              <a:ext cx="19" cy="17"/>
            </a:xfrm>
            <a:custGeom>
              <a:avLst/>
              <a:gdLst>
                <a:gd name="T0" fmla="*/ 0 w 19"/>
                <a:gd name="T1" fmla="*/ 1 h 17"/>
                <a:gd name="T2" fmla="*/ 0 w 19"/>
                <a:gd name="T3" fmla="*/ 2 h 17"/>
                <a:gd name="T4" fmla="*/ 0 w 19"/>
                <a:gd name="T5" fmla="*/ 4 h 17"/>
                <a:gd name="T6" fmla="*/ 1 w 19"/>
                <a:gd name="T7" fmla="*/ 4 h 17"/>
                <a:gd name="T8" fmla="*/ 2 w 19"/>
                <a:gd name="T9" fmla="*/ 5 h 17"/>
                <a:gd name="T10" fmla="*/ 3 w 19"/>
                <a:gd name="T11" fmla="*/ 5 h 17"/>
                <a:gd name="T12" fmla="*/ 5 w 19"/>
                <a:gd name="T13" fmla="*/ 8 h 17"/>
                <a:gd name="T14" fmla="*/ 8 w 19"/>
                <a:gd name="T15" fmla="*/ 9 h 17"/>
                <a:gd name="T16" fmla="*/ 9 w 19"/>
                <a:gd name="T17" fmla="*/ 10 h 17"/>
                <a:gd name="T18" fmla="*/ 10 w 19"/>
                <a:gd name="T19" fmla="*/ 10 h 17"/>
                <a:gd name="T20" fmla="*/ 11 w 19"/>
                <a:gd name="T21" fmla="*/ 12 h 17"/>
                <a:gd name="T22" fmla="*/ 12 w 19"/>
                <a:gd name="T23" fmla="*/ 13 h 17"/>
                <a:gd name="T24" fmla="*/ 13 w 19"/>
                <a:gd name="T25" fmla="*/ 14 h 17"/>
                <a:gd name="T26" fmla="*/ 14 w 19"/>
                <a:gd name="T27" fmla="*/ 14 h 17"/>
                <a:gd name="T28" fmla="*/ 14 w 19"/>
                <a:gd name="T29" fmla="*/ 16 h 17"/>
                <a:gd name="T30" fmla="*/ 14 w 19"/>
                <a:gd name="T31" fmla="*/ 14 h 17"/>
                <a:gd name="T32" fmla="*/ 14 w 19"/>
                <a:gd name="T33" fmla="*/ 13 h 17"/>
                <a:gd name="T34" fmla="*/ 14 w 19"/>
                <a:gd name="T35" fmla="*/ 10 h 17"/>
                <a:gd name="T36" fmla="*/ 15 w 19"/>
                <a:gd name="T37" fmla="*/ 9 h 17"/>
                <a:gd name="T38" fmla="*/ 16 w 19"/>
                <a:gd name="T39" fmla="*/ 9 h 17"/>
                <a:gd name="T40" fmla="*/ 18 w 19"/>
                <a:gd name="T41" fmla="*/ 8 h 17"/>
                <a:gd name="T42" fmla="*/ 17 w 19"/>
                <a:gd name="T43" fmla="*/ 8 h 17"/>
                <a:gd name="T44" fmla="*/ 16 w 19"/>
                <a:gd name="T45" fmla="*/ 8 h 17"/>
                <a:gd name="T46" fmla="*/ 13 w 19"/>
                <a:gd name="T47" fmla="*/ 6 h 17"/>
                <a:gd name="T48" fmla="*/ 10 w 19"/>
                <a:gd name="T49" fmla="*/ 4 h 17"/>
                <a:gd name="T50" fmla="*/ 8 w 19"/>
                <a:gd name="T51" fmla="*/ 2 h 17"/>
                <a:gd name="T52" fmla="*/ 5 w 19"/>
                <a:gd name="T53" fmla="*/ 1 h 17"/>
                <a:gd name="T54" fmla="*/ 4 w 19"/>
                <a:gd name="T55" fmla="*/ 0 h 17"/>
                <a:gd name="T56" fmla="*/ 3 w 19"/>
                <a:gd name="T57" fmla="*/ 0 h 17"/>
                <a:gd name="T58" fmla="*/ 2 w 19"/>
                <a:gd name="T59" fmla="*/ 0 h 17"/>
                <a:gd name="T60" fmla="*/ 1 w 19"/>
                <a:gd name="T61" fmla="*/ 0 h 17"/>
                <a:gd name="T62" fmla="*/ 1 w 19"/>
                <a:gd name="T63" fmla="*/ 1 h 17"/>
                <a:gd name="T64" fmla="*/ 0 w 19"/>
                <a:gd name="T65" fmla="*/ 1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17">
                  <a:moveTo>
                    <a:pt x="0" y="1"/>
                  </a:moveTo>
                  <a:lnTo>
                    <a:pt x="0" y="2"/>
                  </a:lnTo>
                  <a:lnTo>
                    <a:pt x="0" y="4"/>
                  </a:lnTo>
                  <a:lnTo>
                    <a:pt x="1" y="4"/>
                  </a:lnTo>
                  <a:lnTo>
                    <a:pt x="2" y="5"/>
                  </a:lnTo>
                  <a:lnTo>
                    <a:pt x="3" y="5"/>
                  </a:lnTo>
                  <a:lnTo>
                    <a:pt x="5" y="8"/>
                  </a:lnTo>
                  <a:lnTo>
                    <a:pt x="8" y="9"/>
                  </a:lnTo>
                  <a:lnTo>
                    <a:pt x="9" y="10"/>
                  </a:lnTo>
                  <a:lnTo>
                    <a:pt x="10" y="10"/>
                  </a:lnTo>
                  <a:lnTo>
                    <a:pt x="11" y="12"/>
                  </a:lnTo>
                  <a:lnTo>
                    <a:pt x="12" y="13"/>
                  </a:lnTo>
                  <a:lnTo>
                    <a:pt x="13" y="14"/>
                  </a:lnTo>
                  <a:lnTo>
                    <a:pt x="14" y="14"/>
                  </a:lnTo>
                  <a:lnTo>
                    <a:pt x="14" y="16"/>
                  </a:lnTo>
                  <a:lnTo>
                    <a:pt x="14" y="14"/>
                  </a:lnTo>
                  <a:lnTo>
                    <a:pt x="14" y="13"/>
                  </a:lnTo>
                  <a:lnTo>
                    <a:pt x="14" y="10"/>
                  </a:lnTo>
                  <a:lnTo>
                    <a:pt x="15" y="9"/>
                  </a:lnTo>
                  <a:lnTo>
                    <a:pt x="16" y="9"/>
                  </a:lnTo>
                  <a:lnTo>
                    <a:pt x="18" y="8"/>
                  </a:lnTo>
                  <a:lnTo>
                    <a:pt x="17" y="8"/>
                  </a:lnTo>
                  <a:lnTo>
                    <a:pt x="16" y="8"/>
                  </a:lnTo>
                  <a:lnTo>
                    <a:pt x="13" y="6"/>
                  </a:lnTo>
                  <a:lnTo>
                    <a:pt x="10" y="4"/>
                  </a:lnTo>
                  <a:lnTo>
                    <a:pt x="8" y="2"/>
                  </a:lnTo>
                  <a:lnTo>
                    <a:pt x="5" y="1"/>
                  </a:lnTo>
                  <a:lnTo>
                    <a:pt x="4" y="0"/>
                  </a:lnTo>
                  <a:lnTo>
                    <a:pt x="3" y="0"/>
                  </a:lnTo>
                  <a:lnTo>
                    <a:pt x="2" y="0"/>
                  </a:lnTo>
                  <a:lnTo>
                    <a:pt x="1" y="0"/>
                  </a:lnTo>
                  <a:lnTo>
                    <a:pt x="1" y="1"/>
                  </a:lnTo>
                  <a:lnTo>
                    <a:pt x="0" y="1"/>
                  </a:lnTo>
                </a:path>
              </a:pathLst>
            </a:custGeom>
            <a:solidFill>
              <a:srgbClr val="74806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98" name="Freeform 49"/>
            <p:cNvSpPr>
              <a:spLocks/>
            </p:cNvSpPr>
            <p:nvPr/>
          </p:nvSpPr>
          <p:spPr bwMode="auto">
            <a:xfrm>
              <a:off x="3136" y="1965"/>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99" name="Freeform 50"/>
            <p:cNvSpPr>
              <a:spLocks/>
            </p:cNvSpPr>
            <p:nvPr/>
          </p:nvSpPr>
          <p:spPr bwMode="auto">
            <a:xfrm>
              <a:off x="3136" y="1965"/>
              <a:ext cx="17" cy="17"/>
            </a:xfrm>
            <a:custGeom>
              <a:avLst/>
              <a:gdLst>
                <a:gd name="T0" fmla="*/ 14 w 17"/>
                <a:gd name="T1" fmla="*/ 16 h 17"/>
                <a:gd name="T2" fmla="*/ 13 w 17"/>
                <a:gd name="T3" fmla="*/ 16 h 17"/>
                <a:gd name="T4" fmla="*/ 11 w 17"/>
                <a:gd name="T5" fmla="*/ 13 h 17"/>
                <a:gd name="T6" fmla="*/ 10 w 17"/>
                <a:gd name="T7" fmla="*/ 11 h 17"/>
                <a:gd name="T8" fmla="*/ 7 w 17"/>
                <a:gd name="T9" fmla="*/ 9 h 17"/>
                <a:gd name="T10" fmla="*/ 5 w 17"/>
                <a:gd name="T11" fmla="*/ 6 h 17"/>
                <a:gd name="T12" fmla="*/ 2 w 17"/>
                <a:gd name="T13" fmla="*/ 4 h 17"/>
                <a:gd name="T14" fmla="*/ 1 w 17"/>
                <a:gd name="T15" fmla="*/ 4 h 17"/>
                <a:gd name="T16" fmla="*/ 0 w 17"/>
                <a:gd name="T17" fmla="*/ 2 h 17"/>
                <a:gd name="T18" fmla="*/ 1 w 17"/>
                <a:gd name="T19" fmla="*/ 0 h 17"/>
                <a:gd name="T20" fmla="*/ 2 w 17"/>
                <a:gd name="T21" fmla="*/ 0 h 17"/>
                <a:gd name="T22" fmla="*/ 4 w 17"/>
                <a:gd name="T23" fmla="*/ 2 h 17"/>
                <a:gd name="T24" fmla="*/ 7 w 17"/>
                <a:gd name="T25" fmla="*/ 4 h 17"/>
                <a:gd name="T26" fmla="*/ 8 w 17"/>
                <a:gd name="T27" fmla="*/ 6 h 17"/>
                <a:gd name="T28" fmla="*/ 11 w 17"/>
                <a:gd name="T29" fmla="*/ 9 h 17"/>
                <a:gd name="T30" fmla="*/ 13 w 17"/>
                <a:gd name="T31" fmla="*/ 11 h 17"/>
                <a:gd name="T32" fmla="*/ 14 w 17"/>
                <a:gd name="T33" fmla="*/ 13 h 17"/>
                <a:gd name="T34" fmla="*/ 16 w 17"/>
                <a:gd name="T35" fmla="*/ 16 h 17"/>
                <a:gd name="T36" fmla="*/ 14 w 17"/>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 h="17">
                  <a:moveTo>
                    <a:pt x="14" y="16"/>
                  </a:moveTo>
                  <a:lnTo>
                    <a:pt x="13" y="16"/>
                  </a:lnTo>
                  <a:lnTo>
                    <a:pt x="11" y="13"/>
                  </a:lnTo>
                  <a:lnTo>
                    <a:pt x="10" y="11"/>
                  </a:lnTo>
                  <a:lnTo>
                    <a:pt x="7" y="9"/>
                  </a:lnTo>
                  <a:lnTo>
                    <a:pt x="5" y="6"/>
                  </a:lnTo>
                  <a:lnTo>
                    <a:pt x="2" y="4"/>
                  </a:lnTo>
                  <a:lnTo>
                    <a:pt x="1" y="4"/>
                  </a:lnTo>
                  <a:lnTo>
                    <a:pt x="0" y="2"/>
                  </a:lnTo>
                  <a:lnTo>
                    <a:pt x="1" y="0"/>
                  </a:lnTo>
                  <a:lnTo>
                    <a:pt x="2" y="0"/>
                  </a:lnTo>
                  <a:lnTo>
                    <a:pt x="4" y="2"/>
                  </a:lnTo>
                  <a:lnTo>
                    <a:pt x="7" y="4"/>
                  </a:lnTo>
                  <a:lnTo>
                    <a:pt x="8" y="6"/>
                  </a:lnTo>
                  <a:lnTo>
                    <a:pt x="11" y="9"/>
                  </a:lnTo>
                  <a:lnTo>
                    <a:pt x="13" y="11"/>
                  </a:lnTo>
                  <a:lnTo>
                    <a:pt x="14" y="13"/>
                  </a:lnTo>
                  <a:lnTo>
                    <a:pt x="16" y="16"/>
                  </a:lnTo>
                  <a:lnTo>
                    <a:pt x="14" y="16"/>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00" name="Freeform 51"/>
            <p:cNvSpPr>
              <a:spLocks/>
            </p:cNvSpPr>
            <p:nvPr/>
          </p:nvSpPr>
          <p:spPr bwMode="auto">
            <a:xfrm>
              <a:off x="3136" y="1965"/>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01" name="Freeform 52"/>
            <p:cNvSpPr>
              <a:spLocks/>
            </p:cNvSpPr>
            <p:nvPr/>
          </p:nvSpPr>
          <p:spPr bwMode="auto">
            <a:xfrm>
              <a:off x="3120" y="1954"/>
              <a:ext cx="20" cy="17"/>
            </a:xfrm>
            <a:custGeom>
              <a:avLst/>
              <a:gdLst>
                <a:gd name="T0" fmla="*/ 0 w 20"/>
                <a:gd name="T1" fmla="*/ 2 h 17"/>
                <a:gd name="T2" fmla="*/ 0 w 20"/>
                <a:gd name="T3" fmla="*/ 2 h 17"/>
                <a:gd name="T4" fmla="*/ 0 w 20"/>
                <a:gd name="T5" fmla="*/ 3 h 17"/>
                <a:gd name="T6" fmla="*/ 1 w 20"/>
                <a:gd name="T7" fmla="*/ 3 h 17"/>
                <a:gd name="T8" fmla="*/ 1 w 20"/>
                <a:gd name="T9" fmla="*/ 4 h 17"/>
                <a:gd name="T10" fmla="*/ 2 w 20"/>
                <a:gd name="T11" fmla="*/ 4 h 17"/>
                <a:gd name="T12" fmla="*/ 4 w 20"/>
                <a:gd name="T13" fmla="*/ 5 h 17"/>
                <a:gd name="T14" fmla="*/ 6 w 20"/>
                <a:gd name="T15" fmla="*/ 8 h 17"/>
                <a:gd name="T16" fmla="*/ 8 w 20"/>
                <a:gd name="T17" fmla="*/ 9 h 17"/>
                <a:gd name="T18" fmla="*/ 9 w 20"/>
                <a:gd name="T19" fmla="*/ 9 h 17"/>
                <a:gd name="T20" fmla="*/ 9 w 20"/>
                <a:gd name="T21" fmla="*/ 10 h 17"/>
                <a:gd name="T22" fmla="*/ 10 w 20"/>
                <a:gd name="T23" fmla="*/ 11 h 17"/>
                <a:gd name="T24" fmla="*/ 11 w 20"/>
                <a:gd name="T25" fmla="*/ 11 h 17"/>
                <a:gd name="T26" fmla="*/ 12 w 20"/>
                <a:gd name="T27" fmla="*/ 12 h 17"/>
                <a:gd name="T28" fmla="*/ 14 w 20"/>
                <a:gd name="T29" fmla="*/ 13 h 17"/>
                <a:gd name="T30" fmla="*/ 14 w 20"/>
                <a:gd name="T31" fmla="*/ 14 h 17"/>
                <a:gd name="T32" fmla="*/ 15 w 20"/>
                <a:gd name="T33" fmla="*/ 16 h 17"/>
                <a:gd name="T34" fmla="*/ 15 w 20"/>
                <a:gd name="T35" fmla="*/ 14 h 17"/>
                <a:gd name="T36" fmla="*/ 15 w 20"/>
                <a:gd name="T37" fmla="*/ 13 h 17"/>
                <a:gd name="T38" fmla="*/ 15 w 20"/>
                <a:gd name="T39" fmla="*/ 12 h 17"/>
                <a:gd name="T40" fmla="*/ 15 w 20"/>
                <a:gd name="T41" fmla="*/ 11 h 17"/>
                <a:gd name="T42" fmla="*/ 16 w 20"/>
                <a:gd name="T43" fmla="*/ 10 h 17"/>
                <a:gd name="T44" fmla="*/ 17 w 20"/>
                <a:gd name="T45" fmla="*/ 9 h 17"/>
                <a:gd name="T46" fmla="*/ 19 w 20"/>
                <a:gd name="T47" fmla="*/ 8 h 17"/>
                <a:gd name="T48" fmla="*/ 18 w 20"/>
                <a:gd name="T49" fmla="*/ 8 h 17"/>
                <a:gd name="T50" fmla="*/ 17 w 20"/>
                <a:gd name="T51" fmla="*/ 8 h 17"/>
                <a:gd name="T52" fmla="*/ 14 w 20"/>
                <a:gd name="T53" fmla="*/ 6 h 17"/>
                <a:gd name="T54" fmla="*/ 11 w 20"/>
                <a:gd name="T55" fmla="*/ 4 h 17"/>
                <a:gd name="T56" fmla="*/ 8 w 20"/>
                <a:gd name="T57" fmla="*/ 2 h 17"/>
                <a:gd name="T58" fmla="*/ 6 w 20"/>
                <a:gd name="T59" fmla="*/ 1 h 17"/>
                <a:gd name="T60" fmla="*/ 4 w 20"/>
                <a:gd name="T61" fmla="*/ 0 h 17"/>
                <a:gd name="T62" fmla="*/ 3 w 20"/>
                <a:gd name="T63" fmla="*/ 0 h 17"/>
                <a:gd name="T64" fmla="*/ 2 w 20"/>
                <a:gd name="T65" fmla="*/ 0 h 17"/>
                <a:gd name="T66" fmla="*/ 1 w 20"/>
                <a:gd name="T67" fmla="*/ 0 h 17"/>
                <a:gd name="T68" fmla="*/ 1 w 20"/>
                <a:gd name="T69" fmla="*/ 1 h 17"/>
                <a:gd name="T70" fmla="*/ 0 w 20"/>
                <a:gd name="T71" fmla="*/ 2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 h="17">
                  <a:moveTo>
                    <a:pt x="0" y="2"/>
                  </a:moveTo>
                  <a:lnTo>
                    <a:pt x="0" y="2"/>
                  </a:lnTo>
                  <a:lnTo>
                    <a:pt x="0" y="3"/>
                  </a:lnTo>
                  <a:lnTo>
                    <a:pt x="1" y="3"/>
                  </a:lnTo>
                  <a:lnTo>
                    <a:pt x="1" y="4"/>
                  </a:lnTo>
                  <a:lnTo>
                    <a:pt x="2" y="4"/>
                  </a:lnTo>
                  <a:lnTo>
                    <a:pt x="4" y="5"/>
                  </a:lnTo>
                  <a:lnTo>
                    <a:pt x="6" y="8"/>
                  </a:lnTo>
                  <a:lnTo>
                    <a:pt x="8" y="9"/>
                  </a:lnTo>
                  <a:lnTo>
                    <a:pt x="9" y="9"/>
                  </a:lnTo>
                  <a:lnTo>
                    <a:pt x="9" y="10"/>
                  </a:lnTo>
                  <a:lnTo>
                    <a:pt x="10" y="11"/>
                  </a:lnTo>
                  <a:lnTo>
                    <a:pt x="11" y="11"/>
                  </a:lnTo>
                  <a:lnTo>
                    <a:pt x="12" y="12"/>
                  </a:lnTo>
                  <a:lnTo>
                    <a:pt x="14" y="13"/>
                  </a:lnTo>
                  <a:lnTo>
                    <a:pt x="14" y="14"/>
                  </a:lnTo>
                  <a:lnTo>
                    <a:pt x="15" y="16"/>
                  </a:lnTo>
                  <a:lnTo>
                    <a:pt x="15" y="14"/>
                  </a:lnTo>
                  <a:lnTo>
                    <a:pt x="15" y="13"/>
                  </a:lnTo>
                  <a:lnTo>
                    <a:pt x="15" y="12"/>
                  </a:lnTo>
                  <a:lnTo>
                    <a:pt x="15" y="11"/>
                  </a:lnTo>
                  <a:lnTo>
                    <a:pt x="16" y="10"/>
                  </a:lnTo>
                  <a:lnTo>
                    <a:pt x="17" y="9"/>
                  </a:lnTo>
                  <a:lnTo>
                    <a:pt x="19" y="8"/>
                  </a:lnTo>
                  <a:lnTo>
                    <a:pt x="18" y="8"/>
                  </a:lnTo>
                  <a:lnTo>
                    <a:pt x="17" y="8"/>
                  </a:lnTo>
                  <a:lnTo>
                    <a:pt x="14" y="6"/>
                  </a:lnTo>
                  <a:lnTo>
                    <a:pt x="11" y="4"/>
                  </a:lnTo>
                  <a:lnTo>
                    <a:pt x="8" y="2"/>
                  </a:lnTo>
                  <a:lnTo>
                    <a:pt x="6" y="1"/>
                  </a:lnTo>
                  <a:lnTo>
                    <a:pt x="4" y="0"/>
                  </a:lnTo>
                  <a:lnTo>
                    <a:pt x="3" y="0"/>
                  </a:lnTo>
                  <a:lnTo>
                    <a:pt x="2" y="0"/>
                  </a:lnTo>
                  <a:lnTo>
                    <a:pt x="1" y="0"/>
                  </a:lnTo>
                  <a:lnTo>
                    <a:pt x="1" y="1"/>
                  </a:lnTo>
                  <a:lnTo>
                    <a:pt x="0" y="2"/>
                  </a:lnTo>
                </a:path>
              </a:pathLst>
            </a:custGeom>
            <a:solidFill>
              <a:srgbClr val="74806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02" name="Freeform 53"/>
            <p:cNvSpPr>
              <a:spLocks/>
            </p:cNvSpPr>
            <p:nvPr/>
          </p:nvSpPr>
          <p:spPr bwMode="auto">
            <a:xfrm>
              <a:off x="3123" y="1956"/>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03" name="Freeform 54"/>
            <p:cNvSpPr>
              <a:spLocks/>
            </p:cNvSpPr>
            <p:nvPr/>
          </p:nvSpPr>
          <p:spPr bwMode="auto">
            <a:xfrm>
              <a:off x="3123" y="1956"/>
              <a:ext cx="17" cy="17"/>
            </a:xfrm>
            <a:custGeom>
              <a:avLst/>
              <a:gdLst>
                <a:gd name="T0" fmla="*/ 14 w 17"/>
                <a:gd name="T1" fmla="*/ 16 h 17"/>
                <a:gd name="T2" fmla="*/ 13 w 17"/>
                <a:gd name="T3" fmla="*/ 14 h 17"/>
                <a:gd name="T4" fmla="*/ 11 w 17"/>
                <a:gd name="T5" fmla="*/ 12 h 17"/>
                <a:gd name="T6" fmla="*/ 10 w 17"/>
                <a:gd name="T7" fmla="*/ 10 h 17"/>
                <a:gd name="T8" fmla="*/ 8 w 17"/>
                <a:gd name="T9" fmla="*/ 8 h 17"/>
                <a:gd name="T10" fmla="*/ 5 w 17"/>
                <a:gd name="T11" fmla="*/ 7 h 17"/>
                <a:gd name="T12" fmla="*/ 2 w 17"/>
                <a:gd name="T13" fmla="*/ 5 h 17"/>
                <a:gd name="T14" fmla="*/ 1 w 17"/>
                <a:gd name="T15" fmla="*/ 3 h 17"/>
                <a:gd name="T16" fmla="*/ 0 w 17"/>
                <a:gd name="T17" fmla="*/ 1 h 17"/>
                <a:gd name="T18" fmla="*/ 1 w 17"/>
                <a:gd name="T19" fmla="*/ 0 h 17"/>
                <a:gd name="T20" fmla="*/ 2 w 17"/>
                <a:gd name="T21" fmla="*/ 1 h 17"/>
                <a:gd name="T22" fmla="*/ 4 w 17"/>
                <a:gd name="T23" fmla="*/ 3 h 17"/>
                <a:gd name="T24" fmla="*/ 5 w 17"/>
                <a:gd name="T25" fmla="*/ 5 h 17"/>
                <a:gd name="T26" fmla="*/ 8 w 17"/>
                <a:gd name="T27" fmla="*/ 7 h 17"/>
                <a:gd name="T28" fmla="*/ 11 w 17"/>
                <a:gd name="T29" fmla="*/ 8 h 17"/>
                <a:gd name="T30" fmla="*/ 13 w 17"/>
                <a:gd name="T31" fmla="*/ 10 h 17"/>
                <a:gd name="T32" fmla="*/ 14 w 17"/>
                <a:gd name="T33" fmla="*/ 12 h 17"/>
                <a:gd name="T34" fmla="*/ 16 w 17"/>
                <a:gd name="T35" fmla="*/ 16 h 17"/>
                <a:gd name="T36" fmla="*/ 14 w 17"/>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 h="17">
                  <a:moveTo>
                    <a:pt x="14" y="16"/>
                  </a:moveTo>
                  <a:lnTo>
                    <a:pt x="13" y="14"/>
                  </a:lnTo>
                  <a:lnTo>
                    <a:pt x="11" y="12"/>
                  </a:lnTo>
                  <a:lnTo>
                    <a:pt x="10" y="10"/>
                  </a:lnTo>
                  <a:lnTo>
                    <a:pt x="8" y="8"/>
                  </a:lnTo>
                  <a:lnTo>
                    <a:pt x="5" y="7"/>
                  </a:lnTo>
                  <a:lnTo>
                    <a:pt x="2" y="5"/>
                  </a:lnTo>
                  <a:lnTo>
                    <a:pt x="1" y="3"/>
                  </a:lnTo>
                  <a:lnTo>
                    <a:pt x="0" y="1"/>
                  </a:lnTo>
                  <a:lnTo>
                    <a:pt x="1" y="0"/>
                  </a:lnTo>
                  <a:lnTo>
                    <a:pt x="2" y="1"/>
                  </a:lnTo>
                  <a:lnTo>
                    <a:pt x="4" y="3"/>
                  </a:lnTo>
                  <a:lnTo>
                    <a:pt x="5" y="5"/>
                  </a:lnTo>
                  <a:lnTo>
                    <a:pt x="8" y="7"/>
                  </a:lnTo>
                  <a:lnTo>
                    <a:pt x="11" y="8"/>
                  </a:lnTo>
                  <a:lnTo>
                    <a:pt x="13" y="10"/>
                  </a:lnTo>
                  <a:lnTo>
                    <a:pt x="14" y="12"/>
                  </a:lnTo>
                  <a:lnTo>
                    <a:pt x="16" y="16"/>
                  </a:lnTo>
                  <a:lnTo>
                    <a:pt x="14" y="16"/>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04" name="Freeform 55"/>
            <p:cNvSpPr>
              <a:spLocks/>
            </p:cNvSpPr>
            <p:nvPr/>
          </p:nvSpPr>
          <p:spPr bwMode="auto">
            <a:xfrm>
              <a:off x="3123" y="1956"/>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05" name="Freeform 56"/>
            <p:cNvSpPr>
              <a:spLocks/>
            </p:cNvSpPr>
            <p:nvPr/>
          </p:nvSpPr>
          <p:spPr bwMode="auto">
            <a:xfrm>
              <a:off x="3089" y="1935"/>
              <a:ext cx="37" cy="27"/>
            </a:xfrm>
            <a:custGeom>
              <a:avLst/>
              <a:gdLst>
                <a:gd name="T0" fmla="*/ 2 w 37"/>
                <a:gd name="T1" fmla="*/ 4 h 27"/>
                <a:gd name="T2" fmla="*/ 2 w 37"/>
                <a:gd name="T3" fmla="*/ 5 h 27"/>
                <a:gd name="T4" fmla="*/ 4 w 37"/>
                <a:gd name="T5" fmla="*/ 6 h 27"/>
                <a:gd name="T6" fmla="*/ 5 w 37"/>
                <a:gd name="T7" fmla="*/ 8 h 27"/>
                <a:gd name="T8" fmla="*/ 7 w 37"/>
                <a:gd name="T9" fmla="*/ 9 h 27"/>
                <a:gd name="T10" fmla="*/ 9 w 37"/>
                <a:gd name="T11" fmla="*/ 10 h 27"/>
                <a:gd name="T12" fmla="*/ 11 w 37"/>
                <a:gd name="T13" fmla="*/ 12 h 27"/>
                <a:gd name="T14" fmla="*/ 14 w 37"/>
                <a:gd name="T15" fmla="*/ 14 h 27"/>
                <a:gd name="T16" fmla="*/ 16 w 37"/>
                <a:gd name="T17" fmla="*/ 15 h 27"/>
                <a:gd name="T18" fmla="*/ 19 w 37"/>
                <a:gd name="T19" fmla="*/ 17 h 27"/>
                <a:gd name="T20" fmla="*/ 21 w 37"/>
                <a:gd name="T21" fmla="*/ 18 h 27"/>
                <a:gd name="T22" fmla="*/ 23 w 37"/>
                <a:gd name="T23" fmla="*/ 20 h 27"/>
                <a:gd name="T24" fmla="*/ 26 w 37"/>
                <a:gd name="T25" fmla="*/ 21 h 27"/>
                <a:gd name="T26" fmla="*/ 27 w 37"/>
                <a:gd name="T27" fmla="*/ 23 h 27"/>
                <a:gd name="T28" fmla="*/ 29 w 37"/>
                <a:gd name="T29" fmla="*/ 24 h 27"/>
                <a:gd name="T30" fmla="*/ 30 w 37"/>
                <a:gd name="T31" fmla="*/ 25 h 27"/>
                <a:gd name="T32" fmla="*/ 31 w 37"/>
                <a:gd name="T33" fmla="*/ 26 h 27"/>
                <a:gd name="T34" fmla="*/ 31 w 37"/>
                <a:gd name="T35" fmla="*/ 25 h 27"/>
                <a:gd name="T36" fmla="*/ 31 w 37"/>
                <a:gd name="T37" fmla="*/ 24 h 27"/>
                <a:gd name="T38" fmla="*/ 31 w 37"/>
                <a:gd name="T39" fmla="*/ 22 h 27"/>
                <a:gd name="T40" fmla="*/ 32 w 37"/>
                <a:gd name="T41" fmla="*/ 21 h 27"/>
                <a:gd name="T42" fmla="*/ 33 w 37"/>
                <a:gd name="T43" fmla="*/ 19 h 27"/>
                <a:gd name="T44" fmla="*/ 34 w 37"/>
                <a:gd name="T45" fmla="*/ 18 h 27"/>
                <a:gd name="T46" fmla="*/ 36 w 37"/>
                <a:gd name="T47" fmla="*/ 17 h 27"/>
                <a:gd name="T48" fmla="*/ 35 w 37"/>
                <a:gd name="T49" fmla="*/ 17 h 27"/>
                <a:gd name="T50" fmla="*/ 33 w 37"/>
                <a:gd name="T51" fmla="*/ 17 h 27"/>
                <a:gd name="T52" fmla="*/ 30 w 37"/>
                <a:gd name="T53" fmla="*/ 16 h 27"/>
                <a:gd name="T54" fmla="*/ 26 w 37"/>
                <a:gd name="T55" fmla="*/ 14 h 27"/>
                <a:gd name="T56" fmla="*/ 21 w 37"/>
                <a:gd name="T57" fmla="*/ 12 h 27"/>
                <a:gd name="T58" fmla="*/ 14 w 37"/>
                <a:gd name="T59" fmla="*/ 7 h 27"/>
                <a:gd name="T60" fmla="*/ 5 w 37"/>
                <a:gd name="T61" fmla="*/ 0 h 27"/>
                <a:gd name="T62" fmla="*/ 4 w 37"/>
                <a:gd name="T63" fmla="*/ 0 h 27"/>
                <a:gd name="T64" fmla="*/ 3 w 37"/>
                <a:gd name="T65" fmla="*/ 0 h 27"/>
                <a:gd name="T66" fmla="*/ 2 w 37"/>
                <a:gd name="T67" fmla="*/ 0 h 27"/>
                <a:gd name="T68" fmla="*/ 1 w 37"/>
                <a:gd name="T69" fmla="*/ 0 h 27"/>
                <a:gd name="T70" fmla="*/ 0 w 37"/>
                <a:gd name="T71" fmla="*/ 1 h 27"/>
                <a:gd name="T72" fmla="*/ 0 w 37"/>
                <a:gd name="T73" fmla="*/ 2 h 27"/>
                <a:gd name="T74" fmla="*/ 2 w 37"/>
                <a:gd name="T75" fmla="*/ 4 h 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 h="27">
                  <a:moveTo>
                    <a:pt x="2" y="4"/>
                  </a:moveTo>
                  <a:lnTo>
                    <a:pt x="2" y="5"/>
                  </a:lnTo>
                  <a:lnTo>
                    <a:pt x="4" y="6"/>
                  </a:lnTo>
                  <a:lnTo>
                    <a:pt x="5" y="8"/>
                  </a:lnTo>
                  <a:lnTo>
                    <a:pt x="7" y="9"/>
                  </a:lnTo>
                  <a:lnTo>
                    <a:pt x="9" y="10"/>
                  </a:lnTo>
                  <a:lnTo>
                    <a:pt x="11" y="12"/>
                  </a:lnTo>
                  <a:lnTo>
                    <a:pt x="14" y="14"/>
                  </a:lnTo>
                  <a:lnTo>
                    <a:pt x="16" y="15"/>
                  </a:lnTo>
                  <a:lnTo>
                    <a:pt x="19" y="17"/>
                  </a:lnTo>
                  <a:lnTo>
                    <a:pt x="21" y="18"/>
                  </a:lnTo>
                  <a:lnTo>
                    <a:pt x="23" y="20"/>
                  </a:lnTo>
                  <a:lnTo>
                    <a:pt x="26" y="21"/>
                  </a:lnTo>
                  <a:lnTo>
                    <a:pt x="27" y="23"/>
                  </a:lnTo>
                  <a:lnTo>
                    <a:pt x="29" y="24"/>
                  </a:lnTo>
                  <a:lnTo>
                    <a:pt x="30" y="25"/>
                  </a:lnTo>
                  <a:lnTo>
                    <a:pt x="31" y="26"/>
                  </a:lnTo>
                  <a:lnTo>
                    <a:pt x="31" y="25"/>
                  </a:lnTo>
                  <a:lnTo>
                    <a:pt x="31" y="24"/>
                  </a:lnTo>
                  <a:lnTo>
                    <a:pt x="31" y="22"/>
                  </a:lnTo>
                  <a:lnTo>
                    <a:pt x="32" y="21"/>
                  </a:lnTo>
                  <a:lnTo>
                    <a:pt x="33" y="19"/>
                  </a:lnTo>
                  <a:lnTo>
                    <a:pt x="34" y="18"/>
                  </a:lnTo>
                  <a:lnTo>
                    <a:pt x="36" y="17"/>
                  </a:lnTo>
                  <a:lnTo>
                    <a:pt x="35" y="17"/>
                  </a:lnTo>
                  <a:lnTo>
                    <a:pt x="33" y="17"/>
                  </a:lnTo>
                  <a:lnTo>
                    <a:pt x="30" y="16"/>
                  </a:lnTo>
                  <a:lnTo>
                    <a:pt x="26" y="14"/>
                  </a:lnTo>
                  <a:lnTo>
                    <a:pt x="21" y="12"/>
                  </a:lnTo>
                  <a:lnTo>
                    <a:pt x="14" y="7"/>
                  </a:lnTo>
                  <a:lnTo>
                    <a:pt x="5" y="0"/>
                  </a:lnTo>
                  <a:lnTo>
                    <a:pt x="4" y="0"/>
                  </a:lnTo>
                  <a:lnTo>
                    <a:pt x="3" y="0"/>
                  </a:lnTo>
                  <a:lnTo>
                    <a:pt x="2" y="0"/>
                  </a:lnTo>
                  <a:lnTo>
                    <a:pt x="1" y="0"/>
                  </a:lnTo>
                  <a:lnTo>
                    <a:pt x="0" y="1"/>
                  </a:lnTo>
                  <a:lnTo>
                    <a:pt x="0" y="2"/>
                  </a:lnTo>
                  <a:lnTo>
                    <a:pt x="2" y="4"/>
                  </a:lnTo>
                </a:path>
              </a:pathLst>
            </a:custGeom>
            <a:solidFill>
              <a:srgbClr val="74806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06" name="Freeform 57"/>
            <p:cNvSpPr>
              <a:spLocks/>
            </p:cNvSpPr>
            <p:nvPr/>
          </p:nvSpPr>
          <p:spPr bwMode="auto">
            <a:xfrm>
              <a:off x="3093" y="1939"/>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07" name="Freeform 58"/>
            <p:cNvSpPr>
              <a:spLocks/>
            </p:cNvSpPr>
            <p:nvPr/>
          </p:nvSpPr>
          <p:spPr bwMode="auto">
            <a:xfrm>
              <a:off x="3093" y="1939"/>
              <a:ext cx="26" cy="17"/>
            </a:xfrm>
            <a:custGeom>
              <a:avLst/>
              <a:gdLst>
                <a:gd name="T0" fmla="*/ 24 w 26"/>
                <a:gd name="T1" fmla="*/ 16 h 17"/>
                <a:gd name="T2" fmla="*/ 21 w 26"/>
                <a:gd name="T3" fmla="*/ 15 h 17"/>
                <a:gd name="T4" fmla="*/ 18 w 26"/>
                <a:gd name="T5" fmla="*/ 13 h 17"/>
                <a:gd name="T6" fmla="*/ 14 w 26"/>
                <a:gd name="T7" fmla="*/ 10 h 17"/>
                <a:gd name="T8" fmla="*/ 10 w 26"/>
                <a:gd name="T9" fmla="*/ 8 h 17"/>
                <a:gd name="T10" fmla="*/ 7 w 26"/>
                <a:gd name="T11" fmla="*/ 6 h 17"/>
                <a:gd name="T12" fmla="*/ 3 w 26"/>
                <a:gd name="T13" fmla="*/ 4 h 17"/>
                <a:gd name="T14" fmla="*/ 1 w 26"/>
                <a:gd name="T15" fmla="*/ 2 h 17"/>
                <a:gd name="T16" fmla="*/ 0 w 26"/>
                <a:gd name="T17" fmla="*/ 1 h 17"/>
                <a:gd name="T18" fmla="*/ 1 w 26"/>
                <a:gd name="T19" fmla="*/ 0 h 17"/>
                <a:gd name="T20" fmla="*/ 2 w 26"/>
                <a:gd name="T21" fmla="*/ 1 h 17"/>
                <a:gd name="T22" fmla="*/ 4 w 26"/>
                <a:gd name="T23" fmla="*/ 2 h 17"/>
                <a:gd name="T24" fmla="*/ 7 w 26"/>
                <a:gd name="T25" fmla="*/ 4 h 17"/>
                <a:gd name="T26" fmla="*/ 11 w 26"/>
                <a:gd name="T27" fmla="*/ 7 h 17"/>
                <a:gd name="T28" fmla="*/ 15 w 26"/>
                <a:gd name="T29" fmla="*/ 9 h 17"/>
                <a:gd name="T30" fmla="*/ 19 w 26"/>
                <a:gd name="T31" fmla="*/ 11 h 17"/>
                <a:gd name="T32" fmla="*/ 22 w 26"/>
                <a:gd name="T33" fmla="*/ 14 h 17"/>
                <a:gd name="T34" fmla="*/ 25 w 26"/>
                <a:gd name="T35" fmla="*/ 15 h 17"/>
                <a:gd name="T36" fmla="*/ 24 w 26"/>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 h="17">
                  <a:moveTo>
                    <a:pt x="24" y="16"/>
                  </a:moveTo>
                  <a:lnTo>
                    <a:pt x="21" y="15"/>
                  </a:lnTo>
                  <a:lnTo>
                    <a:pt x="18" y="13"/>
                  </a:lnTo>
                  <a:lnTo>
                    <a:pt x="14" y="10"/>
                  </a:lnTo>
                  <a:lnTo>
                    <a:pt x="10" y="8"/>
                  </a:lnTo>
                  <a:lnTo>
                    <a:pt x="7" y="6"/>
                  </a:lnTo>
                  <a:lnTo>
                    <a:pt x="3" y="4"/>
                  </a:lnTo>
                  <a:lnTo>
                    <a:pt x="1" y="2"/>
                  </a:lnTo>
                  <a:lnTo>
                    <a:pt x="0" y="1"/>
                  </a:lnTo>
                  <a:lnTo>
                    <a:pt x="1" y="0"/>
                  </a:lnTo>
                  <a:lnTo>
                    <a:pt x="2" y="1"/>
                  </a:lnTo>
                  <a:lnTo>
                    <a:pt x="4" y="2"/>
                  </a:lnTo>
                  <a:lnTo>
                    <a:pt x="7" y="4"/>
                  </a:lnTo>
                  <a:lnTo>
                    <a:pt x="11" y="7"/>
                  </a:lnTo>
                  <a:lnTo>
                    <a:pt x="15" y="9"/>
                  </a:lnTo>
                  <a:lnTo>
                    <a:pt x="19" y="11"/>
                  </a:lnTo>
                  <a:lnTo>
                    <a:pt x="22" y="14"/>
                  </a:lnTo>
                  <a:lnTo>
                    <a:pt x="25" y="15"/>
                  </a:lnTo>
                  <a:lnTo>
                    <a:pt x="24" y="16"/>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08" name="Freeform 59"/>
            <p:cNvSpPr>
              <a:spLocks/>
            </p:cNvSpPr>
            <p:nvPr/>
          </p:nvSpPr>
          <p:spPr bwMode="auto">
            <a:xfrm>
              <a:off x="3093" y="1939"/>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09" name="Freeform 60"/>
            <p:cNvSpPr>
              <a:spLocks/>
            </p:cNvSpPr>
            <p:nvPr/>
          </p:nvSpPr>
          <p:spPr bwMode="auto">
            <a:xfrm>
              <a:off x="3018" y="1871"/>
              <a:ext cx="79" cy="70"/>
            </a:xfrm>
            <a:custGeom>
              <a:avLst/>
              <a:gdLst>
                <a:gd name="T0" fmla="*/ 0 w 79"/>
                <a:gd name="T1" fmla="*/ 5 h 70"/>
                <a:gd name="T2" fmla="*/ 2 w 79"/>
                <a:gd name="T3" fmla="*/ 6 h 70"/>
                <a:gd name="T4" fmla="*/ 4 w 79"/>
                <a:gd name="T5" fmla="*/ 8 h 70"/>
                <a:gd name="T6" fmla="*/ 7 w 79"/>
                <a:gd name="T7" fmla="*/ 10 h 70"/>
                <a:gd name="T8" fmla="*/ 10 w 79"/>
                <a:gd name="T9" fmla="*/ 14 h 70"/>
                <a:gd name="T10" fmla="*/ 14 w 79"/>
                <a:gd name="T11" fmla="*/ 18 h 70"/>
                <a:gd name="T12" fmla="*/ 19 w 79"/>
                <a:gd name="T13" fmla="*/ 22 h 70"/>
                <a:gd name="T14" fmla="*/ 23 w 79"/>
                <a:gd name="T15" fmla="*/ 27 h 70"/>
                <a:gd name="T16" fmla="*/ 28 w 79"/>
                <a:gd name="T17" fmla="*/ 32 h 70"/>
                <a:gd name="T18" fmla="*/ 33 w 79"/>
                <a:gd name="T19" fmla="*/ 37 h 70"/>
                <a:gd name="T20" fmla="*/ 39 w 79"/>
                <a:gd name="T21" fmla="*/ 42 h 70"/>
                <a:gd name="T22" fmla="*/ 44 w 79"/>
                <a:gd name="T23" fmla="*/ 47 h 70"/>
                <a:gd name="T24" fmla="*/ 50 w 79"/>
                <a:gd name="T25" fmla="*/ 52 h 70"/>
                <a:gd name="T26" fmla="*/ 55 w 79"/>
                <a:gd name="T27" fmla="*/ 57 h 70"/>
                <a:gd name="T28" fmla="*/ 60 w 79"/>
                <a:gd name="T29" fmla="*/ 61 h 70"/>
                <a:gd name="T30" fmla="*/ 65 w 79"/>
                <a:gd name="T31" fmla="*/ 65 h 70"/>
                <a:gd name="T32" fmla="*/ 69 w 79"/>
                <a:gd name="T33" fmla="*/ 68 h 70"/>
                <a:gd name="T34" fmla="*/ 71 w 79"/>
                <a:gd name="T35" fmla="*/ 69 h 70"/>
                <a:gd name="T36" fmla="*/ 73 w 79"/>
                <a:gd name="T37" fmla="*/ 69 h 70"/>
                <a:gd name="T38" fmla="*/ 75 w 79"/>
                <a:gd name="T39" fmla="*/ 68 h 70"/>
                <a:gd name="T40" fmla="*/ 77 w 79"/>
                <a:gd name="T41" fmla="*/ 67 h 70"/>
                <a:gd name="T42" fmla="*/ 78 w 79"/>
                <a:gd name="T43" fmla="*/ 66 h 70"/>
                <a:gd name="T44" fmla="*/ 78 w 79"/>
                <a:gd name="T45" fmla="*/ 64 h 70"/>
                <a:gd name="T46" fmla="*/ 77 w 79"/>
                <a:gd name="T47" fmla="*/ 61 h 70"/>
                <a:gd name="T48" fmla="*/ 74 w 79"/>
                <a:gd name="T49" fmla="*/ 58 h 70"/>
                <a:gd name="T50" fmla="*/ 72 w 79"/>
                <a:gd name="T51" fmla="*/ 56 h 70"/>
                <a:gd name="T52" fmla="*/ 70 w 79"/>
                <a:gd name="T53" fmla="*/ 54 h 70"/>
                <a:gd name="T54" fmla="*/ 67 w 79"/>
                <a:gd name="T55" fmla="*/ 51 h 70"/>
                <a:gd name="T56" fmla="*/ 64 w 79"/>
                <a:gd name="T57" fmla="*/ 49 h 70"/>
                <a:gd name="T58" fmla="*/ 61 w 79"/>
                <a:gd name="T59" fmla="*/ 46 h 70"/>
                <a:gd name="T60" fmla="*/ 57 w 79"/>
                <a:gd name="T61" fmla="*/ 42 h 70"/>
                <a:gd name="T62" fmla="*/ 54 w 79"/>
                <a:gd name="T63" fmla="*/ 39 h 70"/>
                <a:gd name="T64" fmla="*/ 50 w 79"/>
                <a:gd name="T65" fmla="*/ 36 h 70"/>
                <a:gd name="T66" fmla="*/ 46 w 79"/>
                <a:gd name="T67" fmla="*/ 32 h 70"/>
                <a:gd name="T68" fmla="*/ 42 w 79"/>
                <a:gd name="T69" fmla="*/ 28 h 70"/>
                <a:gd name="T70" fmla="*/ 38 w 79"/>
                <a:gd name="T71" fmla="*/ 24 h 70"/>
                <a:gd name="T72" fmla="*/ 34 w 79"/>
                <a:gd name="T73" fmla="*/ 21 h 70"/>
                <a:gd name="T74" fmla="*/ 30 w 79"/>
                <a:gd name="T75" fmla="*/ 17 h 70"/>
                <a:gd name="T76" fmla="*/ 27 w 79"/>
                <a:gd name="T77" fmla="*/ 13 h 70"/>
                <a:gd name="T78" fmla="*/ 23 w 79"/>
                <a:gd name="T79" fmla="*/ 10 h 70"/>
                <a:gd name="T80" fmla="*/ 20 w 79"/>
                <a:gd name="T81" fmla="*/ 7 h 70"/>
                <a:gd name="T82" fmla="*/ 17 w 79"/>
                <a:gd name="T83" fmla="*/ 5 h 70"/>
                <a:gd name="T84" fmla="*/ 14 w 79"/>
                <a:gd name="T85" fmla="*/ 3 h 70"/>
                <a:gd name="T86" fmla="*/ 11 w 79"/>
                <a:gd name="T87" fmla="*/ 1 h 70"/>
                <a:gd name="T88" fmla="*/ 7 w 79"/>
                <a:gd name="T89" fmla="*/ 0 h 70"/>
                <a:gd name="T90" fmla="*/ 4 w 79"/>
                <a:gd name="T91" fmla="*/ 0 h 70"/>
                <a:gd name="T92" fmla="*/ 1 w 79"/>
                <a:gd name="T93" fmla="*/ 0 h 70"/>
                <a:gd name="T94" fmla="*/ 0 w 79"/>
                <a:gd name="T95" fmla="*/ 2 h 70"/>
                <a:gd name="T96" fmla="*/ 0 w 79"/>
                <a:gd name="T97" fmla="*/ 5 h 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9" h="70">
                  <a:moveTo>
                    <a:pt x="0" y="5"/>
                  </a:moveTo>
                  <a:lnTo>
                    <a:pt x="2" y="6"/>
                  </a:lnTo>
                  <a:lnTo>
                    <a:pt x="4" y="8"/>
                  </a:lnTo>
                  <a:lnTo>
                    <a:pt x="7" y="10"/>
                  </a:lnTo>
                  <a:lnTo>
                    <a:pt x="10" y="14"/>
                  </a:lnTo>
                  <a:lnTo>
                    <a:pt x="14" y="18"/>
                  </a:lnTo>
                  <a:lnTo>
                    <a:pt x="19" y="22"/>
                  </a:lnTo>
                  <a:lnTo>
                    <a:pt x="23" y="27"/>
                  </a:lnTo>
                  <a:lnTo>
                    <a:pt x="28" y="32"/>
                  </a:lnTo>
                  <a:lnTo>
                    <a:pt x="33" y="37"/>
                  </a:lnTo>
                  <a:lnTo>
                    <a:pt x="39" y="42"/>
                  </a:lnTo>
                  <a:lnTo>
                    <a:pt x="44" y="47"/>
                  </a:lnTo>
                  <a:lnTo>
                    <a:pt x="50" y="52"/>
                  </a:lnTo>
                  <a:lnTo>
                    <a:pt x="55" y="57"/>
                  </a:lnTo>
                  <a:lnTo>
                    <a:pt x="60" y="61"/>
                  </a:lnTo>
                  <a:lnTo>
                    <a:pt x="65" y="65"/>
                  </a:lnTo>
                  <a:lnTo>
                    <a:pt x="69" y="68"/>
                  </a:lnTo>
                  <a:lnTo>
                    <a:pt x="71" y="69"/>
                  </a:lnTo>
                  <a:lnTo>
                    <a:pt x="73" y="69"/>
                  </a:lnTo>
                  <a:lnTo>
                    <a:pt x="75" y="68"/>
                  </a:lnTo>
                  <a:lnTo>
                    <a:pt x="77" y="67"/>
                  </a:lnTo>
                  <a:lnTo>
                    <a:pt x="78" y="66"/>
                  </a:lnTo>
                  <a:lnTo>
                    <a:pt x="78" y="64"/>
                  </a:lnTo>
                  <a:lnTo>
                    <a:pt x="77" y="61"/>
                  </a:lnTo>
                  <a:lnTo>
                    <a:pt x="74" y="58"/>
                  </a:lnTo>
                  <a:lnTo>
                    <a:pt x="72" y="56"/>
                  </a:lnTo>
                  <a:lnTo>
                    <a:pt x="70" y="54"/>
                  </a:lnTo>
                  <a:lnTo>
                    <a:pt x="67" y="51"/>
                  </a:lnTo>
                  <a:lnTo>
                    <a:pt x="64" y="49"/>
                  </a:lnTo>
                  <a:lnTo>
                    <a:pt x="61" y="46"/>
                  </a:lnTo>
                  <a:lnTo>
                    <a:pt x="57" y="42"/>
                  </a:lnTo>
                  <a:lnTo>
                    <a:pt x="54" y="39"/>
                  </a:lnTo>
                  <a:lnTo>
                    <a:pt x="50" y="36"/>
                  </a:lnTo>
                  <a:lnTo>
                    <a:pt x="46" y="32"/>
                  </a:lnTo>
                  <a:lnTo>
                    <a:pt x="42" y="28"/>
                  </a:lnTo>
                  <a:lnTo>
                    <a:pt x="38" y="24"/>
                  </a:lnTo>
                  <a:lnTo>
                    <a:pt x="34" y="21"/>
                  </a:lnTo>
                  <a:lnTo>
                    <a:pt x="30" y="17"/>
                  </a:lnTo>
                  <a:lnTo>
                    <a:pt x="27" y="13"/>
                  </a:lnTo>
                  <a:lnTo>
                    <a:pt x="23" y="10"/>
                  </a:lnTo>
                  <a:lnTo>
                    <a:pt x="20" y="7"/>
                  </a:lnTo>
                  <a:lnTo>
                    <a:pt x="17" y="5"/>
                  </a:lnTo>
                  <a:lnTo>
                    <a:pt x="14" y="3"/>
                  </a:lnTo>
                  <a:lnTo>
                    <a:pt x="11" y="1"/>
                  </a:lnTo>
                  <a:lnTo>
                    <a:pt x="7" y="0"/>
                  </a:lnTo>
                  <a:lnTo>
                    <a:pt x="4" y="0"/>
                  </a:lnTo>
                  <a:lnTo>
                    <a:pt x="1" y="0"/>
                  </a:lnTo>
                  <a:lnTo>
                    <a:pt x="0" y="2"/>
                  </a:lnTo>
                  <a:lnTo>
                    <a:pt x="0" y="5"/>
                  </a:lnTo>
                </a:path>
              </a:pathLst>
            </a:custGeom>
            <a:solidFill>
              <a:srgbClr val="74806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10" name="Freeform 61"/>
            <p:cNvSpPr>
              <a:spLocks/>
            </p:cNvSpPr>
            <p:nvPr/>
          </p:nvSpPr>
          <p:spPr bwMode="auto">
            <a:xfrm>
              <a:off x="3027" y="1879"/>
              <a:ext cx="1" cy="17"/>
            </a:xfrm>
            <a:custGeom>
              <a:avLst/>
              <a:gdLst>
                <a:gd name="T0" fmla="*/ 0 w 1"/>
                <a:gd name="T1" fmla="*/ 16 h 17"/>
                <a:gd name="T2" fmla="*/ 0 w 1"/>
                <a:gd name="T3" fmla="*/ 16 h 17"/>
                <a:gd name="T4" fmla="*/ 0 w 1"/>
                <a:gd name="T5" fmla="*/ 0 h 17"/>
                <a:gd name="T6" fmla="*/ 0 w 1"/>
                <a:gd name="T7" fmla="*/ 1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16"/>
                  </a:moveTo>
                  <a:lnTo>
                    <a:pt x="0" y="16"/>
                  </a:lnTo>
                  <a:lnTo>
                    <a:pt x="0" y="0"/>
                  </a:lnTo>
                  <a:lnTo>
                    <a:pt x="0" y="16"/>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11" name="Freeform 62"/>
            <p:cNvSpPr>
              <a:spLocks/>
            </p:cNvSpPr>
            <p:nvPr/>
          </p:nvSpPr>
          <p:spPr bwMode="auto">
            <a:xfrm>
              <a:off x="3027" y="1880"/>
              <a:ext cx="59" cy="55"/>
            </a:xfrm>
            <a:custGeom>
              <a:avLst/>
              <a:gdLst>
                <a:gd name="T0" fmla="*/ 57 w 59"/>
                <a:gd name="T1" fmla="*/ 54 h 55"/>
                <a:gd name="T2" fmla="*/ 55 w 59"/>
                <a:gd name="T3" fmla="*/ 53 h 55"/>
                <a:gd name="T4" fmla="*/ 52 w 59"/>
                <a:gd name="T5" fmla="*/ 51 h 55"/>
                <a:gd name="T6" fmla="*/ 48 w 59"/>
                <a:gd name="T7" fmla="*/ 47 h 55"/>
                <a:gd name="T8" fmla="*/ 44 w 59"/>
                <a:gd name="T9" fmla="*/ 44 h 55"/>
                <a:gd name="T10" fmla="*/ 39 w 59"/>
                <a:gd name="T11" fmla="*/ 40 h 55"/>
                <a:gd name="T12" fmla="*/ 35 w 59"/>
                <a:gd name="T13" fmla="*/ 36 h 55"/>
                <a:gd name="T14" fmla="*/ 30 w 59"/>
                <a:gd name="T15" fmla="*/ 31 h 55"/>
                <a:gd name="T16" fmla="*/ 26 w 59"/>
                <a:gd name="T17" fmla="*/ 27 h 55"/>
                <a:gd name="T18" fmla="*/ 21 w 59"/>
                <a:gd name="T19" fmla="*/ 22 h 55"/>
                <a:gd name="T20" fmla="*/ 17 w 59"/>
                <a:gd name="T21" fmla="*/ 18 h 55"/>
                <a:gd name="T22" fmla="*/ 13 w 59"/>
                <a:gd name="T23" fmla="*/ 13 h 55"/>
                <a:gd name="T24" fmla="*/ 9 w 59"/>
                <a:gd name="T25" fmla="*/ 10 h 55"/>
                <a:gd name="T26" fmla="*/ 6 w 59"/>
                <a:gd name="T27" fmla="*/ 6 h 55"/>
                <a:gd name="T28" fmla="*/ 3 w 59"/>
                <a:gd name="T29" fmla="*/ 4 h 55"/>
                <a:gd name="T30" fmla="*/ 1 w 59"/>
                <a:gd name="T31" fmla="*/ 2 h 55"/>
                <a:gd name="T32" fmla="*/ 0 w 59"/>
                <a:gd name="T33" fmla="*/ 1 h 55"/>
                <a:gd name="T34" fmla="*/ 1 w 59"/>
                <a:gd name="T35" fmla="*/ 0 h 55"/>
                <a:gd name="T36" fmla="*/ 2 w 59"/>
                <a:gd name="T37" fmla="*/ 1 h 55"/>
                <a:gd name="T38" fmla="*/ 4 w 59"/>
                <a:gd name="T39" fmla="*/ 3 h 55"/>
                <a:gd name="T40" fmla="*/ 7 w 59"/>
                <a:gd name="T41" fmla="*/ 5 h 55"/>
                <a:gd name="T42" fmla="*/ 10 w 59"/>
                <a:gd name="T43" fmla="*/ 9 h 55"/>
                <a:gd name="T44" fmla="*/ 14 w 59"/>
                <a:gd name="T45" fmla="*/ 12 h 55"/>
                <a:gd name="T46" fmla="*/ 18 w 59"/>
                <a:gd name="T47" fmla="*/ 17 h 55"/>
                <a:gd name="T48" fmla="*/ 22 w 59"/>
                <a:gd name="T49" fmla="*/ 21 h 55"/>
                <a:gd name="T50" fmla="*/ 27 w 59"/>
                <a:gd name="T51" fmla="*/ 26 h 55"/>
                <a:gd name="T52" fmla="*/ 31 w 59"/>
                <a:gd name="T53" fmla="*/ 30 h 55"/>
                <a:gd name="T54" fmla="*/ 36 w 59"/>
                <a:gd name="T55" fmla="*/ 35 h 55"/>
                <a:gd name="T56" fmla="*/ 41 w 59"/>
                <a:gd name="T57" fmla="*/ 39 h 55"/>
                <a:gd name="T58" fmla="*/ 45 w 59"/>
                <a:gd name="T59" fmla="*/ 43 h 55"/>
                <a:gd name="T60" fmla="*/ 49 w 59"/>
                <a:gd name="T61" fmla="*/ 46 h 55"/>
                <a:gd name="T62" fmla="*/ 52 w 59"/>
                <a:gd name="T63" fmla="*/ 49 h 55"/>
                <a:gd name="T64" fmla="*/ 56 w 59"/>
                <a:gd name="T65" fmla="*/ 51 h 55"/>
                <a:gd name="T66" fmla="*/ 58 w 59"/>
                <a:gd name="T67" fmla="*/ 53 h 55"/>
                <a:gd name="T68" fmla="*/ 57 w 59"/>
                <a:gd name="T69" fmla="*/ 54 h 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 h="55">
                  <a:moveTo>
                    <a:pt x="57" y="54"/>
                  </a:moveTo>
                  <a:lnTo>
                    <a:pt x="55" y="53"/>
                  </a:lnTo>
                  <a:lnTo>
                    <a:pt x="52" y="51"/>
                  </a:lnTo>
                  <a:lnTo>
                    <a:pt x="48" y="47"/>
                  </a:lnTo>
                  <a:lnTo>
                    <a:pt x="44" y="44"/>
                  </a:lnTo>
                  <a:lnTo>
                    <a:pt x="39" y="40"/>
                  </a:lnTo>
                  <a:lnTo>
                    <a:pt x="35" y="36"/>
                  </a:lnTo>
                  <a:lnTo>
                    <a:pt x="30" y="31"/>
                  </a:lnTo>
                  <a:lnTo>
                    <a:pt x="26" y="27"/>
                  </a:lnTo>
                  <a:lnTo>
                    <a:pt x="21" y="22"/>
                  </a:lnTo>
                  <a:lnTo>
                    <a:pt x="17" y="18"/>
                  </a:lnTo>
                  <a:lnTo>
                    <a:pt x="13" y="13"/>
                  </a:lnTo>
                  <a:lnTo>
                    <a:pt x="9" y="10"/>
                  </a:lnTo>
                  <a:lnTo>
                    <a:pt x="6" y="6"/>
                  </a:lnTo>
                  <a:lnTo>
                    <a:pt x="3" y="4"/>
                  </a:lnTo>
                  <a:lnTo>
                    <a:pt x="1" y="2"/>
                  </a:lnTo>
                  <a:lnTo>
                    <a:pt x="0" y="1"/>
                  </a:lnTo>
                  <a:lnTo>
                    <a:pt x="1" y="0"/>
                  </a:lnTo>
                  <a:lnTo>
                    <a:pt x="2" y="1"/>
                  </a:lnTo>
                  <a:lnTo>
                    <a:pt x="4" y="3"/>
                  </a:lnTo>
                  <a:lnTo>
                    <a:pt x="7" y="5"/>
                  </a:lnTo>
                  <a:lnTo>
                    <a:pt x="10" y="9"/>
                  </a:lnTo>
                  <a:lnTo>
                    <a:pt x="14" y="12"/>
                  </a:lnTo>
                  <a:lnTo>
                    <a:pt x="18" y="17"/>
                  </a:lnTo>
                  <a:lnTo>
                    <a:pt x="22" y="21"/>
                  </a:lnTo>
                  <a:lnTo>
                    <a:pt x="27" y="26"/>
                  </a:lnTo>
                  <a:lnTo>
                    <a:pt x="31" y="30"/>
                  </a:lnTo>
                  <a:lnTo>
                    <a:pt x="36" y="35"/>
                  </a:lnTo>
                  <a:lnTo>
                    <a:pt x="41" y="39"/>
                  </a:lnTo>
                  <a:lnTo>
                    <a:pt x="45" y="43"/>
                  </a:lnTo>
                  <a:lnTo>
                    <a:pt x="49" y="46"/>
                  </a:lnTo>
                  <a:lnTo>
                    <a:pt x="52" y="49"/>
                  </a:lnTo>
                  <a:lnTo>
                    <a:pt x="56" y="51"/>
                  </a:lnTo>
                  <a:lnTo>
                    <a:pt x="58" y="53"/>
                  </a:lnTo>
                  <a:lnTo>
                    <a:pt x="57" y="54"/>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12" name="Freeform 63"/>
            <p:cNvSpPr>
              <a:spLocks/>
            </p:cNvSpPr>
            <p:nvPr/>
          </p:nvSpPr>
          <p:spPr bwMode="auto">
            <a:xfrm>
              <a:off x="3027" y="1880"/>
              <a:ext cx="17" cy="1"/>
            </a:xfrm>
            <a:custGeom>
              <a:avLst/>
              <a:gdLst>
                <a:gd name="T0" fmla="*/ 16 w 17"/>
                <a:gd name="T1" fmla="*/ 0 h 1"/>
                <a:gd name="T2" fmla="*/ 16 w 17"/>
                <a:gd name="T3" fmla="*/ 0 h 1"/>
                <a:gd name="T4" fmla="*/ 0 w 17"/>
                <a:gd name="T5" fmla="*/ 0 h 1"/>
                <a:gd name="T6" fmla="*/ 16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16" y="0"/>
                  </a:moveTo>
                  <a:lnTo>
                    <a:pt x="16" y="0"/>
                  </a:lnTo>
                  <a:lnTo>
                    <a:pt x="0" y="0"/>
                  </a:lnTo>
                  <a:lnTo>
                    <a:pt x="16"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13" name="Freeform 64"/>
            <p:cNvSpPr>
              <a:spLocks/>
            </p:cNvSpPr>
            <p:nvPr/>
          </p:nvSpPr>
          <p:spPr bwMode="auto">
            <a:xfrm>
              <a:off x="2895" y="1800"/>
              <a:ext cx="132" cy="78"/>
            </a:xfrm>
            <a:custGeom>
              <a:avLst/>
              <a:gdLst>
                <a:gd name="T0" fmla="*/ 4 w 132"/>
                <a:gd name="T1" fmla="*/ 24 h 78"/>
                <a:gd name="T2" fmla="*/ 9 w 132"/>
                <a:gd name="T3" fmla="*/ 29 h 78"/>
                <a:gd name="T4" fmla="*/ 14 w 132"/>
                <a:gd name="T5" fmla="*/ 33 h 78"/>
                <a:gd name="T6" fmla="*/ 20 w 132"/>
                <a:gd name="T7" fmla="*/ 36 h 78"/>
                <a:gd name="T8" fmla="*/ 26 w 132"/>
                <a:gd name="T9" fmla="*/ 40 h 78"/>
                <a:gd name="T10" fmla="*/ 34 w 132"/>
                <a:gd name="T11" fmla="*/ 43 h 78"/>
                <a:gd name="T12" fmla="*/ 44 w 132"/>
                <a:gd name="T13" fmla="*/ 47 h 78"/>
                <a:gd name="T14" fmla="*/ 55 w 132"/>
                <a:gd name="T15" fmla="*/ 50 h 78"/>
                <a:gd name="T16" fmla="*/ 67 w 132"/>
                <a:gd name="T17" fmla="*/ 55 h 78"/>
                <a:gd name="T18" fmla="*/ 78 w 132"/>
                <a:gd name="T19" fmla="*/ 60 h 78"/>
                <a:gd name="T20" fmla="*/ 87 w 132"/>
                <a:gd name="T21" fmla="*/ 64 h 78"/>
                <a:gd name="T22" fmla="*/ 95 w 132"/>
                <a:gd name="T23" fmla="*/ 67 h 78"/>
                <a:gd name="T24" fmla="*/ 101 w 132"/>
                <a:gd name="T25" fmla="*/ 71 h 78"/>
                <a:gd name="T26" fmla="*/ 107 w 132"/>
                <a:gd name="T27" fmla="*/ 73 h 78"/>
                <a:gd name="T28" fmla="*/ 113 w 132"/>
                <a:gd name="T29" fmla="*/ 75 h 78"/>
                <a:gd name="T30" fmla="*/ 119 w 132"/>
                <a:gd name="T31" fmla="*/ 76 h 78"/>
                <a:gd name="T32" fmla="*/ 124 w 132"/>
                <a:gd name="T33" fmla="*/ 77 h 78"/>
                <a:gd name="T34" fmla="*/ 128 w 132"/>
                <a:gd name="T35" fmla="*/ 74 h 78"/>
                <a:gd name="T36" fmla="*/ 131 w 132"/>
                <a:gd name="T37" fmla="*/ 69 h 78"/>
                <a:gd name="T38" fmla="*/ 130 w 132"/>
                <a:gd name="T39" fmla="*/ 65 h 78"/>
                <a:gd name="T40" fmla="*/ 127 w 132"/>
                <a:gd name="T41" fmla="*/ 63 h 78"/>
                <a:gd name="T42" fmla="*/ 122 w 132"/>
                <a:gd name="T43" fmla="*/ 61 h 78"/>
                <a:gd name="T44" fmla="*/ 115 w 132"/>
                <a:gd name="T45" fmla="*/ 57 h 78"/>
                <a:gd name="T46" fmla="*/ 105 w 132"/>
                <a:gd name="T47" fmla="*/ 52 h 78"/>
                <a:gd name="T48" fmla="*/ 95 w 132"/>
                <a:gd name="T49" fmla="*/ 47 h 78"/>
                <a:gd name="T50" fmla="*/ 85 w 132"/>
                <a:gd name="T51" fmla="*/ 41 h 78"/>
                <a:gd name="T52" fmla="*/ 75 w 132"/>
                <a:gd name="T53" fmla="*/ 36 h 78"/>
                <a:gd name="T54" fmla="*/ 67 w 132"/>
                <a:gd name="T55" fmla="*/ 31 h 78"/>
                <a:gd name="T56" fmla="*/ 60 w 132"/>
                <a:gd name="T57" fmla="*/ 27 h 78"/>
                <a:gd name="T58" fmla="*/ 53 w 132"/>
                <a:gd name="T59" fmla="*/ 21 h 78"/>
                <a:gd name="T60" fmla="*/ 45 w 132"/>
                <a:gd name="T61" fmla="*/ 15 h 78"/>
                <a:gd name="T62" fmla="*/ 38 w 132"/>
                <a:gd name="T63" fmla="*/ 9 h 78"/>
                <a:gd name="T64" fmla="*/ 31 w 132"/>
                <a:gd name="T65" fmla="*/ 5 h 78"/>
                <a:gd name="T66" fmla="*/ 24 w 132"/>
                <a:gd name="T67" fmla="*/ 1 h 78"/>
                <a:gd name="T68" fmla="*/ 17 w 132"/>
                <a:gd name="T69" fmla="*/ 0 h 78"/>
                <a:gd name="T70" fmla="*/ 11 w 132"/>
                <a:gd name="T71" fmla="*/ 1 h 78"/>
                <a:gd name="T72" fmla="*/ 6 w 132"/>
                <a:gd name="T73" fmla="*/ 6 h 78"/>
                <a:gd name="T74" fmla="*/ 3 w 132"/>
                <a:gd name="T75" fmla="*/ 10 h 78"/>
                <a:gd name="T76" fmla="*/ 0 w 132"/>
                <a:gd name="T77" fmla="*/ 15 h 78"/>
                <a:gd name="T78" fmla="*/ 0 w 132"/>
                <a:gd name="T79" fmla="*/ 19 h 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32" h="78">
                  <a:moveTo>
                    <a:pt x="2" y="21"/>
                  </a:moveTo>
                  <a:lnTo>
                    <a:pt x="4" y="24"/>
                  </a:lnTo>
                  <a:lnTo>
                    <a:pt x="6" y="27"/>
                  </a:lnTo>
                  <a:lnTo>
                    <a:pt x="9" y="29"/>
                  </a:lnTo>
                  <a:lnTo>
                    <a:pt x="11" y="31"/>
                  </a:lnTo>
                  <a:lnTo>
                    <a:pt x="14" y="33"/>
                  </a:lnTo>
                  <a:lnTo>
                    <a:pt x="17" y="35"/>
                  </a:lnTo>
                  <a:lnTo>
                    <a:pt x="20" y="36"/>
                  </a:lnTo>
                  <a:lnTo>
                    <a:pt x="23" y="38"/>
                  </a:lnTo>
                  <a:lnTo>
                    <a:pt x="26" y="40"/>
                  </a:lnTo>
                  <a:lnTo>
                    <a:pt x="30" y="41"/>
                  </a:lnTo>
                  <a:lnTo>
                    <a:pt x="34" y="43"/>
                  </a:lnTo>
                  <a:lnTo>
                    <a:pt x="39" y="45"/>
                  </a:lnTo>
                  <a:lnTo>
                    <a:pt x="44" y="47"/>
                  </a:lnTo>
                  <a:lnTo>
                    <a:pt x="49" y="49"/>
                  </a:lnTo>
                  <a:lnTo>
                    <a:pt x="55" y="50"/>
                  </a:lnTo>
                  <a:lnTo>
                    <a:pt x="61" y="53"/>
                  </a:lnTo>
                  <a:lnTo>
                    <a:pt x="67" y="55"/>
                  </a:lnTo>
                  <a:lnTo>
                    <a:pt x="73" y="58"/>
                  </a:lnTo>
                  <a:lnTo>
                    <a:pt x="78" y="60"/>
                  </a:lnTo>
                  <a:lnTo>
                    <a:pt x="83" y="62"/>
                  </a:lnTo>
                  <a:lnTo>
                    <a:pt x="87" y="64"/>
                  </a:lnTo>
                  <a:lnTo>
                    <a:pt x="91" y="66"/>
                  </a:lnTo>
                  <a:lnTo>
                    <a:pt x="95" y="67"/>
                  </a:lnTo>
                  <a:lnTo>
                    <a:pt x="98" y="69"/>
                  </a:lnTo>
                  <a:lnTo>
                    <a:pt x="101" y="71"/>
                  </a:lnTo>
                  <a:lnTo>
                    <a:pt x="104" y="72"/>
                  </a:lnTo>
                  <a:lnTo>
                    <a:pt x="107" y="73"/>
                  </a:lnTo>
                  <a:lnTo>
                    <a:pt x="110" y="74"/>
                  </a:lnTo>
                  <a:lnTo>
                    <a:pt x="113" y="75"/>
                  </a:lnTo>
                  <a:lnTo>
                    <a:pt x="115" y="76"/>
                  </a:lnTo>
                  <a:lnTo>
                    <a:pt x="119" y="76"/>
                  </a:lnTo>
                  <a:lnTo>
                    <a:pt x="122" y="77"/>
                  </a:lnTo>
                  <a:lnTo>
                    <a:pt x="124" y="77"/>
                  </a:lnTo>
                  <a:lnTo>
                    <a:pt x="127" y="76"/>
                  </a:lnTo>
                  <a:lnTo>
                    <a:pt x="128" y="74"/>
                  </a:lnTo>
                  <a:lnTo>
                    <a:pt x="130" y="71"/>
                  </a:lnTo>
                  <a:lnTo>
                    <a:pt x="131" y="69"/>
                  </a:lnTo>
                  <a:lnTo>
                    <a:pt x="131" y="67"/>
                  </a:lnTo>
                  <a:lnTo>
                    <a:pt x="130" y="65"/>
                  </a:lnTo>
                  <a:lnTo>
                    <a:pt x="129" y="64"/>
                  </a:lnTo>
                  <a:lnTo>
                    <a:pt x="127" y="63"/>
                  </a:lnTo>
                  <a:lnTo>
                    <a:pt x="125" y="62"/>
                  </a:lnTo>
                  <a:lnTo>
                    <a:pt x="122" y="61"/>
                  </a:lnTo>
                  <a:lnTo>
                    <a:pt x="119" y="59"/>
                  </a:lnTo>
                  <a:lnTo>
                    <a:pt x="115" y="57"/>
                  </a:lnTo>
                  <a:lnTo>
                    <a:pt x="110" y="54"/>
                  </a:lnTo>
                  <a:lnTo>
                    <a:pt x="105" y="52"/>
                  </a:lnTo>
                  <a:lnTo>
                    <a:pt x="100" y="49"/>
                  </a:lnTo>
                  <a:lnTo>
                    <a:pt x="95" y="47"/>
                  </a:lnTo>
                  <a:lnTo>
                    <a:pt x="90" y="44"/>
                  </a:lnTo>
                  <a:lnTo>
                    <a:pt x="85" y="41"/>
                  </a:lnTo>
                  <a:lnTo>
                    <a:pt x="80" y="38"/>
                  </a:lnTo>
                  <a:lnTo>
                    <a:pt x="75" y="36"/>
                  </a:lnTo>
                  <a:lnTo>
                    <a:pt x="70" y="33"/>
                  </a:lnTo>
                  <a:lnTo>
                    <a:pt x="67" y="31"/>
                  </a:lnTo>
                  <a:lnTo>
                    <a:pt x="63" y="29"/>
                  </a:lnTo>
                  <a:lnTo>
                    <a:pt x="60" y="27"/>
                  </a:lnTo>
                  <a:lnTo>
                    <a:pt x="56" y="24"/>
                  </a:lnTo>
                  <a:lnTo>
                    <a:pt x="53" y="21"/>
                  </a:lnTo>
                  <a:lnTo>
                    <a:pt x="49" y="18"/>
                  </a:lnTo>
                  <a:lnTo>
                    <a:pt x="45" y="15"/>
                  </a:lnTo>
                  <a:lnTo>
                    <a:pt x="42" y="12"/>
                  </a:lnTo>
                  <a:lnTo>
                    <a:pt x="38" y="9"/>
                  </a:lnTo>
                  <a:lnTo>
                    <a:pt x="34" y="7"/>
                  </a:lnTo>
                  <a:lnTo>
                    <a:pt x="31" y="5"/>
                  </a:lnTo>
                  <a:lnTo>
                    <a:pt x="27" y="3"/>
                  </a:lnTo>
                  <a:lnTo>
                    <a:pt x="24" y="1"/>
                  </a:lnTo>
                  <a:lnTo>
                    <a:pt x="20" y="0"/>
                  </a:lnTo>
                  <a:lnTo>
                    <a:pt x="17" y="0"/>
                  </a:lnTo>
                  <a:lnTo>
                    <a:pt x="14" y="0"/>
                  </a:lnTo>
                  <a:lnTo>
                    <a:pt x="11" y="1"/>
                  </a:lnTo>
                  <a:lnTo>
                    <a:pt x="9" y="3"/>
                  </a:lnTo>
                  <a:lnTo>
                    <a:pt x="6" y="6"/>
                  </a:lnTo>
                  <a:lnTo>
                    <a:pt x="4" y="8"/>
                  </a:lnTo>
                  <a:lnTo>
                    <a:pt x="3" y="10"/>
                  </a:lnTo>
                  <a:lnTo>
                    <a:pt x="1" y="13"/>
                  </a:lnTo>
                  <a:lnTo>
                    <a:pt x="0" y="15"/>
                  </a:lnTo>
                  <a:lnTo>
                    <a:pt x="0" y="17"/>
                  </a:lnTo>
                  <a:lnTo>
                    <a:pt x="0" y="19"/>
                  </a:lnTo>
                  <a:lnTo>
                    <a:pt x="2" y="21"/>
                  </a:lnTo>
                </a:path>
              </a:pathLst>
            </a:custGeom>
            <a:solidFill>
              <a:srgbClr val="000000"/>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14" name="Freeform 65"/>
            <p:cNvSpPr>
              <a:spLocks/>
            </p:cNvSpPr>
            <p:nvPr/>
          </p:nvSpPr>
          <p:spPr bwMode="auto">
            <a:xfrm>
              <a:off x="2979" y="1594"/>
              <a:ext cx="145" cy="237"/>
            </a:xfrm>
            <a:custGeom>
              <a:avLst/>
              <a:gdLst>
                <a:gd name="T0" fmla="*/ 21 w 145"/>
                <a:gd name="T1" fmla="*/ 116 h 237"/>
                <a:gd name="T2" fmla="*/ 18 w 145"/>
                <a:gd name="T3" fmla="*/ 103 h 237"/>
                <a:gd name="T4" fmla="*/ 13 w 145"/>
                <a:gd name="T5" fmla="*/ 84 h 237"/>
                <a:gd name="T6" fmla="*/ 8 w 145"/>
                <a:gd name="T7" fmla="*/ 64 h 237"/>
                <a:gd name="T8" fmla="*/ 3 w 145"/>
                <a:gd name="T9" fmla="*/ 49 h 237"/>
                <a:gd name="T10" fmla="*/ 0 w 145"/>
                <a:gd name="T11" fmla="*/ 41 h 237"/>
                <a:gd name="T12" fmla="*/ 1 w 145"/>
                <a:gd name="T13" fmla="*/ 31 h 237"/>
                <a:gd name="T14" fmla="*/ 8 w 145"/>
                <a:gd name="T15" fmla="*/ 24 h 237"/>
                <a:gd name="T16" fmla="*/ 11 w 145"/>
                <a:gd name="T17" fmla="*/ 19 h 237"/>
                <a:gd name="T18" fmla="*/ 16 w 145"/>
                <a:gd name="T19" fmla="*/ 10 h 237"/>
                <a:gd name="T20" fmla="*/ 18 w 145"/>
                <a:gd name="T21" fmla="*/ 3 h 237"/>
                <a:gd name="T22" fmla="*/ 26 w 145"/>
                <a:gd name="T23" fmla="*/ 3 h 237"/>
                <a:gd name="T24" fmla="*/ 43 w 145"/>
                <a:gd name="T25" fmla="*/ 0 h 237"/>
                <a:gd name="T26" fmla="*/ 48 w 145"/>
                <a:gd name="T27" fmla="*/ 6 h 237"/>
                <a:gd name="T28" fmla="*/ 60 w 145"/>
                <a:gd name="T29" fmla="*/ 21 h 237"/>
                <a:gd name="T30" fmla="*/ 75 w 145"/>
                <a:gd name="T31" fmla="*/ 39 h 237"/>
                <a:gd name="T32" fmla="*/ 89 w 145"/>
                <a:gd name="T33" fmla="*/ 57 h 237"/>
                <a:gd name="T34" fmla="*/ 97 w 145"/>
                <a:gd name="T35" fmla="*/ 68 h 237"/>
                <a:gd name="T36" fmla="*/ 98 w 145"/>
                <a:gd name="T37" fmla="*/ 74 h 237"/>
                <a:gd name="T38" fmla="*/ 103 w 145"/>
                <a:gd name="T39" fmla="*/ 80 h 237"/>
                <a:gd name="T40" fmla="*/ 108 w 145"/>
                <a:gd name="T41" fmla="*/ 90 h 237"/>
                <a:gd name="T42" fmla="*/ 112 w 145"/>
                <a:gd name="T43" fmla="*/ 92 h 237"/>
                <a:gd name="T44" fmla="*/ 121 w 145"/>
                <a:gd name="T45" fmla="*/ 94 h 237"/>
                <a:gd name="T46" fmla="*/ 128 w 145"/>
                <a:gd name="T47" fmla="*/ 96 h 237"/>
                <a:gd name="T48" fmla="*/ 135 w 145"/>
                <a:gd name="T49" fmla="*/ 97 h 237"/>
                <a:gd name="T50" fmla="*/ 140 w 145"/>
                <a:gd name="T51" fmla="*/ 100 h 237"/>
                <a:gd name="T52" fmla="*/ 143 w 145"/>
                <a:gd name="T53" fmla="*/ 105 h 237"/>
                <a:gd name="T54" fmla="*/ 144 w 145"/>
                <a:gd name="T55" fmla="*/ 111 h 237"/>
                <a:gd name="T56" fmla="*/ 144 w 145"/>
                <a:gd name="T57" fmla="*/ 118 h 237"/>
                <a:gd name="T58" fmla="*/ 144 w 145"/>
                <a:gd name="T59" fmla="*/ 124 h 237"/>
                <a:gd name="T60" fmla="*/ 142 w 145"/>
                <a:gd name="T61" fmla="*/ 129 h 237"/>
                <a:gd name="T62" fmla="*/ 140 w 145"/>
                <a:gd name="T63" fmla="*/ 133 h 237"/>
                <a:gd name="T64" fmla="*/ 136 w 145"/>
                <a:gd name="T65" fmla="*/ 137 h 237"/>
                <a:gd name="T66" fmla="*/ 129 w 145"/>
                <a:gd name="T67" fmla="*/ 139 h 237"/>
                <a:gd name="T68" fmla="*/ 121 w 145"/>
                <a:gd name="T69" fmla="*/ 140 h 237"/>
                <a:gd name="T70" fmla="*/ 112 w 145"/>
                <a:gd name="T71" fmla="*/ 143 h 237"/>
                <a:gd name="T72" fmla="*/ 107 w 145"/>
                <a:gd name="T73" fmla="*/ 145 h 237"/>
                <a:gd name="T74" fmla="*/ 105 w 145"/>
                <a:gd name="T75" fmla="*/ 151 h 237"/>
                <a:gd name="T76" fmla="*/ 103 w 145"/>
                <a:gd name="T77" fmla="*/ 156 h 237"/>
                <a:gd name="T78" fmla="*/ 100 w 145"/>
                <a:gd name="T79" fmla="*/ 159 h 237"/>
                <a:gd name="T80" fmla="*/ 97 w 145"/>
                <a:gd name="T81" fmla="*/ 162 h 237"/>
                <a:gd name="T82" fmla="*/ 96 w 145"/>
                <a:gd name="T83" fmla="*/ 165 h 237"/>
                <a:gd name="T84" fmla="*/ 93 w 145"/>
                <a:gd name="T85" fmla="*/ 171 h 237"/>
                <a:gd name="T86" fmla="*/ 82 w 145"/>
                <a:gd name="T87" fmla="*/ 185 h 237"/>
                <a:gd name="T88" fmla="*/ 67 w 145"/>
                <a:gd name="T89" fmla="*/ 203 h 237"/>
                <a:gd name="T90" fmla="*/ 51 w 145"/>
                <a:gd name="T91" fmla="*/ 221 h 237"/>
                <a:gd name="T92" fmla="*/ 40 w 145"/>
                <a:gd name="T93" fmla="*/ 233 h 237"/>
                <a:gd name="T94" fmla="*/ 31 w 145"/>
                <a:gd name="T95" fmla="*/ 231 h 237"/>
                <a:gd name="T96" fmla="*/ 19 w 145"/>
                <a:gd name="T97" fmla="*/ 227 h 237"/>
                <a:gd name="T98" fmla="*/ 14 w 145"/>
                <a:gd name="T99" fmla="*/ 227 h 237"/>
                <a:gd name="T100" fmla="*/ 14 w 145"/>
                <a:gd name="T101" fmla="*/ 221 h 237"/>
                <a:gd name="T102" fmla="*/ 10 w 145"/>
                <a:gd name="T103" fmla="*/ 213 h 237"/>
                <a:gd name="T104" fmla="*/ 6 w 145"/>
                <a:gd name="T105" fmla="*/ 210 h 237"/>
                <a:gd name="T106" fmla="*/ 0 w 145"/>
                <a:gd name="T107" fmla="*/ 202 h 237"/>
                <a:gd name="T108" fmla="*/ 1 w 145"/>
                <a:gd name="T109" fmla="*/ 196 h 237"/>
                <a:gd name="T110" fmla="*/ 4 w 145"/>
                <a:gd name="T111" fmla="*/ 190 h 237"/>
                <a:gd name="T112" fmla="*/ 9 w 145"/>
                <a:gd name="T113" fmla="*/ 174 h 237"/>
                <a:gd name="T114" fmla="*/ 14 w 145"/>
                <a:gd name="T115" fmla="*/ 154 h 237"/>
                <a:gd name="T116" fmla="*/ 18 w 145"/>
                <a:gd name="T117" fmla="*/ 135 h 237"/>
                <a:gd name="T118" fmla="*/ 21 w 145"/>
                <a:gd name="T119" fmla="*/ 122 h 23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 h="237">
                  <a:moveTo>
                    <a:pt x="22" y="119"/>
                  </a:moveTo>
                  <a:lnTo>
                    <a:pt x="22" y="118"/>
                  </a:lnTo>
                  <a:lnTo>
                    <a:pt x="21" y="116"/>
                  </a:lnTo>
                  <a:lnTo>
                    <a:pt x="20" y="112"/>
                  </a:lnTo>
                  <a:lnTo>
                    <a:pt x="19" y="108"/>
                  </a:lnTo>
                  <a:lnTo>
                    <a:pt x="18" y="103"/>
                  </a:lnTo>
                  <a:lnTo>
                    <a:pt x="16" y="97"/>
                  </a:lnTo>
                  <a:lnTo>
                    <a:pt x="15" y="90"/>
                  </a:lnTo>
                  <a:lnTo>
                    <a:pt x="13" y="84"/>
                  </a:lnTo>
                  <a:lnTo>
                    <a:pt x="11" y="77"/>
                  </a:lnTo>
                  <a:lnTo>
                    <a:pt x="10" y="70"/>
                  </a:lnTo>
                  <a:lnTo>
                    <a:pt x="8" y="64"/>
                  </a:lnTo>
                  <a:lnTo>
                    <a:pt x="6" y="58"/>
                  </a:lnTo>
                  <a:lnTo>
                    <a:pt x="5" y="53"/>
                  </a:lnTo>
                  <a:lnTo>
                    <a:pt x="3" y="49"/>
                  </a:lnTo>
                  <a:lnTo>
                    <a:pt x="2" y="45"/>
                  </a:lnTo>
                  <a:lnTo>
                    <a:pt x="1" y="43"/>
                  </a:lnTo>
                  <a:lnTo>
                    <a:pt x="0" y="41"/>
                  </a:lnTo>
                  <a:lnTo>
                    <a:pt x="0" y="38"/>
                  </a:lnTo>
                  <a:lnTo>
                    <a:pt x="0" y="34"/>
                  </a:lnTo>
                  <a:lnTo>
                    <a:pt x="1" y="31"/>
                  </a:lnTo>
                  <a:lnTo>
                    <a:pt x="2" y="27"/>
                  </a:lnTo>
                  <a:lnTo>
                    <a:pt x="4" y="25"/>
                  </a:lnTo>
                  <a:lnTo>
                    <a:pt x="8" y="24"/>
                  </a:lnTo>
                  <a:lnTo>
                    <a:pt x="9" y="23"/>
                  </a:lnTo>
                  <a:lnTo>
                    <a:pt x="10" y="22"/>
                  </a:lnTo>
                  <a:lnTo>
                    <a:pt x="11" y="19"/>
                  </a:lnTo>
                  <a:lnTo>
                    <a:pt x="13" y="17"/>
                  </a:lnTo>
                  <a:lnTo>
                    <a:pt x="15" y="13"/>
                  </a:lnTo>
                  <a:lnTo>
                    <a:pt x="16" y="10"/>
                  </a:lnTo>
                  <a:lnTo>
                    <a:pt x="17" y="7"/>
                  </a:lnTo>
                  <a:lnTo>
                    <a:pt x="17" y="3"/>
                  </a:lnTo>
                  <a:lnTo>
                    <a:pt x="18" y="3"/>
                  </a:lnTo>
                  <a:lnTo>
                    <a:pt x="20" y="3"/>
                  </a:lnTo>
                  <a:lnTo>
                    <a:pt x="22" y="3"/>
                  </a:lnTo>
                  <a:lnTo>
                    <a:pt x="26" y="3"/>
                  </a:lnTo>
                  <a:lnTo>
                    <a:pt x="30" y="2"/>
                  </a:lnTo>
                  <a:lnTo>
                    <a:pt x="36" y="1"/>
                  </a:lnTo>
                  <a:lnTo>
                    <a:pt x="43" y="0"/>
                  </a:lnTo>
                  <a:lnTo>
                    <a:pt x="43" y="1"/>
                  </a:lnTo>
                  <a:lnTo>
                    <a:pt x="45" y="3"/>
                  </a:lnTo>
                  <a:lnTo>
                    <a:pt x="48" y="6"/>
                  </a:lnTo>
                  <a:lnTo>
                    <a:pt x="51" y="10"/>
                  </a:lnTo>
                  <a:lnTo>
                    <a:pt x="55" y="15"/>
                  </a:lnTo>
                  <a:lnTo>
                    <a:pt x="60" y="21"/>
                  </a:lnTo>
                  <a:lnTo>
                    <a:pt x="65" y="27"/>
                  </a:lnTo>
                  <a:lnTo>
                    <a:pt x="70" y="33"/>
                  </a:lnTo>
                  <a:lnTo>
                    <a:pt x="75" y="39"/>
                  </a:lnTo>
                  <a:lnTo>
                    <a:pt x="80" y="45"/>
                  </a:lnTo>
                  <a:lnTo>
                    <a:pt x="84" y="51"/>
                  </a:lnTo>
                  <a:lnTo>
                    <a:pt x="89" y="57"/>
                  </a:lnTo>
                  <a:lnTo>
                    <a:pt x="92" y="62"/>
                  </a:lnTo>
                  <a:lnTo>
                    <a:pt x="95" y="66"/>
                  </a:lnTo>
                  <a:lnTo>
                    <a:pt x="97" y="68"/>
                  </a:lnTo>
                  <a:lnTo>
                    <a:pt x="97" y="70"/>
                  </a:lnTo>
                  <a:lnTo>
                    <a:pt x="97" y="73"/>
                  </a:lnTo>
                  <a:lnTo>
                    <a:pt x="98" y="74"/>
                  </a:lnTo>
                  <a:lnTo>
                    <a:pt x="100" y="76"/>
                  </a:lnTo>
                  <a:lnTo>
                    <a:pt x="102" y="78"/>
                  </a:lnTo>
                  <a:lnTo>
                    <a:pt x="103" y="80"/>
                  </a:lnTo>
                  <a:lnTo>
                    <a:pt x="105" y="83"/>
                  </a:lnTo>
                  <a:lnTo>
                    <a:pt x="107" y="86"/>
                  </a:lnTo>
                  <a:lnTo>
                    <a:pt x="108" y="90"/>
                  </a:lnTo>
                  <a:lnTo>
                    <a:pt x="109" y="90"/>
                  </a:lnTo>
                  <a:lnTo>
                    <a:pt x="110" y="91"/>
                  </a:lnTo>
                  <a:lnTo>
                    <a:pt x="112" y="92"/>
                  </a:lnTo>
                  <a:lnTo>
                    <a:pt x="115" y="93"/>
                  </a:lnTo>
                  <a:lnTo>
                    <a:pt x="118" y="94"/>
                  </a:lnTo>
                  <a:lnTo>
                    <a:pt x="121" y="94"/>
                  </a:lnTo>
                  <a:lnTo>
                    <a:pt x="123" y="95"/>
                  </a:lnTo>
                  <a:lnTo>
                    <a:pt x="126" y="95"/>
                  </a:lnTo>
                  <a:lnTo>
                    <a:pt x="128" y="96"/>
                  </a:lnTo>
                  <a:lnTo>
                    <a:pt x="131" y="96"/>
                  </a:lnTo>
                  <a:lnTo>
                    <a:pt x="133" y="96"/>
                  </a:lnTo>
                  <a:lnTo>
                    <a:pt x="135" y="97"/>
                  </a:lnTo>
                  <a:lnTo>
                    <a:pt x="137" y="98"/>
                  </a:lnTo>
                  <a:lnTo>
                    <a:pt x="139" y="99"/>
                  </a:lnTo>
                  <a:lnTo>
                    <a:pt x="140" y="100"/>
                  </a:lnTo>
                  <a:lnTo>
                    <a:pt x="141" y="102"/>
                  </a:lnTo>
                  <a:lnTo>
                    <a:pt x="142" y="103"/>
                  </a:lnTo>
                  <a:lnTo>
                    <a:pt x="143" y="105"/>
                  </a:lnTo>
                  <a:lnTo>
                    <a:pt x="143" y="106"/>
                  </a:lnTo>
                  <a:lnTo>
                    <a:pt x="144" y="108"/>
                  </a:lnTo>
                  <a:lnTo>
                    <a:pt x="144" y="111"/>
                  </a:lnTo>
                  <a:lnTo>
                    <a:pt x="144" y="113"/>
                  </a:lnTo>
                  <a:lnTo>
                    <a:pt x="144" y="115"/>
                  </a:lnTo>
                  <a:lnTo>
                    <a:pt x="144" y="118"/>
                  </a:lnTo>
                  <a:lnTo>
                    <a:pt x="144" y="120"/>
                  </a:lnTo>
                  <a:lnTo>
                    <a:pt x="144" y="122"/>
                  </a:lnTo>
                  <a:lnTo>
                    <a:pt x="144" y="124"/>
                  </a:lnTo>
                  <a:lnTo>
                    <a:pt x="143" y="126"/>
                  </a:lnTo>
                  <a:lnTo>
                    <a:pt x="143" y="127"/>
                  </a:lnTo>
                  <a:lnTo>
                    <a:pt x="142" y="129"/>
                  </a:lnTo>
                  <a:lnTo>
                    <a:pt x="142" y="130"/>
                  </a:lnTo>
                  <a:lnTo>
                    <a:pt x="141" y="132"/>
                  </a:lnTo>
                  <a:lnTo>
                    <a:pt x="140" y="133"/>
                  </a:lnTo>
                  <a:lnTo>
                    <a:pt x="139" y="135"/>
                  </a:lnTo>
                  <a:lnTo>
                    <a:pt x="137" y="136"/>
                  </a:lnTo>
                  <a:lnTo>
                    <a:pt x="136" y="137"/>
                  </a:lnTo>
                  <a:lnTo>
                    <a:pt x="134" y="138"/>
                  </a:lnTo>
                  <a:lnTo>
                    <a:pt x="132" y="138"/>
                  </a:lnTo>
                  <a:lnTo>
                    <a:pt x="129" y="139"/>
                  </a:lnTo>
                  <a:lnTo>
                    <a:pt x="126" y="139"/>
                  </a:lnTo>
                  <a:lnTo>
                    <a:pt x="124" y="140"/>
                  </a:lnTo>
                  <a:lnTo>
                    <a:pt x="121" y="140"/>
                  </a:lnTo>
                  <a:lnTo>
                    <a:pt x="118" y="141"/>
                  </a:lnTo>
                  <a:lnTo>
                    <a:pt x="115" y="142"/>
                  </a:lnTo>
                  <a:lnTo>
                    <a:pt x="112" y="143"/>
                  </a:lnTo>
                  <a:lnTo>
                    <a:pt x="109" y="144"/>
                  </a:lnTo>
                  <a:lnTo>
                    <a:pt x="108" y="145"/>
                  </a:lnTo>
                  <a:lnTo>
                    <a:pt x="107" y="145"/>
                  </a:lnTo>
                  <a:lnTo>
                    <a:pt x="107" y="147"/>
                  </a:lnTo>
                  <a:lnTo>
                    <a:pt x="106" y="149"/>
                  </a:lnTo>
                  <a:lnTo>
                    <a:pt x="105" y="151"/>
                  </a:lnTo>
                  <a:lnTo>
                    <a:pt x="104" y="153"/>
                  </a:lnTo>
                  <a:lnTo>
                    <a:pt x="103" y="154"/>
                  </a:lnTo>
                  <a:lnTo>
                    <a:pt x="103" y="156"/>
                  </a:lnTo>
                  <a:lnTo>
                    <a:pt x="101" y="157"/>
                  </a:lnTo>
                  <a:lnTo>
                    <a:pt x="101" y="158"/>
                  </a:lnTo>
                  <a:lnTo>
                    <a:pt x="100" y="159"/>
                  </a:lnTo>
                  <a:lnTo>
                    <a:pt x="99" y="160"/>
                  </a:lnTo>
                  <a:lnTo>
                    <a:pt x="98" y="161"/>
                  </a:lnTo>
                  <a:lnTo>
                    <a:pt x="97" y="162"/>
                  </a:lnTo>
                  <a:lnTo>
                    <a:pt x="97" y="163"/>
                  </a:lnTo>
                  <a:lnTo>
                    <a:pt x="96" y="164"/>
                  </a:lnTo>
                  <a:lnTo>
                    <a:pt x="96" y="165"/>
                  </a:lnTo>
                  <a:lnTo>
                    <a:pt x="96" y="166"/>
                  </a:lnTo>
                  <a:lnTo>
                    <a:pt x="95" y="168"/>
                  </a:lnTo>
                  <a:lnTo>
                    <a:pt x="93" y="171"/>
                  </a:lnTo>
                  <a:lnTo>
                    <a:pt x="91" y="175"/>
                  </a:lnTo>
                  <a:lnTo>
                    <a:pt x="87" y="180"/>
                  </a:lnTo>
                  <a:lnTo>
                    <a:pt x="82" y="185"/>
                  </a:lnTo>
                  <a:lnTo>
                    <a:pt x="77" y="191"/>
                  </a:lnTo>
                  <a:lnTo>
                    <a:pt x="72" y="197"/>
                  </a:lnTo>
                  <a:lnTo>
                    <a:pt x="67" y="203"/>
                  </a:lnTo>
                  <a:lnTo>
                    <a:pt x="61" y="210"/>
                  </a:lnTo>
                  <a:lnTo>
                    <a:pt x="56" y="216"/>
                  </a:lnTo>
                  <a:lnTo>
                    <a:pt x="51" y="221"/>
                  </a:lnTo>
                  <a:lnTo>
                    <a:pt x="46" y="226"/>
                  </a:lnTo>
                  <a:lnTo>
                    <a:pt x="43" y="230"/>
                  </a:lnTo>
                  <a:lnTo>
                    <a:pt x="40" y="233"/>
                  </a:lnTo>
                  <a:lnTo>
                    <a:pt x="38" y="235"/>
                  </a:lnTo>
                  <a:lnTo>
                    <a:pt x="37" y="236"/>
                  </a:lnTo>
                  <a:lnTo>
                    <a:pt x="31" y="231"/>
                  </a:lnTo>
                  <a:lnTo>
                    <a:pt x="26" y="229"/>
                  </a:lnTo>
                  <a:lnTo>
                    <a:pt x="22" y="227"/>
                  </a:lnTo>
                  <a:lnTo>
                    <a:pt x="19" y="227"/>
                  </a:lnTo>
                  <a:lnTo>
                    <a:pt x="17" y="227"/>
                  </a:lnTo>
                  <a:lnTo>
                    <a:pt x="15" y="227"/>
                  </a:lnTo>
                  <a:lnTo>
                    <a:pt x="14" y="227"/>
                  </a:lnTo>
                  <a:lnTo>
                    <a:pt x="14" y="228"/>
                  </a:lnTo>
                  <a:lnTo>
                    <a:pt x="15" y="225"/>
                  </a:lnTo>
                  <a:lnTo>
                    <a:pt x="14" y="221"/>
                  </a:lnTo>
                  <a:lnTo>
                    <a:pt x="13" y="218"/>
                  </a:lnTo>
                  <a:lnTo>
                    <a:pt x="11" y="216"/>
                  </a:lnTo>
                  <a:lnTo>
                    <a:pt x="10" y="213"/>
                  </a:lnTo>
                  <a:lnTo>
                    <a:pt x="8" y="211"/>
                  </a:lnTo>
                  <a:lnTo>
                    <a:pt x="7" y="210"/>
                  </a:lnTo>
                  <a:lnTo>
                    <a:pt x="6" y="210"/>
                  </a:lnTo>
                  <a:lnTo>
                    <a:pt x="3" y="207"/>
                  </a:lnTo>
                  <a:lnTo>
                    <a:pt x="1" y="205"/>
                  </a:lnTo>
                  <a:lnTo>
                    <a:pt x="0" y="202"/>
                  </a:lnTo>
                  <a:lnTo>
                    <a:pt x="0" y="200"/>
                  </a:lnTo>
                  <a:lnTo>
                    <a:pt x="1" y="198"/>
                  </a:lnTo>
                  <a:lnTo>
                    <a:pt x="1" y="196"/>
                  </a:lnTo>
                  <a:lnTo>
                    <a:pt x="2" y="195"/>
                  </a:lnTo>
                  <a:lnTo>
                    <a:pt x="3" y="193"/>
                  </a:lnTo>
                  <a:lnTo>
                    <a:pt x="4" y="190"/>
                  </a:lnTo>
                  <a:lnTo>
                    <a:pt x="6" y="186"/>
                  </a:lnTo>
                  <a:lnTo>
                    <a:pt x="7" y="180"/>
                  </a:lnTo>
                  <a:lnTo>
                    <a:pt x="9" y="174"/>
                  </a:lnTo>
                  <a:lnTo>
                    <a:pt x="11" y="168"/>
                  </a:lnTo>
                  <a:lnTo>
                    <a:pt x="12" y="161"/>
                  </a:lnTo>
                  <a:lnTo>
                    <a:pt x="14" y="154"/>
                  </a:lnTo>
                  <a:lnTo>
                    <a:pt x="15" y="148"/>
                  </a:lnTo>
                  <a:lnTo>
                    <a:pt x="17" y="141"/>
                  </a:lnTo>
                  <a:lnTo>
                    <a:pt x="18" y="135"/>
                  </a:lnTo>
                  <a:lnTo>
                    <a:pt x="19" y="130"/>
                  </a:lnTo>
                  <a:lnTo>
                    <a:pt x="20" y="125"/>
                  </a:lnTo>
                  <a:lnTo>
                    <a:pt x="21" y="122"/>
                  </a:lnTo>
                  <a:lnTo>
                    <a:pt x="22" y="120"/>
                  </a:lnTo>
                  <a:lnTo>
                    <a:pt x="22" y="119"/>
                  </a:lnTo>
                </a:path>
              </a:pathLst>
            </a:custGeom>
            <a:solidFill>
              <a:srgbClr val="000000"/>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15" name="Freeform 66"/>
            <p:cNvSpPr>
              <a:spLocks/>
            </p:cNvSpPr>
            <p:nvPr/>
          </p:nvSpPr>
          <p:spPr bwMode="auto">
            <a:xfrm>
              <a:off x="2341" y="1585"/>
              <a:ext cx="364" cy="268"/>
            </a:xfrm>
            <a:custGeom>
              <a:avLst/>
              <a:gdLst>
                <a:gd name="T0" fmla="*/ 1 w 364"/>
                <a:gd name="T1" fmla="*/ 127 h 268"/>
                <a:gd name="T2" fmla="*/ 3 w 364"/>
                <a:gd name="T3" fmla="*/ 121 h 268"/>
                <a:gd name="T4" fmla="*/ 5 w 364"/>
                <a:gd name="T5" fmla="*/ 115 h 268"/>
                <a:gd name="T6" fmla="*/ 7 w 364"/>
                <a:gd name="T7" fmla="*/ 112 h 268"/>
                <a:gd name="T8" fmla="*/ 8 w 364"/>
                <a:gd name="T9" fmla="*/ 109 h 268"/>
                <a:gd name="T10" fmla="*/ 15 w 364"/>
                <a:gd name="T11" fmla="*/ 93 h 268"/>
                <a:gd name="T12" fmla="*/ 29 w 364"/>
                <a:gd name="T13" fmla="*/ 76 h 268"/>
                <a:gd name="T14" fmla="*/ 44 w 364"/>
                <a:gd name="T15" fmla="*/ 62 h 268"/>
                <a:gd name="T16" fmla="*/ 58 w 364"/>
                <a:gd name="T17" fmla="*/ 51 h 268"/>
                <a:gd name="T18" fmla="*/ 65 w 364"/>
                <a:gd name="T19" fmla="*/ 45 h 268"/>
                <a:gd name="T20" fmla="*/ 98 w 364"/>
                <a:gd name="T21" fmla="*/ 26 h 268"/>
                <a:gd name="T22" fmla="*/ 142 w 364"/>
                <a:gd name="T23" fmla="*/ 8 h 268"/>
                <a:gd name="T24" fmla="*/ 184 w 364"/>
                <a:gd name="T25" fmla="*/ 1 h 268"/>
                <a:gd name="T26" fmla="*/ 221 w 364"/>
                <a:gd name="T27" fmla="*/ 1 h 268"/>
                <a:gd name="T28" fmla="*/ 255 w 364"/>
                <a:gd name="T29" fmla="*/ 9 h 268"/>
                <a:gd name="T30" fmla="*/ 284 w 364"/>
                <a:gd name="T31" fmla="*/ 20 h 268"/>
                <a:gd name="T32" fmla="*/ 308 w 364"/>
                <a:gd name="T33" fmla="*/ 34 h 268"/>
                <a:gd name="T34" fmla="*/ 328 w 364"/>
                <a:gd name="T35" fmla="*/ 48 h 268"/>
                <a:gd name="T36" fmla="*/ 342 w 364"/>
                <a:gd name="T37" fmla="*/ 61 h 268"/>
                <a:gd name="T38" fmla="*/ 351 w 364"/>
                <a:gd name="T39" fmla="*/ 70 h 268"/>
                <a:gd name="T40" fmla="*/ 354 w 364"/>
                <a:gd name="T41" fmla="*/ 74 h 268"/>
                <a:gd name="T42" fmla="*/ 360 w 364"/>
                <a:gd name="T43" fmla="*/ 86 h 268"/>
                <a:gd name="T44" fmla="*/ 362 w 364"/>
                <a:gd name="T45" fmla="*/ 99 h 268"/>
                <a:gd name="T46" fmla="*/ 361 w 364"/>
                <a:gd name="T47" fmla="*/ 111 h 268"/>
                <a:gd name="T48" fmla="*/ 359 w 364"/>
                <a:gd name="T49" fmla="*/ 121 h 268"/>
                <a:gd name="T50" fmla="*/ 356 w 364"/>
                <a:gd name="T51" fmla="*/ 129 h 268"/>
                <a:gd name="T52" fmla="*/ 357 w 364"/>
                <a:gd name="T53" fmla="*/ 135 h 268"/>
                <a:gd name="T54" fmla="*/ 360 w 364"/>
                <a:gd name="T55" fmla="*/ 144 h 268"/>
                <a:gd name="T56" fmla="*/ 362 w 364"/>
                <a:gd name="T57" fmla="*/ 155 h 268"/>
                <a:gd name="T58" fmla="*/ 363 w 364"/>
                <a:gd name="T59" fmla="*/ 167 h 268"/>
                <a:gd name="T60" fmla="*/ 360 w 364"/>
                <a:gd name="T61" fmla="*/ 179 h 268"/>
                <a:gd name="T62" fmla="*/ 354 w 364"/>
                <a:gd name="T63" fmla="*/ 190 h 268"/>
                <a:gd name="T64" fmla="*/ 347 w 364"/>
                <a:gd name="T65" fmla="*/ 197 h 268"/>
                <a:gd name="T66" fmla="*/ 335 w 364"/>
                <a:gd name="T67" fmla="*/ 210 h 268"/>
                <a:gd name="T68" fmla="*/ 317 w 364"/>
                <a:gd name="T69" fmla="*/ 224 h 268"/>
                <a:gd name="T70" fmla="*/ 295 w 364"/>
                <a:gd name="T71" fmla="*/ 240 h 268"/>
                <a:gd name="T72" fmla="*/ 267 w 364"/>
                <a:gd name="T73" fmla="*/ 253 h 268"/>
                <a:gd name="T74" fmla="*/ 236 w 364"/>
                <a:gd name="T75" fmla="*/ 263 h 268"/>
                <a:gd name="T76" fmla="*/ 200 w 364"/>
                <a:gd name="T77" fmla="*/ 267 h 268"/>
                <a:gd name="T78" fmla="*/ 160 w 364"/>
                <a:gd name="T79" fmla="*/ 263 h 268"/>
                <a:gd name="T80" fmla="*/ 117 w 364"/>
                <a:gd name="T81" fmla="*/ 249 h 268"/>
                <a:gd name="T82" fmla="*/ 70 w 364"/>
                <a:gd name="T83" fmla="*/ 224 h 268"/>
                <a:gd name="T84" fmla="*/ 65 w 364"/>
                <a:gd name="T85" fmla="*/ 220 h 268"/>
                <a:gd name="T86" fmla="*/ 52 w 364"/>
                <a:gd name="T87" fmla="*/ 210 h 268"/>
                <a:gd name="T88" fmla="*/ 35 w 364"/>
                <a:gd name="T89" fmla="*/ 195 h 268"/>
                <a:gd name="T90" fmla="*/ 20 w 364"/>
                <a:gd name="T91" fmla="*/ 177 h 268"/>
                <a:gd name="T92" fmla="*/ 10 w 364"/>
                <a:gd name="T93" fmla="*/ 158 h 268"/>
                <a:gd name="T94" fmla="*/ 8 w 364"/>
                <a:gd name="T95" fmla="*/ 150 h 268"/>
                <a:gd name="T96" fmla="*/ 3 w 364"/>
                <a:gd name="T97" fmla="*/ 142 h 268"/>
                <a:gd name="T98" fmla="*/ 0 w 364"/>
                <a:gd name="T99" fmla="*/ 131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4" h="268">
                  <a:moveTo>
                    <a:pt x="0" y="131"/>
                  </a:moveTo>
                  <a:lnTo>
                    <a:pt x="0" y="129"/>
                  </a:lnTo>
                  <a:lnTo>
                    <a:pt x="1" y="127"/>
                  </a:lnTo>
                  <a:lnTo>
                    <a:pt x="1" y="125"/>
                  </a:lnTo>
                  <a:lnTo>
                    <a:pt x="2" y="123"/>
                  </a:lnTo>
                  <a:lnTo>
                    <a:pt x="3" y="121"/>
                  </a:lnTo>
                  <a:lnTo>
                    <a:pt x="3" y="119"/>
                  </a:lnTo>
                  <a:lnTo>
                    <a:pt x="4" y="117"/>
                  </a:lnTo>
                  <a:lnTo>
                    <a:pt x="5" y="115"/>
                  </a:lnTo>
                  <a:lnTo>
                    <a:pt x="6" y="114"/>
                  </a:lnTo>
                  <a:lnTo>
                    <a:pt x="6" y="113"/>
                  </a:lnTo>
                  <a:lnTo>
                    <a:pt x="7" y="112"/>
                  </a:lnTo>
                  <a:lnTo>
                    <a:pt x="7" y="111"/>
                  </a:lnTo>
                  <a:lnTo>
                    <a:pt x="8" y="110"/>
                  </a:lnTo>
                  <a:lnTo>
                    <a:pt x="8" y="109"/>
                  </a:lnTo>
                  <a:lnTo>
                    <a:pt x="10" y="104"/>
                  </a:lnTo>
                  <a:lnTo>
                    <a:pt x="12" y="98"/>
                  </a:lnTo>
                  <a:lnTo>
                    <a:pt x="15" y="93"/>
                  </a:lnTo>
                  <a:lnTo>
                    <a:pt x="19" y="87"/>
                  </a:lnTo>
                  <a:lnTo>
                    <a:pt x="24" y="82"/>
                  </a:lnTo>
                  <a:lnTo>
                    <a:pt x="29" y="76"/>
                  </a:lnTo>
                  <a:lnTo>
                    <a:pt x="34" y="71"/>
                  </a:lnTo>
                  <a:lnTo>
                    <a:pt x="39" y="66"/>
                  </a:lnTo>
                  <a:lnTo>
                    <a:pt x="44" y="62"/>
                  </a:lnTo>
                  <a:lnTo>
                    <a:pt x="49" y="58"/>
                  </a:lnTo>
                  <a:lnTo>
                    <a:pt x="53" y="54"/>
                  </a:lnTo>
                  <a:lnTo>
                    <a:pt x="58" y="51"/>
                  </a:lnTo>
                  <a:lnTo>
                    <a:pt x="61" y="48"/>
                  </a:lnTo>
                  <a:lnTo>
                    <a:pt x="64" y="46"/>
                  </a:lnTo>
                  <a:lnTo>
                    <a:pt x="65" y="45"/>
                  </a:lnTo>
                  <a:lnTo>
                    <a:pt x="66" y="45"/>
                  </a:lnTo>
                  <a:lnTo>
                    <a:pt x="82" y="34"/>
                  </a:lnTo>
                  <a:lnTo>
                    <a:pt x="98" y="26"/>
                  </a:lnTo>
                  <a:lnTo>
                    <a:pt x="113" y="19"/>
                  </a:lnTo>
                  <a:lnTo>
                    <a:pt x="128" y="13"/>
                  </a:lnTo>
                  <a:lnTo>
                    <a:pt x="142" y="8"/>
                  </a:lnTo>
                  <a:lnTo>
                    <a:pt x="157" y="4"/>
                  </a:lnTo>
                  <a:lnTo>
                    <a:pt x="170" y="2"/>
                  </a:lnTo>
                  <a:lnTo>
                    <a:pt x="184" y="1"/>
                  </a:lnTo>
                  <a:lnTo>
                    <a:pt x="197" y="0"/>
                  </a:lnTo>
                  <a:lnTo>
                    <a:pt x="209" y="0"/>
                  </a:lnTo>
                  <a:lnTo>
                    <a:pt x="221" y="1"/>
                  </a:lnTo>
                  <a:lnTo>
                    <a:pt x="233" y="3"/>
                  </a:lnTo>
                  <a:lnTo>
                    <a:pt x="244" y="5"/>
                  </a:lnTo>
                  <a:lnTo>
                    <a:pt x="255" y="9"/>
                  </a:lnTo>
                  <a:lnTo>
                    <a:pt x="265" y="12"/>
                  </a:lnTo>
                  <a:lnTo>
                    <a:pt x="275" y="16"/>
                  </a:lnTo>
                  <a:lnTo>
                    <a:pt x="284" y="20"/>
                  </a:lnTo>
                  <a:lnTo>
                    <a:pt x="293" y="25"/>
                  </a:lnTo>
                  <a:lnTo>
                    <a:pt x="301" y="29"/>
                  </a:lnTo>
                  <a:lnTo>
                    <a:pt x="308" y="34"/>
                  </a:lnTo>
                  <a:lnTo>
                    <a:pt x="315" y="39"/>
                  </a:lnTo>
                  <a:lnTo>
                    <a:pt x="322" y="44"/>
                  </a:lnTo>
                  <a:lnTo>
                    <a:pt x="328" y="48"/>
                  </a:lnTo>
                  <a:lnTo>
                    <a:pt x="333" y="53"/>
                  </a:lnTo>
                  <a:lnTo>
                    <a:pt x="338" y="57"/>
                  </a:lnTo>
                  <a:lnTo>
                    <a:pt x="342" y="61"/>
                  </a:lnTo>
                  <a:lnTo>
                    <a:pt x="346" y="65"/>
                  </a:lnTo>
                  <a:lnTo>
                    <a:pt x="348" y="68"/>
                  </a:lnTo>
                  <a:lnTo>
                    <a:pt x="351" y="70"/>
                  </a:lnTo>
                  <a:lnTo>
                    <a:pt x="353" y="72"/>
                  </a:lnTo>
                  <a:lnTo>
                    <a:pt x="353" y="73"/>
                  </a:lnTo>
                  <a:lnTo>
                    <a:pt x="354" y="74"/>
                  </a:lnTo>
                  <a:lnTo>
                    <a:pt x="357" y="78"/>
                  </a:lnTo>
                  <a:lnTo>
                    <a:pt x="359" y="82"/>
                  </a:lnTo>
                  <a:lnTo>
                    <a:pt x="360" y="86"/>
                  </a:lnTo>
                  <a:lnTo>
                    <a:pt x="362" y="91"/>
                  </a:lnTo>
                  <a:lnTo>
                    <a:pt x="362" y="95"/>
                  </a:lnTo>
                  <a:lnTo>
                    <a:pt x="362" y="99"/>
                  </a:lnTo>
                  <a:lnTo>
                    <a:pt x="362" y="103"/>
                  </a:lnTo>
                  <a:lnTo>
                    <a:pt x="362" y="107"/>
                  </a:lnTo>
                  <a:lnTo>
                    <a:pt x="361" y="111"/>
                  </a:lnTo>
                  <a:lnTo>
                    <a:pt x="361" y="114"/>
                  </a:lnTo>
                  <a:lnTo>
                    <a:pt x="360" y="117"/>
                  </a:lnTo>
                  <a:lnTo>
                    <a:pt x="359" y="121"/>
                  </a:lnTo>
                  <a:lnTo>
                    <a:pt x="358" y="124"/>
                  </a:lnTo>
                  <a:lnTo>
                    <a:pt x="357" y="126"/>
                  </a:lnTo>
                  <a:lnTo>
                    <a:pt x="356" y="129"/>
                  </a:lnTo>
                  <a:lnTo>
                    <a:pt x="356" y="131"/>
                  </a:lnTo>
                  <a:lnTo>
                    <a:pt x="356" y="133"/>
                  </a:lnTo>
                  <a:lnTo>
                    <a:pt x="357" y="135"/>
                  </a:lnTo>
                  <a:lnTo>
                    <a:pt x="358" y="138"/>
                  </a:lnTo>
                  <a:lnTo>
                    <a:pt x="359" y="141"/>
                  </a:lnTo>
                  <a:lnTo>
                    <a:pt x="360" y="144"/>
                  </a:lnTo>
                  <a:lnTo>
                    <a:pt x="361" y="147"/>
                  </a:lnTo>
                  <a:lnTo>
                    <a:pt x="362" y="151"/>
                  </a:lnTo>
                  <a:lnTo>
                    <a:pt x="362" y="155"/>
                  </a:lnTo>
                  <a:lnTo>
                    <a:pt x="363" y="159"/>
                  </a:lnTo>
                  <a:lnTo>
                    <a:pt x="363" y="163"/>
                  </a:lnTo>
                  <a:lnTo>
                    <a:pt x="363" y="167"/>
                  </a:lnTo>
                  <a:lnTo>
                    <a:pt x="362" y="171"/>
                  </a:lnTo>
                  <a:lnTo>
                    <a:pt x="361" y="175"/>
                  </a:lnTo>
                  <a:lnTo>
                    <a:pt x="360" y="179"/>
                  </a:lnTo>
                  <a:lnTo>
                    <a:pt x="357" y="184"/>
                  </a:lnTo>
                  <a:lnTo>
                    <a:pt x="355" y="188"/>
                  </a:lnTo>
                  <a:lnTo>
                    <a:pt x="354" y="190"/>
                  </a:lnTo>
                  <a:lnTo>
                    <a:pt x="352" y="192"/>
                  </a:lnTo>
                  <a:lnTo>
                    <a:pt x="350" y="194"/>
                  </a:lnTo>
                  <a:lnTo>
                    <a:pt x="347" y="197"/>
                  </a:lnTo>
                  <a:lnTo>
                    <a:pt x="343" y="201"/>
                  </a:lnTo>
                  <a:lnTo>
                    <a:pt x="339" y="205"/>
                  </a:lnTo>
                  <a:lnTo>
                    <a:pt x="335" y="210"/>
                  </a:lnTo>
                  <a:lnTo>
                    <a:pt x="329" y="215"/>
                  </a:lnTo>
                  <a:lnTo>
                    <a:pt x="323" y="219"/>
                  </a:lnTo>
                  <a:lnTo>
                    <a:pt x="317" y="224"/>
                  </a:lnTo>
                  <a:lnTo>
                    <a:pt x="310" y="229"/>
                  </a:lnTo>
                  <a:lnTo>
                    <a:pt x="303" y="235"/>
                  </a:lnTo>
                  <a:lnTo>
                    <a:pt x="295" y="240"/>
                  </a:lnTo>
                  <a:lnTo>
                    <a:pt x="286" y="244"/>
                  </a:lnTo>
                  <a:lnTo>
                    <a:pt x="277" y="249"/>
                  </a:lnTo>
                  <a:lnTo>
                    <a:pt x="267" y="253"/>
                  </a:lnTo>
                  <a:lnTo>
                    <a:pt x="257" y="257"/>
                  </a:lnTo>
                  <a:lnTo>
                    <a:pt x="247" y="260"/>
                  </a:lnTo>
                  <a:lnTo>
                    <a:pt x="236" y="263"/>
                  </a:lnTo>
                  <a:lnTo>
                    <a:pt x="224" y="265"/>
                  </a:lnTo>
                  <a:lnTo>
                    <a:pt x="212" y="266"/>
                  </a:lnTo>
                  <a:lnTo>
                    <a:pt x="200" y="267"/>
                  </a:lnTo>
                  <a:lnTo>
                    <a:pt x="187" y="267"/>
                  </a:lnTo>
                  <a:lnTo>
                    <a:pt x="174" y="266"/>
                  </a:lnTo>
                  <a:lnTo>
                    <a:pt x="160" y="263"/>
                  </a:lnTo>
                  <a:lnTo>
                    <a:pt x="146" y="260"/>
                  </a:lnTo>
                  <a:lnTo>
                    <a:pt x="132" y="255"/>
                  </a:lnTo>
                  <a:lnTo>
                    <a:pt x="117" y="249"/>
                  </a:lnTo>
                  <a:lnTo>
                    <a:pt x="102" y="242"/>
                  </a:lnTo>
                  <a:lnTo>
                    <a:pt x="86" y="234"/>
                  </a:lnTo>
                  <a:lnTo>
                    <a:pt x="70" y="224"/>
                  </a:lnTo>
                  <a:lnTo>
                    <a:pt x="69" y="223"/>
                  </a:lnTo>
                  <a:lnTo>
                    <a:pt x="68" y="222"/>
                  </a:lnTo>
                  <a:lnTo>
                    <a:pt x="65" y="220"/>
                  </a:lnTo>
                  <a:lnTo>
                    <a:pt x="61" y="217"/>
                  </a:lnTo>
                  <a:lnTo>
                    <a:pt x="57" y="213"/>
                  </a:lnTo>
                  <a:lnTo>
                    <a:pt x="52" y="210"/>
                  </a:lnTo>
                  <a:lnTo>
                    <a:pt x="46" y="205"/>
                  </a:lnTo>
                  <a:lnTo>
                    <a:pt x="41" y="200"/>
                  </a:lnTo>
                  <a:lnTo>
                    <a:pt x="35" y="195"/>
                  </a:lnTo>
                  <a:lnTo>
                    <a:pt x="30" y="189"/>
                  </a:lnTo>
                  <a:lnTo>
                    <a:pt x="25" y="183"/>
                  </a:lnTo>
                  <a:lnTo>
                    <a:pt x="20" y="177"/>
                  </a:lnTo>
                  <a:lnTo>
                    <a:pt x="16" y="170"/>
                  </a:lnTo>
                  <a:lnTo>
                    <a:pt x="12" y="164"/>
                  </a:lnTo>
                  <a:lnTo>
                    <a:pt x="10" y="158"/>
                  </a:lnTo>
                  <a:lnTo>
                    <a:pt x="9" y="152"/>
                  </a:lnTo>
                  <a:lnTo>
                    <a:pt x="8" y="151"/>
                  </a:lnTo>
                  <a:lnTo>
                    <a:pt x="8" y="150"/>
                  </a:lnTo>
                  <a:lnTo>
                    <a:pt x="6" y="148"/>
                  </a:lnTo>
                  <a:lnTo>
                    <a:pt x="5" y="145"/>
                  </a:lnTo>
                  <a:lnTo>
                    <a:pt x="3" y="142"/>
                  </a:lnTo>
                  <a:lnTo>
                    <a:pt x="2" y="139"/>
                  </a:lnTo>
                  <a:lnTo>
                    <a:pt x="1" y="135"/>
                  </a:lnTo>
                  <a:lnTo>
                    <a:pt x="0" y="131"/>
                  </a:lnTo>
                </a:path>
              </a:pathLst>
            </a:custGeom>
            <a:solidFill>
              <a:srgbClr val="00402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16" name="Freeform 67"/>
            <p:cNvSpPr>
              <a:spLocks/>
            </p:cNvSpPr>
            <p:nvPr/>
          </p:nvSpPr>
          <p:spPr bwMode="auto">
            <a:xfrm>
              <a:off x="2409" y="1809"/>
              <a:ext cx="17" cy="17"/>
            </a:xfrm>
            <a:custGeom>
              <a:avLst/>
              <a:gdLst>
                <a:gd name="T0" fmla="*/ 16 w 17"/>
                <a:gd name="T1" fmla="*/ 0 h 17"/>
                <a:gd name="T2" fmla="*/ 16 w 17"/>
                <a:gd name="T3" fmla="*/ 8 h 17"/>
                <a:gd name="T4" fmla="*/ 10 w 17"/>
                <a:gd name="T5" fmla="*/ 16 h 17"/>
                <a:gd name="T6" fmla="*/ 5 w 17"/>
                <a:gd name="T7" fmla="*/ 16 h 17"/>
                <a:gd name="T8" fmla="*/ 0 w 17"/>
                <a:gd name="T9" fmla="*/ 16 h 17"/>
                <a:gd name="T10" fmla="*/ 0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16" y="0"/>
                  </a:moveTo>
                  <a:lnTo>
                    <a:pt x="16" y="8"/>
                  </a:lnTo>
                  <a:lnTo>
                    <a:pt x="10" y="16"/>
                  </a:lnTo>
                  <a:lnTo>
                    <a:pt x="5" y="16"/>
                  </a:lnTo>
                  <a:lnTo>
                    <a:pt x="0" y="16"/>
                  </a:lnTo>
                  <a:lnTo>
                    <a:pt x="0" y="8"/>
                  </a:lnTo>
                  <a:lnTo>
                    <a:pt x="16" y="0"/>
                  </a:lnTo>
                </a:path>
              </a:pathLst>
            </a:custGeom>
            <a:solidFill>
              <a:srgbClr val="001A00"/>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17" name="Freeform 68"/>
            <p:cNvSpPr>
              <a:spLocks/>
            </p:cNvSpPr>
            <p:nvPr/>
          </p:nvSpPr>
          <p:spPr bwMode="auto">
            <a:xfrm>
              <a:off x="2397" y="1629"/>
              <a:ext cx="17" cy="181"/>
            </a:xfrm>
            <a:custGeom>
              <a:avLst/>
              <a:gdLst>
                <a:gd name="T0" fmla="*/ 12 w 17"/>
                <a:gd name="T1" fmla="*/ 11 h 181"/>
                <a:gd name="T2" fmla="*/ 9 w 17"/>
                <a:gd name="T3" fmla="*/ 29 h 181"/>
                <a:gd name="T4" fmla="*/ 7 w 17"/>
                <a:gd name="T5" fmla="*/ 47 h 181"/>
                <a:gd name="T6" fmla="*/ 5 w 17"/>
                <a:gd name="T7" fmla="*/ 64 h 181"/>
                <a:gd name="T8" fmla="*/ 5 w 17"/>
                <a:gd name="T9" fmla="*/ 80 h 181"/>
                <a:gd name="T10" fmla="*/ 5 w 17"/>
                <a:gd name="T11" fmla="*/ 95 h 181"/>
                <a:gd name="T12" fmla="*/ 5 w 17"/>
                <a:gd name="T13" fmla="*/ 109 h 181"/>
                <a:gd name="T14" fmla="*/ 6 w 17"/>
                <a:gd name="T15" fmla="*/ 123 h 181"/>
                <a:gd name="T16" fmla="*/ 7 w 17"/>
                <a:gd name="T17" fmla="*/ 134 h 181"/>
                <a:gd name="T18" fmla="*/ 8 w 17"/>
                <a:gd name="T19" fmla="*/ 145 h 181"/>
                <a:gd name="T20" fmla="*/ 10 w 17"/>
                <a:gd name="T21" fmla="*/ 154 h 181"/>
                <a:gd name="T22" fmla="*/ 11 w 17"/>
                <a:gd name="T23" fmla="*/ 162 h 181"/>
                <a:gd name="T24" fmla="*/ 13 w 17"/>
                <a:gd name="T25" fmla="*/ 168 h 181"/>
                <a:gd name="T26" fmla="*/ 14 w 17"/>
                <a:gd name="T27" fmla="*/ 173 h 181"/>
                <a:gd name="T28" fmla="*/ 16 w 17"/>
                <a:gd name="T29" fmla="*/ 177 h 181"/>
                <a:gd name="T30" fmla="*/ 16 w 17"/>
                <a:gd name="T31" fmla="*/ 179 h 181"/>
                <a:gd name="T32" fmla="*/ 10 w 17"/>
                <a:gd name="T33" fmla="*/ 180 h 181"/>
                <a:gd name="T34" fmla="*/ 10 w 17"/>
                <a:gd name="T35" fmla="*/ 178 h 181"/>
                <a:gd name="T36" fmla="*/ 9 w 17"/>
                <a:gd name="T37" fmla="*/ 175 h 181"/>
                <a:gd name="T38" fmla="*/ 8 w 17"/>
                <a:gd name="T39" fmla="*/ 170 h 181"/>
                <a:gd name="T40" fmla="*/ 7 w 17"/>
                <a:gd name="T41" fmla="*/ 163 h 181"/>
                <a:gd name="T42" fmla="*/ 5 w 17"/>
                <a:gd name="T43" fmla="*/ 155 h 181"/>
                <a:gd name="T44" fmla="*/ 4 w 17"/>
                <a:gd name="T45" fmla="*/ 145 h 181"/>
                <a:gd name="T46" fmla="*/ 2 w 17"/>
                <a:gd name="T47" fmla="*/ 135 h 181"/>
                <a:gd name="T48" fmla="*/ 1 w 17"/>
                <a:gd name="T49" fmla="*/ 123 h 181"/>
                <a:gd name="T50" fmla="*/ 1 w 17"/>
                <a:gd name="T51" fmla="*/ 110 h 181"/>
                <a:gd name="T52" fmla="*/ 0 w 17"/>
                <a:gd name="T53" fmla="*/ 95 h 181"/>
                <a:gd name="T54" fmla="*/ 0 w 17"/>
                <a:gd name="T55" fmla="*/ 80 h 181"/>
                <a:gd name="T56" fmla="*/ 1 w 17"/>
                <a:gd name="T57" fmla="*/ 64 h 181"/>
                <a:gd name="T58" fmla="*/ 2 w 17"/>
                <a:gd name="T59" fmla="*/ 47 h 181"/>
                <a:gd name="T60" fmla="*/ 4 w 17"/>
                <a:gd name="T61" fmla="*/ 29 h 181"/>
                <a:gd name="T62" fmla="*/ 7 w 17"/>
                <a:gd name="T63" fmla="*/ 10 h 181"/>
                <a:gd name="T64" fmla="*/ 13 w 17"/>
                <a:gd name="T65" fmla="*/ 1 h 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181">
                  <a:moveTo>
                    <a:pt x="13" y="1"/>
                  </a:moveTo>
                  <a:lnTo>
                    <a:pt x="12" y="11"/>
                  </a:lnTo>
                  <a:lnTo>
                    <a:pt x="10" y="20"/>
                  </a:lnTo>
                  <a:lnTo>
                    <a:pt x="9" y="29"/>
                  </a:lnTo>
                  <a:lnTo>
                    <a:pt x="8" y="38"/>
                  </a:lnTo>
                  <a:lnTo>
                    <a:pt x="7" y="47"/>
                  </a:lnTo>
                  <a:lnTo>
                    <a:pt x="6" y="56"/>
                  </a:lnTo>
                  <a:lnTo>
                    <a:pt x="5" y="64"/>
                  </a:lnTo>
                  <a:lnTo>
                    <a:pt x="5" y="72"/>
                  </a:lnTo>
                  <a:lnTo>
                    <a:pt x="5" y="80"/>
                  </a:lnTo>
                  <a:lnTo>
                    <a:pt x="5" y="88"/>
                  </a:lnTo>
                  <a:lnTo>
                    <a:pt x="5" y="95"/>
                  </a:lnTo>
                  <a:lnTo>
                    <a:pt x="5" y="103"/>
                  </a:lnTo>
                  <a:lnTo>
                    <a:pt x="5" y="109"/>
                  </a:lnTo>
                  <a:lnTo>
                    <a:pt x="6" y="116"/>
                  </a:lnTo>
                  <a:lnTo>
                    <a:pt x="6" y="123"/>
                  </a:lnTo>
                  <a:lnTo>
                    <a:pt x="7" y="128"/>
                  </a:lnTo>
                  <a:lnTo>
                    <a:pt x="7" y="134"/>
                  </a:lnTo>
                  <a:lnTo>
                    <a:pt x="8" y="140"/>
                  </a:lnTo>
                  <a:lnTo>
                    <a:pt x="8" y="145"/>
                  </a:lnTo>
                  <a:lnTo>
                    <a:pt x="9" y="150"/>
                  </a:lnTo>
                  <a:lnTo>
                    <a:pt x="10" y="154"/>
                  </a:lnTo>
                  <a:lnTo>
                    <a:pt x="11" y="158"/>
                  </a:lnTo>
                  <a:lnTo>
                    <a:pt x="11" y="162"/>
                  </a:lnTo>
                  <a:lnTo>
                    <a:pt x="12" y="165"/>
                  </a:lnTo>
                  <a:lnTo>
                    <a:pt x="13" y="168"/>
                  </a:lnTo>
                  <a:lnTo>
                    <a:pt x="13" y="171"/>
                  </a:lnTo>
                  <a:lnTo>
                    <a:pt x="14" y="173"/>
                  </a:lnTo>
                  <a:lnTo>
                    <a:pt x="14" y="175"/>
                  </a:lnTo>
                  <a:lnTo>
                    <a:pt x="16" y="177"/>
                  </a:lnTo>
                  <a:lnTo>
                    <a:pt x="16" y="178"/>
                  </a:lnTo>
                  <a:lnTo>
                    <a:pt x="16" y="179"/>
                  </a:lnTo>
                  <a:lnTo>
                    <a:pt x="11" y="180"/>
                  </a:lnTo>
                  <a:lnTo>
                    <a:pt x="10" y="180"/>
                  </a:lnTo>
                  <a:lnTo>
                    <a:pt x="10" y="179"/>
                  </a:lnTo>
                  <a:lnTo>
                    <a:pt x="10" y="178"/>
                  </a:lnTo>
                  <a:lnTo>
                    <a:pt x="10" y="177"/>
                  </a:lnTo>
                  <a:lnTo>
                    <a:pt x="9" y="175"/>
                  </a:lnTo>
                  <a:lnTo>
                    <a:pt x="9" y="172"/>
                  </a:lnTo>
                  <a:lnTo>
                    <a:pt x="8" y="170"/>
                  </a:lnTo>
                  <a:lnTo>
                    <a:pt x="7" y="166"/>
                  </a:lnTo>
                  <a:lnTo>
                    <a:pt x="7" y="163"/>
                  </a:lnTo>
                  <a:lnTo>
                    <a:pt x="6" y="159"/>
                  </a:lnTo>
                  <a:lnTo>
                    <a:pt x="5" y="155"/>
                  </a:lnTo>
                  <a:lnTo>
                    <a:pt x="4" y="150"/>
                  </a:lnTo>
                  <a:lnTo>
                    <a:pt x="4" y="145"/>
                  </a:lnTo>
                  <a:lnTo>
                    <a:pt x="3" y="140"/>
                  </a:lnTo>
                  <a:lnTo>
                    <a:pt x="2" y="135"/>
                  </a:lnTo>
                  <a:lnTo>
                    <a:pt x="2" y="129"/>
                  </a:lnTo>
                  <a:lnTo>
                    <a:pt x="1" y="123"/>
                  </a:lnTo>
                  <a:lnTo>
                    <a:pt x="1" y="116"/>
                  </a:lnTo>
                  <a:lnTo>
                    <a:pt x="1" y="110"/>
                  </a:lnTo>
                  <a:lnTo>
                    <a:pt x="0" y="103"/>
                  </a:lnTo>
                  <a:lnTo>
                    <a:pt x="0" y="95"/>
                  </a:lnTo>
                  <a:lnTo>
                    <a:pt x="0" y="88"/>
                  </a:lnTo>
                  <a:lnTo>
                    <a:pt x="0" y="80"/>
                  </a:lnTo>
                  <a:lnTo>
                    <a:pt x="0" y="72"/>
                  </a:lnTo>
                  <a:lnTo>
                    <a:pt x="1" y="64"/>
                  </a:lnTo>
                  <a:lnTo>
                    <a:pt x="1" y="55"/>
                  </a:lnTo>
                  <a:lnTo>
                    <a:pt x="2" y="47"/>
                  </a:lnTo>
                  <a:lnTo>
                    <a:pt x="3" y="38"/>
                  </a:lnTo>
                  <a:lnTo>
                    <a:pt x="4" y="29"/>
                  </a:lnTo>
                  <a:lnTo>
                    <a:pt x="5" y="19"/>
                  </a:lnTo>
                  <a:lnTo>
                    <a:pt x="7" y="10"/>
                  </a:lnTo>
                  <a:lnTo>
                    <a:pt x="9" y="0"/>
                  </a:lnTo>
                  <a:lnTo>
                    <a:pt x="13" y="1"/>
                  </a:lnTo>
                </a:path>
              </a:pathLst>
            </a:custGeom>
            <a:solidFill>
              <a:srgbClr val="001A00"/>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18" name="Freeform 69"/>
            <p:cNvSpPr>
              <a:spLocks/>
            </p:cNvSpPr>
            <p:nvPr/>
          </p:nvSpPr>
          <p:spPr bwMode="auto">
            <a:xfrm>
              <a:off x="2409" y="1807"/>
              <a:ext cx="17" cy="17"/>
            </a:xfrm>
            <a:custGeom>
              <a:avLst/>
              <a:gdLst>
                <a:gd name="T0" fmla="*/ 0 w 17"/>
                <a:gd name="T1" fmla="*/ 8 h 17"/>
                <a:gd name="T2" fmla="*/ 0 w 17"/>
                <a:gd name="T3" fmla="*/ 8 h 17"/>
                <a:gd name="T4" fmla="*/ 5 w 17"/>
                <a:gd name="T5" fmla="*/ 0 h 17"/>
                <a:gd name="T6" fmla="*/ 10 w 17"/>
                <a:gd name="T7" fmla="*/ 0 h 17"/>
                <a:gd name="T8" fmla="*/ 16 w 17"/>
                <a:gd name="T9" fmla="*/ 8 h 17"/>
                <a:gd name="T10" fmla="*/ 16 w 17"/>
                <a:gd name="T11" fmla="*/ 16 h 17"/>
                <a:gd name="T12" fmla="*/ 0 w 17"/>
                <a:gd name="T13" fmla="*/ 8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8"/>
                  </a:moveTo>
                  <a:lnTo>
                    <a:pt x="0" y="8"/>
                  </a:lnTo>
                  <a:lnTo>
                    <a:pt x="5" y="0"/>
                  </a:lnTo>
                  <a:lnTo>
                    <a:pt x="10" y="0"/>
                  </a:lnTo>
                  <a:lnTo>
                    <a:pt x="16" y="8"/>
                  </a:lnTo>
                  <a:lnTo>
                    <a:pt x="16" y="16"/>
                  </a:lnTo>
                  <a:lnTo>
                    <a:pt x="0" y="8"/>
                  </a:lnTo>
                </a:path>
              </a:pathLst>
            </a:custGeom>
            <a:solidFill>
              <a:srgbClr val="001A00"/>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19" name="Freeform 70"/>
            <p:cNvSpPr>
              <a:spLocks/>
            </p:cNvSpPr>
            <p:nvPr/>
          </p:nvSpPr>
          <p:spPr bwMode="auto">
            <a:xfrm>
              <a:off x="3006" y="1754"/>
              <a:ext cx="83" cy="82"/>
            </a:xfrm>
            <a:custGeom>
              <a:avLst/>
              <a:gdLst>
                <a:gd name="T0" fmla="*/ 15 w 83"/>
                <a:gd name="T1" fmla="*/ 80 h 82"/>
                <a:gd name="T2" fmla="*/ 20 w 83"/>
                <a:gd name="T3" fmla="*/ 81 h 82"/>
                <a:gd name="T4" fmla="*/ 27 w 83"/>
                <a:gd name="T5" fmla="*/ 81 h 82"/>
                <a:gd name="T6" fmla="*/ 36 w 83"/>
                <a:gd name="T7" fmla="*/ 80 h 82"/>
                <a:gd name="T8" fmla="*/ 44 w 83"/>
                <a:gd name="T9" fmla="*/ 77 h 82"/>
                <a:gd name="T10" fmla="*/ 53 w 83"/>
                <a:gd name="T11" fmla="*/ 71 h 82"/>
                <a:gd name="T12" fmla="*/ 62 w 83"/>
                <a:gd name="T13" fmla="*/ 63 h 82"/>
                <a:gd name="T14" fmla="*/ 70 w 83"/>
                <a:gd name="T15" fmla="*/ 51 h 82"/>
                <a:gd name="T16" fmla="*/ 74 w 83"/>
                <a:gd name="T17" fmla="*/ 42 h 82"/>
                <a:gd name="T18" fmla="*/ 76 w 83"/>
                <a:gd name="T19" fmla="*/ 39 h 82"/>
                <a:gd name="T20" fmla="*/ 78 w 83"/>
                <a:gd name="T21" fmla="*/ 35 h 82"/>
                <a:gd name="T22" fmla="*/ 79 w 83"/>
                <a:gd name="T23" fmla="*/ 30 h 82"/>
                <a:gd name="T24" fmla="*/ 81 w 83"/>
                <a:gd name="T25" fmla="*/ 25 h 82"/>
                <a:gd name="T26" fmla="*/ 82 w 83"/>
                <a:gd name="T27" fmla="*/ 19 h 82"/>
                <a:gd name="T28" fmla="*/ 82 w 83"/>
                <a:gd name="T29" fmla="*/ 14 h 82"/>
                <a:gd name="T30" fmla="*/ 80 w 83"/>
                <a:gd name="T31" fmla="*/ 10 h 82"/>
                <a:gd name="T32" fmla="*/ 77 w 83"/>
                <a:gd name="T33" fmla="*/ 8 h 82"/>
                <a:gd name="T34" fmla="*/ 72 w 83"/>
                <a:gd name="T35" fmla="*/ 4 h 82"/>
                <a:gd name="T36" fmla="*/ 64 w 83"/>
                <a:gd name="T37" fmla="*/ 1 h 82"/>
                <a:gd name="T38" fmla="*/ 56 w 83"/>
                <a:gd name="T39" fmla="*/ 0 h 82"/>
                <a:gd name="T40" fmla="*/ 49 w 83"/>
                <a:gd name="T41" fmla="*/ 1 h 82"/>
                <a:gd name="T42" fmla="*/ 44 w 83"/>
                <a:gd name="T43" fmla="*/ 2 h 82"/>
                <a:gd name="T44" fmla="*/ 40 w 83"/>
                <a:gd name="T45" fmla="*/ 3 h 82"/>
                <a:gd name="T46" fmla="*/ 37 w 83"/>
                <a:gd name="T47" fmla="*/ 5 h 82"/>
                <a:gd name="T48" fmla="*/ 33 w 83"/>
                <a:gd name="T49" fmla="*/ 8 h 82"/>
                <a:gd name="T50" fmla="*/ 30 w 83"/>
                <a:gd name="T51" fmla="*/ 11 h 82"/>
                <a:gd name="T52" fmla="*/ 26 w 83"/>
                <a:gd name="T53" fmla="*/ 15 h 82"/>
                <a:gd name="T54" fmla="*/ 22 w 83"/>
                <a:gd name="T55" fmla="*/ 21 h 82"/>
                <a:gd name="T56" fmla="*/ 17 w 83"/>
                <a:gd name="T57" fmla="*/ 29 h 82"/>
                <a:gd name="T58" fmla="*/ 11 w 83"/>
                <a:gd name="T59" fmla="*/ 40 h 82"/>
                <a:gd name="T60" fmla="*/ 6 w 83"/>
                <a:gd name="T61" fmla="*/ 49 h 82"/>
                <a:gd name="T62" fmla="*/ 2 w 83"/>
                <a:gd name="T63" fmla="*/ 57 h 82"/>
                <a:gd name="T64" fmla="*/ 0 w 83"/>
                <a:gd name="T65" fmla="*/ 63 h 82"/>
                <a:gd name="T66" fmla="*/ 1 w 83"/>
                <a:gd name="T67" fmla="*/ 69 h 82"/>
                <a:gd name="T68" fmla="*/ 3 w 83"/>
                <a:gd name="T69" fmla="*/ 74 h 82"/>
                <a:gd name="T70" fmla="*/ 9 w 83"/>
                <a:gd name="T71" fmla="*/ 77 h 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 h="82">
                  <a:moveTo>
                    <a:pt x="12" y="79"/>
                  </a:moveTo>
                  <a:lnTo>
                    <a:pt x="15" y="80"/>
                  </a:lnTo>
                  <a:lnTo>
                    <a:pt x="17" y="80"/>
                  </a:lnTo>
                  <a:lnTo>
                    <a:pt x="20" y="81"/>
                  </a:lnTo>
                  <a:lnTo>
                    <a:pt x="24" y="81"/>
                  </a:lnTo>
                  <a:lnTo>
                    <a:pt x="27" y="81"/>
                  </a:lnTo>
                  <a:lnTo>
                    <a:pt x="31" y="81"/>
                  </a:lnTo>
                  <a:lnTo>
                    <a:pt x="36" y="80"/>
                  </a:lnTo>
                  <a:lnTo>
                    <a:pt x="40" y="78"/>
                  </a:lnTo>
                  <a:lnTo>
                    <a:pt x="44" y="77"/>
                  </a:lnTo>
                  <a:lnTo>
                    <a:pt x="49" y="74"/>
                  </a:lnTo>
                  <a:lnTo>
                    <a:pt x="53" y="71"/>
                  </a:lnTo>
                  <a:lnTo>
                    <a:pt x="58" y="67"/>
                  </a:lnTo>
                  <a:lnTo>
                    <a:pt x="62" y="63"/>
                  </a:lnTo>
                  <a:lnTo>
                    <a:pt x="66" y="57"/>
                  </a:lnTo>
                  <a:lnTo>
                    <a:pt x="70" y="51"/>
                  </a:lnTo>
                  <a:lnTo>
                    <a:pt x="74" y="43"/>
                  </a:lnTo>
                  <a:lnTo>
                    <a:pt x="74" y="42"/>
                  </a:lnTo>
                  <a:lnTo>
                    <a:pt x="75" y="41"/>
                  </a:lnTo>
                  <a:lnTo>
                    <a:pt x="76" y="39"/>
                  </a:lnTo>
                  <a:lnTo>
                    <a:pt x="77" y="37"/>
                  </a:lnTo>
                  <a:lnTo>
                    <a:pt x="78" y="35"/>
                  </a:lnTo>
                  <a:lnTo>
                    <a:pt x="78" y="33"/>
                  </a:lnTo>
                  <a:lnTo>
                    <a:pt x="79" y="30"/>
                  </a:lnTo>
                  <a:lnTo>
                    <a:pt x="80" y="27"/>
                  </a:lnTo>
                  <a:lnTo>
                    <a:pt x="81" y="25"/>
                  </a:lnTo>
                  <a:lnTo>
                    <a:pt x="82" y="22"/>
                  </a:lnTo>
                  <a:lnTo>
                    <a:pt x="82" y="19"/>
                  </a:lnTo>
                  <a:lnTo>
                    <a:pt x="82" y="17"/>
                  </a:lnTo>
                  <a:lnTo>
                    <a:pt x="82" y="14"/>
                  </a:lnTo>
                  <a:lnTo>
                    <a:pt x="81" y="12"/>
                  </a:lnTo>
                  <a:lnTo>
                    <a:pt x="80" y="10"/>
                  </a:lnTo>
                  <a:lnTo>
                    <a:pt x="79" y="9"/>
                  </a:lnTo>
                  <a:lnTo>
                    <a:pt x="77" y="8"/>
                  </a:lnTo>
                  <a:lnTo>
                    <a:pt x="75" y="6"/>
                  </a:lnTo>
                  <a:lnTo>
                    <a:pt x="72" y="4"/>
                  </a:lnTo>
                  <a:lnTo>
                    <a:pt x="68" y="3"/>
                  </a:lnTo>
                  <a:lnTo>
                    <a:pt x="64" y="1"/>
                  </a:lnTo>
                  <a:lnTo>
                    <a:pt x="60" y="0"/>
                  </a:lnTo>
                  <a:lnTo>
                    <a:pt x="56" y="0"/>
                  </a:lnTo>
                  <a:lnTo>
                    <a:pt x="51" y="0"/>
                  </a:lnTo>
                  <a:lnTo>
                    <a:pt x="49" y="1"/>
                  </a:lnTo>
                  <a:lnTo>
                    <a:pt x="46" y="1"/>
                  </a:lnTo>
                  <a:lnTo>
                    <a:pt x="44" y="2"/>
                  </a:lnTo>
                  <a:lnTo>
                    <a:pt x="42" y="2"/>
                  </a:lnTo>
                  <a:lnTo>
                    <a:pt x="40" y="3"/>
                  </a:lnTo>
                  <a:lnTo>
                    <a:pt x="39" y="4"/>
                  </a:lnTo>
                  <a:lnTo>
                    <a:pt x="37" y="5"/>
                  </a:lnTo>
                  <a:lnTo>
                    <a:pt x="35" y="6"/>
                  </a:lnTo>
                  <a:lnTo>
                    <a:pt x="33" y="8"/>
                  </a:lnTo>
                  <a:lnTo>
                    <a:pt x="32" y="9"/>
                  </a:lnTo>
                  <a:lnTo>
                    <a:pt x="30" y="11"/>
                  </a:lnTo>
                  <a:lnTo>
                    <a:pt x="28" y="13"/>
                  </a:lnTo>
                  <a:lnTo>
                    <a:pt x="26" y="15"/>
                  </a:lnTo>
                  <a:lnTo>
                    <a:pt x="24" y="18"/>
                  </a:lnTo>
                  <a:lnTo>
                    <a:pt x="22" y="21"/>
                  </a:lnTo>
                  <a:lnTo>
                    <a:pt x="21" y="24"/>
                  </a:lnTo>
                  <a:lnTo>
                    <a:pt x="17" y="29"/>
                  </a:lnTo>
                  <a:lnTo>
                    <a:pt x="14" y="35"/>
                  </a:lnTo>
                  <a:lnTo>
                    <a:pt x="11" y="40"/>
                  </a:lnTo>
                  <a:lnTo>
                    <a:pt x="8" y="45"/>
                  </a:lnTo>
                  <a:lnTo>
                    <a:pt x="6" y="49"/>
                  </a:lnTo>
                  <a:lnTo>
                    <a:pt x="4" y="53"/>
                  </a:lnTo>
                  <a:lnTo>
                    <a:pt x="2" y="57"/>
                  </a:lnTo>
                  <a:lnTo>
                    <a:pt x="1" y="60"/>
                  </a:lnTo>
                  <a:lnTo>
                    <a:pt x="0" y="63"/>
                  </a:lnTo>
                  <a:lnTo>
                    <a:pt x="0" y="66"/>
                  </a:lnTo>
                  <a:lnTo>
                    <a:pt x="1" y="69"/>
                  </a:lnTo>
                  <a:lnTo>
                    <a:pt x="1" y="71"/>
                  </a:lnTo>
                  <a:lnTo>
                    <a:pt x="3" y="74"/>
                  </a:lnTo>
                  <a:lnTo>
                    <a:pt x="5" y="76"/>
                  </a:lnTo>
                  <a:lnTo>
                    <a:pt x="9" y="77"/>
                  </a:lnTo>
                  <a:lnTo>
                    <a:pt x="12" y="79"/>
                  </a:lnTo>
                </a:path>
              </a:pathLst>
            </a:custGeom>
            <a:solidFill>
              <a:srgbClr val="330000"/>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20" name="Freeform 71"/>
            <p:cNvSpPr>
              <a:spLocks/>
            </p:cNvSpPr>
            <p:nvPr/>
          </p:nvSpPr>
          <p:spPr bwMode="auto">
            <a:xfrm>
              <a:off x="3014" y="1755"/>
              <a:ext cx="69" cy="81"/>
            </a:xfrm>
            <a:custGeom>
              <a:avLst/>
              <a:gdLst>
                <a:gd name="T0" fmla="*/ 7 w 69"/>
                <a:gd name="T1" fmla="*/ 78 h 81"/>
                <a:gd name="T2" fmla="*/ 11 w 69"/>
                <a:gd name="T3" fmla="*/ 79 h 81"/>
                <a:gd name="T4" fmla="*/ 16 w 69"/>
                <a:gd name="T5" fmla="*/ 80 h 81"/>
                <a:gd name="T6" fmla="*/ 22 w 69"/>
                <a:gd name="T7" fmla="*/ 80 h 81"/>
                <a:gd name="T8" fmla="*/ 28 w 69"/>
                <a:gd name="T9" fmla="*/ 78 h 81"/>
                <a:gd name="T10" fmla="*/ 36 w 69"/>
                <a:gd name="T11" fmla="*/ 73 h 81"/>
                <a:gd name="T12" fmla="*/ 44 w 69"/>
                <a:gd name="T13" fmla="*/ 64 h 81"/>
                <a:gd name="T14" fmla="*/ 52 w 69"/>
                <a:gd name="T15" fmla="*/ 51 h 81"/>
                <a:gd name="T16" fmla="*/ 57 w 69"/>
                <a:gd name="T17" fmla="*/ 41 h 81"/>
                <a:gd name="T18" fmla="*/ 59 w 69"/>
                <a:gd name="T19" fmla="*/ 38 h 81"/>
                <a:gd name="T20" fmla="*/ 61 w 69"/>
                <a:gd name="T21" fmla="*/ 34 h 81"/>
                <a:gd name="T22" fmla="*/ 64 w 69"/>
                <a:gd name="T23" fmla="*/ 28 h 81"/>
                <a:gd name="T24" fmla="*/ 66 w 69"/>
                <a:gd name="T25" fmla="*/ 22 h 81"/>
                <a:gd name="T26" fmla="*/ 67 w 69"/>
                <a:gd name="T27" fmla="*/ 16 h 81"/>
                <a:gd name="T28" fmla="*/ 68 w 69"/>
                <a:gd name="T29" fmla="*/ 11 h 81"/>
                <a:gd name="T30" fmla="*/ 67 w 69"/>
                <a:gd name="T31" fmla="*/ 7 h 81"/>
                <a:gd name="T32" fmla="*/ 65 w 69"/>
                <a:gd name="T33" fmla="*/ 5 h 81"/>
                <a:gd name="T34" fmla="*/ 60 w 69"/>
                <a:gd name="T35" fmla="*/ 3 h 81"/>
                <a:gd name="T36" fmla="*/ 54 w 69"/>
                <a:gd name="T37" fmla="*/ 1 h 81"/>
                <a:gd name="T38" fmla="*/ 46 w 69"/>
                <a:gd name="T39" fmla="*/ 0 h 81"/>
                <a:gd name="T40" fmla="*/ 40 w 69"/>
                <a:gd name="T41" fmla="*/ 1 h 81"/>
                <a:gd name="T42" fmla="*/ 37 w 69"/>
                <a:gd name="T43" fmla="*/ 2 h 81"/>
                <a:gd name="T44" fmla="*/ 34 w 69"/>
                <a:gd name="T45" fmla="*/ 3 h 81"/>
                <a:gd name="T46" fmla="*/ 31 w 69"/>
                <a:gd name="T47" fmla="*/ 6 h 81"/>
                <a:gd name="T48" fmla="*/ 28 w 69"/>
                <a:gd name="T49" fmla="*/ 8 h 81"/>
                <a:gd name="T50" fmla="*/ 25 w 69"/>
                <a:gd name="T51" fmla="*/ 12 h 81"/>
                <a:gd name="T52" fmla="*/ 22 w 69"/>
                <a:gd name="T53" fmla="*/ 16 h 81"/>
                <a:gd name="T54" fmla="*/ 18 w 69"/>
                <a:gd name="T55" fmla="*/ 21 h 81"/>
                <a:gd name="T56" fmla="*/ 14 w 69"/>
                <a:gd name="T57" fmla="*/ 29 h 81"/>
                <a:gd name="T58" fmla="*/ 9 w 69"/>
                <a:gd name="T59" fmla="*/ 38 h 81"/>
                <a:gd name="T60" fmla="*/ 5 w 69"/>
                <a:gd name="T61" fmla="*/ 46 h 81"/>
                <a:gd name="T62" fmla="*/ 2 w 69"/>
                <a:gd name="T63" fmla="*/ 55 h 81"/>
                <a:gd name="T64" fmla="*/ 1 w 69"/>
                <a:gd name="T65" fmla="*/ 62 h 81"/>
                <a:gd name="T66" fmla="*/ 0 w 69"/>
                <a:gd name="T67" fmla="*/ 69 h 81"/>
                <a:gd name="T68" fmla="*/ 1 w 69"/>
                <a:gd name="T69" fmla="*/ 74 h 81"/>
                <a:gd name="T70" fmla="*/ 4 w 69"/>
                <a:gd name="T71" fmla="*/ 77 h 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 h="81">
                  <a:moveTo>
                    <a:pt x="6" y="77"/>
                  </a:moveTo>
                  <a:lnTo>
                    <a:pt x="7" y="78"/>
                  </a:lnTo>
                  <a:lnTo>
                    <a:pt x="9" y="78"/>
                  </a:lnTo>
                  <a:lnTo>
                    <a:pt x="11" y="79"/>
                  </a:lnTo>
                  <a:lnTo>
                    <a:pt x="13" y="79"/>
                  </a:lnTo>
                  <a:lnTo>
                    <a:pt x="16" y="80"/>
                  </a:lnTo>
                  <a:lnTo>
                    <a:pt x="19" y="80"/>
                  </a:lnTo>
                  <a:lnTo>
                    <a:pt x="22" y="80"/>
                  </a:lnTo>
                  <a:lnTo>
                    <a:pt x="25" y="79"/>
                  </a:lnTo>
                  <a:lnTo>
                    <a:pt x="28" y="78"/>
                  </a:lnTo>
                  <a:lnTo>
                    <a:pt x="32" y="76"/>
                  </a:lnTo>
                  <a:lnTo>
                    <a:pt x="36" y="73"/>
                  </a:lnTo>
                  <a:lnTo>
                    <a:pt x="40" y="69"/>
                  </a:lnTo>
                  <a:lnTo>
                    <a:pt x="44" y="64"/>
                  </a:lnTo>
                  <a:lnTo>
                    <a:pt x="48" y="58"/>
                  </a:lnTo>
                  <a:lnTo>
                    <a:pt x="52" y="51"/>
                  </a:lnTo>
                  <a:lnTo>
                    <a:pt x="57" y="42"/>
                  </a:lnTo>
                  <a:lnTo>
                    <a:pt x="57" y="41"/>
                  </a:lnTo>
                  <a:lnTo>
                    <a:pt x="58" y="40"/>
                  </a:lnTo>
                  <a:lnTo>
                    <a:pt x="59" y="38"/>
                  </a:lnTo>
                  <a:lnTo>
                    <a:pt x="60" y="36"/>
                  </a:lnTo>
                  <a:lnTo>
                    <a:pt x="61" y="34"/>
                  </a:lnTo>
                  <a:lnTo>
                    <a:pt x="62" y="31"/>
                  </a:lnTo>
                  <a:lnTo>
                    <a:pt x="64" y="28"/>
                  </a:lnTo>
                  <a:lnTo>
                    <a:pt x="65" y="25"/>
                  </a:lnTo>
                  <a:lnTo>
                    <a:pt x="66" y="22"/>
                  </a:lnTo>
                  <a:lnTo>
                    <a:pt x="67" y="19"/>
                  </a:lnTo>
                  <a:lnTo>
                    <a:pt x="67" y="16"/>
                  </a:lnTo>
                  <a:lnTo>
                    <a:pt x="68" y="14"/>
                  </a:lnTo>
                  <a:lnTo>
                    <a:pt x="68" y="11"/>
                  </a:lnTo>
                  <a:lnTo>
                    <a:pt x="68" y="9"/>
                  </a:lnTo>
                  <a:lnTo>
                    <a:pt x="67" y="7"/>
                  </a:lnTo>
                  <a:lnTo>
                    <a:pt x="66" y="6"/>
                  </a:lnTo>
                  <a:lnTo>
                    <a:pt x="65" y="5"/>
                  </a:lnTo>
                  <a:lnTo>
                    <a:pt x="63" y="4"/>
                  </a:lnTo>
                  <a:lnTo>
                    <a:pt x="60" y="3"/>
                  </a:lnTo>
                  <a:lnTo>
                    <a:pt x="57" y="1"/>
                  </a:lnTo>
                  <a:lnTo>
                    <a:pt x="54" y="1"/>
                  </a:lnTo>
                  <a:lnTo>
                    <a:pt x="50" y="0"/>
                  </a:lnTo>
                  <a:lnTo>
                    <a:pt x="46" y="0"/>
                  </a:lnTo>
                  <a:lnTo>
                    <a:pt x="42" y="0"/>
                  </a:lnTo>
                  <a:lnTo>
                    <a:pt x="40" y="1"/>
                  </a:lnTo>
                  <a:lnTo>
                    <a:pt x="39" y="1"/>
                  </a:lnTo>
                  <a:lnTo>
                    <a:pt x="37" y="2"/>
                  </a:lnTo>
                  <a:lnTo>
                    <a:pt x="35" y="3"/>
                  </a:lnTo>
                  <a:lnTo>
                    <a:pt x="34" y="3"/>
                  </a:lnTo>
                  <a:lnTo>
                    <a:pt x="32" y="4"/>
                  </a:lnTo>
                  <a:lnTo>
                    <a:pt x="31" y="6"/>
                  </a:lnTo>
                  <a:lnTo>
                    <a:pt x="29" y="7"/>
                  </a:lnTo>
                  <a:lnTo>
                    <a:pt x="28" y="8"/>
                  </a:lnTo>
                  <a:lnTo>
                    <a:pt x="26" y="10"/>
                  </a:lnTo>
                  <a:lnTo>
                    <a:pt x="25" y="12"/>
                  </a:lnTo>
                  <a:lnTo>
                    <a:pt x="23" y="14"/>
                  </a:lnTo>
                  <a:lnTo>
                    <a:pt x="22" y="16"/>
                  </a:lnTo>
                  <a:lnTo>
                    <a:pt x="20" y="19"/>
                  </a:lnTo>
                  <a:lnTo>
                    <a:pt x="18" y="21"/>
                  </a:lnTo>
                  <a:lnTo>
                    <a:pt x="16" y="24"/>
                  </a:lnTo>
                  <a:lnTo>
                    <a:pt x="14" y="29"/>
                  </a:lnTo>
                  <a:lnTo>
                    <a:pt x="11" y="33"/>
                  </a:lnTo>
                  <a:lnTo>
                    <a:pt x="9" y="38"/>
                  </a:lnTo>
                  <a:lnTo>
                    <a:pt x="7" y="42"/>
                  </a:lnTo>
                  <a:lnTo>
                    <a:pt x="5" y="46"/>
                  </a:lnTo>
                  <a:lnTo>
                    <a:pt x="4" y="51"/>
                  </a:lnTo>
                  <a:lnTo>
                    <a:pt x="2" y="55"/>
                  </a:lnTo>
                  <a:lnTo>
                    <a:pt x="1" y="59"/>
                  </a:lnTo>
                  <a:lnTo>
                    <a:pt x="1" y="62"/>
                  </a:lnTo>
                  <a:lnTo>
                    <a:pt x="0" y="66"/>
                  </a:lnTo>
                  <a:lnTo>
                    <a:pt x="0" y="69"/>
                  </a:lnTo>
                  <a:lnTo>
                    <a:pt x="0" y="71"/>
                  </a:lnTo>
                  <a:lnTo>
                    <a:pt x="1" y="74"/>
                  </a:lnTo>
                  <a:lnTo>
                    <a:pt x="2" y="75"/>
                  </a:lnTo>
                  <a:lnTo>
                    <a:pt x="4" y="77"/>
                  </a:lnTo>
                  <a:lnTo>
                    <a:pt x="6" y="77"/>
                  </a:lnTo>
                </a:path>
              </a:pathLst>
            </a:custGeom>
            <a:solidFill>
              <a:srgbClr val="330000"/>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21" name="Freeform 72"/>
            <p:cNvSpPr>
              <a:spLocks/>
            </p:cNvSpPr>
            <p:nvPr/>
          </p:nvSpPr>
          <p:spPr bwMode="auto">
            <a:xfrm>
              <a:off x="3014" y="1755"/>
              <a:ext cx="68" cy="80"/>
            </a:xfrm>
            <a:custGeom>
              <a:avLst/>
              <a:gdLst>
                <a:gd name="T0" fmla="*/ 57 w 68"/>
                <a:gd name="T1" fmla="*/ 41 h 80"/>
                <a:gd name="T2" fmla="*/ 58 w 68"/>
                <a:gd name="T3" fmla="*/ 38 h 80"/>
                <a:gd name="T4" fmla="*/ 60 w 68"/>
                <a:gd name="T5" fmla="*/ 33 h 80"/>
                <a:gd name="T6" fmla="*/ 63 w 68"/>
                <a:gd name="T7" fmla="*/ 28 h 80"/>
                <a:gd name="T8" fmla="*/ 65 w 68"/>
                <a:gd name="T9" fmla="*/ 22 h 80"/>
                <a:gd name="T10" fmla="*/ 66 w 68"/>
                <a:gd name="T11" fmla="*/ 16 h 80"/>
                <a:gd name="T12" fmla="*/ 67 w 68"/>
                <a:gd name="T13" fmla="*/ 11 h 80"/>
                <a:gd name="T14" fmla="*/ 66 w 68"/>
                <a:gd name="T15" fmla="*/ 7 h 80"/>
                <a:gd name="T16" fmla="*/ 64 w 68"/>
                <a:gd name="T17" fmla="*/ 5 h 80"/>
                <a:gd name="T18" fmla="*/ 60 w 68"/>
                <a:gd name="T19" fmla="*/ 3 h 80"/>
                <a:gd name="T20" fmla="*/ 53 w 68"/>
                <a:gd name="T21" fmla="*/ 1 h 80"/>
                <a:gd name="T22" fmla="*/ 46 w 68"/>
                <a:gd name="T23" fmla="*/ 0 h 80"/>
                <a:gd name="T24" fmla="*/ 40 w 68"/>
                <a:gd name="T25" fmla="*/ 1 h 80"/>
                <a:gd name="T26" fmla="*/ 37 w 68"/>
                <a:gd name="T27" fmla="*/ 2 h 80"/>
                <a:gd name="T28" fmla="*/ 34 w 68"/>
                <a:gd name="T29" fmla="*/ 3 h 80"/>
                <a:gd name="T30" fmla="*/ 31 w 68"/>
                <a:gd name="T31" fmla="*/ 6 h 80"/>
                <a:gd name="T32" fmla="*/ 28 w 68"/>
                <a:gd name="T33" fmla="*/ 9 h 80"/>
                <a:gd name="T34" fmla="*/ 24 w 68"/>
                <a:gd name="T35" fmla="*/ 12 h 80"/>
                <a:gd name="T36" fmla="*/ 21 w 68"/>
                <a:gd name="T37" fmla="*/ 17 h 80"/>
                <a:gd name="T38" fmla="*/ 18 w 68"/>
                <a:gd name="T39" fmla="*/ 22 h 80"/>
                <a:gd name="T40" fmla="*/ 14 w 68"/>
                <a:gd name="T41" fmla="*/ 29 h 80"/>
                <a:gd name="T42" fmla="*/ 9 w 68"/>
                <a:gd name="T43" fmla="*/ 37 h 80"/>
                <a:gd name="T44" fmla="*/ 5 w 68"/>
                <a:gd name="T45" fmla="*/ 46 h 80"/>
                <a:gd name="T46" fmla="*/ 2 w 68"/>
                <a:gd name="T47" fmla="*/ 54 h 80"/>
                <a:gd name="T48" fmla="*/ 1 w 68"/>
                <a:gd name="T49" fmla="*/ 62 h 80"/>
                <a:gd name="T50" fmla="*/ 0 w 68"/>
                <a:gd name="T51" fmla="*/ 68 h 80"/>
                <a:gd name="T52" fmla="*/ 1 w 68"/>
                <a:gd name="T53" fmla="*/ 73 h 80"/>
                <a:gd name="T54" fmla="*/ 4 w 68"/>
                <a:gd name="T55" fmla="*/ 76 h 80"/>
                <a:gd name="T56" fmla="*/ 7 w 68"/>
                <a:gd name="T57" fmla="*/ 77 h 80"/>
                <a:gd name="T58" fmla="*/ 11 w 68"/>
                <a:gd name="T59" fmla="*/ 78 h 80"/>
                <a:gd name="T60" fmla="*/ 16 w 68"/>
                <a:gd name="T61" fmla="*/ 79 h 80"/>
                <a:gd name="T62" fmla="*/ 21 w 68"/>
                <a:gd name="T63" fmla="*/ 79 h 80"/>
                <a:gd name="T64" fmla="*/ 28 w 68"/>
                <a:gd name="T65" fmla="*/ 77 h 80"/>
                <a:gd name="T66" fmla="*/ 35 w 68"/>
                <a:gd name="T67" fmla="*/ 72 h 80"/>
                <a:gd name="T68" fmla="*/ 43 w 68"/>
                <a:gd name="T69" fmla="*/ 64 h 80"/>
                <a:gd name="T70" fmla="*/ 52 w 68"/>
                <a:gd name="T71" fmla="*/ 50 h 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8" h="80">
                  <a:moveTo>
                    <a:pt x="56" y="42"/>
                  </a:moveTo>
                  <a:lnTo>
                    <a:pt x="57" y="41"/>
                  </a:lnTo>
                  <a:lnTo>
                    <a:pt x="57" y="40"/>
                  </a:lnTo>
                  <a:lnTo>
                    <a:pt x="58" y="38"/>
                  </a:lnTo>
                  <a:lnTo>
                    <a:pt x="59" y="36"/>
                  </a:lnTo>
                  <a:lnTo>
                    <a:pt x="60" y="33"/>
                  </a:lnTo>
                  <a:lnTo>
                    <a:pt x="61" y="31"/>
                  </a:lnTo>
                  <a:lnTo>
                    <a:pt x="63" y="28"/>
                  </a:lnTo>
                  <a:lnTo>
                    <a:pt x="64" y="25"/>
                  </a:lnTo>
                  <a:lnTo>
                    <a:pt x="65" y="22"/>
                  </a:lnTo>
                  <a:lnTo>
                    <a:pt x="66" y="19"/>
                  </a:lnTo>
                  <a:lnTo>
                    <a:pt x="66" y="16"/>
                  </a:lnTo>
                  <a:lnTo>
                    <a:pt x="67" y="13"/>
                  </a:lnTo>
                  <a:lnTo>
                    <a:pt x="67" y="11"/>
                  </a:lnTo>
                  <a:lnTo>
                    <a:pt x="67" y="9"/>
                  </a:lnTo>
                  <a:lnTo>
                    <a:pt x="66" y="7"/>
                  </a:lnTo>
                  <a:lnTo>
                    <a:pt x="65" y="6"/>
                  </a:lnTo>
                  <a:lnTo>
                    <a:pt x="64" y="5"/>
                  </a:lnTo>
                  <a:lnTo>
                    <a:pt x="62" y="4"/>
                  </a:lnTo>
                  <a:lnTo>
                    <a:pt x="60" y="3"/>
                  </a:lnTo>
                  <a:lnTo>
                    <a:pt x="57" y="2"/>
                  </a:lnTo>
                  <a:lnTo>
                    <a:pt x="53" y="1"/>
                  </a:lnTo>
                  <a:lnTo>
                    <a:pt x="50" y="0"/>
                  </a:lnTo>
                  <a:lnTo>
                    <a:pt x="46" y="0"/>
                  </a:lnTo>
                  <a:lnTo>
                    <a:pt x="42" y="0"/>
                  </a:lnTo>
                  <a:lnTo>
                    <a:pt x="40" y="1"/>
                  </a:lnTo>
                  <a:lnTo>
                    <a:pt x="39" y="1"/>
                  </a:lnTo>
                  <a:lnTo>
                    <a:pt x="37" y="2"/>
                  </a:lnTo>
                  <a:lnTo>
                    <a:pt x="36" y="3"/>
                  </a:lnTo>
                  <a:lnTo>
                    <a:pt x="34" y="3"/>
                  </a:lnTo>
                  <a:lnTo>
                    <a:pt x="32" y="5"/>
                  </a:lnTo>
                  <a:lnTo>
                    <a:pt x="31" y="6"/>
                  </a:lnTo>
                  <a:lnTo>
                    <a:pt x="29" y="7"/>
                  </a:lnTo>
                  <a:lnTo>
                    <a:pt x="28" y="9"/>
                  </a:lnTo>
                  <a:lnTo>
                    <a:pt x="26" y="10"/>
                  </a:lnTo>
                  <a:lnTo>
                    <a:pt x="24" y="12"/>
                  </a:lnTo>
                  <a:lnTo>
                    <a:pt x="23" y="15"/>
                  </a:lnTo>
                  <a:lnTo>
                    <a:pt x="21" y="17"/>
                  </a:lnTo>
                  <a:lnTo>
                    <a:pt x="19" y="19"/>
                  </a:lnTo>
                  <a:lnTo>
                    <a:pt x="18" y="22"/>
                  </a:lnTo>
                  <a:lnTo>
                    <a:pt x="16" y="24"/>
                  </a:lnTo>
                  <a:lnTo>
                    <a:pt x="14" y="29"/>
                  </a:lnTo>
                  <a:lnTo>
                    <a:pt x="11" y="33"/>
                  </a:lnTo>
                  <a:lnTo>
                    <a:pt x="9" y="37"/>
                  </a:lnTo>
                  <a:lnTo>
                    <a:pt x="7" y="42"/>
                  </a:lnTo>
                  <a:lnTo>
                    <a:pt x="5" y="46"/>
                  </a:lnTo>
                  <a:lnTo>
                    <a:pt x="4" y="50"/>
                  </a:lnTo>
                  <a:lnTo>
                    <a:pt x="2" y="54"/>
                  </a:lnTo>
                  <a:lnTo>
                    <a:pt x="1" y="58"/>
                  </a:lnTo>
                  <a:lnTo>
                    <a:pt x="1" y="62"/>
                  </a:lnTo>
                  <a:lnTo>
                    <a:pt x="0" y="65"/>
                  </a:lnTo>
                  <a:lnTo>
                    <a:pt x="0" y="68"/>
                  </a:lnTo>
                  <a:lnTo>
                    <a:pt x="0" y="71"/>
                  </a:lnTo>
                  <a:lnTo>
                    <a:pt x="1" y="73"/>
                  </a:lnTo>
                  <a:lnTo>
                    <a:pt x="2" y="75"/>
                  </a:lnTo>
                  <a:lnTo>
                    <a:pt x="4" y="76"/>
                  </a:lnTo>
                  <a:lnTo>
                    <a:pt x="6" y="77"/>
                  </a:lnTo>
                  <a:lnTo>
                    <a:pt x="7" y="77"/>
                  </a:lnTo>
                  <a:lnTo>
                    <a:pt x="9" y="77"/>
                  </a:lnTo>
                  <a:lnTo>
                    <a:pt x="11" y="78"/>
                  </a:lnTo>
                  <a:lnTo>
                    <a:pt x="13" y="79"/>
                  </a:lnTo>
                  <a:lnTo>
                    <a:pt x="16" y="79"/>
                  </a:lnTo>
                  <a:lnTo>
                    <a:pt x="19" y="79"/>
                  </a:lnTo>
                  <a:lnTo>
                    <a:pt x="21" y="79"/>
                  </a:lnTo>
                  <a:lnTo>
                    <a:pt x="25" y="78"/>
                  </a:lnTo>
                  <a:lnTo>
                    <a:pt x="28" y="77"/>
                  </a:lnTo>
                  <a:lnTo>
                    <a:pt x="31" y="75"/>
                  </a:lnTo>
                  <a:lnTo>
                    <a:pt x="35" y="72"/>
                  </a:lnTo>
                  <a:lnTo>
                    <a:pt x="39" y="68"/>
                  </a:lnTo>
                  <a:lnTo>
                    <a:pt x="43" y="64"/>
                  </a:lnTo>
                  <a:lnTo>
                    <a:pt x="47" y="58"/>
                  </a:lnTo>
                  <a:lnTo>
                    <a:pt x="52" y="50"/>
                  </a:lnTo>
                  <a:lnTo>
                    <a:pt x="56" y="42"/>
                  </a:lnTo>
                </a:path>
              </a:pathLst>
            </a:custGeom>
            <a:solidFill>
              <a:srgbClr val="640000"/>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22" name="Freeform 73"/>
            <p:cNvSpPr>
              <a:spLocks/>
            </p:cNvSpPr>
            <p:nvPr/>
          </p:nvSpPr>
          <p:spPr bwMode="auto">
            <a:xfrm>
              <a:off x="3015" y="1755"/>
              <a:ext cx="67" cy="76"/>
            </a:xfrm>
            <a:custGeom>
              <a:avLst/>
              <a:gdLst>
                <a:gd name="T0" fmla="*/ 56 w 67"/>
                <a:gd name="T1" fmla="*/ 40 h 76"/>
                <a:gd name="T2" fmla="*/ 57 w 67"/>
                <a:gd name="T3" fmla="*/ 37 h 76"/>
                <a:gd name="T4" fmla="*/ 59 w 67"/>
                <a:gd name="T5" fmla="*/ 32 h 76"/>
                <a:gd name="T6" fmla="*/ 62 w 67"/>
                <a:gd name="T7" fmla="*/ 27 h 76"/>
                <a:gd name="T8" fmla="*/ 64 w 67"/>
                <a:gd name="T9" fmla="*/ 21 h 76"/>
                <a:gd name="T10" fmla="*/ 65 w 67"/>
                <a:gd name="T11" fmla="*/ 15 h 76"/>
                <a:gd name="T12" fmla="*/ 66 w 67"/>
                <a:gd name="T13" fmla="*/ 10 h 76"/>
                <a:gd name="T14" fmla="*/ 65 w 67"/>
                <a:gd name="T15" fmla="*/ 6 h 76"/>
                <a:gd name="T16" fmla="*/ 63 w 67"/>
                <a:gd name="T17" fmla="*/ 5 h 76"/>
                <a:gd name="T18" fmla="*/ 59 w 67"/>
                <a:gd name="T19" fmla="*/ 3 h 76"/>
                <a:gd name="T20" fmla="*/ 53 w 67"/>
                <a:gd name="T21" fmla="*/ 1 h 76"/>
                <a:gd name="T22" fmla="*/ 46 w 67"/>
                <a:gd name="T23" fmla="*/ 0 h 76"/>
                <a:gd name="T24" fmla="*/ 41 w 67"/>
                <a:gd name="T25" fmla="*/ 0 h 76"/>
                <a:gd name="T26" fmla="*/ 37 w 67"/>
                <a:gd name="T27" fmla="*/ 1 h 76"/>
                <a:gd name="T28" fmla="*/ 34 w 67"/>
                <a:gd name="T29" fmla="*/ 3 h 76"/>
                <a:gd name="T30" fmla="*/ 30 w 67"/>
                <a:gd name="T31" fmla="*/ 6 h 76"/>
                <a:gd name="T32" fmla="*/ 27 w 67"/>
                <a:gd name="T33" fmla="*/ 9 h 76"/>
                <a:gd name="T34" fmla="*/ 24 w 67"/>
                <a:gd name="T35" fmla="*/ 12 h 76"/>
                <a:gd name="T36" fmla="*/ 20 w 67"/>
                <a:gd name="T37" fmla="*/ 17 h 76"/>
                <a:gd name="T38" fmla="*/ 17 w 67"/>
                <a:gd name="T39" fmla="*/ 21 h 76"/>
                <a:gd name="T40" fmla="*/ 13 w 67"/>
                <a:gd name="T41" fmla="*/ 28 h 76"/>
                <a:gd name="T42" fmla="*/ 9 w 67"/>
                <a:gd name="T43" fmla="*/ 36 h 76"/>
                <a:gd name="T44" fmla="*/ 5 w 67"/>
                <a:gd name="T45" fmla="*/ 44 h 76"/>
                <a:gd name="T46" fmla="*/ 2 w 67"/>
                <a:gd name="T47" fmla="*/ 52 h 76"/>
                <a:gd name="T48" fmla="*/ 0 w 67"/>
                <a:gd name="T49" fmla="*/ 59 h 76"/>
                <a:gd name="T50" fmla="*/ 0 w 67"/>
                <a:gd name="T51" fmla="*/ 65 h 76"/>
                <a:gd name="T52" fmla="*/ 1 w 67"/>
                <a:gd name="T53" fmla="*/ 69 h 76"/>
                <a:gd name="T54" fmla="*/ 4 w 67"/>
                <a:gd name="T55" fmla="*/ 72 h 76"/>
                <a:gd name="T56" fmla="*/ 7 w 67"/>
                <a:gd name="T57" fmla="*/ 73 h 76"/>
                <a:gd name="T58" fmla="*/ 11 w 67"/>
                <a:gd name="T59" fmla="*/ 74 h 76"/>
                <a:gd name="T60" fmla="*/ 16 w 67"/>
                <a:gd name="T61" fmla="*/ 75 h 76"/>
                <a:gd name="T62" fmla="*/ 21 w 67"/>
                <a:gd name="T63" fmla="*/ 75 h 76"/>
                <a:gd name="T64" fmla="*/ 28 w 67"/>
                <a:gd name="T65" fmla="*/ 73 h 76"/>
                <a:gd name="T66" fmla="*/ 35 w 67"/>
                <a:gd name="T67" fmla="*/ 68 h 76"/>
                <a:gd name="T68" fmla="*/ 43 w 67"/>
                <a:gd name="T69" fmla="*/ 60 h 76"/>
                <a:gd name="T70" fmla="*/ 51 w 67"/>
                <a:gd name="T71" fmla="*/ 48 h 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7" h="76">
                  <a:moveTo>
                    <a:pt x="55" y="40"/>
                  </a:moveTo>
                  <a:lnTo>
                    <a:pt x="56" y="40"/>
                  </a:lnTo>
                  <a:lnTo>
                    <a:pt x="56" y="38"/>
                  </a:lnTo>
                  <a:lnTo>
                    <a:pt x="57" y="37"/>
                  </a:lnTo>
                  <a:lnTo>
                    <a:pt x="58" y="34"/>
                  </a:lnTo>
                  <a:lnTo>
                    <a:pt x="59" y="32"/>
                  </a:lnTo>
                  <a:lnTo>
                    <a:pt x="60" y="29"/>
                  </a:lnTo>
                  <a:lnTo>
                    <a:pt x="62" y="27"/>
                  </a:lnTo>
                  <a:lnTo>
                    <a:pt x="63" y="24"/>
                  </a:lnTo>
                  <a:lnTo>
                    <a:pt x="64" y="21"/>
                  </a:lnTo>
                  <a:lnTo>
                    <a:pt x="65" y="18"/>
                  </a:lnTo>
                  <a:lnTo>
                    <a:pt x="65" y="15"/>
                  </a:lnTo>
                  <a:lnTo>
                    <a:pt x="66" y="13"/>
                  </a:lnTo>
                  <a:lnTo>
                    <a:pt x="66" y="10"/>
                  </a:lnTo>
                  <a:lnTo>
                    <a:pt x="66" y="8"/>
                  </a:lnTo>
                  <a:lnTo>
                    <a:pt x="65" y="6"/>
                  </a:lnTo>
                  <a:lnTo>
                    <a:pt x="64" y="5"/>
                  </a:lnTo>
                  <a:lnTo>
                    <a:pt x="63" y="5"/>
                  </a:lnTo>
                  <a:lnTo>
                    <a:pt x="61" y="4"/>
                  </a:lnTo>
                  <a:lnTo>
                    <a:pt x="59" y="3"/>
                  </a:lnTo>
                  <a:lnTo>
                    <a:pt x="56" y="2"/>
                  </a:lnTo>
                  <a:lnTo>
                    <a:pt x="53" y="1"/>
                  </a:lnTo>
                  <a:lnTo>
                    <a:pt x="49" y="0"/>
                  </a:lnTo>
                  <a:lnTo>
                    <a:pt x="46" y="0"/>
                  </a:lnTo>
                  <a:lnTo>
                    <a:pt x="42" y="0"/>
                  </a:lnTo>
                  <a:lnTo>
                    <a:pt x="41" y="0"/>
                  </a:lnTo>
                  <a:lnTo>
                    <a:pt x="39" y="1"/>
                  </a:lnTo>
                  <a:lnTo>
                    <a:pt x="37" y="1"/>
                  </a:lnTo>
                  <a:lnTo>
                    <a:pt x="35" y="2"/>
                  </a:lnTo>
                  <a:lnTo>
                    <a:pt x="34" y="3"/>
                  </a:lnTo>
                  <a:lnTo>
                    <a:pt x="32" y="4"/>
                  </a:lnTo>
                  <a:lnTo>
                    <a:pt x="30" y="6"/>
                  </a:lnTo>
                  <a:lnTo>
                    <a:pt x="29" y="7"/>
                  </a:lnTo>
                  <a:lnTo>
                    <a:pt x="27" y="9"/>
                  </a:lnTo>
                  <a:lnTo>
                    <a:pt x="25" y="10"/>
                  </a:lnTo>
                  <a:lnTo>
                    <a:pt x="24" y="12"/>
                  </a:lnTo>
                  <a:lnTo>
                    <a:pt x="22" y="14"/>
                  </a:lnTo>
                  <a:lnTo>
                    <a:pt x="20" y="17"/>
                  </a:lnTo>
                  <a:lnTo>
                    <a:pt x="19" y="19"/>
                  </a:lnTo>
                  <a:lnTo>
                    <a:pt x="17" y="21"/>
                  </a:lnTo>
                  <a:lnTo>
                    <a:pt x="16" y="24"/>
                  </a:lnTo>
                  <a:lnTo>
                    <a:pt x="13" y="28"/>
                  </a:lnTo>
                  <a:lnTo>
                    <a:pt x="11" y="32"/>
                  </a:lnTo>
                  <a:lnTo>
                    <a:pt x="9" y="36"/>
                  </a:lnTo>
                  <a:lnTo>
                    <a:pt x="7" y="40"/>
                  </a:lnTo>
                  <a:lnTo>
                    <a:pt x="5" y="44"/>
                  </a:lnTo>
                  <a:lnTo>
                    <a:pt x="3" y="48"/>
                  </a:lnTo>
                  <a:lnTo>
                    <a:pt x="2" y="52"/>
                  </a:lnTo>
                  <a:lnTo>
                    <a:pt x="1" y="55"/>
                  </a:lnTo>
                  <a:lnTo>
                    <a:pt x="0" y="59"/>
                  </a:lnTo>
                  <a:lnTo>
                    <a:pt x="0" y="62"/>
                  </a:lnTo>
                  <a:lnTo>
                    <a:pt x="0" y="65"/>
                  </a:lnTo>
                  <a:lnTo>
                    <a:pt x="0" y="67"/>
                  </a:lnTo>
                  <a:lnTo>
                    <a:pt x="1" y="69"/>
                  </a:lnTo>
                  <a:lnTo>
                    <a:pt x="2" y="71"/>
                  </a:lnTo>
                  <a:lnTo>
                    <a:pt x="4" y="72"/>
                  </a:lnTo>
                  <a:lnTo>
                    <a:pt x="6" y="73"/>
                  </a:lnTo>
                  <a:lnTo>
                    <a:pt x="7" y="73"/>
                  </a:lnTo>
                  <a:lnTo>
                    <a:pt x="9" y="74"/>
                  </a:lnTo>
                  <a:lnTo>
                    <a:pt x="11" y="74"/>
                  </a:lnTo>
                  <a:lnTo>
                    <a:pt x="13" y="75"/>
                  </a:lnTo>
                  <a:lnTo>
                    <a:pt x="16" y="75"/>
                  </a:lnTo>
                  <a:lnTo>
                    <a:pt x="18" y="75"/>
                  </a:lnTo>
                  <a:lnTo>
                    <a:pt x="21" y="75"/>
                  </a:lnTo>
                  <a:lnTo>
                    <a:pt x="24" y="74"/>
                  </a:lnTo>
                  <a:lnTo>
                    <a:pt x="28" y="73"/>
                  </a:lnTo>
                  <a:lnTo>
                    <a:pt x="31" y="71"/>
                  </a:lnTo>
                  <a:lnTo>
                    <a:pt x="35" y="68"/>
                  </a:lnTo>
                  <a:lnTo>
                    <a:pt x="39" y="65"/>
                  </a:lnTo>
                  <a:lnTo>
                    <a:pt x="43" y="60"/>
                  </a:lnTo>
                  <a:lnTo>
                    <a:pt x="47" y="55"/>
                  </a:lnTo>
                  <a:lnTo>
                    <a:pt x="51" y="48"/>
                  </a:lnTo>
                  <a:lnTo>
                    <a:pt x="55" y="40"/>
                  </a:lnTo>
                </a:path>
              </a:pathLst>
            </a:custGeom>
            <a:solidFill>
              <a:srgbClr val="941A1F"/>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23" name="Freeform 74"/>
            <p:cNvSpPr>
              <a:spLocks/>
            </p:cNvSpPr>
            <p:nvPr/>
          </p:nvSpPr>
          <p:spPr bwMode="auto">
            <a:xfrm>
              <a:off x="3017" y="1755"/>
              <a:ext cx="62" cy="75"/>
            </a:xfrm>
            <a:custGeom>
              <a:avLst/>
              <a:gdLst>
                <a:gd name="T0" fmla="*/ 7 w 62"/>
                <a:gd name="T1" fmla="*/ 72 h 75"/>
                <a:gd name="T2" fmla="*/ 10 w 62"/>
                <a:gd name="T3" fmla="*/ 73 h 75"/>
                <a:gd name="T4" fmla="*/ 15 w 62"/>
                <a:gd name="T5" fmla="*/ 74 h 75"/>
                <a:gd name="T6" fmla="*/ 20 w 62"/>
                <a:gd name="T7" fmla="*/ 74 h 75"/>
                <a:gd name="T8" fmla="*/ 26 w 62"/>
                <a:gd name="T9" fmla="*/ 72 h 75"/>
                <a:gd name="T10" fmla="*/ 32 w 62"/>
                <a:gd name="T11" fmla="*/ 67 h 75"/>
                <a:gd name="T12" fmla="*/ 39 w 62"/>
                <a:gd name="T13" fmla="*/ 60 h 75"/>
                <a:gd name="T14" fmla="*/ 47 w 62"/>
                <a:gd name="T15" fmla="*/ 48 h 75"/>
                <a:gd name="T16" fmla="*/ 52 w 62"/>
                <a:gd name="T17" fmla="*/ 38 h 75"/>
                <a:gd name="T18" fmla="*/ 54 w 62"/>
                <a:gd name="T19" fmla="*/ 34 h 75"/>
                <a:gd name="T20" fmla="*/ 56 w 62"/>
                <a:gd name="T21" fmla="*/ 29 h 75"/>
                <a:gd name="T22" fmla="*/ 58 w 62"/>
                <a:gd name="T23" fmla="*/ 23 h 75"/>
                <a:gd name="T24" fmla="*/ 60 w 62"/>
                <a:gd name="T25" fmla="*/ 18 h 75"/>
                <a:gd name="T26" fmla="*/ 61 w 62"/>
                <a:gd name="T27" fmla="*/ 12 h 75"/>
                <a:gd name="T28" fmla="*/ 61 w 62"/>
                <a:gd name="T29" fmla="*/ 8 h 75"/>
                <a:gd name="T30" fmla="*/ 60 w 62"/>
                <a:gd name="T31" fmla="*/ 5 h 75"/>
                <a:gd name="T32" fmla="*/ 57 w 62"/>
                <a:gd name="T33" fmla="*/ 4 h 75"/>
                <a:gd name="T34" fmla="*/ 52 w 62"/>
                <a:gd name="T35" fmla="*/ 2 h 75"/>
                <a:gd name="T36" fmla="*/ 46 w 62"/>
                <a:gd name="T37" fmla="*/ 0 h 75"/>
                <a:gd name="T38" fmla="*/ 40 w 62"/>
                <a:gd name="T39" fmla="*/ 0 h 75"/>
                <a:gd name="T40" fmla="*/ 36 w 62"/>
                <a:gd name="T41" fmla="*/ 1 h 75"/>
                <a:gd name="T42" fmla="*/ 33 w 62"/>
                <a:gd name="T43" fmla="*/ 2 h 75"/>
                <a:gd name="T44" fmla="*/ 30 w 62"/>
                <a:gd name="T45" fmla="*/ 4 h 75"/>
                <a:gd name="T46" fmla="*/ 27 w 62"/>
                <a:gd name="T47" fmla="*/ 7 h 75"/>
                <a:gd name="T48" fmla="*/ 23 w 62"/>
                <a:gd name="T49" fmla="*/ 11 h 75"/>
                <a:gd name="T50" fmla="*/ 20 w 62"/>
                <a:gd name="T51" fmla="*/ 15 h 75"/>
                <a:gd name="T52" fmla="*/ 17 w 62"/>
                <a:gd name="T53" fmla="*/ 19 h 75"/>
                <a:gd name="T54" fmla="*/ 14 w 62"/>
                <a:gd name="T55" fmla="*/ 24 h 75"/>
                <a:gd name="T56" fmla="*/ 10 w 62"/>
                <a:gd name="T57" fmla="*/ 32 h 75"/>
                <a:gd name="T58" fmla="*/ 6 w 62"/>
                <a:gd name="T59" fmla="*/ 40 h 75"/>
                <a:gd name="T60" fmla="*/ 3 w 62"/>
                <a:gd name="T61" fmla="*/ 48 h 75"/>
                <a:gd name="T62" fmla="*/ 1 w 62"/>
                <a:gd name="T63" fmla="*/ 55 h 75"/>
                <a:gd name="T64" fmla="*/ 0 w 62"/>
                <a:gd name="T65" fmla="*/ 61 h 75"/>
                <a:gd name="T66" fmla="*/ 0 w 62"/>
                <a:gd name="T67" fmla="*/ 67 h 75"/>
                <a:gd name="T68" fmla="*/ 2 w 62"/>
                <a:gd name="T69" fmla="*/ 70 h 75"/>
                <a:gd name="T70" fmla="*/ 6 w 62"/>
                <a:gd name="T71" fmla="*/ 72 h 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2" h="75">
                  <a:moveTo>
                    <a:pt x="6" y="72"/>
                  </a:moveTo>
                  <a:lnTo>
                    <a:pt x="7" y="72"/>
                  </a:lnTo>
                  <a:lnTo>
                    <a:pt x="8" y="73"/>
                  </a:lnTo>
                  <a:lnTo>
                    <a:pt x="10" y="73"/>
                  </a:lnTo>
                  <a:lnTo>
                    <a:pt x="12" y="74"/>
                  </a:lnTo>
                  <a:lnTo>
                    <a:pt x="15" y="74"/>
                  </a:lnTo>
                  <a:lnTo>
                    <a:pt x="17" y="74"/>
                  </a:lnTo>
                  <a:lnTo>
                    <a:pt x="20" y="74"/>
                  </a:lnTo>
                  <a:lnTo>
                    <a:pt x="23" y="73"/>
                  </a:lnTo>
                  <a:lnTo>
                    <a:pt x="26" y="72"/>
                  </a:lnTo>
                  <a:lnTo>
                    <a:pt x="29" y="70"/>
                  </a:lnTo>
                  <a:lnTo>
                    <a:pt x="32" y="67"/>
                  </a:lnTo>
                  <a:lnTo>
                    <a:pt x="36" y="64"/>
                  </a:lnTo>
                  <a:lnTo>
                    <a:pt x="39" y="60"/>
                  </a:lnTo>
                  <a:lnTo>
                    <a:pt x="43" y="54"/>
                  </a:lnTo>
                  <a:lnTo>
                    <a:pt x="47" y="48"/>
                  </a:lnTo>
                  <a:lnTo>
                    <a:pt x="51" y="40"/>
                  </a:lnTo>
                  <a:lnTo>
                    <a:pt x="52" y="38"/>
                  </a:lnTo>
                  <a:lnTo>
                    <a:pt x="53" y="36"/>
                  </a:lnTo>
                  <a:lnTo>
                    <a:pt x="54" y="34"/>
                  </a:lnTo>
                  <a:lnTo>
                    <a:pt x="55" y="32"/>
                  </a:lnTo>
                  <a:lnTo>
                    <a:pt x="56" y="29"/>
                  </a:lnTo>
                  <a:lnTo>
                    <a:pt x="57" y="26"/>
                  </a:lnTo>
                  <a:lnTo>
                    <a:pt x="58" y="23"/>
                  </a:lnTo>
                  <a:lnTo>
                    <a:pt x="59" y="21"/>
                  </a:lnTo>
                  <a:lnTo>
                    <a:pt x="60" y="18"/>
                  </a:lnTo>
                  <a:lnTo>
                    <a:pt x="60" y="15"/>
                  </a:lnTo>
                  <a:lnTo>
                    <a:pt x="61" y="12"/>
                  </a:lnTo>
                  <a:lnTo>
                    <a:pt x="61" y="10"/>
                  </a:lnTo>
                  <a:lnTo>
                    <a:pt x="61" y="8"/>
                  </a:lnTo>
                  <a:lnTo>
                    <a:pt x="61" y="7"/>
                  </a:lnTo>
                  <a:lnTo>
                    <a:pt x="60" y="5"/>
                  </a:lnTo>
                  <a:lnTo>
                    <a:pt x="59" y="5"/>
                  </a:lnTo>
                  <a:lnTo>
                    <a:pt x="57" y="4"/>
                  </a:lnTo>
                  <a:lnTo>
                    <a:pt x="55" y="3"/>
                  </a:lnTo>
                  <a:lnTo>
                    <a:pt x="52" y="2"/>
                  </a:lnTo>
                  <a:lnTo>
                    <a:pt x="49" y="1"/>
                  </a:lnTo>
                  <a:lnTo>
                    <a:pt x="46" y="0"/>
                  </a:lnTo>
                  <a:lnTo>
                    <a:pt x="43" y="0"/>
                  </a:lnTo>
                  <a:lnTo>
                    <a:pt x="40" y="0"/>
                  </a:lnTo>
                  <a:lnTo>
                    <a:pt x="38" y="0"/>
                  </a:lnTo>
                  <a:lnTo>
                    <a:pt x="36" y="1"/>
                  </a:lnTo>
                  <a:lnTo>
                    <a:pt x="35" y="1"/>
                  </a:lnTo>
                  <a:lnTo>
                    <a:pt x="33" y="2"/>
                  </a:lnTo>
                  <a:lnTo>
                    <a:pt x="31" y="3"/>
                  </a:lnTo>
                  <a:lnTo>
                    <a:pt x="30" y="4"/>
                  </a:lnTo>
                  <a:lnTo>
                    <a:pt x="28" y="6"/>
                  </a:lnTo>
                  <a:lnTo>
                    <a:pt x="27" y="7"/>
                  </a:lnTo>
                  <a:lnTo>
                    <a:pt x="25" y="9"/>
                  </a:lnTo>
                  <a:lnTo>
                    <a:pt x="23" y="11"/>
                  </a:lnTo>
                  <a:lnTo>
                    <a:pt x="22" y="13"/>
                  </a:lnTo>
                  <a:lnTo>
                    <a:pt x="20" y="15"/>
                  </a:lnTo>
                  <a:lnTo>
                    <a:pt x="19" y="17"/>
                  </a:lnTo>
                  <a:lnTo>
                    <a:pt x="17" y="19"/>
                  </a:lnTo>
                  <a:lnTo>
                    <a:pt x="16" y="22"/>
                  </a:lnTo>
                  <a:lnTo>
                    <a:pt x="14" y="24"/>
                  </a:lnTo>
                  <a:lnTo>
                    <a:pt x="12" y="28"/>
                  </a:lnTo>
                  <a:lnTo>
                    <a:pt x="10" y="32"/>
                  </a:lnTo>
                  <a:lnTo>
                    <a:pt x="8" y="36"/>
                  </a:lnTo>
                  <a:lnTo>
                    <a:pt x="6" y="40"/>
                  </a:lnTo>
                  <a:lnTo>
                    <a:pt x="4" y="44"/>
                  </a:lnTo>
                  <a:lnTo>
                    <a:pt x="3" y="48"/>
                  </a:lnTo>
                  <a:lnTo>
                    <a:pt x="2" y="52"/>
                  </a:lnTo>
                  <a:lnTo>
                    <a:pt x="1" y="55"/>
                  </a:lnTo>
                  <a:lnTo>
                    <a:pt x="0" y="58"/>
                  </a:lnTo>
                  <a:lnTo>
                    <a:pt x="0" y="61"/>
                  </a:lnTo>
                  <a:lnTo>
                    <a:pt x="0" y="64"/>
                  </a:lnTo>
                  <a:lnTo>
                    <a:pt x="0" y="67"/>
                  </a:lnTo>
                  <a:lnTo>
                    <a:pt x="1" y="69"/>
                  </a:lnTo>
                  <a:lnTo>
                    <a:pt x="2" y="70"/>
                  </a:lnTo>
                  <a:lnTo>
                    <a:pt x="4" y="71"/>
                  </a:lnTo>
                  <a:lnTo>
                    <a:pt x="6" y="72"/>
                  </a:lnTo>
                </a:path>
              </a:pathLst>
            </a:custGeom>
            <a:solidFill>
              <a:srgbClr val="C54146"/>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24" name="Freeform 75"/>
            <p:cNvSpPr>
              <a:spLocks/>
            </p:cNvSpPr>
            <p:nvPr/>
          </p:nvSpPr>
          <p:spPr bwMode="auto">
            <a:xfrm>
              <a:off x="3023" y="1755"/>
              <a:ext cx="55" cy="71"/>
            </a:xfrm>
            <a:custGeom>
              <a:avLst/>
              <a:gdLst>
                <a:gd name="T0" fmla="*/ 5 w 55"/>
                <a:gd name="T1" fmla="*/ 64 h 71"/>
                <a:gd name="T2" fmla="*/ 7 w 55"/>
                <a:gd name="T3" fmla="*/ 67 h 71"/>
                <a:gd name="T4" fmla="*/ 10 w 55"/>
                <a:gd name="T5" fmla="*/ 69 h 71"/>
                <a:gd name="T6" fmla="*/ 15 w 55"/>
                <a:gd name="T7" fmla="*/ 70 h 71"/>
                <a:gd name="T8" fmla="*/ 20 w 55"/>
                <a:gd name="T9" fmla="*/ 68 h 71"/>
                <a:gd name="T10" fmla="*/ 26 w 55"/>
                <a:gd name="T11" fmla="*/ 63 h 71"/>
                <a:gd name="T12" fmla="*/ 34 w 55"/>
                <a:gd name="T13" fmla="*/ 54 h 71"/>
                <a:gd name="T14" fmla="*/ 42 w 55"/>
                <a:gd name="T15" fmla="*/ 41 h 71"/>
                <a:gd name="T16" fmla="*/ 48 w 55"/>
                <a:gd name="T17" fmla="*/ 32 h 71"/>
                <a:gd name="T18" fmla="*/ 49 w 55"/>
                <a:gd name="T19" fmla="*/ 29 h 71"/>
                <a:gd name="T20" fmla="*/ 50 w 55"/>
                <a:gd name="T21" fmla="*/ 26 h 71"/>
                <a:gd name="T22" fmla="*/ 52 w 55"/>
                <a:gd name="T23" fmla="*/ 21 h 71"/>
                <a:gd name="T24" fmla="*/ 53 w 55"/>
                <a:gd name="T25" fmla="*/ 17 h 71"/>
                <a:gd name="T26" fmla="*/ 54 w 55"/>
                <a:gd name="T27" fmla="*/ 12 h 71"/>
                <a:gd name="T28" fmla="*/ 54 w 55"/>
                <a:gd name="T29" fmla="*/ 8 h 71"/>
                <a:gd name="T30" fmla="*/ 53 w 55"/>
                <a:gd name="T31" fmla="*/ 5 h 71"/>
                <a:gd name="T32" fmla="*/ 50 w 55"/>
                <a:gd name="T33" fmla="*/ 3 h 71"/>
                <a:gd name="T34" fmla="*/ 47 w 55"/>
                <a:gd name="T35" fmla="*/ 2 h 71"/>
                <a:gd name="T36" fmla="*/ 41 w 55"/>
                <a:gd name="T37" fmla="*/ 0 h 71"/>
                <a:gd name="T38" fmla="*/ 36 w 55"/>
                <a:gd name="T39" fmla="*/ 0 h 71"/>
                <a:gd name="T40" fmla="*/ 30 w 55"/>
                <a:gd name="T41" fmla="*/ 1 h 71"/>
                <a:gd name="T42" fmla="*/ 25 w 55"/>
                <a:gd name="T43" fmla="*/ 4 h 71"/>
                <a:gd name="T44" fmla="*/ 21 w 55"/>
                <a:gd name="T45" fmla="*/ 8 h 71"/>
                <a:gd name="T46" fmla="*/ 16 w 55"/>
                <a:gd name="T47" fmla="*/ 14 h 71"/>
                <a:gd name="T48" fmla="*/ 12 w 55"/>
                <a:gd name="T49" fmla="*/ 21 h 71"/>
                <a:gd name="T50" fmla="*/ 8 w 55"/>
                <a:gd name="T51" fmla="*/ 26 h 71"/>
                <a:gd name="T52" fmla="*/ 5 w 55"/>
                <a:gd name="T53" fmla="*/ 31 h 71"/>
                <a:gd name="T54" fmla="*/ 3 w 55"/>
                <a:gd name="T55" fmla="*/ 37 h 71"/>
                <a:gd name="T56" fmla="*/ 1 w 55"/>
                <a:gd name="T57" fmla="*/ 42 h 71"/>
                <a:gd name="T58" fmla="*/ 0 w 55"/>
                <a:gd name="T59" fmla="*/ 47 h 71"/>
                <a:gd name="T60" fmla="*/ 0 w 55"/>
                <a:gd name="T61" fmla="*/ 53 h 71"/>
                <a:gd name="T62" fmla="*/ 2 w 55"/>
                <a:gd name="T63" fmla="*/ 59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71">
                  <a:moveTo>
                    <a:pt x="4" y="62"/>
                  </a:moveTo>
                  <a:lnTo>
                    <a:pt x="5" y="64"/>
                  </a:lnTo>
                  <a:lnTo>
                    <a:pt x="6" y="65"/>
                  </a:lnTo>
                  <a:lnTo>
                    <a:pt x="7" y="67"/>
                  </a:lnTo>
                  <a:lnTo>
                    <a:pt x="9" y="68"/>
                  </a:lnTo>
                  <a:lnTo>
                    <a:pt x="10" y="69"/>
                  </a:lnTo>
                  <a:lnTo>
                    <a:pt x="12" y="70"/>
                  </a:lnTo>
                  <a:lnTo>
                    <a:pt x="15" y="70"/>
                  </a:lnTo>
                  <a:lnTo>
                    <a:pt x="17" y="69"/>
                  </a:lnTo>
                  <a:lnTo>
                    <a:pt x="20" y="68"/>
                  </a:lnTo>
                  <a:lnTo>
                    <a:pt x="23" y="66"/>
                  </a:lnTo>
                  <a:lnTo>
                    <a:pt x="26" y="63"/>
                  </a:lnTo>
                  <a:lnTo>
                    <a:pt x="30" y="59"/>
                  </a:lnTo>
                  <a:lnTo>
                    <a:pt x="34" y="54"/>
                  </a:lnTo>
                  <a:lnTo>
                    <a:pt x="38" y="48"/>
                  </a:lnTo>
                  <a:lnTo>
                    <a:pt x="42" y="41"/>
                  </a:lnTo>
                  <a:lnTo>
                    <a:pt x="47" y="32"/>
                  </a:lnTo>
                  <a:lnTo>
                    <a:pt x="48" y="32"/>
                  </a:lnTo>
                  <a:lnTo>
                    <a:pt x="48" y="31"/>
                  </a:lnTo>
                  <a:lnTo>
                    <a:pt x="49" y="29"/>
                  </a:lnTo>
                  <a:lnTo>
                    <a:pt x="49" y="27"/>
                  </a:lnTo>
                  <a:lnTo>
                    <a:pt x="50" y="26"/>
                  </a:lnTo>
                  <a:lnTo>
                    <a:pt x="51" y="23"/>
                  </a:lnTo>
                  <a:lnTo>
                    <a:pt x="52" y="21"/>
                  </a:lnTo>
                  <a:lnTo>
                    <a:pt x="53" y="19"/>
                  </a:lnTo>
                  <a:lnTo>
                    <a:pt x="53" y="17"/>
                  </a:lnTo>
                  <a:lnTo>
                    <a:pt x="54" y="14"/>
                  </a:lnTo>
                  <a:lnTo>
                    <a:pt x="54" y="12"/>
                  </a:lnTo>
                  <a:lnTo>
                    <a:pt x="54" y="10"/>
                  </a:lnTo>
                  <a:lnTo>
                    <a:pt x="54" y="8"/>
                  </a:lnTo>
                  <a:lnTo>
                    <a:pt x="53" y="6"/>
                  </a:lnTo>
                  <a:lnTo>
                    <a:pt x="53" y="5"/>
                  </a:lnTo>
                  <a:lnTo>
                    <a:pt x="51" y="4"/>
                  </a:lnTo>
                  <a:lnTo>
                    <a:pt x="50" y="3"/>
                  </a:lnTo>
                  <a:lnTo>
                    <a:pt x="49" y="2"/>
                  </a:lnTo>
                  <a:lnTo>
                    <a:pt x="47" y="2"/>
                  </a:lnTo>
                  <a:lnTo>
                    <a:pt x="44" y="1"/>
                  </a:lnTo>
                  <a:lnTo>
                    <a:pt x="41" y="0"/>
                  </a:lnTo>
                  <a:lnTo>
                    <a:pt x="39" y="0"/>
                  </a:lnTo>
                  <a:lnTo>
                    <a:pt x="36" y="0"/>
                  </a:lnTo>
                  <a:lnTo>
                    <a:pt x="33" y="0"/>
                  </a:lnTo>
                  <a:lnTo>
                    <a:pt x="30" y="1"/>
                  </a:lnTo>
                  <a:lnTo>
                    <a:pt x="28" y="2"/>
                  </a:lnTo>
                  <a:lnTo>
                    <a:pt x="25" y="4"/>
                  </a:lnTo>
                  <a:lnTo>
                    <a:pt x="23" y="5"/>
                  </a:lnTo>
                  <a:lnTo>
                    <a:pt x="21" y="8"/>
                  </a:lnTo>
                  <a:lnTo>
                    <a:pt x="19" y="11"/>
                  </a:lnTo>
                  <a:lnTo>
                    <a:pt x="16" y="14"/>
                  </a:lnTo>
                  <a:lnTo>
                    <a:pt x="14" y="18"/>
                  </a:lnTo>
                  <a:lnTo>
                    <a:pt x="12" y="21"/>
                  </a:lnTo>
                  <a:lnTo>
                    <a:pt x="10" y="23"/>
                  </a:lnTo>
                  <a:lnTo>
                    <a:pt x="8" y="26"/>
                  </a:lnTo>
                  <a:lnTo>
                    <a:pt x="7" y="29"/>
                  </a:lnTo>
                  <a:lnTo>
                    <a:pt x="5" y="31"/>
                  </a:lnTo>
                  <a:lnTo>
                    <a:pt x="4" y="34"/>
                  </a:lnTo>
                  <a:lnTo>
                    <a:pt x="3" y="37"/>
                  </a:lnTo>
                  <a:lnTo>
                    <a:pt x="2" y="39"/>
                  </a:lnTo>
                  <a:lnTo>
                    <a:pt x="1" y="42"/>
                  </a:lnTo>
                  <a:lnTo>
                    <a:pt x="0" y="45"/>
                  </a:lnTo>
                  <a:lnTo>
                    <a:pt x="0" y="47"/>
                  </a:lnTo>
                  <a:lnTo>
                    <a:pt x="0" y="50"/>
                  </a:lnTo>
                  <a:lnTo>
                    <a:pt x="0" y="53"/>
                  </a:lnTo>
                  <a:lnTo>
                    <a:pt x="1" y="56"/>
                  </a:lnTo>
                  <a:lnTo>
                    <a:pt x="2" y="59"/>
                  </a:lnTo>
                  <a:lnTo>
                    <a:pt x="4" y="62"/>
                  </a:lnTo>
                </a:path>
              </a:pathLst>
            </a:custGeom>
            <a:solidFill>
              <a:srgbClr val="E68D80"/>
            </a:solidFill>
            <a:ln w="12700" cap="rnd" cmpd="sng">
              <a:solidFill>
                <a:srgbClr val="D46762"/>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425" name="Freeform 76"/>
            <p:cNvSpPr>
              <a:spLocks/>
            </p:cNvSpPr>
            <p:nvPr/>
          </p:nvSpPr>
          <p:spPr bwMode="auto">
            <a:xfrm>
              <a:off x="3027" y="1760"/>
              <a:ext cx="48" cy="55"/>
            </a:xfrm>
            <a:custGeom>
              <a:avLst/>
              <a:gdLst>
                <a:gd name="T0" fmla="*/ 44 w 48"/>
                <a:gd name="T1" fmla="*/ 12 h 55"/>
                <a:gd name="T2" fmla="*/ 42 w 48"/>
                <a:gd name="T3" fmla="*/ 10 h 55"/>
                <a:gd name="T4" fmla="*/ 41 w 48"/>
                <a:gd name="T5" fmla="*/ 8 h 55"/>
                <a:gd name="T6" fmla="*/ 40 w 48"/>
                <a:gd name="T7" fmla="*/ 4 h 55"/>
                <a:gd name="T8" fmla="*/ 40 w 48"/>
                <a:gd name="T9" fmla="*/ 1 h 55"/>
                <a:gd name="T10" fmla="*/ 37 w 48"/>
                <a:gd name="T11" fmla="*/ 0 h 55"/>
                <a:gd name="T12" fmla="*/ 33 w 48"/>
                <a:gd name="T13" fmla="*/ 0 h 55"/>
                <a:gd name="T14" fmla="*/ 30 w 48"/>
                <a:gd name="T15" fmla="*/ 2 h 55"/>
                <a:gd name="T16" fmla="*/ 28 w 48"/>
                <a:gd name="T17" fmla="*/ 5 h 55"/>
                <a:gd name="T18" fmla="*/ 26 w 48"/>
                <a:gd name="T19" fmla="*/ 6 h 55"/>
                <a:gd name="T20" fmla="*/ 23 w 48"/>
                <a:gd name="T21" fmla="*/ 7 h 55"/>
                <a:gd name="T22" fmla="*/ 21 w 48"/>
                <a:gd name="T23" fmla="*/ 7 h 55"/>
                <a:gd name="T24" fmla="*/ 18 w 48"/>
                <a:gd name="T25" fmla="*/ 8 h 55"/>
                <a:gd name="T26" fmla="*/ 15 w 48"/>
                <a:gd name="T27" fmla="*/ 11 h 55"/>
                <a:gd name="T28" fmla="*/ 12 w 48"/>
                <a:gd name="T29" fmla="*/ 15 h 55"/>
                <a:gd name="T30" fmla="*/ 12 w 48"/>
                <a:gd name="T31" fmla="*/ 18 h 55"/>
                <a:gd name="T32" fmla="*/ 13 w 48"/>
                <a:gd name="T33" fmla="*/ 21 h 55"/>
                <a:gd name="T34" fmla="*/ 13 w 48"/>
                <a:gd name="T35" fmla="*/ 24 h 55"/>
                <a:gd name="T36" fmla="*/ 11 w 48"/>
                <a:gd name="T37" fmla="*/ 26 h 55"/>
                <a:gd name="T38" fmla="*/ 9 w 48"/>
                <a:gd name="T39" fmla="*/ 27 h 55"/>
                <a:gd name="T40" fmla="*/ 5 w 48"/>
                <a:gd name="T41" fmla="*/ 29 h 55"/>
                <a:gd name="T42" fmla="*/ 3 w 48"/>
                <a:gd name="T43" fmla="*/ 32 h 55"/>
                <a:gd name="T44" fmla="*/ 1 w 48"/>
                <a:gd name="T45" fmla="*/ 35 h 55"/>
                <a:gd name="T46" fmla="*/ 0 w 48"/>
                <a:gd name="T47" fmla="*/ 38 h 55"/>
                <a:gd name="T48" fmla="*/ 1 w 48"/>
                <a:gd name="T49" fmla="*/ 43 h 55"/>
                <a:gd name="T50" fmla="*/ 5 w 48"/>
                <a:gd name="T51" fmla="*/ 48 h 55"/>
                <a:gd name="T52" fmla="*/ 9 w 48"/>
                <a:gd name="T53" fmla="*/ 52 h 55"/>
                <a:gd name="T54" fmla="*/ 14 w 48"/>
                <a:gd name="T55" fmla="*/ 54 h 55"/>
                <a:gd name="T56" fmla="*/ 17 w 48"/>
                <a:gd name="T57" fmla="*/ 53 h 55"/>
                <a:gd name="T58" fmla="*/ 20 w 48"/>
                <a:gd name="T59" fmla="*/ 51 h 55"/>
                <a:gd name="T60" fmla="*/ 24 w 48"/>
                <a:gd name="T61" fmla="*/ 46 h 55"/>
                <a:gd name="T62" fmla="*/ 29 w 48"/>
                <a:gd name="T63" fmla="*/ 40 h 55"/>
                <a:gd name="T64" fmla="*/ 33 w 48"/>
                <a:gd name="T65" fmla="*/ 34 h 55"/>
                <a:gd name="T66" fmla="*/ 37 w 48"/>
                <a:gd name="T67" fmla="*/ 28 h 55"/>
                <a:gd name="T68" fmla="*/ 41 w 48"/>
                <a:gd name="T69" fmla="*/ 23 h 55"/>
                <a:gd name="T70" fmla="*/ 43 w 48"/>
                <a:gd name="T71" fmla="*/ 19 h 55"/>
                <a:gd name="T72" fmla="*/ 46 w 48"/>
                <a:gd name="T73" fmla="*/ 17 h 55"/>
                <a:gd name="T74" fmla="*/ 47 w 48"/>
                <a:gd name="T75" fmla="*/ 14 h 55"/>
                <a:gd name="T76" fmla="*/ 47 w 48"/>
                <a:gd name="T77" fmla="*/ 12 h 55"/>
                <a:gd name="T78" fmla="*/ 45 w 48"/>
                <a:gd name="T79" fmla="*/ 11 h 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 h="55">
                  <a:moveTo>
                    <a:pt x="45" y="11"/>
                  </a:moveTo>
                  <a:lnTo>
                    <a:pt x="44" y="12"/>
                  </a:lnTo>
                  <a:lnTo>
                    <a:pt x="43" y="11"/>
                  </a:lnTo>
                  <a:lnTo>
                    <a:pt x="42" y="10"/>
                  </a:lnTo>
                  <a:lnTo>
                    <a:pt x="42" y="9"/>
                  </a:lnTo>
                  <a:lnTo>
                    <a:pt x="41" y="8"/>
                  </a:lnTo>
                  <a:lnTo>
                    <a:pt x="41" y="6"/>
                  </a:lnTo>
                  <a:lnTo>
                    <a:pt x="40" y="4"/>
                  </a:lnTo>
                  <a:lnTo>
                    <a:pt x="40" y="3"/>
                  </a:lnTo>
                  <a:lnTo>
                    <a:pt x="40" y="1"/>
                  </a:lnTo>
                  <a:lnTo>
                    <a:pt x="39" y="0"/>
                  </a:lnTo>
                  <a:lnTo>
                    <a:pt x="37" y="0"/>
                  </a:lnTo>
                  <a:lnTo>
                    <a:pt x="35" y="0"/>
                  </a:lnTo>
                  <a:lnTo>
                    <a:pt x="33" y="0"/>
                  </a:lnTo>
                  <a:lnTo>
                    <a:pt x="31" y="1"/>
                  </a:lnTo>
                  <a:lnTo>
                    <a:pt x="30" y="2"/>
                  </a:lnTo>
                  <a:lnTo>
                    <a:pt x="28" y="3"/>
                  </a:lnTo>
                  <a:lnTo>
                    <a:pt x="28" y="5"/>
                  </a:lnTo>
                  <a:lnTo>
                    <a:pt x="27" y="6"/>
                  </a:lnTo>
                  <a:lnTo>
                    <a:pt x="26" y="6"/>
                  </a:lnTo>
                  <a:lnTo>
                    <a:pt x="24" y="7"/>
                  </a:lnTo>
                  <a:lnTo>
                    <a:pt x="23" y="7"/>
                  </a:lnTo>
                  <a:lnTo>
                    <a:pt x="22" y="7"/>
                  </a:lnTo>
                  <a:lnTo>
                    <a:pt x="21" y="7"/>
                  </a:lnTo>
                  <a:lnTo>
                    <a:pt x="21" y="8"/>
                  </a:lnTo>
                  <a:lnTo>
                    <a:pt x="18" y="8"/>
                  </a:lnTo>
                  <a:lnTo>
                    <a:pt x="16" y="10"/>
                  </a:lnTo>
                  <a:lnTo>
                    <a:pt x="15" y="11"/>
                  </a:lnTo>
                  <a:lnTo>
                    <a:pt x="13" y="13"/>
                  </a:lnTo>
                  <a:lnTo>
                    <a:pt x="12" y="15"/>
                  </a:lnTo>
                  <a:lnTo>
                    <a:pt x="12" y="17"/>
                  </a:lnTo>
                  <a:lnTo>
                    <a:pt x="12" y="18"/>
                  </a:lnTo>
                  <a:lnTo>
                    <a:pt x="12" y="20"/>
                  </a:lnTo>
                  <a:lnTo>
                    <a:pt x="13" y="21"/>
                  </a:lnTo>
                  <a:lnTo>
                    <a:pt x="13" y="22"/>
                  </a:lnTo>
                  <a:lnTo>
                    <a:pt x="13" y="24"/>
                  </a:lnTo>
                  <a:lnTo>
                    <a:pt x="12" y="25"/>
                  </a:lnTo>
                  <a:lnTo>
                    <a:pt x="11" y="26"/>
                  </a:lnTo>
                  <a:lnTo>
                    <a:pt x="10" y="27"/>
                  </a:lnTo>
                  <a:lnTo>
                    <a:pt x="9" y="27"/>
                  </a:lnTo>
                  <a:lnTo>
                    <a:pt x="7" y="28"/>
                  </a:lnTo>
                  <a:lnTo>
                    <a:pt x="5" y="29"/>
                  </a:lnTo>
                  <a:lnTo>
                    <a:pt x="4" y="31"/>
                  </a:lnTo>
                  <a:lnTo>
                    <a:pt x="3" y="32"/>
                  </a:lnTo>
                  <a:lnTo>
                    <a:pt x="2" y="34"/>
                  </a:lnTo>
                  <a:lnTo>
                    <a:pt x="1" y="35"/>
                  </a:lnTo>
                  <a:lnTo>
                    <a:pt x="0" y="37"/>
                  </a:lnTo>
                  <a:lnTo>
                    <a:pt x="0" y="38"/>
                  </a:lnTo>
                  <a:lnTo>
                    <a:pt x="0" y="40"/>
                  </a:lnTo>
                  <a:lnTo>
                    <a:pt x="1" y="43"/>
                  </a:lnTo>
                  <a:lnTo>
                    <a:pt x="3" y="46"/>
                  </a:lnTo>
                  <a:lnTo>
                    <a:pt x="5" y="48"/>
                  </a:lnTo>
                  <a:lnTo>
                    <a:pt x="7" y="50"/>
                  </a:lnTo>
                  <a:lnTo>
                    <a:pt x="9" y="52"/>
                  </a:lnTo>
                  <a:lnTo>
                    <a:pt x="12" y="53"/>
                  </a:lnTo>
                  <a:lnTo>
                    <a:pt x="14" y="54"/>
                  </a:lnTo>
                  <a:lnTo>
                    <a:pt x="16" y="54"/>
                  </a:lnTo>
                  <a:lnTo>
                    <a:pt x="17" y="53"/>
                  </a:lnTo>
                  <a:lnTo>
                    <a:pt x="19" y="52"/>
                  </a:lnTo>
                  <a:lnTo>
                    <a:pt x="20" y="51"/>
                  </a:lnTo>
                  <a:lnTo>
                    <a:pt x="22" y="48"/>
                  </a:lnTo>
                  <a:lnTo>
                    <a:pt x="24" y="46"/>
                  </a:lnTo>
                  <a:lnTo>
                    <a:pt x="26" y="43"/>
                  </a:lnTo>
                  <a:lnTo>
                    <a:pt x="29" y="40"/>
                  </a:lnTo>
                  <a:lnTo>
                    <a:pt x="31" y="37"/>
                  </a:lnTo>
                  <a:lnTo>
                    <a:pt x="33" y="34"/>
                  </a:lnTo>
                  <a:lnTo>
                    <a:pt x="35" y="31"/>
                  </a:lnTo>
                  <a:lnTo>
                    <a:pt x="37" y="28"/>
                  </a:lnTo>
                  <a:lnTo>
                    <a:pt x="39" y="25"/>
                  </a:lnTo>
                  <a:lnTo>
                    <a:pt x="41" y="23"/>
                  </a:lnTo>
                  <a:lnTo>
                    <a:pt x="42" y="21"/>
                  </a:lnTo>
                  <a:lnTo>
                    <a:pt x="43" y="19"/>
                  </a:lnTo>
                  <a:lnTo>
                    <a:pt x="44" y="18"/>
                  </a:lnTo>
                  <a:lnTo>
                    <a:pt x="46" y="17"/>
                  </a:lnTo>
                  <a:lnTo>
                    <a:pt x="47" y="15"/>
                  </a:lnTo>
                  <a:lnTo>
                    <a:pt x="47" y="14"/>
                  </a:lnTo>
                  <a:lnTo>
                    <a:pt x="47" y="13"/>
                  </a:lnTo>
                  <a:lnTo>
                    <a:pt x="47" y="12"/>
                  </a:lnTo>
                  <a:lnTo>
                    <a:pt x="46" y="11"/>
                  </a:lnTo>
                  <a:lnTo>
                    <a:pt x="45" y="11"/>
                  </a:lnTo>
                </a:path>
              </a:pathLst>
            </a:custGeom>
            <a:solidFill>
              <a:srgbClr val="D97169"/>
            </a:solidFill>
            <a:ln w="12700" cap="rnd" cmpd="sng">
              <a:solidFill>
                <a:srgbClr val="DE8076"/>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426" name="Freeform 77"/>
            <p:cNvSpPr>
              <a:spLocks/>
            </p:cNvSpPr>
            <p:nvPr/>
          </p:nvSpPr>
          <p:spPr bwMode="auto">
            <a:xfrm>
              <a:off x="2700" y="1586"/>
              <a:ext cx="309" cy="251"/>
            </a:xfrm>
            <a:custGeom>
              <a:avLst/>
              <a:gdLst>
                <a:gd name="T0" fmla="*/ 3 w 309"/>
                <a:gd name="T1" fmla="*/ 112 h 251"/>
                <a:gd name="T2" fmla="*/ 0 w 309"/>
                <a:gd name="T3" fmla="*/ 91 h 251"/>
                <a:gd name="T4" fmla="*/ 2 w 309"/>
                <a:gd name="T5" fmla="*/ 74 h 251"/>
                <a:gd name="T6" fmla="*/ 9 w 309"/>
                <a:gd name="T7" fmla="*/ 61 h 251"/>
                <a:gd name="T8" fmla="*/ 18 w 309"/>
                <a:gd name="T9" fmla="*/ 51 h 251"/>
                <a:gd name="T10" fmla="*/ 29 w 309"/>
                <a:gd name="T11" fmla="*/ 44 h 251"/>
                <a:gd name="T12" fmla="*/ 41 w 309"/>
                <a:gd name="T13" fmla="*/ 39 h 251"/>
                <a:gd name="T14" fmla="*/ 52 w 309"/>
                <a:gd name="T15" fmla="*/ 36 h 251"/>
                <a:gd name="T16" fmla="*/ 61 w 309"/>
                <a:gd name="T17" fmla="*/ 35 h 251"/>
                <a:gd name="T18" fmla="*/ 67 w 309"/>
                <a:gd name="T19" fmla="*/ 34 h 251"/>
                <a:gd name="T20" fmla="*/ 86 w 309"/>
                <a:gd name="T21" fmla="*/ 23 h 251"/>
                <a:gd name="T22" fmla="*/ 130 w 309"/>
                <a:gd name="T23" fmla="*/ 3 h 251"/>
                <a:gd name="T24" fmla="*/ 166 w 309"/>
                <a:gd name="T25" fmla="*/ 0 h 251"/>
                <a:gd name="T26" fmla="*/ 193 w 309"/>
                <a:gd name="T27" fmla="*/ 7 h 251"/>
                <a:gd name="T28" fmla="*/ 209 w 309"/>
                <a:gd name="T29" fmla="*/ 17 h 251"/>
                <a:gd name="T30" fmla="*/ 215 w 309"/>
                <a:gd name="T31" fmla="*/ 21 h 251"/>
                <a:gd name="T32" fmla="*/ 236 w 309"/>
                <a:gd name="T33" fmla="*/ 22 h 251"/>
                <a:gd name="T34" fmla="*/ 253 w 309"/>
                <a:gd name="T35" fmla="*/ 27 h 251"/>
                <a:gd name="T36" fmla="*/ 267 w 309"/>
                <a:gd name="T37" fmla="*/ 36 h 251"/>
                <a:gd name="T38" fmla="*/ 279 w 309"/>
                <a:gd name="T39" fmla="*/ 48 h 251"/>
                <a:gd name="T40" fmla="*/ 288 w 309"/>
                <a:gd name="T41" fmla="*/ 61 h 251"/>
                <a:gd name="T42" fmla="*/ 296 w 309"/>
                <a:gd name="T43" fmla="*/ 76 h 251"/>
                <a:gd name="T44" fmla="*/ 301 w 309"/>
                <a:gd name="T45" fmla="*/ 90 h 251"/>
                <a:gd name="T46" fmla="*/ 304 w 309"/>
                <a:gd name="T47" fmla="*/ 103 h 251"/>
                <a:gd name="T48" fmla="*/ 307 w 309"/>
                <a:gd name="T49" fmla="*/ 114 h 251"/>
                <a:gd name="T50" fmla="*/ 308 w 309"/>
                <a:gd name="T51" fmla="*/ 123 h 251"/>
                <a:gd name="T52" fmla="*/ 308 w 309"/>
                <a:gd name="T53" fmla="*/ 128 h 251"/>
                <a:gd name="T54" fmla="*/ 307 w 309"/>
                <a:gd name="T55" fmla="*/ 135 h 251"/>
                <a:gd name="T56" fmla="*/ 305 w 309"/>
                <a:gd name="T57" fmla="*/ 146 h 251"/>
                <a:gd name="T58" fmla="*/ 303 w 309"/>
                <a:gd name="T59" fmla="*/ 158 h 251"/>
                <a:gd name="T60" fmla="*/ 298 w 309"/>
                <a:gd name="T61" fmla="*/ 172 h 251"/>
                <a:gd name="T62" fmla="*/ 292 w 309"/>
                <a:gd name="T63" fmla="*/ 187 h 251"/>
                <a:gd name="T64" fmla="*/ 284 w 309"/>
                <a:gd name="T65" fmla="*/ 201 h 251"/>
                <a:gd name="T66" fmla="*/ 273 w 309"/>
                <a:gd name="T67" fmla="*/ 213 h 251"/>
                <a:gd name="T68" fmla="*/ 260 w 309"/>
                <a:gd name="T69" fmla="*/ 223 h 251"/>
                <a:gd name="T70" fmla="*/ 243 w 309"/>
                <a:gd name="T71" fmla="*/ 230 h 251"/>
                <a:gd name="T72" fmla="*/ 224 w 309"/>
                <a:gd name="T73" fmla="*/ 233 h 251"/>
                <a:gd name="T74" fmla="*/ 214 w 309"/>
                <a:gd name="T75" fmla="*/ 235 h 251"/>
                <a:gd name="T76" fmla="*/ 201 w 309"/>
                <a:gd name="T77" fmla="*/ 242 h 251"/>
                <a:gd name="T78" fmla="*/ 178 w 309"/>
                <a:gd name="T79" fmla="*/ 249 h 251"/>
                <a:gd name="T80" fmla="*/ 145 w 309"/>
                <a:gd name="T81" fmla="*/ 249 h 251"/>
                <a:gd name="T82" fmla="*/ 104 w 309"/>
                <a:gd name="T83" fmla="*/ 235 h 251"/>
                <a:gd name="T84" fmla="*/ 70 w 309"/>
                <a:gd name="T85" fmla="*/ 215 h 251"/>
                <a:gd name="T86" fmla="*/ 65 w 309"/>
                <a:gd name="T87" fmla="*/ 215 h 251"/>
                <a:gd name="T88" fmla="*/ 57 w 309"/>
                <a:gd name="T89" fmla="*/ 214 h 251"/>
                <a:gd name="T90" fmla="*/ 46 w 309"/>
                <a:gd name="T91" fmla="*/ 213 h 251"/>
                <a:gd name="T92" fmla="*/ 35 w 309"/>
                <a:gd name="T93" fmla="*/ 210 h 251"/>
                <a:gd name="T94" fmla="*/ 23 w 309"/>
                <a:gd name="T95" fmla="*/ 205 h 251"/>
                <a:gd name="T96" fmla="*/ 13 w 309"/>
                <a:gd name="T97" fmla="*/ 197 h 251"/>
                <a:gd name="T98" fmla="*/ 6 w 309"/>
                <a:gd name="T99" fmla="*/ 186 h 251"/>
                <a:gd name="T100" fmla="*/ 1 w 309"/>
                <a:gd name="T101" fmla="*/ 172 h 251"/>
                <a:gd name="T102" fmla="*/ 2 w 309"/>
                <a:gd name="T103" fmla="*/ 153 h 251"/>
                <a:gd name="T104" fmla="*/ 8 w 309"/>
                <a:gd name="T105" fmla="*/ 129 h 2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9" h="251">
                  <a:moveTo>
                    <a:pt x="8" y="129"/>
                  </a:moveTo>
                  <a:lnTo>
                    <a:pt x="5" y="120"/>
                  </a:lnTo>
                  <a:lnTo>
                    <a:pt x="3" y="112"/>
                  </a:lnTo>
                  <a:lnTo>
                    <a:pt x="1" y="105"/>
                  </a:lnTo>
                  <a:lnTo>
                    <a:pt x="0" y="97"/>
                  </a:lnTo>
                  <a:lnTo>
                    <a:pt x="0" y="91"/>
                  </a:lnTo>
                  <a:lnTo>
                    <a:pt x="0" y="85"/>
                  </a:lnTo>
                  <a:lnTo>
                    <a:pt x="1" y="79"/>
                  </a:lnTo>
                  <a:lnTo>
                    <a:pt x="2" y="74"/>
                  </a:lnTo>
                  <a:lnTo>
                    <a:pt x="4" y="69"/>
                  </a:lnTo>
                  <a:lnTo>
                    <a:pt x="6" y="65"/>
                  </a:lnTo>
                  <a:lnTo>
                    <a:pt x="9" y="61"/>
                  </a:lnTo>
                  <a:lnTo>
                    <a:pt x="12" y="57"/>
                  </a:lnTo>
                  <a:lnTo>
                    <a:pt x="14" y="54"/>
                  </a:lnTo>
                  <a:lnTo>
                    <a:pt x="18" y="51"/>
                  </a:lnTo>
                  <a:lnTo>
                    <a:pt x="21" y="48"/>
                  </a:lnTo>
                  <a:lnTo>
                    <a:pt x="25" y="46"/>
                  </a:lnTo>
                  <a:lnTo>
                    <a:pt x="29" y="44"/>
                  </a:lnTo>
                  <a:lnTo>
                    <a:pt x="33" y="42"/>
                  </a:lnTo>
                  <a:lnTo>
                    <a:pt x="37" y="40"/>
                  </a:lnTo>
                  <a:lnTo>
                    <a:pt x="41" y="39"/>
                  </a:lnTo>
                  <a:lnTo>
                    <a:pt x="44" y="38"/>
                  </a:lnTo>
                  <a:lnTo>
                    <a:pt x="48" y="37"/>
                  </a:lnTo>
                  <a:lnTo>
                    <a:pt x="52" y="36"/>
                  </a:lnTo>
                  <a:lnTo>
                    <a:pt x="55" y="35"/>
                  </a:lnTo>
                  <a:lnTo>
                    <a:pt x="58" y="35"/>
                  </a:lnTo>
                  <a:lnTo>
                    <a:pt x="61" y="35"/>
                  </a:lnTo>
                  <a:lnTo>
                    <a:pt x="63" y="35"/>
                  </a:lnTo>
                  <a:lnTo>
                    <a:pt x="65" y="34"/>
                  </a:lnTo>
                  <a:lnTo>
                    <a:pt x="67" y="34"/>
                  </a:lnTo>
                  <a:lnTo>
                    <a:pt x="69" y="34"/>
                  </a:lnTo>
                  <a:lnTo>
                    <a:pt x="70" y="34"/>
                  </a:lnTo>
                  <a:lnTo>
                    <a:pt x="86" y="23"/>
                  </a:lnTo>
                  <a:lnTo>
                    <a:pt x="102" y="14"/>
                  </a:lnTo>
                  <a:lnTo>
                    <a:pt x="116" y="8"/>
                  </a:lnTo>
                  <a:lnTo>
                    <a:pt x="130" y="3"/>
                  </a:lnTo>
                  <a:lnTo>
                    <a:pt x="143" y="1"/>
                  </a:lnTo>
                  <a:lnTo>
                    <a:pt x="155" y="0"/>
                  </a:lnTo>
                  <a:lnTo>
                    <a:pt x="166" y="0"/>
                  </a:lnTo>
                  <a:lnTo>
                    <a:pt x="176" y="2"/>
                  </a:lnTo>
                  <a:lnTo>
                    <a:pt x="185" y="4"/>
                  </a:lnTo>
                  <a:lnTo>
                    <a:pt x="193" y="7"/>
                  </a:lnTo>
                  <a:lnTo>
                    <a:pt x="199" y="10"/>
                  </a:lnTo>
                  <a:lnTo>
                    <a:pt x="205" y="14"/>
                  </a:lnTo>
                  <a:lnTo>
                    <a:pt x="209" y="17"/>
                  </a:lnTo>
                  <a:lnTo>
                    <a:pt x="212" y="19"/>
                  </a:lnTo>
                  <a:lnTo>
                    <a:pt x="214" y="21"/>
                  </a:lnTo>
                  <a:lnTo>
                    <a:pt x="215" y="21"/>
                  </a:lnTo>
                  <a:lnTo>
                    <a:pt x="222" y="21"/>
                  </a:lnTo>
                  <a:lnTo>
                    <a:pt x="229" y="21"/>
                  </a:lnTo>
                  <a:lnTo>
                    <a:pt x="236" y="22"/>
                  </a:lnTo>
                  <a:lnTo>
                    <a:pt x="242" y="23"/>
                  </a:lnTo>
                  <a:lnTo>
                    <a:pt x="247" y="25"/>
                  </a:lnTo>
                  <a:lnTo>
                    <a:pt x="253" y="27"/>
                  </a:lnTo>
                  <a:lnTo>
                    <a:pt x="258" y="30"/>
                  </a:lnTo>
                  <a:lnTo>
                    <a:pt x="263" y="33"/>
                  </a:lnTo>
                  <a:lnTo>
                    <a:pt x="267" y="36"/>
                  </a:lnTo>
                  <a:lnTo>
                    <a:pt x="272" y="40"/>
                  </a:lnTo>
                  <a:lnTo>
                    <a:pt x="276" y="44"/>
                  </a:lnTo>
                  <a:lnTo>
                    <a:pt x="279" y="48"/>
                  </a:lnTo>
                  <a:lnTo>
                    <a:pt x="282" y="52"/>
                  </a:lnTo>
                  <a:lnTo>
                    <a:pt x="286" y="57"/>
                  </a:lnTo>
                  <a:lnTo>
                    <a:pt x="288" y="61"/>
                  </a:lnTo>
                  <a:lnTo>
                    <a:pt x="291" y="66"/>
                  </a:lnTo>
                  <a:lnTo>
                    <a:pt x="293" y="71"/>
                  </a:lnTo>
                  <a:lnTo>
                    <a:pt x="296" y="76"/>
                  </a:lnTo>
                  <a:lnTo>
                    <a:pt x="297" y="80"/>
                  </a:lnTo>
                  <a:lnTo>
                    <a:pt x="299" y="85"/>
                  </a:lnTo>
                  <a:lnTo>
                    <a:pt x="301" y="90"/>
                  </a:lnTo>
                  <a:lnTo>
                    <a:pt x="302" y="94"/>
                  </a:lnTo>
                  <a:lnTo>
                    <a:pt x="303" y="99"/>
                  </a:lnTo>
                  <a:lnTo>
                    <a:pt x="304" y="103"/>
                  </a:lnTo>
                  <a:lnTo>
                    <a:pt x="305" y="107"/>
                  </a:lnTo>
                  <a:lnTo>
                    <a:pt x="306" y="111"/>
                  </a:lnTo>
                  <a:lnTo>
                    <a:pt x="307" y="114"/>
                  </a:lnTo>
                  <a:lnTo>
                    <a:pt x="307" y="118"/>
                  </a:lnTo>
                  <a:lnTo>
                    <a:pt x="307" y="120"/>
                  </a:lnTo>
                  <a:lnTo>
                    <a:pt x="308" y="123"/>
                  </a:lnTo>
                  <a:lnTo>
                    <a:pt x="308" y="125"/>
                  </a:lnTo>
                  <a:lnTo>
                    <a:pt x="308" y="126"/>
                  </a:lnTo>
                  <a:lnTo>
                    <a:pt x="308" y="128"/>
                  </a:lnTo>
                  <a:lnTo>
                    <a:pt x="308" y="130"/>
                  </a:lnTo>
                  <a:lnTo>
                    <a:pt x="307" y="132"/>
                  </a:lnTo>
                  <a:lnTo>
                    <a:pt x="307" y="135"/>
                  </a:lnTo>
                  <a:lnTo>
                    <a:pt x="307" y="138"/>
                  </a:lnTo>
                  <a:lnTo>
                    <a:pt x="306" y="142"/>
                  </a:lnTo>
                  <a:lnTo>
                    <a:pt x="305" y="146"/>
                  </a:lnTo>
                  <a:lnTo>
                    <a:pt x="305" y="150"/>
                  </a:lnTo>
                  <a:lnTo>
                    <a:pt x="304" y="154"/>
                  </a:lnTo>
                  <a:lnTo>
                    <a:pt x="303" y="158"/>
                  </a:lnTo>
                  <a:lnTo>
                    <a:pt x="301" y="163"/>
                  </a:lnTo>
                  <a:lnTo>
                    <a:pt x="300" y="168"/>
                  </a:lnTo>
                  <a:lnTo>
                    <a:pt x="298" y="172"/>
                  </a:lnTo>
                  <a:lnTo>
                    <a:pt x="296" y="177"/>
                  </a:lnTo>
                  <a:lnTo>
                    <a:pt x="294" y="182"/>
                  </a:lnTo>
                  <a:lnTo>
                    <a:pt x="292" y="187"/>
                  </a:lnTo>
                  <a:lnTo>
                    <a:pt x="289" y="192"/>
                  </a:lnTo>
                  <a:lnTo>
                    <a:pt x="287" y="196"/>
                  </a:lnTo>
                  <a:lnTo>
                    <a:pt x="284" y="201"/>
                  </a:lnTo>
                  <a:lnTo>
                    <a:pt x="280" y="205"/>
                  </a:lnTo>
                  <a:lnTo>
                    <a:pt x="277" y="209"/>
                  </a:lnTo>
                  <a:lnTo>
                    <a:pt x="273" y="213"/>
                  </a:lnTo>
                  <a:lnTo>
                    <a:pt x="269" y="217"/>
                  </a:lnTo>
                  <a:lnTo>
                    <a:pt x="265" y="220"/>
                  </a:lnTo>
                  <a:lnTo>
                    <a:pt x="260" y="223"/>
                  </a:lnTo>
                  <a:lnTo>
                    <a:pt x="255" y="226"/>
                  </a:lnTo>
                  <a:lnTo>
                    <a:pt x="249" y="228"/>
                  </a:lnTo>
                  <a:lnTo>
                    <a:pt x="243" y="230"/>
                  </a:lnTo>
                  <a:lnTo>
                    <a:pt x="237" y="232"/>
                  </a:lnTo>
                  <a:lnTo>
                    <a:pt x="231" y="232"/>
                  </a:lnTo>
                  <a:lnTo>
                    <a:pt x="224" y="233"/>
                  </a:lnTo>
                  <a:lnTo>
                    <a:pt x="217" y="233"/>
                  </a:lnTo>
                  <a:lnTo>
                    <a:pt x="216" y="233"/>
                  </a:lnTo>
                  <a:lnTo>
                    <a:pt x="214" y="235"/>
                  </a:lnTo>
                  <a:lnTo>
                    <a:pt x="211" y="237"/>
                  </a:lnTo>
                  <a:lnTo>
                    <a:pt x="207" y="239"/>
                  </a:lnTo>
                  <a:lnTo>
                    <a:pt x="201" y="242"/>
                  </a:lnTo>
                  <a:lnTo>
                    <a:pt x="195" y="245"/>
                  </a:lnTo>
                  <a:lnTo>
                    <a:pt x="187" y="247"/>
                  </a:lnTo>
                  <a:lnTo>
                    <a:pt x="178" y="249"/>
                  </a:lnTo>
                  <a:lnTo>
                    <a:pt x="168" y="250"/>
                  </a:lnTo>
                  <a:lnTo>
                    <a:pt x="157" y="250"/>
                  </a:lnTo>
                  <a:lnTo>
                    <a:pt x="145" y="249"/>
                  </a:lnTo>
                  <a:lnTo>
                    <a:pt x="132" y="246"/>
                  </a:lnTo>
                  <a:lnTo>
                    <a:pt x="118" y="241"/>
                  </a:lnTo>
                  <a:lnTo>
                    <a:pt x="104" y="235"/>
                  </a:lnTo>
                  <a:lnTo>
                    <a:pt x="88" y="226"/>
                  </a:lnTo>
                  <a:lnTo>
                    <a:pt x="71" y="215"/>
                  </a:lnTo>
                  <a:lnTo>
                    <a:pt x="70" y="215"/>
                  </a:lnTo>
                  <a:lnTo>
                    <a:pt x="69" y="215"/>
                  </a:lnTo>
                  <a:lnTo>
                    <a:pt x="67" y="215"/>
                  </a:lnTo>
                  <a:lnTo>
                    <a:pt x="65" y="215"/>
                  </a:lnTo>
                  <a:lnTo>
                    <a:pt x="63" y="215"/>
                  </a:lnTo>
                  <a:lnTo>
                    <a:pt x="60" y="215"/>
                  </a:lnTo>
                  <a:lnTo>
                    <a:pt x="57" y="214"/>
                  </a:lnTo>
                  <a:lnTo>
                    <a:pt x="53" y="214"/>
                  </a:lnTo>
                  <a:lnTo>
                    <a:pt x="50" y="214"/>
                  </a:lnTo>
                  <a:lnTo>
                    <a:pt x="46" y="213"/>
                  </a:lnTo>
                  <a:lnTo>
                    <a:pt x="42" y="212"/>
                  </a:lnTo>
                  <a:lnTo>
                    <a:pt x="39" y="211"/>
                  </a:lnTo>
                  <a:lnTo>
                    <a:pt x="35" y="210"/>
                  </a:lnTo>
                  <a:lnTo>
                    <a:pt x="31" y="209"/>
                  </a:lnTo>
                  <a:lnTo>
                    <a:pt x="27" y="207"/>
                  </a:lnTo>
                  <a:lnTo>
                    <a:pt x="23" y="205"/>
                  </a:lnTo>
                  <a:lnTo>
                    <a:pt x="20" y="203"/>
                  </a:lnTo>
                  <a:lnTo>
                    <a:pt x="16" y="200"/>
                  </a:lnTo>
                  <a:lnTo>
                    <a:pt x="13" y="197"/>
                  </a:lnTo>
                  <a:lnTo>
                    <a:pt x="10" y="194"/>
                  </a:lnTo>
                  <a:lnTo>
                    <a:pt x="8" y="190"/>
                  </a:lnTo>
                  <a:lnTo>
                    <a:pt x="6" y="186"/>
                  </a:lnTo>
                  <a:lnTo>
                    <a:pt x="4" y="182"/>
                  </a:lnTo>
                  <a:lnTo>
                    <a:pt x="2" y="177"/>
                  </a:lnTo>
                  <a:lnTo>
                    <a:pt x="1" y="172"/>
                  </a:lnTo>
                  <a:lnTo>
                    <a:pt x="1" y="166"/>
                  </a:lnTo>
                  <a:lnTo>
                    <a:pt x="1" y="160"/>
                  </a:lnTo>
                  <a:lnTo>
                    <a:pt x="2" y="153"/>
                  </a:lnTo>
                  <a:lnTo>
                    <a:pt x="3" y="146"/>
                  </a:lnTo>
                  <a:lnTo>
                    <a:pt x="6" y="138"/>
                  </a:lnTo>
                  <a:lnTo>
                    <a:pt x="8" y="129"/>
                  </a:lnTo>
                </a:path>
              </a:pathLst>
            </a:custGeom>
            <a:solidFill>
              <a:srgbClr val="000000"/>
            </a:solidFill>
            <a:ln w="12700" cap="rnd" cmpd="sng">
              <a:solidFill>
                <a:srgbClr val="000000"/>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427" name="Freeform 78"/>
            <p:cNvSpPr>
              <a:spLocks/>
            </p:cNvSpPr>
            <p:nvPr/>
          </p:nvSpPr>
          <p:spPr bwMode="auto">
            <a:xfrm>
              <a:off x="3007" y="1590"/>
              <a:ext cx="81" cy="84"/>
            </a:xfrm>
            <a:custGeom>
              <a:avLst/>
              <a:gdLst>
                <a:gd name="T0" fmla="*/ 11 w 81"/>
                <a:gd name="T1" fmla="*/ 1 h 84"/>
                <a:gd name="T2" fmla="*/ 17 w 81"/>
                <a:gd name="T3" fmla="*/ 0 h 84"/>
                <a:gd name="T4" fmla="*/ 24 w 81"/>
                <a:gd name="T5" fmla="*/ 0 h 84"/>
                <a:gd name="T6" fmla="*/ 32 w 81"/>
                <a:gd name="T7" fmla="*/ 1 h 84"/>
                <a:gd name="T8" fmla="*/ 41 w 81"/>
                <a:gd name="T9" fmla="*/ 4 h 84"/>
                <a:gd name="T10" fmla="*/ 50 w 81"/>
                <a:gd name="T11" fmla="*/ 10 h 84"/>
                <a:gd name="T12" fmla="*/ 59 w 81"/>
                <a:gd name="T13" fmla="*/ 19 h 84"/>
                <a:gd name="T14" fmla="*/ 67 w 81"/>
                <a:gd name="T15" fmla="*/ 31 h 84"/>
                <a:gd name="T16" fmla="*/ 72 w 81"/>
                <a:gd name="T17" fmla="*/ 39 h 84"/>
                <a:gd name="T18" fmla="*/ 73 w 81"/>
                <a:gd name="T19" fmla="*/ 42 h 84"/>
                <a:gd name="T20" fmla="*/ 75 w 81"/>
                <a:gd name="T21" fmla="*/ 47 h 84"/>
                <a:gd name="T22" fmla="*/ 77 w 81"/>
                <a:gd name="T23" fmla="*/ 52 h 84"/>
                <a:gd name="T24" fmla="*/ 79 w 81"/>
                <a:gd name="T25" fmla="*/ 57 h 84"/>
                <a:gd name="T26" fmla="*/ 80 w 81"/>
                <a:gd name="T27" fmla="*/ 63 h 84"/>
                <a:gd name="T28" fmla="*/ 80 w 81"/>
                <a:gd name="T29" fmla="*/ 68 h 84"/>
                <a:gd name="T30" fmla="*/ 78 w 81"/>
                <a:gd name="T31" fmla="*/ 72 h 84"/>
                <a:gd name="T32" fmla="*/ 75 w 81"/>
                <a:gd name="T33" fmla="*/ 75 h 84"/>
                <a:gd name="T34" fmla="*/ 70 w 81"/>
                <a:gd name="T35" fmla="*/ 78 h 84"/>
                <a:gd name="T36" fmla="*/ 62 w 81"/>
                <a:gd name="T37" fmla="*/ 81 h 84"/>
                <a:gd name="T38" fmla="*/ 54 w 81"/>
                <a:gd name="T39" fmla="*/ 83 h 84"/>
                <a:gd name="T40" fmla="*/ 47 w 81"/>
                <a:gd name="T41" fmla="*/ 82 h 84"/>
                <a:gd name="T42" fmla="*/ 42 w 81"/>
                <a:gd name="T43" fmla="*/ 82 h 84"/>
                <a:gd name="T44" fmla="*/ 39 w 81"/>
                <a:gd name="T45" fmla="*/ 80 h 84"/>
                <a:gd name="T46" fmla="*/ 35 w 81"/>
                <a:gd name="T47" fmla="*/ 78 h 84"/>
                <a:gd name="T48" fmla="*/ 31 w 81"/>
                <a:gd name="T49" fmla="*/ 76 h 84"/>
                <a:gd name="T50" fmla="*/ 28 w 81"/>
                <a:gd name="T51" fmla="*/ 72 h 84"/>
                <a:gd name="T52" fmla="*/ 24 w 81"/>
                <a:gd name="T53" fmla="*/ 68 h 84"/>
                <a:gd name="T54" fmla="*/ 20 w 81"/>
                <a:gd name="T55" fmla="*/ 62 h 84"/>
                <a:gd name="T56" fmla="*/ 15 w 81"/>
                <a:gd name="T57" fmla="*/ 55 h 84"/>
                <a:gd name="T58" fmla="*/ 10 w 81"/>
                <a:gd name="T59" fmla="*/ 46 h 84"/>
                <a:gd name="T60" fmla="*/ 6 w 81"/>
                <a:gd name="T61" fmla="*/ 37 h 84"/>
                <a:gd name="T62" fmla="*/ 2 w 81"/>
                <a:gd name="T63" fmla="*/ 28 h 84"/>
                <a:gd name="T64" fmla="*/ 0 w 81"/>
                <a:gd name="T65" fmla="*/ 19 h 84"/>
                <a:gd name="T66" fmla="*/ 0 w 81"/>
                <a:gd name="T67" fmla="*/ 12 h 84"/>
                <a:gd name="T68" fmla="*/ 2 w 81"/>
                <a:gd name="T69" fmla="*/ 6 h 84"/>
                <a:gd name="T70" fmla="*/ 6 w 81"/>
                <a:gd name="T71" fmla="*/ 3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 h="84">
                  <a:moveTo>
                    <a:pt x="9" y="1"/>
                  </a:moveTo>
                  <a:lnTo>
                    <a:pt x="11" y="1"/>
                  </a:lnTo>
                  <a:lnTo>
                    <a:pt x="14" y="0"/>
                  </a:lnTo>
                  <a:lnTo>
                    <a:pt x="17" y="0"/>
                  </a:lnTo>
                  <a:lnTo>
                    <a:pt x="21" y="0"/>
                  </a:lnTo>
                  <a:lnTo>
                    <a:pt x="24" y="0"/>
                  </a:lnTo>
                  <a:lnTo>
                    <a:pt x="28" y="1"/>
                  </a:lnTo>
                  <a:lnTo>
                    <a:pt x="32" y="1"/>
                  </a:lnTo>
                  <a:lnTo>
                    <a:pt x="37" y="3"/>
                  </a:lnTo>
                  <a:lnTo>
                    <a:pt x="41" y="4"/>
                  </a:lnTo>
                  <a:lnTo>
                    <a:pt x="46" y="7"/>
                  </a:lnTo>
                  <a:lnTo>
                    <a:pt x="50" y="10"/>
                  </a:lnTo>
                  <a:lnTo>
                    <a:pt x="54" y="14"/>
                  </a:lnTo>
                  <a:lnTo>
                    <a:pt x="59" y="19"/>
                  </a:lnTo>
                  <a:lnTo>
                    <a:pt x="63" y="24"/>
                  </a:lnTo>
                  <a:lnTo>
                    <a:pt x="67" y="31"/>
                  </a:lnTo>
                  <a:lnTo>
                    <a:pt x="71" y="38"/>
                  </a:lnTo>
                  <a:lnTo>
                    <a:pt x="72" y="39"/>
                  </a:lnTo>
                  <a:lnTo>
                    <a:pt x="72" y="41"/>
                  </a:lnTo>
                  <a:lnTo>
                    <a:pt x="73" y="42"/>
                  </a:lnTo>
                  <a:lnTo>
                    <a:pt x="74" y="44"/>
                  </a:lnTo>
                  <a:lnTo>
                    <a:pt x="75" y="47"/>
                  </a:lnTo>
                  <a:lnTo>
                    <a:pt x="76" y="49"/>
                  </a:lnTo>
                  <a:lnTo>
                    <a:pt x="77" y="52"/>
                  </a:lnTo>
                  <a:lnTo>
                    <a:pt x="78" y="55"/>
                  </a:lnTo>
                  <a:lnTo>
                    <a:pt x="79" y="57"/>
                  </a:lnTo>
                  <a:lnTo>
                    <a:pt x="79" y="60"/>
                  </a:lnTo>
                  <a:lnTo>
                    <a:pt x="80" y="63"/>
                  </a:lnTo>
                  <a:lnTo>
                    <a:pt x="80" y="65"/>
                  </a:lnTo>
                  <a:lnTo>
                    <a:pt x="80" y="68"/>
                  </a:lnTo>
                  <a:lnTo>
                    <a:pt x="79" y="70"/>
                  </a:lnTo>
                  <a:lnTo>
                    <a:pt x="78" y="72"/>
                  </a:lnTo>
                  <a:lnTo>
                    <a:pt x="77" y="74"/>
                  </a:lnTo>
                  <a:lnTo>
                    <a:pt x="75" y="75"/>
                  </a:lnTo>
                  <a:lnTo>
                    <a:pt x="73" y="77"/>
                  </a:lnTo>
                  <a:lnTo>
                    <a:pt x="70" y="78"/>
                  </a:lnTo>
                  <a:lnTo>
                    <a:pt x="66" y="80"/>
                  </a:lnTo>
                  <a:lnTo>
                    <a:pt x="62" y="81"/>
                  </a:lnTo>
                  <a:lnTo>
                    <a:pt x="58" y="82"/>
                  </a:lnTo>
                  <a:lnTo>
                    <a:pt x="54" y="83"/>
                  </a:lnTo>
                  <a:lnTo>
                    <a:pt x="49" y="83"/>
                  </a:lnTo>
                  <a:lnTo>
                    <a:pt x="47" y="82"/>
                  </a:lnTo>
                  <a:lnTo>
                    <a:pt x="44" y="82"/>
                  </a:lnTo>
                  <a:lnTo>
                    <a:pt x="42" y="82"/>
                  </a:lnTo>
                  <a:lnTo>
                    <a:pt x="40" y="81"/>
                  </a:lnTo>
                  <a:lnTo>
                    <a:pt x="39" y="80"/>
                  </a:lnTo>
                  <a:lnTo>
                    <a:pt x="37" y="79"/>
                  </a:lnTo>
                  <a:lnTo>
                    <a:pt x="35" y="78"/>
                  </a:lnTo>
                  <a:lnTo>
                    <a:pt x="33" y="77"/>
                  </a:lnTo>
                  <a:lnTo>
                    <a:pt x="31" y="76"/>
                  </a:lnTo>
                  <a:lnTo>
                    <a:pt x="29" y="74"/>
                  </a:lnTo>
                  <a:lnTo>
                    <a:pt x="28" y="72"/>
                  </a:lnTo>
                  <a:lnTo>
                    <a:pt x="26" y="70"/>
                  </a:lnTo>
                  <a:lnTo>
                    <a:pt x="24" y="68"/>
                  </a:lnTo>
                  <a:lnTo>
                    <a:pt x="22" y="65"/>
                  </a:lnTo>
                  <a:lnTo>
                    <a:pt x="20" y="62"/>
                  </a:lnTo>
                  <a:lnTo>
                    <a:pt x="18" y="59"/>
                  </a:lnTo>
                  <a:lnTo>
                    <a:pt x="15" y="55"/>
                  </a:lnTo>
                  <a:lnTo>
                    <a:pt x="12" y="50"/>
                  </a:lnTo>
                  <a:lnTo>
                    <a:pt x="10" y="46"/>
                  </a:lnTo>
                  <a:lnTo>
                    <a:pt x="8" y="41"/>
                  </a:lnTo>
                  <a:lnTo>
                    <a:pt x="6" y="37"/>
                  </a:lnTo>
                  <a:lnTo>
                    <a:pt x="4" y="32"/>
                  </a:lnTo>
                  <a:lnTo>
                    <a:pt x="2" y="28"/>
                  </a:lnTo>
                  <a:lnTo>
                    <a:pt x="1" y="23"/>
                  </a:lnTo>
                  <a:lnTo>
                    <a:pt x="0" y="19"/>
                  </a:lnTo>
                  <a:lnTo>
                    <a:pt x="0" y="16"/>
                  </a:lnTo>
                  <a:lnTo>
                    <a:pt x="0" y="12"/>
                  </a:lnTo>
                  <a:lnTo>
                    <a:pt x="1" y="9"/>
                  </a:lnTo>
                  <a:lnTo>
                    <a:pt x="2" y="6"/>
                  </a:lnTo>
                  <a:lnTo>
                    <a:pt x="4" y="4"/>
                  </a:lnTo>
                  <a:lnTo>
                    <a:pt x="6" y="3"/>
                  </a:lnTo>
                  <a:lnTo>
                    <a:pt x="9" y="1"/>
                  </a:lnTo>
                </a:path>
              </a:pathLst>
            </a:custGeom>
            <a:solidFill>
              <a:srgbClr val="330000"/>
            </a:solidFill>
            <a:ln w="12700" cap="rnd" cmpd="sng">
              <a:solidFill>
                <a:srgbClr val="000000"/>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428" name="Freeform 79"/>
            <p:cNvSpPr>
              <a:spLocks/>
            </p:cNvSpPr>
            <p:nvPr/>
          </p:nvSpPr>
          <p:spPr bwMode="auto">
            <a:xfrm>
              <a:off x="3012" y="1593"/>
              <a:ext cx="70" cy="79"/>
            </a:xfrm>
            <a:custGeom>
              <a:avLst/>
              <a:gdLst>
                <a:gd name="T0" fmla="*/ 7 w 70"/>
                <a:gd name="T1" fmla="*/ 2 h 79"/>
                <a:gd name="T2" fmla="*/ 11 w 70"/>
                <a:gd name="T3" fmla="*/ 1 h 79"/>
                <a:gd name="T4" fmla="*/ 16 w 70"/>
                <a:gd name="T5" fmla="*/ 0 h 79"/>
                <a:gd name="T6" fmla="*/ 21 w 70"/>
                <a:gd name="T7" fmla="*/ 0 h 79"/>
                <a:gd name="T8" fmla="*/ 28 w 70"/>
                <a:gd name="T9" fmla="*/ 2 h 79"/>
                <a:gd name="T10" fmla="*/ 35 w 70"/>
                <a:gd name="T11" fmla="*/ 7 h 79"/>
                <a:gd name="T12" fmla="*/ 44 w 70"/>
                <a:gd name="T13" fmla="*/ 15 h 79"/>
                <a:gd name="T14" fmla="*/ 53 w 70"/>
                <a:gd name="T15" fmla="*/ 28 h 79"/>
                <a:gd name="T16" fmla="*/ 58 w 70"/>
                <a:gd name="T17" fmla="*/ 37 h 79"/>
                <a:gd name="T18" fmla="*/ 60 w 70"/>
                <a:gd name="T19" fmla="*/ 40 h 79"/>
                <a:gd name="T20" fmla="*/ 62 w 70"/>
                <a:gd name="T21" fmla="*/ 45 h 79"/>
                <a:gd name="T22" fmla="*/ 64 w 70"/>
                <a:gd name="T23" fmla="*/ 50 h 79"/>
                <a:gd name="T24" fmla="*/ 67 w 70"/>
                <a:gd name="T25" fmla="*/ 56 h 79"/>
                <a:gd name="T26" fmla="*/ 68 w 70"/>
                <a:gd name="T27" fmla="*/ 62 h 79"/>
                <a:gd name="T28" fmla="*/ 69 w 70"/>
                <a:gd name="T29" fmla="*/ 67 h 79"/>
                <a:gd name="T30" fmla="*/ 68 w 70"/>
                <a:gd name="T31" fmla="*/ 71 h 79"/>
                <a:gd name="T32" fmla="*/ 66 w 70"/>
                <a:gd name="T33" fmla="*/ 73 h 79"/>
                <a:gd name="T34" fmla="*/ 61 w 70"/>
                <a:gd name="T35" fmla="*/ 75 h 79"/>
                <a:gd name="T36" fmla="*/ 55 w 70"/>
                <a:gd name="T37" fmla="*/ 77 h 79"/>
                <a:gd name="T38" fmla="*/ 47 w 70"/>
                <a:gd name="T39" fmla="*/ 78 h 79"/>
                <a:gd name="T40" fmla="*/ 42 w 70"/>
                <a:gd name="T41" fmla="*/ 77 h 79"/>
                <a:gd name="T42" fmla="*/ 38 w 70"/>
                <a:gd name="T43" fmla="*/ 76 h 79"/>
                <a:gd name="T44" fmla="*/ 35 w 70"/>
                <a:gd name="T45" fmla="*/ 75 h 79"/>
                <a:gd name="T46" fmla="*/ 32 w 70"/>
                <a:gd name="T47" fmla="*/ 73 h 79"/>
                <a:gd name="T48" fmla="*/ 29 w 70"/>
                <a:gd name="T49" fmla="*/ 70 h 79"/>
                <a:gd name="T50" fmla="*/ 26 w 70"/>
                <a:gd name="T51" fmla="*/ 67 h 79"/>
                <a:gd name="T52" fmla="*/ 23 w 70"/>
                <a:gd name="T53" fmla="*/ 62 h 79"/>
                <a:gd name="T54" fmla="*/ 19 w 70"/>
                <a:gd name="T55" fmla="*/ 57 h 79"/>
                <a:gd name="T56" fmla="*/ 15 w 70"/>
                <a:gd name="T57" fmla="*/ 50 h 79"/>
                <a:gd name="T58" fmla="*/ 10 w 70"/>
                <a:gd name="T59" fmla="*/ 42 h 79"/>
                <a:gd name="T60" fmla="*/ 6 w 70"/>
                <a:gd name="T61" fmla="*/ 33 h 79"/>
                <a:gd name="T62" fmla="*/ 3 w 70"/>
                <a:gd name="T63" fmla="*/ 25 h 79"/>
                <a:gd name="T64" fmla="*/ 1 w 70"/>
                <a:gd name="T65" fmla="*/ 18 h 79"/>
                <a:gd name="T66" fmla="*/ 0 w 70"/>
                <a:gd name="T67" fmla="*/ 11 h 79"/>
                <a:gd name="T68" fmla="*/ 1 w 70"/>
                <a:gd name="T69" fmla="*/ 6 h 79"/>
                <a:gd name="T70" fmla="*/ 4 w 70"/>
                <a:gd name="T71" fmla="*/ 4 h 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 h="79">
                  <a:moveTo>
                    <a:pt x="6" y="3"/>
                  </a:moveTo>
                  <a:lnTo>
                    <a:pt x="7" y="2"/>
                  </a:lnTo>
                  <a:lnTo>
                    <a:pt x="9" y="2"/>
                  </a:lnTo>
                  <a:lnTo>
                    <a:pt x="11" y="1"/>
                  </a:lnTo>
                  <a:lnTo>
                    <a:pt x="13" y="1"/>
                  </a:lnTo>
                  <a:lnTo>
                    <a:pt x="16" y="0"/>
                  </a:lnTo>
                  <a:lnTo>
                    <a:pt x="18" y="0"/>
                  </a:lnTo>
                  <a:lnTo>
                    <a:pt x="21" y="0"/>
                  </a:lnTo>
                  <a:lnTo>
                    <a:pt x="25" y="1"/>
                  </a:lnTo>
                  <a:lnTo>
                    <a:pt x="28" y="2"/>
                  </a:lnTo>
                  <a:lnTo>
                    <a:pt x="32" y="4"/>
                  </a:lnTo>
                  <a:lnTo>
                    <a:pt x="35" y="7"/>
                  </a:lnTo>
                  <a:lnTo>
                    <a:pt x="40" y="10"/>
                  </a:lnTo>
                  <a:lnTo>
                    <a:pt x="44" y="15"/>
                  </a:lnTo>
                  <a:lnTo>
                    <a:pt x="48" y="21"/>
                  </a:lnTo>
                  <a:lnTo>
                    <a:pt x="53" y="28"/>
                  </a:lnTo>
                  <a:lnTo>
                    <a:pt x="58" y="36"/>
                  </a:lnTo>
                  <a:lnTo>
                    <a:pt x="58" y="37"/>
                  </a:lnTo>
                  <a:lnTo>
                    <a:pt x="59" y="39"/>
                  </a:lnTo>
                  <a:lnTo>
                    <a:pt x="60" y="40"/>
                  </a:lnTo>
                  <a:lnTo>
                    <a:pt x="61" y="42"/>
                  </a:lnTo>
                  <a:lnTo>
                    <a:pt x="62" y="45"/>
                  </a:lnTo>
                  <a:lnTo>
                    <a:pt x="63" y="47"/>
                  </a:lnTo>
                  <a:lnTo>
                    <a:pt x="64" y="50"/>
                  </a:lnTo>
                  <a:lnTo>
                    <a:pt x="66" y="53"/>
                  </a:lnTo>
                  <a:lnTo>
                    <a:pt x="67" y="56"/>
                  </a:lnTo>
                  <a:lnTo>
                    <a:pt x="68" y="59"/>
                  </a:lnTo>
                  <a:lnTo>
                    <a:pt x="68" y="62"/>
                  </a:lnTo>
                  <a:lnTo>
                    <a:pt x="69" y="64"/>
                  </a:lnTo>
                  <a:lnTo>
                    <a:pt x="69" y="67"/>
                  </a:lnTo>
                  <a:lnTo>
                    <a:pt x="69" y="69"/>
                  </a:lnTo>
                  <a:lnTo>
                    <a:pt x="68" y="71"/>
                  </a:lnTo>
                  <a:lnTo>
                    <a:pt x="67" y="72"/>
                  </a:lnTo>
                  <a:lnTo>
                    <a:pt x="66" y="73"/>
                  </a:lnTo>
                  <a:lnTo>
                    <a:pt x="64" y="74"/>
                  </a:lnTo>
                  <a:lnTo>
                    <a:pt x="61" y="75"/>
                  </a:lnTo>
                  <a:lnTo>
                    <a:pt x="58" y="76"/>
                  </a:lnTo>
                  <a:lnTo>
                    <a:pt x="55" y="77"/>
                  </a:lnTo>
                  <a:lnTo>
                    <a:pt x="51" y="78"/>
                  </a:lnTo>
                  <a:lnTo>
                    <a:pt x="47" y="78"/>
                  </a:lnTo>
                  <a:lnTo>
                    <a:pt x="43" y="78"/>
                  </a:lnTo>
                  <a:lnTo>
                    <a:pt x="42" y="77"/>
                  </a:lnTo>
                  <a:lnTo>
                    <a:pt x="40" y="77"/>
                  </a:lnTo>
                  <a:lnTo>
                    <a:pt x="38" y="76"/>
                  </a:lnTo>
                  <a:lnTo>
                    <a:pt x="37" y="76"/>
                  </a:lnTo>
                  <a:lnTo>
                    <a:pt x="35" y="75"/>
                  </a:lnTo>
                  <a:lnTo>
                    <a:pt x="33" y="74"/>
                  </a:lnTo>
                  <a:lnTo>
                    <a:pt x="32" y="73"/>
                  </a:lnTo>
                  <a:lnTo>
                    <a:pt x="31" y="71"/>
                  </a:lnTo>
                  <a:lnTo>
                    <a:pt x="29" y="70"/>
                  </a:lnTo>
                  <a:lnTo>
                    <a:pt x="27" y="68"/>
                  </a:lnTo>
                  <a:lnTo>
                    <a:pt x="26" y="67"/>
                  </a:lnTo>
                  <a:lnTo>
                    <a:pt x="24" y="65"/>
                  </a:lnTo>
                  <a:lnTo>
                    <a:pt x="23" y="62"/>
                  </a:lnTo>
                  <a:lnTo>
                    <a:pt x="21" y="60"/>
                  </a:lnTo>
                  <a:lnTo>
                    <a:pt x="19" y="57"/>
                  </a:lnTo>
                  <a:lnTo>
                    <a:pt x="17" y="55"/>
                  </a:lnTo>
                  <a:lnTo>
                    <a:pt x="15" y="50"/>
                  </a:lnTo>
                  <a:lnTo>
                    <a:pt x="12" y="46"/>
                  </a:lnTo>
                  <a:lnTo>
                    <a:pt x="10" y="42"/>
                  </a:lnTo>
                  <a:lnTo>
                    <a:pt x="8" y="37"/>
                  </a:lnTo>
                  <a:lnTo>
                    <a:pt x="6" y="33"/>
                  </a:lnTo>
                  <a:lnTo>
                    <a:pt x="4" y="29"/>
                  </a:lnTo>
                  <a:lnTo>
                    <a:pt x="3" y="25"/>
                  </a:lnTo>
                  <a:lnTo>
                    <a:pt x="2" y="21"/>
                  </a:lnTo>
                  <a:lnTo>
                    <a:pt x="1" y="18"/>
                  </a:lnTo>
                  <a:lnTo>
                    <a:pt x="0" y="14"/>
                  </a:lnTo>
                  <a:lnTo>
                    <a:pt x="0" y="11"/>
                  </a:lnTo>
                  <a:lnTo>
                    <a:pt x="0" y="9"/>
                  </a:lnTo>
                  <a:lnTo>
                    <a:pt x="1" y="6"/>
                  </a:lnTo>
                  <a:lnTo>
                    <a:pt x="2" y="5"/>
                  </a:lnTo>
                  <a:lnTo>
                    <a:pt x="4" y="4"/>
                  </a:lnTo>
                  <a:lnTo>
                    <a:pt x="6" y="3"/>
                  </a:lnTo>
                </a:path>
              </a:pathLst>
            </a:custGeom>
            <a:solidFill>
              <a:srgbClr val="330000"/>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29" name="Freeform 80"/>
            <p:cNvSpPr>
              <a:spLocks/>
            </p:cNvSpPr>
            <p:nvPr/>
          </p:nvSpPr>
          <p:spPr bwMode="auto">
            <a:xfrm>
              <a:off x="3013" y="1594"/>
              <a:ext cx="69" cy="78"/>
            </a:xfrm>
            <a:custGeom>
              <a:avLst/>
              <a:gdLst>
                <a:gd name="T0" fmla="*/ 57 w 69"/>
                <a:gd name="T1" fmla="*/ 36 h 78"/>
                <a:gd name="T2" fmla="*/ 59 w 69"/>
                <a:gd name="T3" fmla="*/ 40 h 78"/>
                <a:gd name="T4" fmla="*/ 61 w 69"/>
                <a:gd name="T5" fmla="*/ 44 h 78"/>
                <a:gd name="T6" fmla="*/ 63 w 69"/>
                <a:gd name="T7" fmla="*/ 49 h 78"/>
                <a:gd name="T8" fmla="*/ 66 w 69"/>
                <a:gd name="T9" fmla="*/ 55 h 78"/>
                <a:gd name="T10" fmla="*/ 67 w 69"/>
                <a:gd name="T11" fmla="*/ 61 h 78"/>
                <a:gd name="T12" fmla="*/ 68 w 69"/>
                <a:gd name="T13" fmla="*/ 66 h 78"/>
                <a:gd name="T14" fmla="*/ 67 w 69"/>
                <a:gd name="T15" fmla="*/ 70 h 78"/>
                <a:gd name="T16" fmla="*/ 65 w 69"/>
                <a:gd name="T17" fmla="*/ 72 h 78"/>
                <a:gd name="T18" fmla="*/ 61 w 69"/>
                <a:gd name="T19" fmla="*/ 74 h 78"/>
                <a:gd name="T20" fmla="*/ 55 w 69"/>
                <a:gd name="T21" fmla="*/ 76 h 78"/>
                <a:gd name="T22" fmla="*/ 47 w 69"/>
                <a:gd name="T23" fmla="*/ 77 h 78"/>
                <a:gd name="T24" fmla="*/ 42 w 69"/>
                <a:gd name="T25" fmla="*/ 76 h 78"/>
                <a:gd name="T26" fmla="*/ 38 w 69"/>
                <a:gd name="T27" fmla="*/ 75 h 78"/>
                <a:gd name="T28" fmla="*/ 35 w 69"/>
                <a:gd name="T29" fmla="*/ 74 h 78"/>
                <a:gd name="T30" fmla="*/ 32 w 69"/>
                <a:gd name="T31" fmla="*/ 71 h 78"/>
                <a:gd name="T32" fmla="*/ 28 w 69"/>
                <a:gd name="T33" fmla="*/ 69 h 78"/>
                <a:gd name="T34" fmla="*/ 25 w 69"/>
                <a:gd name="T35" fmla="*/ 65 h 78"/>
                <a:gd name="T36" fmla="*/ 22 w 69"/>
                <a:gd name="T37" fmla="*/ 61 h 78"/>
                <a:gd name="T38" fmla="*/ 19 w 69"/>
                <a:gd name="T39" fmla="*/ 56 h 78"/>
                <a:gd name="T40" fmla="*/ 14 w 69"/>
                <a:gd name="T41" fmla="*/ 49 h 78"/>
                <a:gd name="T42" fmla="*/ 10 w 69"/>
                <a:gd name="T43" fmla="*/ 41 h 78"/>
                <a:gd name="T44" fmla="*/ 6 w 69"/>
                <a:gd name="T45" fmla="*/ 32 h 78"/>
                <a:gd name="T46" fmla="*/ 3 w 69"/>
                <a:gd name="T47" fmla="*/ 24 h 78"/>
                <a:gd name="T48" fmla="*/ 1 w 69"/>
                <a:gd name="T49" fmla="*/ 17 h 78"/>
                <a:gd name="T50" fmla="*/ 0 w 69"/>
                <a:gd name="T51" fmla="*/ 11 h 78"/>
                <a:gd name="T52" fmla="*/ 1 w 69"/>
                <a:gd name="T53" fmla="*/ 6 h 78"/>
                <a:gd name="T54" fmla="*/ 4 w 69"/>
                <a:gd name="T55" fmla="*/ 3 h 78"/>
                <a:gd name="T56" fmla="*/ 7 w 69"/>
                <a:gd name="T57" fmla="*/ 2 h 78"/>
                <a:gd name="T58" fmla="*/ 11 w 69"/>
                <a:gd name="T59" fmla="*/ 1 h 78"/>
                <a:gd name="T60" fmla="*/ 15 w 69"/>
                <a:gd name="T61" fmla="*/ 0 h 78"/>
                <a:gd name="T62" fmla="*/ 21 w 69"/>
                <a:gd name="T63" fmla="*/ 0 h 78"/>
                <a:gd name="T64" fmla="*/ 28 w 69"/>
                <a:gd name="T65" fmla="*/ 2 h 78"/>
                <a:gd name="T66" fmla="*/ 35 w 69"/>
                <a:gd name="T67" fmla="*/ 6 h 78"/>
                <a:gd name="T68" fmla="*/ 43 w 69"/>
                <a:gd name="T69" fmla="*/ 15 h 78"/>
                <a:gd name="T70" fmla="*/ 52 w 69"/>
                <a:gd name="T71" fmla="*/ 27 h 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 h="78">
                  <a:moveTo>
                    <a:pt x="57" y="36"/>
                  </a:moveTo>
                  <a:lnTo>
                    <a:pt x="57" y="36"/>
                  </a:lnTo>
                  <a:lnTo>
                    <a:pt x="58" y="38"/>
                  </a:lnTo>
                  <a:lnTo>
                    <a:pt x="59" y="40"/>
                  </a:lnTo>
                  <a:lnTo>
                    <a:pt x="60" y="42"/>
                  </a:lnTo>
                  <a:lnTo>
                    <a:pt x="61" y="44"/>
                  </a:lnTo>
                  <a:lnTo>
                    <a:pt x="62" y="46"/>
                  </a:lnTo>
                  <a:lnTo>
                    <a:pt x="63" y="49"/>
                  </a:lnTo>
                  <a:lnTo>
                    <a:pt x="65" y="52"/>
                  </a:lnTo>
                  <a:lnTo>
                    <a:pt x="66" y="55"/>
                  </a:lnTo>
                  <a:lnTo>
                    <a:pt x="67" y="58"/>
                  </a:lnTo>
                  <a:lnTo>
                    <a:pt x="67" y="61"/>
                  </a:lnTo>
                  <a:lnTo>
                    <a:pt x="68" y="64"/>
                  </a:lnTo>
                  <a:lnTo>
                    <a:pt x="68" y="66"/>
                  </a:lnTo>
                  <a:lnTo>
                    <a:pt x="68" y="68"/>
                  </a:lnTo>
                  <a:lnTo>
                    <a:pt x="67" y="70"/>
                  </a:lnTo>
                  <a:lnTo>
                    <a:pt x="66" y="71"/>
                  </a:lnTo>
                  <a:lnTo>
                    <a:pt x="65" y="72"/>
                  </a:lnTo>
                  <a:lnTo>
                    <a:pt x="63" y="73"/>
                  </a:lnTo>
                  <a:lnTo>
                    <a:pt x="61" y="74"/>
                  </a:lnTo>
                  <a:lnTo>
                    <a:pt x="58" y="75"/>
                  </a:lnTo>
                  <a:lnTo>
                    <a:pt x="55" y="76"/>
                  </a:lnTo>
                  <a:lnTo>
                    <a:pt x="51" y="77"/>
                  </a:lnTo>
                  <a:lnTo>
                    <a:pt x="47" y="77"/>
                  </a:lnTo>
                  <a:lnTo>
                    <a:pt x="43" y="77"/>
                  </a:lnTo>
                  <a:lnTo>
                    <a:pt x="42" y="76"/>
                  </a:lnTo>
                  <a:lnTo>
                    <a:pt x="40" y="76"/>
                  </a:lnTo>
                  <a:lnTo>
                    <a:pt x="38" y="75"/>
                  </a:lnTo>
                  <a:lnTo>
                    <a:pt x="37" y="74"/>
                  </a:lnTo>
                  <a:lnTo>
                    <a:pt x="35" y="74"/>
                  </a:lnTo>
                  <a:lnTo>
                    <a:pt x="33" y="73"/>
                  </a:lnTo>
                  <a:lnTo>
                    <a:pt x="32" y="71"/>
                  </a:lnTo>
                  <a:lnTo>
                    <a:pt x="30" y="70"/>
                  </a:lnTo>
                  <a:lnTo>
                    <a:pt x="28" y="69"/>
                  </a:lnTo>
                  <a:lnTo>
                    <a:pt x="27" y="67"/>
                  </a:lnTo>
                  <a:lnTo>
                    <a:pt x="25" y="65"/>
                  </a:lnTo>
                  <a:lnTo>
                    <a:pt x="24" y="63"/>
                  </a:lnTo>
                  <a:lnTo>
                    <a:pt x="22" y="61"/>
                  </a:lnTo>
                  <a:lnTo>
                    <a:pt x="20" y="59"/>
                  </a:lnTo>
                  <a:lnTo>
                    <a:pt x="19" y="56"/>
                  </a:lnTo>
                  <a:lnTo>
                    <a:pt x="17" y="53"/>
                  </a:lnTo>
                  <a:lnTo>
                    <a:pt x="14" y="49"/>
                  </a:lnTo>
                  <a:lnTo>
                    <a:pt x="12" y="45"/>
                  </a:lnTo>
                  <a:lnTo>
                    <a:pt x="10" y="41"/>
                  </a:lnTo>
                  <a:lnTo>
                    <a:pt x="7" y="37"/>
                  </a:lnTo>
                  <a:lnTo>
                    <a:pt x="6" y="32"/>
                  </a:lnTo>
                  <a:lnTo>
                    <a:pt x="4" y="28"/>
                  </a:lnTo>
                  <a:lnTo>
                    <a:pt x="3" y="24"/>
                  </a:lnTo>
                  <a:lnTo>
                    <a:pt x="1" y="21"/>
                  </a:lnTo>
                  <a:lnTo>
                    <a:pt x="1" y="17"/>
                  </a:lnTo>
                  <a:lnTo>
                    <a:pt x="0" y="14"/>
                  </a:lnTo>
                  <a:lnTo>
                    <a:pt x="0" y="11"/>
                  </a:lnTo>
                  <a:lnTo>
                    <a:pt x="0" y="8"/>
                  </a:lnTo>
                  <a:lnTo>
                    <a:pt x="1" y="6"/>
                  </a:lnTo>
                  <a:lnTo>
                    <a:pt x="2" y="4"/>
                  </a:lnTo>
                  <a:lnTo>
                    <a:pt x="4" y="3"/>
                  </a:lnTo>
                  <a:lnTo>
                    <a:pt x="6" y="3"/>
                  </a:lnTo>
                  <a:lnTo>
                    <a:pt x="7" y="2"/>
                  </a:lnTo>
                  <a:lnTo>
                    <a:pt x="9" y="2"/>
                  </a:lnTo>
                  <a:lnTo>
                    <a:pt x="11" y="1"/>
                  </a:lnTo>
                  <a:lnTo>
                    <a:pt x="13" y="1"/>
                  </a:lnTo>
                  <a:lnTo>
                    <a:pt x="15" y="0"/>
                  </a:lnTo>
                  <a:lnTo>
                    <a:pt x="18" y="0"/>
                  </a:lnTo>
                  <a:lnTo>
                    <a:pt x="21" y="0"/>
                  </a:lnTo>
                  <a:lnTo>
                    <a:pt x="24" y="1"/>
                  </a:lnTo>
                  <a:lnTo>
                    <a:pt x="28" y="2"/>
                  </a:lnTo>
                  <a:lnTo>
                    <a:pt x="31" y="4"/>
                  </a:lnTo>
                  <a:lnTo>
                    <a:pt x="35" y="6"/>
                  </a:lnTo>
                  <a:lnTo>
                    <a:pt x="39" y="10"/>
                  </a:lnTo>
                  <a:lnTo>
                    <a:pt x="43" y="15"/>
                  </a:lnTo>
                  <a:lnTo>
                    <a:pt x="47" y="21"/>
                  </a:lnTo>
                  <a:lnTo>
                    <a:pt x="52" y="27"/>
                  </a:lnTo>
                  <a:lnTo>
                    <a:pt x="57" y="36"/>
                  </a:lnTo>
                </a:path>
              </a:pathLst>
            </a:custGeom>
            <a:solidFill>
              <a:srgbClr val="640000"/>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30" name="Freeform 81"/>
            <p:cNvSpPr>
              <a:spLocks/>
            </p:cNvSpPr>
            <p:nvPr/>
          </p:nvSpPr>
          <p:spPr bwMode="auto">
            <a:xfrm>
              <a:off x="3014" y="1596"/>
              <a:ext cx="65" cy="76"/>
            </a:xfrm>
            <a:custGeom>
              <a:avLst/>
              <a:gdLst>
                <a:gd name="T0" fmla="*/ 54 w 65"/>
                <a:gd name="T1" fmla="*/ 35 h 76"/>
                <a:gd name="T2" fmla="*/ 55 w 65"/>
                <a:gd name="T3" fmla="*/ 38 h 76"/>
                <a:gd name="T4" fmla="*/ 57 w 65"/>
                <a:gd name="T5" fmla="*/ 43 h 76"/>
                <a:gd name="T6" fmla="*/ 60 w 65"/>
                <a:gd name="T7" fmla="*/ 48 h 76"/>
                <a:gd name="T8" fmla="*/ 62 w 65"/>
                <a:gd name="T9" fmla="*/ 54 h 76"/>
                <a:gd name="T10" fmla="*/ 63 w 65"/>
                <a:gd name="T11" fmla="*/ 59 h 76"/>
                <a:gd name="T12" fmla="*/ 64 w 65"/>
                <a:gd name="T13" fmla="*/ 64 h 76"/>
                <a:gd name="T14" fmla="*/ 63 w 65"/>
                <a:gd name="T15" fmla="*/ 68 h 76"/>
                <a:gd name="T16" fmla="*/ 61 w 65"/>
                <a:gd name="T17" fmla="*/ 70 h 76"/>
                <a:gd name="T18" fmla="*/ 57 w 65"/>
                <a:gd name="T19" fmla="*/ 72 h 76"/>
                <a:gd name="T20" fmla="*/ 52 w 65"/>
                <a:gd name="T21" fmla="*/ 74 h 76"/>
                <a:gd name="T22" fmla="*/ 45 w 65"/>
                <a:gd name="T23" fmla="*/ 75 h 76"/>
                <a:gd name="T24" fmla="*/ 40 w 65"/>
                <a:gd name="T25" fmla="*/ 75 h 76"/>
                <a:gd name="T26" fmla="*/ 37 w 65"/>
                <a:gd name="T27" fmla="*/ 74 h 76"/>
                <a:gd name="T28" fmla="*/ 34 w 65"/>
                <a:gd name="T29" fmla="*/ 72 h 76"/>
                <a:gd name="T30" fmla="*/ 30 w 65"/>
                <a:gd name="T31" fmla="*/ 70 h 76"/>
                <a:gd name="T32" fmla="*/ 27 w 65"/>
                <a:gd name="T33" fmla="*/ 67 h 76"/>
                <a:gd name="T34" fmla="*/ 24 w 65"/>
                <a:gd name="T35" fmla="*/ 63 h 76"/>
                <a:gd name="T36" fmla="*/ 21 w 65"/>
                <a:gd name="T37" fmla="*/ 59 h 76"/>
                <a:gd name="T38" fmla="*/ 18 w 65"/>
                <a:gd name="T39" fmla="*/ 54 h 76"/>
                <a:gd name="T40" fmla="*/ 13 w 65"/>
                <a:gd name="T41" fmla="*/ 48 h 76"/>
                <a:gd name="T42" fmla="*/ 9 w 65"/>
                <a:gd name="T43" fmla="*/ 39 h 76"/>
                <a:gd name="T44" fmla="*/ 5 w 65"/>
                <a:gd name="T45" fmla="*/ 32 h 76"/>
                <a:gd name="T46" fmla="*/ 2 w 65"/>
                <a:gd name="T47" fmla="*/ 24 h 76"/>
                <a:gd name="T48" fmla="*/ 1 w 65"/>
                <a:gd name="T49" fmla="*/ 17 h 76"/>
                <a:gd name="T50" fmla="*/ 0 w 65"/>
                <a:gd name="T51" fmla="*/ 11 h 76"/>
                <a:gd name="T52" fmla="*/ 1 w 65"/>
                <a:gd name="T53" fmla="*/ 6 h 76"/>
                <a:gd name="T54" fmla="*/ 4 w 65"/>
                <a:gd name="T55" fmla="*/ 3 h 76"/>
                <a:gd name="T56" fmla="*/ 7 w 65"/>
                <a:gd name="T57" fmla="*/ 2 h 76"/>
                <a:gd name="T58" fmla="*/ 10 w 65"/>
                <a:gd name="T59" fmla="*/ 1 h 76"/>
                <a:gd name="T60" fmla="*/ 15 w 65"/>
                <a:gd name="T61" fmla="*/ 0 h 76"/>
                <a:gd name="T62" fmla="*/ 20 w 65"/>
                <a:gd name="T63" fmla="*/ 0 h 76"/>
                <a:gd name="T64" fmla="*/ 26 w 65"/>
                <a:gd name="T65" fmla="*/ 2 h 76"/>
                <a:gd name="T66" fmla="*/ 33 w 65"/>
                <a:gd name="T67" fmla="*/ 6 h 76"/>
                <a:gd name="T68" fmla="*/ 41 w 65"/>
                <a:gd name="T69" fmla="*/ 14 h 76"/>
                <a:gd name="T70" fmla="*/ 49 w 65"/>
                <a:gd name="T71" fmla="*/ 26 h 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5" h="76">
                  <a:moveTo>
                    <a:pt x="53" y="34"/>
                  </a:moveTo>
                  <a:lnTo>
                    <a:pt x="54" y="35"/>
                  </a:lnTo>
                  <a:lnTo>
                    <a:pt x="54" y="36"/>
                  </a:lnTo>
                  <a:lnTo>
                    <a:pt x="55" y="38"/>
                  </a:lnTo>
                  <a:lnTo>
                    <a:pt x="56" y="40"/>
                  </a:lnTo>
                  <a:lnTo>
                    <a:pt x="57" y="43"/>
                  </a:lnTo>
                  <a:lnTo>
                    <a:pt x="59" y="45"/>
                  </a:lnTo>
                  <a:lnTo>
                    <a:pt x="60" y="48"/>
                  </a:lnTo>
                  <a:lnTo>
                    <a:pt x="61" y="51"/>
                  </a:lnTo>
                  <a:lnTo>
                    <a:pt x="62" y="54"/>
                  </a:lnTo>
                  <a:lnTo>
                    <a:pt x="63" y="57"/>
                  </a:lnTo>
                  <a:lnTo>
                    <a:pt x="63" y="59"/>
                  </a:lnTo>
                  <a:lnTo>
                    <a:pt x="64" y="62"/>
                  </a:lnTo>
                  <a:lnTo>
                    <a:pt x="64" y="64"/>
                  </a:lnTo>
                  <a:lnTo>
                    <a:pt x="64" y="66"/>
                  </a:lnTo>
                  <a:lnTo>
                    <a:pt x="63" y="68"/>
                  </a:lnTo>
                  <a:lnTo>
                    <a:pt x="63" y="69"/>
                  </a:lnTo>
                  <a:lnTo>
                    <a:pt x="61" y="70"/>
                  </a:lnTo>
                  <a:lnTo>
                    <a:pt x="60" y="71"/>
                  </a:lnTo>
                  <a:lnTo>
                    <a:pt x="57" y="72"/>
                  </a:lnTo>
                  <a:lnTo>
                    <a:pt x="55" y="73"/>
                  </a:lnTo>
                  <a:lnTo>
                    <a:pt x="52" y="74"/>
                  </a:lnTo>
                  <a:lnTo>
                    <a:pt x="48" y="75"/>
                  </a:lnTo>
                  <a:lnTo>
                    <a:pt x="45" y="75"/>
                  </a:lnTo>
                  <a:lnTo>
                    <a:pt x="41" y="75"/>
                  </a:lnTo>
                  <a:lnTo>
                    <a:pt x="40" y="75"/>
                  </a:lnTo>
                  <a:lnTo>
                    <a:pt x="38" y="74"/>
                  </a:lnTo>
                  <a:lnTo>
                    <a:pt x="37" y="74"/>
                  </a:lnTo>
                  <a:lnTo>
                    <a:pt x="35" y="73"/>
                  </a:lnTo>
                  <a:lnTo>
                    <a:pt x="34" y="72"/>
                  </a:lnTo>
                  <a:lnTo>
                    <a:pt x="32" y="71"/>
                  </a:lnTo>
                  <a:lnTo>
                    <a:pt x="30" y="70"/>
                  </a:lnTo>
                  <a:lnTo>
                    <a:pt x="29" y="68"/>
                  </a:lnTo>
                  <a:lnTo>
                    <a:pt x="27" y="67"/>
                  </a:lnTo>
                  <a:lnTo>
                    <a:pt x="25" y="65"/>
                  </a:lnTo>
                  <a:lnTo>
                    <a:pt x="24" y="63"/>
                  </a:lnTo>
                  <a:lnTo>
                    <a:pt x="22" y="61"/>
                  </a:lnTo>
                  <a:lnTo>
                    <a:pt x="21" y="59"/>
                  </a:lnTo>
                  <a:lnTo>
                    <a:pt x="19" y="57"/>
                  </a:lnTo>
                  <a:lnTo>
                    <a:pt x="18" y="54"/>
                  </a:lnTo>
                  <a:lnTo>
                    <a:pt x="16" y="52"/>
                  </a:lnTo>
                  <a:lnTo>
                    <a:pt x="13" y="48"/>
                  </a:lnTo>
                  <a:lnTo>
                    <a:pt x="11" y="44"/>
                  </a:lnTo>
                  <a:lnTo>
                    <a:pt x="9" y="39"/>
                  </a:lnTo>
                  <a:lnTo>
                    <a:pt x="7" y="36"/>
                  </a:lnTo>
                  <a:lnTo>
                    <a:pt x="5" y="32"/>
                  </a:lnTo>
                  <a:lnTo>
                    <a:pt x="4" y="27"/>
                  </a:lnTo>
                  <a:lnTo>
                    <a:pt x="2" y="24"/>
                  </a:lnTo>
                  <a:lnTo>
                    <a:pt x="1" y="20"/>
                  </a:lnTo>
                  <a:lnTo>
                    <a:pt x="1" y="17"/>
                  </a:lnTo>
                  <a:lnTo>
                    <a:pt x="0" y="14"/>
                  </a:lnTo>
                  <a:lnTo>
                    <a:pt x="0" y="11"/>
                  </a:lnTo>
                  <a:lnTo>
                    <a:pt x="0" y="8"/>
                  </a:lnTo>
                  <a:lnTo>
                    <a:pt x="1" y="6"/>
                  </a:lnTo>
                  <a:lnTo>
                    <a:pt x="2" y="5"/>
                  </a:lnTo>
                  <a:lnTo>
                    <a:pt x="4" y="3"/>
                  </a:lnTo>
                  <a:lnTo>
                    <a:pt x="5" y="3"/>
                  </a:lnTo>
                  <a:lnTo>
                    <a:pt x="7" y="2"/>
                  </a:lnTo>
                  <a:lnTo>
                    <a:pt x="9" y="2"/>
                  </a:lnTo>
                  <a:lnTo>
                    <a:pt x="10" y="1"/>
                  </a:lnTo>
                  <a:lnTo>
                    <a:pt x="13" y="1"/>
                  </a:lnTo>
                  <a:lnTo>
                    <a:pt x="15" y="0"/>
                  </a:lnTo>
                  <a:lnTo>
                    <a:pt x="17" y="0"/>
                  </a:lnTo>
                  <a:lnTo>
                    <a:pt x="20" y="0"/>
                  </a:lnTo>
                  <a:lnTo>
                    <a:pt x="23" y="1"/>
                  </a:lnTo>
                  <a:lnTo>
                    <a:pt x="26" y="2"/>
                  </a:lnTo>
                  <a:lnTo>
                    <a:pt x="30" y="4"/>
                  </a:lnTo>
                  <a:lnTo>
                    <a:pt x="33" y="6"/>
                  </a:lnTo>
                  <a:lnTo>
                    <a:pt x="37" y="10"/>
                  </a:lnTo>
                  <a:lnTo>
                    <a:pt x="41" y="14"/>
                  </a:lnTo>
                  <a:lnTo>
                    <a:pt x="45" y="20"/>
                  </a:lnTo>
                  <a:lnTo>
                    <a:pt x="49" y="26"/>
                  </a:lnTo>
                  <a:lnTo>
                    <a:pt x="53" y="34"/>
                  </a:lnTo>
                </a:path>
              </a:pathLst>
            </a:custGeom>
            <a:solidFill>
              <a:srgbClr val="941A1F"/>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31" name="Freeform 82"/>
            <p:cNvSpPr>
              <a:spLocks/>
            </p:cNvSpPr>
            <p:nvPr/>
          </p:nvSpPr>
          <p:spPr bwMode="auto">
            <a:xfrm>
              <a:off x="3014" y="1597"/>
              <a:ext cx="65" cy="75"/>
            </a:xfrm>
            <a:custGeom>
              <a:avLst/>
              <a:gdLst>
                <a:gd name="T0" fmla="*/ 7 w 65"/>
                <a:gd name="T1" fmla="*/ 2 h 75"/>
                <a:gd name="T2" fmla="*/ 11 w 65"/>
                <a:gd name="T3" fmla="*/ 1 h 75"/>
                <a:gd name="T4" fmla="*/ 15 w 65"/>
                <a:gd name="T5" fmla="*/ 0 h 75"/>
                <a:gd name="T6" fmla="*/ 20 w 65"/>
                <a:gd name="T7" fmla="*/ 0 h 75"/>
                <a:gd name="T8" fmla="*/ 26 w 65"/>
                <a:gd name="T9" fmla="*/ 2 h 75"/>
                <a:gd name="T10" fmla="*/ 33 w 65"/>
                <a:gd name="T11" fmla="*/ 6 h 75"/>
                <a:gd name="T12" fmla="*/ 41 w 65"/>
                <a:gd name="T13" fmla="*/ 14 h 75"/>
                <a:gd name="T14" fmla="*/ 49 w 65"/>
                <a:gd name="T15" fmla="*/ 26 h 75"/>
                <a:gd name="T16" fmla="*/ 53 w 65"/>
                <a:gd name="T17" fmla="*/ 34 h 75"/>
                <a:gd name="T18" fmla="*/ 55 w 65"/>
                <a:gd name="T19" fmla="*/ 37 h 75"/>
                <a:gd name="T20" fmla="*/ 57 w 65"/>
                <a:gd name="T21" fmla="*/ 42 h 75"/>
                <a:gd name="T22" fmla="*/ 59 w 65"/>
                <a:gd name="T23" fmla="*/ 47 h 75"/>
                <a:gd name="T24" fmla="*/ 62 w 65"/>
                <a:gd name="T25" fmla="*/ 53 h 75"/>
                <a:gd name="T26" fmla="*/ 63 w 65"/>
                <a:gd name="T27" fmla="*/ 59 h 75"/>
                <a:gd name="T28" fmla="*/ 64 w 65"/>
                <a:gd name="T29" fmla="*/ 63 h 75"/>
                <a:gd name="T30" fmla="*/ 63 w 65"/>
                <a:gd name="T31" fmla="*/ 67 h 75"/>
                <a:gd name="T32" fmla="*/ 61 w 65"/>
                <a:gd name="T33" fmla="*/ 69 h 75"/>
                <a:gd name="T34" fmla="*/ 57 w 65"/>
                <a:gd name="T35" fmla="*/ 71 h 75"/>
                <a:gd name="T36" fmla="*/ 52 w 65"/>
                <a:gd name="T37" fmla="*/ 73 h 75"/>
                <a:gd name="T38" fmla="*/ 45 w 65"/>
                <a:gd name="T39" fmla="*/ 74 h 75"/>
                <a:gd name="T40" fmla="*/ 40 w 65"/>
                <a:gd name="T41" fmla="*/ 74 h 75"/>
                <a:gd name="T42" fmla="*/ 37 w 65"/>
                <a:gd name="T43" fmla="*/ 73 h 75"/>
                <a:gd name="T44" fmla="*/ 34 w 65"/>
                <a:gd name="T45" fmla="*/ 71 h 75"/>
                <a:gd name="T46" fmla="*/ 30 w 65"/>
                <a:gd name="T47" fmla="*/ 68 h 75"/>
                <a:gd name="T48" fmla="*/ 27 w 65"/>
                <a:gd name="T49" fmla="*/ 65 h 75"/>
                <a:gd name="T50" fmla="*/ 24 w 65"/>
                <a:gd name="T51" fmla="*/ 61 h 75"/>
                <a:gd name="T52" fmla="*/ 20 w 65"/>
                <a:gd name="T53" fmla="*/ 57 h 75"/>
                <a:gd name="T54" fmla="*/ 17 w 65"/>
                <a:gd name="T55" fmla="*/ 53 h 75"/>
                <a:gd name="T56" fmla="*/ 13 w 65"/>
                <a:gd name="T57" fmla="*/ 46 h 75"/>
                <a:gd name="T58" fmla="*/ 9 w 65"/>
                <a:gd name="T59" fmla="*/ 38 h 75"/>
                <a:gd name="T60" fmla="*/ 5 w 65"/>
                <a:gd name="T61" fmla="*/ 31 h 75"/>
                <a:gd name="T62" fmla="*/ 2 w 65"/>
                <a:gd name="T63" fmla="*/ 23 h 75"/>
                <a:gd name="T64" fmla="*/ 1 w 65"/>
                <a:gd name="T65" fmla="*/ 16 h 75"/>
                <a:gd name="T66" fmla="*/ 0 w 65"/>
                <a:gd name="T67" fmla="*/ 10 h 75"/>
                <a:gd name="T68" fmla="*/ 1 w 65"/>
                <a:gd name="T69" fmla="*/ 6 h 75"/>
                <a:gd name="T70" fmla="*/ 4 w 65"/>
                <a:gd name="T71" fmla="*/ 3 h 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5" h="75">
                  <a:moveTo>
                    <a:pt x="6" y="2"/>
                  </a:moveTo>
                  <a:lnTo>
                    <a:pt x="7" y="2"/>
                  </a:lnTo>
                  <a:lnTo>
                    <a:pt x="9" y="1"/>
                  </a:lnTo>
                  <a:lnTo>
                    <a:pt x="11" y="1"/>
                  </a:lnTo>
                  <a:lnTo>
                    <a:pt x="13" y="1"/>
                  </a:lnTo>
                  <a:lnTo>
                    <a:pt x="15" y="0"/>
                  </a:lnTo>
                  <a:lnTo>
                    <a:pt x="17" y="0"/>
                  </a:lnTo>
                  <a:lnTo>
                    <a:pt x="20" y="0"/>
                  </a:lnTo>
                  <a:lnTo>
                    <a:pt x="23" y="1"/>
                  </a:lnTo>
                  <a:lnTo>
                    <a:pt x="26" y="2"/>
                  </a:lnTo>
                  <a:lnTo>
                    <a:pt x="30" y="4"/>
                  </a:lnTo>
                  <a:lnTo>
                    <a:pt x="33" y="6"/>
                  </a:lnTo>
                  <a:lnTo>
                    <a:pt x="37" y="10"/>
                  </a:lnTo>
                  <a:lnTo>
                    <a:pt x="41" y="14"/>
                  </a:lnTo>
                  <a:lnTo>
                    <a:pt x="45" y="19"/>
                  </a:lnTo>
                  <a:lnTo>
                    <a:pt x="49" y="26"/>
                  </a:lnTo>
                  <a:lnTo>
                    <a:pt x="53" y="33"/>
                  </a:lnTo>
                  <a:lnTo>
                    <a:pt x="53" y="34"/>
                  </a:lnTo>
                  <a:lnTo>
                    <a:pt x="54" y="35"/>
                  </a:lnTo>
                  <a:lnTo>
                    <a:pt x="55" y="37"/>
                  </a:lnTo>
                  <a:lnTo>
                    <a:pt x="56" y="39"/>
                  </a:lnTo>
                  <a:lnTo>
                    <a:pt x="57" y="42"/>
                  </a:lnTo>
                  <a:lnTo>
                    <a:pt x="58" y="44"/>
                  </a:lnTo>
                  <a:lnTo>
                    <a:pt x="59" y="47"/>
                  </a:lnTo>
                  <a:lnTo>
                    <a:pt x="61" y="50"/>
                  </a:lnTo>
                  <a:lnTo>
                    <a:pt x="62" y="53"/>
                  </a:lnTo>
                  <a:lnTo>
                    <a:pt x="63" y="56"/>
                  </a:lnTo>
                  <a:lnTo>
                    <a:pt x="63" y="59"/>
                  </a:lnTo>
                  <a:lnTo>
                    <a:pt x="64" y="61"/>
                  </a:lnTo>
                  <a:lnTo>
                    <a:pt x="64" y="63"/>
                  </a:lnTo>
                  <a:lnTo>
                    <a:pt x="64" y="65"/>
                  </a:lnTo>
                  <a:lnTo>
                    <a:pt x="63" y="67"/>
                  </a:lnTo>
                  <a:lnTo>
                    <a:pt x="63" y="68"/>
                  </a:lnTo>
                  <a:lnTo>
                    <a:pt x="61" y="69"/>
                  </a:lnTo>
                  <a:lnTo>
                    <a:pt x="60" y="70"/>
                  </a:lnTo>
                  <a:lnTo>
                    <a:pt x="57" y="71"/>
                  </a:lnTo>
                  <a:lnTo>
                    <a:pt x="55" y="72"/>
                  </a:lnTo>
                  <a:lnTo>
                    <a:pt x="52" y="73"/>
                  </a:lnTo>
                  <a:lnTo>
                    <a:pt x="49" y="74"/>
                  </a:lnTo>
                  <a:lnTo>
                    <a:pt x="45" y="74"/>
                  </a:lnTo>
                  <a:lnTo>
                    <a:pt x="42" y="74"/>
                  </a:lnTo>
                  <a:lnTo>
                    <a:pt x="40" y="74"/>
                  </a:lnTo>
                  <a:lnTo>
                    <a:pt x="39" y="73"/>
                  </a:lnTo>
                  <a:lnTo>
                    <a:pt x="37" y="73"/>
                  </a:lnTo>
                  <a:lnTo>
                    <a:pt x="35" y="72"/>
                  </a:lnTo>
                  <a:lnTo>
                    <a:pt x="34" y="71"/>
                  </a:lnTo>
                  <a:lnTo>
                    <a:pt x="32" y="70"/>
                  </a:lnTo>
                  <a:lnTo>
                    <a:pt x="30" y="68"/>
                  </a:lnTo>
                  <a:lnTo>
                    <a:pt x="29" y="67"/>
                  </a:lnTo>
                  <a:lnTo>
                    <a:pt x="27" y="65"/>
                  </a:lnTo>
                  <a:lnTo>
                    <a:pt x="25" y="63"/>
                  </a:lnTo>
                  <a:lnTo>
                    <a:pt x="24" y="61"/>
                  </a:lnTo>
                  <a:lnTo>
                    <a:pt x="22" y="59"/>
                  </a:lnTo>
                  <a:lnTo>
                    <a:pt x="20" y="57"/>
                  </a:lnTo>
                  <a:lnTo>
                    <a:pt x="19" y="55"/>
                  </a:lnTo>
                  <a:lnTo>
                    <a:pt x="17" y="53"/>
                  </a:lnTo>
                  <a:lnTo>
                    <a:pt x="16" y="50"/>
                  </a:lnTo>
                  <a:lnTo>
                    <a:pt x="13" y="46"/>
                  </a:lnTo>
                  <a:lnTo>
                    <a:pt x="11" y="42"/>
                  </a:lnTo>
                  <a:lnTo>
                    <a:pt x="9" y="38"/>
                  </a:lnTo>
                  <a:lnTo>
                    <a:pt x="7" y="34"/>
                  </a:lnTo>
                  <a:lnTo>
                    <a:pt x="5" y="31"/>
                  </a:lnTo>
                  <a:lnTo>
                    <a:pt x="3" y="27"/>
                  </a:lnTo>
                  <a:lnTo>
                    <a:pt x="2" y="23"/>
                  </a:lnTo>
                  <a:lnTo>
                    <a:pt x="1" y="19"/>
                  </a:lnTo>
                  <a:lnTo>
                    <a:pt x="1" y="16"/>
                  </a:lnTo>
                  <a:lnTo>
                    <a:pt x="0" y="13"/>
                  </a:lnTo>
                  <a:lnTo>
                    <a:pt x="0" y="10"/>
                  </a:lnTo>
                  <a:lnTo>
                    <a:pt x="0" y="8"/>
                  </a:lnTo>
                  <a:lnTo>
                    <a:pt x="1" y="6"/>
                  </a:lnTo>
                  <a:lnTo>
                    <a:pt x="2" y="4"/>
                  </a:lnTo>
                  <a:lnTo>
                    <a:pt x="4" y="3"/>
                  </a:lnTo>
                  <a:lnTo>
                    <a:pt x="6" y="2"/>
                  </a:lnTo>
                </a:path>
              </a:pathLst>
            </a:custGeom>
            <a:solidFill>
              <a:srgbClr val="C54146"/>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32" name="Freeform 83"/>
            <p:cNvSpPr>
              <a:spLocks/>
            </p:cNvSpPr>
            <p:nvPr/>
          </p:nvSpPr>
          <p:spPr bwMode="auto">
            <a:xfrm>
              <a:off x="3021" y="1601"/>
              <a:ext cx="56" cy="70"/>
            </a:xfrm>
            <a:custGeom>
              <a:avLst/>
              <a:gdLst>
                <a:gd name="T0" fmla="*/ 4 w 56"/>
                <a:gd name="T1" fmla="*/ 7 h 70"/>
                <a:gd name="T2" fmla="*/ 7 w 56"/>
                <a:gd name="T3" fmla="*/ 3 h 70"/>
                <a:gd name="T4" fmla="*/ 10 w 56"/>
                <a:gd name="T5" fmla="*/ 1 h 70"/>
                <a:gd name="T6" fmla="*/ 14 w 56"/>
                <a:gd name="T7" fmla="*/ 0 h 70"/>
                <a:gd name="T8" fmla="*/ 19 w 56"/>
                <a:gd name="T9" fmla="*/ 2 h 70"/>
                <a:gd name="T10" fmla="*/ 26 w 56"/>
                <a:gd name="T11" fmla="*/ 6 h 70"/>
                <a:gd name="T12" fmla="*/ 34 w 56"/>
                <a:gd name="T13" fmla="*/ 15 h 70"/>
                <a:gd name="T14" fmla="*/ 43 w 56"/>
                <a:gd name="T15" fmla="*/ 28 h 70"/>
                <a:gd name="T16" fmla="*/ 49 w 56"/>
                <a:gd name="T17" fmla="*/ 38 h 70"/>
                <a:gd name="T18" fmla="*/ 50 w 56"/>
                <a:gd name="T19" fmla="*/ 42 h 70"/>
                <a:gd name="T20" fmla="*/ 52 w 56"/>
                <a:gd name="T21" fmla="*/ 46 h 70"/>
                <a:gd name="T22" fmla="*/ 53 w 56"/>
                <a:gd name="T23" fmla="*/ 50 h 70"/>
                <a:gd name="T24" fmla="*/ 54 w 56"/>
                <a:gd name="T25" fmla="*/ 55 h 70"/>
                <a:gd name="T26" fmla="*/ 55 w 56"/>
                <a:gd name="T27" fmla="*/ 59 h 70"/>
                <a:gd name="T28" fmla="*/ 54 w 56"/>
                <a:gd name="T29" fmla="*/ 62 h 70"/>
                <a:gd name="T30" fmla="*/ 53 w 56"/>
                <a:gd name="T31" fmla="*/ 65 h 70"/>
                <a:gd name="T32" fmla="*/ 50 w 56"/>
                <a:gd name="T33" fmla="*/ 66 h 70"/>
                <a:gd name="T34" fmla="*/ 45 w 56"/>
                <a:gd name="T35" fmla="*/ 68 h 70"/>
                <a:gd name="T36" fmla="*/ 40 w 56"/>
                <a:gd name="T37" fmla="*/ 69 h 70"/>
                <a:gd name="T38" fmla="*/ 34 w 56"/>
                <a:gd name="T39" fmla="*/ 69 h 70"/>
                <a:gd name="T40" fmla="*/ 28 w 56"/>
                <a:gd name="T41" fmla="*/ 67 h 70"/>
                <a:gd name="T42" fmla="*/ 24 w 56"/>
                <a:gd name="T43" fmla="*/ 64 h 70"/>
                <a:gd name="T44" fmla="*/ 19 w 56"/>
                <a:gd name="T45" fmla="*/ 59 h 70"/>
                <a:gd name="T46" fmla="*/ 14 w 56"/>
                <a:gd name="T47" fmla="*/ 52 h 70"/>
                <a:gd name="T48" fmla="*/ 10 w 56"/>
                <a:gd name="T49" fmla="*/ 46 h 70"/>
                <a:gd name="T50" fmla="*/ 7 w 56"/>
                <a:gd name="T51" fmla="*/ 41 h 70"/>
                <a:gd name="T52" fmla="*/ 4 w 56"/>
                <a:gd name="T53" fmla="*/ 36 h 70"/>
                <a:gd name="T54" fmla="*/ 2 w 56"/>
                <a:gd name="T55" fmla="*/ 31 h 70"/>
                <a:gd name="T56" fmla="*/ 0 w 56"/>
                <a:gd name="T57" fmla="*/ 25 h 70"/>
                <a:gd name="T58" fmla="*/ 0 w 56"/>
                <a:gd name="T59" fmla="*/ 20 h 70"/>
                <a:gd name="T60" fmla="*/ 1 w 56"/>
                <a:gd name="T61" fmla="*/ 14 h 70"/>
                <a:gd name="T62" fmla="*/ 3 w 56"/>
                <a:gd name="T63" fmla="*/ 8 h 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6" h="70">
                  <a:moveTo>
                    <a:pt x="3" y="8"/>
                  </a:moveTo>
                  <a:lnTo>
                    <a:pt x="4" y="7"/>
                  </a:lnTo>
                  <a:lnTo>
                    <a:pt x="5" y="5"/>
                  </a:lnTo>
                  <a:lnTo>
                    <a:pt x="7" y="3"/>
                  </a:lnTo>
                  <a:lnTo>
                    <a:pt x="8" y="2"/>
                  </a:lnTo>
                  <a:lnTo>
                    <a:pt x="10" y="1"/>
                  </a:lnTo>
                  <a:lnTo>
                    <a:pt x="12" y="0"/>
                  </a:lnTo>
                  <a:lnTo>
                    <a:pt x="14" y="0"/>
                  </a:lnTo>
                  <a:lnTo>
                    <a:pt x="17" y="0"/>
                  </a:lnTo>
                  <a:lnTo>
                    <a:pt x="19" y="2"/>
                  </a:lnTo>
                  <a:lnTo>
                    <a:pt x="22" y="4"/>
                  </a:lnTo>
                  <a:lnTo>
                    <a:pt x="26" y="6"/>
                  </a:lnTo>
                  <a:lnTo>
                    <a:pt x="30" y="10"/>
                  </a:lnTo>
                  <a:lnTo>
                    <a:pt x="34" y="15"/>
                  </a:lnTo>
                  <a:lnTo>
                    <a:pt x="38" y="21"/>
                  </a:lnTo>
                  <a:lnTo>
                    <a:pt x="43" y="28"/>
                  </a:lnTo>
                  <a:lnTo>
                    <a:pt x="48" y="37"/>
                  </a:lnTo>
                  <a:lnTo>
                    <a:pt x="49" y="38"/>
                  </a:lnTo>
                  <a:lnTo>
                    <a:pt x="50" y="40"/>
                  </a:lnTo>
                  <a:lnTo>
                    <a:pt x="50" y="42"/>
                  </a:lnTo>
                  <a:lnTo>
                    <a:pt x="51" y="43"/>
                  </a:lnTo>
                  <a:lnTo>
                    <a:pt x="52" y="46"/>
                  </a:lnTo>
                  <a:lnTo>
                    <a:pt x="53" y="48"/>
                  </a:lnTo>
                  <a:lnTo>
                    <a:pt x="53" y="50"/>
                  </a:lnTo>
                  <a:lnTo>
                    <a:pt x="54" y="52"/>
                  </a:lnTo>
                  <a:lnTo>
                    <a:pt x="54" y="55"/>
                  </a:lnTo>
                  <a:lnTo>
                    <a:pt x="55" y="57"/>
                  </a:lnTo>
                  <a:lnTo>
                    <a:pt x="55" y="59"/>
                  </a:lnTo>
                  <a:lnTo>
                    <a:pt x="55" y="61"/>
                  </a:lnTo>
                  <a:lnTo>
                    <a:pt x="54" y="62"/>
                  </a:lnTo>
                  <a:lnTo>
                    <a:pt x="54" y="64"/>
                  </a:lnTo>
                  <a:lnTo>
                    <a:pt x="53" y="65"/>
                  </a:lnTo>
                  <a:lnTo>
                    <a:pt x="51" y="65"/>
                  </a:lnTo>
                  <a:lnTo>
                    <a:pt x="50" y="66"/>
                  </a:lnTo>
                  <a:lnTo>
                    <a:pt x="48" y="67"/>
                  </a:lnTo>
                  <a:lnTo>
                    <a:pt x="45" y="68"/>
                  </a:lnTo>
                  <a:lnTo>
                    <a:pt x="43" y="69"/>
                  </a:lnTo>
                  <a:lnTo>
                    <a:pt x="40" y="69"/>
                  </a:lnTo>
                  <a:lnTo>
                    <a:pt x="37" y="69"/>
                  </a:lnTo>
                  <a:lnTo>
                    <a:pt x="34" y="69"/>
                  </a:lnTo>
                  <a:lnTo>
                    <a:pt x="31" y="68"/>
                  </a:lnTo>
                  <a:lnTo>
                    <a:pt x="28" y="67"/>
                  </a:lnTo>
                  <a:lnTo>
                    <a:pt x="26" y="66"/>
                  </a:lnTo>
                  <a:lnTo>
                    <a:pt x="24" y="64"/>
                  </a:lnTo>
                  <a:lnTo>
                    <a:pt x="22" y="62"/>
                  </a:lnTo>
                  <a:lnTo>
                    <a:pt x="19" y="59"/>
                  </a:lnTo>
                  <a:lnTo>
                    <a:pt x="17" y="56"/>
                  </a:lnTo>
                  <a:lnTo>
                    <a:pt x="14" y="52"/>
                  </a:lnTo>
                  <a:lnTo>
                    <a:pt x="12" y="49"/>
                  </a:lnTo>
                  <a:lnTo>
                    <a:pt x="10" y="46"/>
                  </a:lnTo>
                  <a:lnTo>
                    <a:pt x="9" y="44"/>
                  </a:lnTo>
                  <a:lnTo>
                    <a:pt x="7" y="41"/>
                  </a:lnTo>
                  <a:lnTo>
                    <a:pt x="5" y="38"/>
                  </a:lnTo>
                  <a:lnTo>
                    <a:pt x="4" y="36"/>
                  </a:lnTo>
                  <a:lnTo>
                    <a:pt x="3" y="33"/>
                  </a:lnTo>
                  <a:lnTo>
                    <a:pt x="2" y="31"/>
                  </a:lnTo>
                  <a:lnTo>
                    <a:pt x="1" y="28"/>
                  </a:lnTo>
                  <a:lnTo>
                    <a:pt x="0" y="25"/>
                  </a:lnTo>
                  <a:lnTo>
                    <a:pt x="0" y="23"/>
                  </a:lnTo>
                  <a:lnTo>
                    <a:pt x="0" y="20"/>
                  </a:lnTo>
                  <a:lnTo>
                    <a:pt x="0" y="17"/>
                  </a:lnTo>
                  <a:lnTo>
                    <a:pt x="1" y="14"/>
                  </a:lnTo>
                  <a:lnTo>
                    <a:pt x="2" y="11"/>
                  </a:lnTo>
                  <a:lnTo>
                    <a:pt x="3" y="8"/>
                  </a:lnTo>
                </a:path>
              </a:pathLst>
            </a:custGeom>
            <a:solidFill>
              <a:srgbClr val="E68D80"/>
            </a:solidFill>
            <a:ln w="12700" cap="rnd" cmpd="sng">
              <a:solidFill>
                <a:srgbClr val="D46762"/>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433" name="Freeform 84"/>
            <p:cNvSpPr>
              <a:spLocks/>
            </p:cNvSpPr>
            <p:nvPr/>
          </p:nvSpPr>
          <p:spPr bwMode="auto">
            <a:xfrm>
              <a:off x="3026" y="1612"/>
              <a:ext cx="46" cy="53"/>
            </a:xfrm>
            <a:custGeom>
              <a:avLst/>
              <a:gdLst>
                <a:gd name="T0" fmla="*/ 42 w 46"/>
                <a:gd name="T1" fmla="*/ 40 h 53"/>
                <a:gd name="T2" fmla="*/ 40 w 46"/>
                <a:gd name="T3" fmla="*/ 42 h 53"/>
                <a:gd name="T4" fmla="*/ 39 w 46"/>
                <a:gd name="T5" fmla="*/ 45 h 53"/>
                <a:gd name="T6" fmla="*/ 39 w 46"/>
                <a:gd name="T7" fmla="*/ 48 h 53"/>
                <a:gd name="T8" fmla="*/ 38 w 46"/>
                <a:gd name="T9" fmla="*/ 51 h 53"/>
                <a:gd name="T10" fmla="*/ 36 w 46"/>
                <a:gd name="T11" fmla="*/ 52 h 53"/>
                <a:gd name="T12" fmla="*/ 32 w 46"/>
                <a:gd name="T13" fmla="*/ 52 h 53"/>
                <a:gd name="T14" fmla="*/ 29 w 46"/>
                <a:gd name="T15" fmla="*/ 50 h 53"/>
                <a:gd name="T16" fmla="*/ 27 w 46"/>
                <a:gd name="T17" fmla="*/ 48 h 53"/>
                <a:gd name="T18" fmla="*/ 25 w 46"/>
                <a:gd name="T19" fmla="*/ 46 h 53"/>
                <a:gd name="T20" fmla="*/ 22 w 46"/>
                <a:gd name="T21" fmla="*/ 45 h 53"/>
                <a:gd name="T22" fmla="*/ 20 w 46"/>
                <a:gd name="T23" fmla="*/ 45 h 53"/>
                <a:gd name="T24" fmla="*/ 16 w 46"/>
                <a:gd name="T25" fmla="*/ 43 h 53"/>
                <a:gd name="T26" fmla="*/ 13 w 46"/>
                <a:gd name="T27" fmla="*/ 40 h 53"/>
                <a:gd name="T28" fmla="*/ 12 w 46"/>
                <a:gd name="T29" fmla="*/ 36 h 53"/>
                <a:gd name="T30" fmla="*/ 12 w 46"/>
                <a:gd name="T31" fmla="*/ 33 h 53"/>
                <a:gd name="T32" fmla="*/ 12 w 46"/>
                <a:gd name="T33" fmla="*/ 30 h 53"/>
                <a:gd name="T34" fmla="*/ 11 w 46"/>
                <a:gd name="T35" fmla="*/ 28 h 53"/>
                <a:gd name="T36" fmla="*/ 8 w 46"/>
                <a:gd name="T37" fmla="*/ 26 h 53"/>
                <a:gd name="T38" fmla="*/ 5 w 46"/>
                <a:gd name="T39" fmla="*/ 24 h 53"/>
                <a:gd name="T40" fmla="*/ 3 w 46"/>
                <a:gd name="T41" fmla="*/ 21 h 53"/>
                <a:gd name="T42" fmla="*/ 1 w 46"/>
                <a:gd name="T43" fmla="*/ 18 h 53"/>
                <a:gd name="T44" fmla="*/ 0 w 46"/>
                <a:gd name="T45" fmla="*/ 15 h 53"/>
                <a:gd name="T46" fmla="*/ 1 w 46"/>
                <a:gd name="T47" fmla="*/ 11 h 53"/>
                <a:gd name="T48" fmla="*/ 4 w 46"/>
                <a:gd name="T49" fmla="*/ 6 h 53"/>
                <a:gd name="T50" fmla="*/ 9 w 46"/>
                <a:gd name="T51" fmla="*/ 2 h 53"/>
                <a:gd name="T52" fmla="*/ 13 w 46"/>
                <a:gd name="T53" fmla="*/ 0 h 53"/>
                <a:gd name="T54" fmla="*/ 16 w 46"/>
                <a:gd name="T55" fmla="*/ 1 h 53"/>
                <a:gd name="T56" fmla="*/ 19 w 46"/>
                <a:gd name="T57" fmla="*/ 3 h 53"/>
                <a:gd name="T58" fmla="*/ 23 w 46"/>
                <a:gd name="T59" fmla="*/ 8 h 53"/>
                <a:gd name="T60" fmla="*/ 27 w 46"/>
                <a:gd name="T61" fmla="*/ 13 h 53"/>
                <a:gd name="T62" fmla="*/ 31 w 46"/>
                <a:gd name="T63" fmla="*/ 19 h 53"/>
                <a:gd name="T64" fmla="*/ 35 w 46"/>
                <a:gd name="T65" fmla="*/ 25 h 53"/>
                <a:gd name="T66" fmla="*/ 39 w 46"/>
                <a:gd name="T67" fmla="*/ 30 h 53"/>
                <a:gd name="T68" fmla="*/ 41 w 46"/>
                <a:gd name="T69" fmla="*/ 33 h 53"/>
                <a:gd name="T70" fmla="*/ 44 w 46"/>
                <a:gd name="T71" fmla="*/ 35 h 53"/>
                <a:gd name="T72" fmla="*/ 45 w 46"/>
                <a:gd name="T73" fmla="*/ 38 h 53"/>
                <a:gd name="T74" fmla="*/ 44 w 46"/>
                <a:gd name="T75" fmla="*/ 40 h 53"/>
                <a:gd name="T76" fmla="*/ 43 w 46"/>
                <a:gd name="T77" fmla="*/ 41 h 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6" h="53">
                  <a:moveTo>
                    <a:pt x="42" y="41"/>
                  </a:moveTo>
                  <a:lnTo>
                    <a:pt x="42" y="40"/>
                  </a:lnTo>
                  <a:lnTo>
                    <a:pt x="41" y="41"/>
                  </a:lnTo>
                  <a:lnTo>
                    <a:pt x="40" y="42"/>
                  </a:lnTo>
                  <a:lnTo>
                    <a:pt x="40" y="43"/>
                  </a:lnTo>
                  <a:lnTo>
                    <a:pt x="39" y="45"/>
                  </a:lnTo>
                  <a:lnTo>
                    <a:pt x="39" y="46"/>
                  </a:lnTo>
                  <a:lnTo>
                    <a:pt x="39" y="48"/>
                  </a:lnTo>
                  <a:lnTo>
                    <a:pt x="39" y="49"/>
                  </a:lnTo>
                  <a:lnTo>
                    <a:pt x="38" y="51"/>
                  </a:lnTo>
                  <a:lnTo>
                    <a:pt x="37" y="51"/>
                  </a:lnTo>
                  <a:lnTo>
                    <a:pt x="36" y="52"/>
                  </a:lnTo>
                  <a:lnTo>
                    <a:pt x="34" y="52"/>
                  </a:lnTo>
                  <a:lnTo>
                    <a:pt x="32" y="52"/>
                  </a:lnTo>
                  <a:lnTo>
                    <a:pt x="30" y="51"/>
                  </a:lnTo>
                  <a:lnTo>
                    <a:pt x="29" y="50"/>
                  </a:lnTo>
                  <a:lnTo>
                    <a:pt x="27" y="49"/>
                  </a:lnTo>
                  <a:lnTo>
                    <a:pt x="27" y="48"/>
                  </a:lnTo>
                  <a:lnTo>
                    <a:pt x="26" y="46"/>
                  </a:lnTo>
                  <a:lnTo>
                    <a:pt x="25" y="46"/>
                  </a:lnTo>
                  <a:lnTo>
                    <a:pt x="23" y="46"/>
                  </a:lnTo>
                  <a:lnTo>
                    <a:pt x="22" y="45"/>
                  </a:lnTo>
                  <a:lnTo>
                    <a:pt x="21" y="45"/>
                  </a:lnTo>
                  <a:lnTo>
                    <a:pt x="20" y="45"/>
                  </a:lnTo>
                  <a:lnTo>
                    <a:pt x="18" y="44"/>
                  </a:lnTo>
                  <a:lnTo>
                    <a:pt x="16" y="43"/>
                  </a:lnTo>
                  <a:lnTo>
                    <a:pt x="14" y="41"/>
                  </a:lnTo>
                  <a:lnTo>
                    <a:pt x="13" y="40"/>
                  </a:lnTo>
                  <a:lnTo>
                    <a:pt x="12" y="38"/>
                  </a:lnTo>
                  <a:lnTo>
                    <a:pt x="12" y="36"/>
                  </a:lnTo>
                  <a:lnTo>
                    <a:pt x="12" y="35"/>
                  </a:lnTo>
                  <a:lnTo>
                    <a:pt x="12" y="33"/>
                  </a:lnTo>
                  <a:lnTo>
                    <a:pt x="12" y="32"/>
                  </a:lnTo>
                  <a:lnTo>
                    <a:pt x="12" y="30"/>
                  </a:lnTo>
                  <a:lnTo>
                    <a:pt x="12" y="28"/>
                  </a:lnTo>
                  <a:lnTo>
                    <a:pt x="11" y="28"/>
                  </a:lnTo>
                  <a:lnTo>
                    <a:pt x="10" y="27"/>
                  </a:lnTo>
                  <a:lnTo>
                    <a:pt x="8" y="26"/>
                  </a:lnTo>
                  <a:lnTo>
                    <a:pt x="7" y="25"/>
                  </a:lnTo>
                  <a:lnTo>
                    <a:pt x="5" y="24"/>
                  </a:lnTo>
                  <a:lnTo>
                    <a:pt x="4" y="23"/>
                  </a:lnTo>
                  <a:lnTo>
                    <a:pt x="3" y="21"/>
                  </a:lnTo>
                  <a:lnTo>
                    <a:pt x="1" y="20"/>
                  </a:lnTo>
                  <a:lnTo>
                    <a:pt x="1" y="18"/>
                  </a:lnTo>
                  <a:lnTo>
                    <a:pt x="0" y="17"/>
                  </a:lnTo>
                  <a:lnTo>
                    <a:pt x="0" y="15"/>
                  </a:lnTo>
                  <a:lnTo>
                    <a:pt x="0" y="14"/>
                  </a:lnTo>
                  <a:lnTo>
                    <a:pt x="1" y="11"/>
                  </a:lnTo>
                  <a:lnTo>
                    <a:pt x="3" y="8"/>
                  </a:lnTo>
                  <a:lnTo>
                    <a:pt x="4" y="6"/>
                  </a:lnTo>
                  <a:lnTo>
                    <a:pt x="7" y="4"/>
                  </a:lnTo>
                  <a:lnTo>
                    <a:pt x="9" y="2"/>
                  </a:lnTo>
                  <a:lnTo>
                    <a:pt x="11" y="1"/>
                  </a:lnTo>
                  <a:lnTo>
                    <a:pt x="13" y="0"/>
                  </a:lnTo>
                  <a:lnTo>
                    <a:pt x="15" y="0"/>
                  </a:lnTo>
                  <a:lnTo>
                    <a:pt x="16" y="1"/>
                  </a:lnTo>
                  <a:lnTo>
                    <a:pt x="17" y="2"/>
                  </a:lnTo>
                  <a:lnTo>
                    <a:pt x="19" y="3"/>
                  </a:lnTo>
                  <a:lnTo>
                    <a:pt x="21" y="5"/>
                  </a:lnTo>
                  <a:lnTo>
                    <a:pt x="23" y="8"/>
                  </a:lnTo>
                  <a:lnTo>
                    <a:pt x="25" y="11"/>
                  </a:lnTo>
                  <a:lnTo>
                    <a:pt x="27" y="13"/>
                  </a:lnTo>
                  <a:lnTo>
                    <a:pt x="29" y="16"/>
                  </a:lnTo>
                  <a:lnTo>
                    <a:pt x="31" y="19"/>
                  </a:lnTo>
                  <a:lnTo>
                    <a:pt x="33" y="22"/>
                  </a:lnTo>
                  <a:lnTo>
                    <a:pt x="35" y="25"/>
                  </a:lnTo>
                  <a:lnTo>
                    <a:pt x="37" y="28"/>
                  </a:lnTo>
                  <a:lnTo>
                    <a:pt x="39" y="30"/>
                  </a:lnTo>
                  <a:lnTo>
                    <a:pt x="40" y="32"/>
                  </a:lnTo>
                  <a:lnTo>
                    <a:pt x="41" y="33"/>
                  </a:lnTo>
                  <a:lnTo>
                    <a:pt x="42" y="34"/>
                  </a:lnTo>
                  <a:lnTo>
                    <a:pt x="44" y="35"/>
                  </a:lnTo>
                  <a:lnTo>
                    <a:pt x="44" y="37"/>
                  </a:lnTo>
                  <a:lnTo>
                    <a:pt x="45" y="38"/>
                  </a:lnTo>
                  <a:lnTo>
                    <a:pt x="45" y="40"/>
                  </a:lnTo>
                  <a:lnTo>
                    <a:pt x="44" y="40"/>
                  </a:lnTo>
                  <a:lnTo>
                    <a:pt x="44" y="41"/>
                  </a:lnTo>
                  <a:lnTo>
                    <a:pt x="43" y="41"/>
                  </a:lnTo>
                  <a:lnTo>
                    <a:pt x="42" y="41"/>
                  </a:lnTo>
                </a:path>
              </a:pathLst>
            </a:custGeom>
            <a:solidFill>
              <a:srgbClr val="D97169"/>
            </a:solidFill>
            <a:ln w="12700" cap="rnd" cmpd="sng">
              <a:solidFill>
                <a:srgbClr val="DE8076"/>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434" name="Freeform 85"/>
            <p:cNvSpPr>
              <a:spLocks/>
            </p:cNvSpPr>
            <p:nvPr/>
          </p:nvSpPr>
          <p:spPr bwMode="auto">
            <a:xfrm>
              <a:off x="2787" y="1632"/>
              <a:ext cx="220" cy="197"/>
            </a:xfrm>
            <a:custGeom>
              <a:avLst/>
              <a:gdLst>
                <a:gd name="T0" fmla="*/ 127 w 220"/>
                <a:gd name="T1" fmla="*/ 0 h 197"/>
                <a:gd name="T2" fmla="*/ 118 w 220"/>
                <a:gd name="T3" fmla="*/ 2 h 197"/>
                <a:gd name="T4" fmla="*/ 107 w 220"/>
                <a:gd name="T5" fmla="*/ 11 h 197"/>
                <a:gd name="T6" fmla="*/ 95 w 220"/>
                <a:gd name="T7" fmla="*/ 25 h 197"/>
                <a:gd name="T8" fmla="*/ 85 w 220"/>
                <a:gd name="T9" fmla="*/ 41 h 197"/>
                <a:gd name="T10" fmla="*/ 77 w 220"/>
                <a:gd name="T11" fmla="*/ 57 h 197"/>
                <a:gd name="T12" fmla="*/ 69 w 220"/>
                <a:gd name="T13" fmla="*/ 69 h 197"/>
                <a:gd name="T14" fmla="*/ 60 w 220"/>
                <a:gd name="T15" fmla="*/ 78 h 197"/>
                <a:gd name="T16" fmla="*/ 51 w 220"/>
                <a:gd name="T17" fmla="*/ 86 h 197"/>
                <a:gd name="T18" fmla="*/ 44 w 220"/>
                <a:gd name="T19" fmla="*/ 94 h 197"/>
                <a:gd name="T20" fmla="*/ 40 w 220"/>
                <a:gd name="T21" fmla="*/ 102 h 197"/>
                <a:gd name="T22" fmla="*/ 38 w 220"/>
                <a:gd name="T23" fmla="*/ 112 h 197"/>
                <a:gd name="T24" fmla="*/ 31 w 220"/>
                <a:gd name="T25" fmla="*/ 120 h 197"/>
                <a:gd name="T26" fmla="*/ 19 w 220"/>
                <a:gd name="T27" fmla="*/ 123 h 197"/>
                <a:gd name="T28" fmla="*/ 11 w 220"/>
                <a:gd name="T29" fmla="*/ 125 h 197"/>
                <a:gd name="T30" fmla="*/ 5 w 220"/>
                <a:gd name="T31" fmla="*/ 129 h 197"/>
                <a:gd name="T32" fmla="*/ 2 w 220"/>
                <a:gd name="T33" fmla="*/ 135 h 197"/>
                <a:gd name="T34" fmla="*/ 0 w 220"/>
                <a:gd name="T35" fmla="*/ 141 h 197"/>
                <a:gd name="T36" fmla="*/ 0 w 220"/>
                <a:gd name="T37" fmla="*/ 147 h 197"/>
                <a:gd name="T38" fmla="*/ 5 w 220"/>
                <a:gd name="T39" fmla="*/ 156 h 197"/>
                <a:gd name="T40" fmla="*/ 14 w 220"/>
                <a:gd name="T41" fmla="*/ 167 h 197"/>
                <a:gd name="T42" fmla="*/ 27 w 220"/>
                <a:gd name="T43" fmla="*/ 178 h 197"/>
                <a:gd name="T44" fmla="*/ 42 w 220"/>
                <a:gd name="T45" fmla="*/ 187 h 197"/>
                <a:gd name="T46" fmla="*/ 58 w 220"/>
                <a:gd name="T47" fmla="*/ 194 h 197"/>
                <a:gd name="T48" fmla="*/ 75 w 220"/>
                <a:gd name="T49" fmla="*/ 196 h 197"/>
                <a:gd name="T50" fmla="*/ 90 w 220"/>
                <a:gd name="T51" fmla="*/ 195 h 197"/>
                <a:gd name="T52" fmla="*/ 104 w 220"/>
                <a:gd name="T53" fmla="*/ 193 h 197"/>
                <a:gd name="T54" fmla="*/ 116 w 220"/>
                <a:gd name="T55" fmla="*/ 187 h 197"/>
                <a:gd name="T56" fmla="*/ 126 w 220"/>
                <a:gd name="T57" fmla="*/ 179 h 197"/>
                <a:gd name="T58" fmla="*/ 131 w 220"/>
                <a:gd name="T59" fmla="*/ 172 h 197"/>
                <a:gd name="T60" fmla="*/ 137 w 220"/>
                <a:gd name="T61" fmla="*/ 179 h 197"/>
                <a:gd name="T62" fmla="*/ 153 w 220"/>
                <a:gd name="T63" fmla="*/ 183 h 197"/>
                <a:gd name="T64" fmla="*/ 168 w 220"/>
                <a:gd name="T65" fmla="*/ 179 h 197"/>
                <a:gd name="T66" fmla="*/ 178 w 220"/>
                <a:gd name="T67" fmla="*/ 173 h 197"/>
                <a:gd name="T68" fmla="*/ 188 w 220"/>
                <a:gd name="T69" fmla="*/ 165 h 197"/>
                <a:gd name="T70" fmla="*/ 196 w 220"/>
                <a:gd name="T71" fmla="*/ 155 h 197"/>
                <a:gd name="T72" fmla="*/ 204 w 220"/>
                <a:gd name="T73" fmla="*/ 143 h 197"/>
                <a:gd name="T74" fmla="*/ 210 w 220"/>
                <a:gd name="T75" fmla="*/ 130 h 197"/>
                <a:gd name="T76" fmla="*/ 215 w 220"/>
                <a:gd name="T77" fmla="*/ 116 h 197"/>
                <a:gd name="T78" fmla="*/ 218 w 220"/>
                <a:gd name="T79" fmla="*/ 101 h 197"/>
                <a:gd name="T80" fmla="*/ 219 w 220"/>
                <a:gd name="T81" fmla="*/ 86 h 197"/>
                <a:gd name="T82" fmla="*/ 218 w 220"/>
                <a:gd name="T83" fmla="*/ 71 h 197"/>
                <a:gd name="T84" fmla="*/ 216 w 220"/>
                <a:gd name="T85" fmla="*/ 56 h 197"/>
                <a:gd name="T86" fmla="*/ 208 w 220"/>
                <a:gd name="T87" fmla="*/ 45 h 197"/>
                <a:gd name="T88" fmla="*/ 192 w 220"/>
                <a:gd name="T89" fmla="*/ 36 h 197"/>
                <a:gd name="T90" fmla="*/ 173 w 220"/>
                <a:gd name="T91" fmla="*/ 33 h 197"/>
                <a:gd name="T92" fmla="*/ 155 w 220"/>
                <a:gd name="T93" fmla="*/ 35 h 197"/>
                <a:gd name="T94" fmla="*/ 142 w 220"/>
                <a:gd name="T95" fmla="*/ 45 h 197"/>
                <a:gd name="T96" fmla="*/ 139 w 220"/>
                <a:gd name="T97" fmla="*/ 53 h 197"/>
                <a:gd name="T98" fmla="*/ 138 w 220"/>
                <a:gd name="T99" fmla="*/ 61 h 197"/>
                <a:gd name="T100" fmla="*/ 137 w 220"/>
                <a:gd name="T101" fmla="*/ 71 h 197"/>
                <a:gd name="T102" fmla="*/ 136 w 220"/>
                <a:gd name="T103" fmla="*/ 81 h 197"/>
                <a:gd name="T104" fmla="*/ 136 w 220"/>
                <a:gd name="T105" fmla="*/ 89 h 197"/>
                <a:gd name="T106" fmla="*/ 135 w 220"/>
                <a:gd name="T107" fmla="*/ 93 h 197"/>
                <a:gd name="T108" fmla="*/ 134 w 220"/>
                <a:gd name="T109" fmla="*/ 95 h 197"/>
                <a:gd name="T110" fmla="*/ 133 w 220"/>
                <a:gd name="T111" fmla="*/ 93 h 197"/>
                <a:gd name="T112" fmla="*/ 132 w 220"/>
                <a:gd name="T113" fmla="*/ 86 h 197"/>
                <a:gd name="T114" fmla="*/ 133 w 220"/>
                <a:gd name="T115" fmla="*/ 73 h 197"/>
                <a:gd name="T116" fmla="*/ 133 w 220"/>
                <a:gd name="T117" fmla="*/ 59 h 197"/>
                <a:gd name="T118" fmla="*/ 133 w 220"/>
                <a:gd name="T119" fmla="*/ 44 h 197"/>
                <a:gd name="T120" fmla="*/ 133 w 220"/>
                <a:gd name="T121" fmla="*/ 28 h 197"/>
                <a:gd name="T122" fmla="*/ 132 w 220"/>
                <a:gd name="T123" fmla="*/ 14 h 197"/>
                <a:gd name="T124" fmla="*/ 131 w 220"/>
                <a:gd name="T125" fmla="*/ 5 h 1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0" h="197">
                  <a:moveTo>
                    <a:pt x="131" y="4"/>
                  </a:moveTo>
                  <a:lnTo>
                    <a:pt x="129" y="1"/>
                  </a:lnTo>
                  <a:lnTo>
                    <a:pt x="127" y="0"/>
                  </a:lnTo>
                  <a:lnTo>
                    <a:pt x="124" y="0"/>
                  </a:lnTo>
                  <a:lnTo>
                    <a:pt x="121" y="1"/>
                  </a:lnTo>
                  <a:lnTo>
                    <a:pt x="118" y="2"/>
                  </a:lnTo>
                  <a:lnTo>
                    <a:pt x="114" y="5"/>
                  </a:lnTo>
                  <a:lnTo>
                    <a:pt x="111" y="8"/>
                  </a:lnTo>
                  <a:lnTo>
                    <a:pt x="107" y="11"/>
                  </a:lnTo>
                  <a:lnTo>
                    <a:pt x="103" y="16"/>
                  </a:lnTo>
                  <a:lnTo>
                    <a:pt x="99" y="20"/>
                  </a:lnTo>
                  <a:lnTo>
                    <a:pt x="95" y="25"/>
                  </a:lnTo>
                  <a:lnTo>
                    <a:pt x="91" y="30"/>
                  </a:lnTo>
                  <a:lnTo>
                    <a:pt x="88" y="36"/>
                  </a:lnTo>
                  <a:lnTo>
                    <a:pt x="85" y="41"/>
                  </a:lnTo>
                  <a:lnTo>
                    <a:pt x="82" y="47"/>
                  </a:lnTo>
                  <a:lnTo>
                    <a:pt x="80" y="52"/>
                  </a:lnTo>
                  <a:lnTo>
                    <a:pt x="77" y="57"/>
                  </a:lnTo>
                  <a:lnTo>
                    <a:pt x="75" y="61"/>
                  </a:lnTo>
                  <a:lnTo>
                    <a:pt x="72" y="66"/>
                  </a:lnTo>
                  <a:lnTo>
                    <a:pt x="69" y="69"/>
                  </a:lnTo>
                  <a:lnTo>
                    <a:pt x="66" y="72"/>
                  </a:lnTo>
                  <a:lnTo>
                    <a:pt x="63" y="76"/>
                  </a:lnTo>
                  <a:lnTo>
                    <a:pt x="60" y="78"/>
                  </a:lnTo>
                  <a:lnTo>
                    <a:pt x="57" y="81"/>
                  </a:lnTo>
                  <a:lnTo>
                    <a:pt x="54" y="84"/>
                  </a:lnTo>
                  <a:lnTo>
                    <a:pt x="51" y="86"/>
                  </a:lnTo>
                  <a:lnTo>
                    <a:pt x="48" y="89"/>
                  </a:lnTo>
                  <a:lnTo>
                    <a:pt x="46" y="91"/>
                  </a:lnTo>
                  <a:lnTo>
                    <a:pt x="44" y="94"/>
                  </a:lnTo>
                  <a:lnTo>
                    <a:pt x="42" y="97"/>
                  </a:lnTo>
                  <a:lnTo>
                    <a:pt x="41" y="99"/>
                  </a:lnTo>
                  <a:lnTo>
                    <a:pt x="40" y="102"/>
                  </a:lnTo>
                  <a:lnTo>
                    <a:pt x="39" y="105"/>
                  </a:lnTo>
                  <a:lnTo>
                    <a:pt x="38" y="109"/>
                  </a:lnTo>
                  <a:lnTo>
                    <a:pt x="38" y="112"/>
                  </a:lnTo>
                  <a:lnTo>
                    <a:pt x="36" y="115"/>
                  </a:lnTo>
                  <a:lnTo>
                    <a:pt x="34" y="118"/>
                  </a:lnTo>
                  <a:lnTo>
                    <a:pt x="31" y="120"/>
                  </a:lnTo>
                  <a:lnTo>
                    <a:pt x="27" y="122"/>
                  </a:lnTo>
                  <a:lnTo>
                    <a:pt x="22" y="122"/>
                  </a:lnTo>
                  <a:lnTo>
                    <a:pt x="19" y="123"/>
                  </a:lnTo>
                  <a:lnTo>
                    <a:pt x="16" y="123"/>
                  </a:lnTo>
                  <a:lnTo>
                    <a:pt x="13" y="124"/>
                  </a:lnTo>
                  <a:lnTo>
                    <a:pt x="11" y="125"/>
                  </a:lnTo>
                  <a:lnTo>
                    <a:pt x="9" y="126"/>
                  </a:lnTo>
                  <a:lnTo>
                    <a:pt x="7" y="128"/>
                  </a:lnTo>
                  <a:lnTo>
                    <a:pt x="5" y="129"/>
                  </a:lnTo>
                  <a:lnTo>
                    <a:pt x="4" y="131"/>
                  </a:lnTo>
                  <a:lnTo>
                    <a:pt x="3" y="133"/>
                  </a:lnTo>
                  <a:lnTo>
                    <a:pt x="2" y="135"/>
                  </a:lnTo>
                  <a:lnTo>
                    <a:pt x="1" y="137"/>
                  </a:lnTo>
                  <a:lnTo>
                    <a:pt x="0" y="139"/>
                  </a:lnTo>
                  <a:lnTo>
                    <a:pt x="0" y="141"/>
                  </a:lnTo>
                  <a:lnTo>
                    <a:pt x="0" y="143"/>
                  </a:lnTo>
                  <a:lnTo>
                    <a:pt x="0" y="145"/>
                  </a:lnTo>
                  <a:lnTo>
                    <a:pt x="0" y="147"/>
                  </a:lnTo>
                  <a:lnTo>
                    <a:pt x="2" y="150"/>
                  </a:lnTo>
                  <a:lnTo>
                    <a:pt x="3" y="153"/>
                  </a:lnTo>
                  <a:lnTo>
                    <a:pt x="5" y="156"/>
                  </a:lnTo>
                  <a:lnTo>
                    <a:pt x="8" y="160"/>
                  </a:lnTo>
                  <a:lnTo>
                    <a:pt x="11" y="164"/>
                  </a:lnTo>
                  <a:lnTo>
                    <a:pt x="14" y="167"/>
                  </a:lnTo>
                  <a:lnTo>
                    <a:pt x="18" y="171"/>
                  </a:lnTo>
                  <a:lnTo>
                    <a:pt x="22" y="174"/>
                  </a:lnTo>
                  <a:lnTo>
                    <a:pt x="27" y="178"/>
                  </a:lnTo>
                  <a:lnTo>
                    <a:pt x="32" y="181"/>
                  </a:lnTo>
                  <a:lnTo>
                    <a:pt x="36" y="184"/>
                  </a:lnTo>
                  <a:lnTo>
                    <a:pt x="42" y="187"/>
                  </a:lnTo>
                  <a:lnTo>
                    <a:pt x="47" y="190"/>
                  </a:lnTo>
                  <a:lnTo>
                    <a:pt x="53" y="192"/>
                  </a:lnTo>
                  <a:lnTo>
                    <a:pt x="58" y="194"/>
                  </a:lnTo>
                  <a:lnTo>
                    <a:pt x="65" y="195"/>
                  </a:lnTo>
                  <a:lnTo>
                    <a:pt x="70" y="195"/>
                  </a:lnTo>
                  <a:lnTo>
                    <a:pt x="75" y="196"/>
                  </a:lnTo>
                  <a:lnTo>
                    <a:pt x="80" y="196"/>
                  </a:lnTo>
                  <a:lnTo>
                    <a:pt x="85" y="196"/>
                  </a:lnTo>
                  <a:lnTo>
                    <a:pt x="90" y="195"/>
                  </a:lnTo>
                  <a:lnTo>
                    <a:pt x="95" y="195"/>
                  </a:lnTo>
                  <a:lnTo>
                    <a:pt x="100" y="194"/>
                  </a:lnTo>
                  <a:lnTo>
                    <a:pt x="104" y="193"/>
                  </a:lnTo>
                  <a:lnTo>
                    <a:pt x="108" y="191"/>
                  </a:lnTo>
                  <a:lnTo>
                    <a:pt x="112" y="189"/>
                  </a:lnTo>
                  <a:lnTo>
                    <a:pt x="116" y="187"/>
                  </a:lnTo>
                  <a:lnTo>
                    <a:pt x="119" y="185"/>
                  </a:lnTo>
                  <a:lnTo>
                    <a:pt x="123" y="182"/>
                  </a:lnTo>
                  <a:lnTo>
                    <a:pt x="126" y="179"/>
                  </a:lnTo>
                  <a:lnTo>
                    <a:pt x="128" y="175"/>
                  </a:lnTo>
                  <a:lnTo>
                    <a:pt x="130" y="172"/>
                  </a:lnTo>
                  <a:lnTo>
                    <a:pt x="131" y="172"/>
                  </a:lnTo>
                  <a:lnTo>
                    <a:pt x="132" y="174"/>
                  </a:lnTo>
                  <a:lnTo>
                    <a:pt x="134" y="176"/>
                  </a:lnTo>
                  <a:lnTo>
                    <a:pt x="137" y="179"/>
                  </a:lnTo>
                  <a:lnTo>
                    <a:pt x="141" y="181"/>
                  </a:lnTo>
                  <a:lnTo>
                    <a:pt x="146" y="183"/>
                  </a:lnTo>
                  <a:lnTo>
                    <a:pt x="153" y="183"/>
                  </a:lnTo>
                  <a:lnTo>
                    <a:pt x="160" y="182"/>
                  </a:lnTo>
                  <a:lnTo>
                    <a:pt x="164" y="181"/>
                  </a:lnTo>
                  <a:lnTo>
                    <a:pt x="168" y="179"/>
                  </a:lnTo>
                  <a:lnTo>
                    <a:pt x="171" y="178"/>
                  </a:lnTo>
                  <a:lnTo>
                    <a:pt x="175" y="176"/>
                  </a:lnTo>
                  <a:lnTo>
                    <a:pt x="178" y="173"/>
                  </a:lnTo>
                  <a:lnTo>
                    <a:pt x="182" y="171"/>
                  </a:lnTo>
                  <a:lnTo>
                    <a:pt x="185" y="168"/>
                  </a:lnTo>
                  <a:lnTo>
                    <a:pt x="188" y="165"/>
                  </a:lnTo>
                  <a:lnTo>
                    <a:pt x="191" y="162"/>
                  </a:lnTo>
                  <a:lnTo>
                    <a:pt x="194" y="159"/>
                  </a:lnTo>
                  <a:lnTo>
                    <a:pt x="196" y="155"/>
                  </a:lnTo>
                  <a:lnTo>
                    <a:pt x="199" y="151"/>
                  </a:lnTo>
                  <a:lnTo>
                    <a:pt x="202" y="147"/>
                  </a:lnTo>
                  <a:lnTo>
                    <a:pt x="204" y="143"/>
                  </a:lnTo>
                  <a:lnTo>
                    <a:pt x="206" y="139"/>
                  </a:lnTo>
                  <a:lnTo>
                    <a:pt x="208" y="135"/>
                  </a:lnTo>
                  <a:lnTo>
                    <a:pt x="210" y="130"/>
                  </a:lnTo>
                  <a:lnTo>
                    <a:pt x="212" y="126"/>
                  </a:lnTo>
                  <a:lnTo>
                    <a:pt x="213" y="121"/>
                  </a:lnTo>
                  <a:lnTo>
                    <a:pt x="215" y="116"/>
                  </a:lnTo>
                  <a:lnTo>
                    <a:pt x="216" y="111"/>
                  </a:lnTo>
                  <a:lnTo>
                    <a:pt x="217" y="106"/>
                  </a:lnTo>
                  <a:lnTo>
                    <a:pt x="218" y="101"/>
                  </a:lnTo>
                  <a:lnTo>
                    <a:pt x="218" y="97"/>
                  </a:lnTo>
                  <a:lnTo>
                    <a:pt x="219" y="91"/>
                  </a:lnTo>
                  <a:lnTo>
                    <a:pt x="219" y="86"/>
                  </a:lnTo>
                  <a:lnTo>
                    <a:pt x="219" y="81"/>
                  </a:lnTo>
                  <a:lnTo>
                    <a:pt x="219" y="76"/>
                  </a:lnTo>
                  <a:lnTo>
                    <a:pt x="218" y="71"/>
                  </a:lnTo>
                  <a:lnTo>
                    <a:pt x="218" y="66"/>
                  </a:lnTo>
                  <a:lnTo>
                    <a:pt x="217" y="61"/>
                  </a:lnTo>
                  <a:lnTo>
                    <a:pt x="216" y="56"/>
                  </a:lnTo>
                  <a:lnTo>
                    <a:pt x="214" y="52"/>
                  </a:lnTo>
                  <a:lnTo>
                    <a:pt x="211" y="48"/>
                  </a:lnTo>
                  <a:lnTo>
                    <a:pt x="208" y="45"/>
                  </a:lnTo>
                  <a:lnTo>
                    <a:pt x="203" y="41"/>
                  </a:lnTo>
                  <a:lnTo>
                    <a:pt x="198" y="39"/>
                  </a:lnTo>
                  <a:lnTo>
                    <a:pt x="192" y="36"/>
                  </a:lnTo>
                  <a:lnTo>
                    <a:pt x="186" y="34"/>
                  </a:lnTo>
                  <a:lnTo>
                    <a:pt x="179" y="33"/>
                  </a:lnTo>
                  <a:lnTo>
                    <a:pt x="173" y="33"/>
                  </a:lnTo>
                  <a:lnTo>
                    <a:pt x="166" y="33"/>
                  </a:lnTo>
                  <a:lnTo>
                    <a:pt x="160" y="33"/>
                  </a:lnTo>
                  <a:lnTo>
                    <a:pt x="155" y="35"/>
                  </a:lnTo>
                  <a:lnTo>
                    <a:pt x="150" y="37"/>
                  </a:lnTo>
                  <a:lnTo>
                    <a:pt x="145" y="41"/>
                  </a:lnTo>
                  <a:lnTo>
                    <a:pt x="142" y="45"/>
                  </a:lnTo>
                  <a:lnTo>
                    <a:pt x="140" y="50"/>
                  </a:lnTo>
                  <a:lnTo>
                    <a:pt x="139" y="51"/>
                  </a:lnTo>
                  <a:lnTo>
                    <a:pt x="139" y="53"/>
                  </a:lnTo>
                  <a:lnTo>
                    <a:pt x="139" y="55"/>
                  </a:lnTo>
                  <a:lnTo>
                    <a:pt x="138" y="58"/>
                  </a:lnTo>
                  <a:lnTo>
                    <a:pt x="138" y="61"/>
                  </a:lnTo>
                  <a:lnTo>
                    <a:pt x="138" y="64"/>
                  </a:lnTo>
                  <a:lnTo>
                    <a:pt x="137" y="68"/>
                  </a:lnTo>
                  <a:lnTo>
                    <a:pt x="137" y="71"/>
                  </a:lnTo>
                  <a:lnTo>
                    <a:pt x="137" y="74"/>
                  </a:lnTo>
                  <a:lnTo>
                    <a:pt x="136" y="78"/>
                  </a:lnTo>
                  <a:lnTo>
                    <a:pt x="136" y="81"/>
                  </a:lnTo>
                  <a:lnTo>
                    <a:pt x="136" y="84"/>
                  </a:lnTo>
                  <a:lnTo>
                    <a:pt x="136" y="87"/>
                  </a:lnTo>
                  <a:lnTo>
                    <a:pt x="136" y="89"/>
                  </a:lnTo>
                  <a:lnTo>
                    <a:pt x="136" y="91"/>
                  </a:lnTo>
                  <a:lnTo>
                    <a:pt x="136" y="93"/>
                  </a:lnTo>
                  <a:lnTo>
                    <a:pt x="135" y="93"/>
                  </a:lnTo>
                  <a:lnTo>
                    <a:pt x="135" y="94"/>
                  </a:lnTo>
                  <a:lnTo>
                    <a:pt x="135" y="95"/>
                  </a:lnTo>
                  <a:lnTo>
                    <a:pt x="134" y="95"/>
                  </a:lnTo>
                  <a:lnTo>
                    <a:pt x="133" y="95"/>
                  </a:lnTo>
                  <a:lnTo>
                    <a:pt x="133" y="94"/>
                  </a:lnTo>
                  <a:lnTo>
                    <a:pt x="133" y="93"/>
                  </a:lnTo>
                  <a:lnTo>
                    <a:pt x="132" y="91"/>
                  </a:lnTo>
                  <a:lnTo>
                    <a:pt x="132" y="89"/>
                  </a:lnTo>
                  <a:lnTo>
                    <a:pt x="132" y="86"/>
                  </a:lnTo>
                  <a:lnTo>
                    <a:pt x="132" y="83"/>
                  </a:lnTo>
                  <a:lnTo>
                    <a:pt x="132" y="78"/>
                  </a:lnTo>
                  <a:lnTo>
                    <a:pt x="133" y="73"/>
                  </a:lnTo>
                  <a:lnTo>
                    <a:pt x="133" y="69"/>
                  </a:lnTo>
                  <a:lnTo>
                    <a:pt x="133" y="64"/>
                  </a:lnTo>
                  <a:lnTo>
                    <a:pt x="133" y="59"/>
                  </a:lnTo>
                  <a:lnTo>
                    <a:pt x="133" y="54"/>
                  </a:lnTo>
                  <a:lnTo>
                    <a:pt x="133" y="49"/>
                  </a:lnTo>
                  <a:lnTo>
                    <a:pt x="133" y="44"/>
                  </a:lnTo>
                  <a:lnTo>
                    <a:pt x="133" y="38"/>
                  </a:lnTo>
                  <a:lnTo>
                    <a:pt x="133" y="33"/>
                  </a:lnTo>
                  <a:lnTo>
                    <a:pt x="133" y="28"/>
                  </a:lnTo>
                  <a:lnTo>
                    <a:pt x="133" y="23"/>
                  </a:lnTo>
                  <a:lnTo>
                    <a:pt x="132" y="18"/>
                  </a:lnTo>
                  <a:lnTo>
                    <a:pt x="132" y="14"/>
                  </a:lnTo>
                  <a:lnTo>
                    <a:pt x="132" y="10"/>
                  </a:lnTo>
                  <a:lnTo>
                    <a:pt x="132" y="7"/>
                  </a:lnTo>
                  <a:lnTo>
                    <a:pt x="131" y="5"/>
                  </a:lnTo>
                  <a:lnTo>
                    <a:pt x="131" y="4"/>
                  </a:lnTo>
                </a:path>
              </a:pathLst>
            </a:custGeom>
            <a:solidFill>
              <a:srgbClr val="000000"/>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35" name="Freeform 86"/>
            <p:cNvSpPr>
              <a:spLocks/>
            </p:cNvSpPr>
            <p:nvPr/>
          </p:nvSpPr>
          <p:spPr bwMode="auto">
            <a:xfrm>
              <a:off x="2787" y="1638"/>
              <a:ext cx="219" cy="190"/>
            </a:xfrm>
            <a:custGeom>
              <a:avLst/>
              <a:gdLst>
                <a:gd name="T0" fmla="*/ 76 w 219"/>
                <a:gd name="T1" fmla="*/ 58 h 190"/>
                <a:gd name="T2" fmla="*/ 68 w 219"/>
                <a:gd name="T3" fmla="*/ 69 h 190"/>
                <a:gd name="T4" fmla="*/ 60 w 219"/>
                <a:gd name="T5" fmla="*/ 78 h 190"/>
                <a:gd name="T6" fmla="*/ 54 w 219"/>
                <a:gd name="T7" fmla="*/ 86 h 190"/>
                <a:gd name="T8" fmla="*/ 48 w 219"/>
                <a:gd name="T9" fmla="*/ 94 h 190"/>
                <a:gd name="T10" fmla="*/ 46 w 219"/>
                <a:gd name="T11" fmla="*/ 104 h 190"/>
                <a:gd name="T12" fmla="*/ 42 w 219"/>
                <a:gd name="T13" fmla="*/ 114 h 190"/>
                <a:gd name="T14" fmla="*/ 31 w 219"/>
                <a:gd name="T15" fmla="*/ 120 h 190"/>
                <a:gd name="T16" fmla="*/ 14 w 219"/>
                <a:gd name="T17" fmla="*/ 121 h 190"/>
                <a:gd name="T18" fmla="*/ 3 w 219"/>
                <a:gd name="T19" fmla="*/ 129 h 190"/>
                <a:gd name="T20" fmla="*/ 0 w 219"/>
                <a:gd name="T21" fmla="*/ 140 h 190"/>
                <a:gd name="T22" fmla="*/ 5 w 219"/>
                <a:gd name="T23" fmla="*/ 150 h 190"/>
                <a:gd name="T24" fmla="*/ 15 w 219"/>
                <a:gd name="T25" fmla="*/ 161 h 190"/>
                <a:gd name="T26" fmla="*/ 27 w 219"/>
                <a:gd name="T27" fmla="*/ 171 h 190"/>
                <a:gd name="T28" fmla="*/ 42 w 219"/>
                <a:gd name="T29" fmla="*/ 180 h 190"/>
                <a:gd name="T30" fmla="*/ 59 w 219"/>
                <a:gd name="T31" fmla="*/ 186 h 190"/>
                <a:gd name="T32" fmla="*/ 77 w 219"/>
                <a:gd name="T33" fmla="*/ 189 h 190"/>
                <a:gd name="T34" fmla="*/ 92 w 219"/>
                <a:gd name="T35" fmla="*/ 189 h 190"/>
                <a:gd name="T36" fmla="*/ 105 w 219"/>
                <a:gd name="T37" fmla="*/ 185 h 190"/>
                <a:gd name="T38" fmla="*/ 116 w 219"/>
                <a:gd name="T39" fmla="*/ 179 h 190"/>
                <a:gd name="T40" fmla="*/ 125 w 219"/>
                <a:gd name="T41" fmla="*/ 170 h 190"/>
                <a:gd name="T42" fmla="*/ 131 w 219"/>
                <a:gd name="T43" fmla="*/ 163 h 190"/>
                <a:gd name="T44" fmla="*/ 137 w 219"/>
                <a:gd name="T45" fmla="*/ 171 h 190"/>
                <a:gd name="T46" fmla="*/ 152 w 219"/>
                <a:gd name="T47" fmla="*/ 176 h 190"/>
                <a:gd name="T48" fmla="*/ 166 w 219"/>
                <a:gd name="T49" fmla="*/ 172 h 190"/>
                <a:gd name="T50" fmla="*/ 177 w 219"/>
                <a:gd name="T51" fmla="*/ 166 h 190"/>
                <a:gd name="T52" fmla="*/ 186 w 219"/>
                <a:gd name="T53" fmla="*/ 159 h 190"/>
                <a:gd name="T54" fmla="*/ 195 w 219"/>
                <a:gd name="T55" fmla="*/ 149 h 190"/>
                <a:gd name="T56" fmla="*/ 202 w 219"/>
                <a:gd name="T57" fmla="*/ 138 h 190"/>
                <a:gd name="T58" fmla="*/ 209 w 219"/>
                <a:gd name="T59" fmla="*/ 126 h 190"/>
                <a:gd name="T60" fmla="*/ 213 w 219"/>
                <a:gd name="T61" fmla="*/ 112 h 190"/>
                <a:gd name="T62" fmla="*/ 217 w 219"/>
                <a:gd name="T63" fmla="*/ 98 h 190"/>
                <a:gd name="T64" fmla="*/ 218 w 219"/>
                <a:gd name="T65" fmla="*/ 84 h 190"/>
                <a:gd name="T66" fmla="*/ 217 w 219"/>
                <a:gd name="T67" fmla="*/ 68 h 190"/>
                <a:gd name="T68" fmla="*/ 215 w 219"/>
                <a:gd name="T69" fmla="*/ 53 h 190"/>
                <a:gd name="T70" fmla="*/ 207 w 219"/>
                <a:gd name="T71" fmla="*/ 42 h 190"/>
                <a:gd name="T72" fmla="*/ 191 w 219"/>
                <a:gd name="T73" fmla="*/ 34 h 190"/>
                <a:gd name="T74" fmla="*/ 172 w 219"/>
                <a:gd name="T75" fmla="*/ 30 h 190"/>
                <a:gd name="T76" fmla="*/ 154 w 219"/>
                <a:gd name="T77" fmla="*/ 32 h 190"/>
                <a:gd name="T78" fmla="*/ 142 w 219"/>
                <a:gd name="T79" fmla="*/ 41 h 190"/>
                <a:gd name="T80" fmla="*/ 139 w 219"/>
                <a:gd name="T81" fmla="*/ 49 h 190"/>
                <a:gd name="T82" fmla="*/ 138 w 219"/>
                <a:gd name="T83" fmla="*/ 57 h 190"/>
                <a:gd name="T84" fmla="*/ 137 w 219"/>
                <a:gd name="T85" fmla="*/ 67 h 190"/>
                <a:gd name="T86" fmla="*/ 136 w 219"/>
                <a:gd name="T87" fmla="*/ 77 h 190"/>
                <a:gd name="T88" fmla="*/ 136 w 219"/>
                <a:gd name="T89" fmla="*/ 85 h 190"/>
                <a:gd name="T90" fmla="*/ 135 w 219"/>
                <a:gd name="T91" fmla="*/ 89 h 190"/>
                <a:gd name="T92" fmla="*/ 134 w 219"/>
                <a:gd name="T93" fmla="*/ 91 h 190"/>
                <a:gd name="T94" fmla="*/ 132 w 219"/>
                <a:gd name="T95" fmla="*/ 87 h 190"/>
                <a:gd name="T96" fmla="*/ 132 w 219"/>
                <a:gd name="T97" fmla="*/ 79 h 190"/>
                <a:gd name="T98" fmla="*/ 132 w 219"/>
                <a:gd name="T99" fmla="*/ 65 h 190"/>
                <a:gd name="T100" fmla="*/ 133 w 219"/>
                <a:gd name="T101" fmla="*/ 51 h 190"/>
                <a:gd name="T102" fmla="*/ 133 w 219"/>
                <a:gd name="T103" fmla="*/ 36 h 190"/>
                <a:gd name="T104" fmla="*/ 132 w 219"/>
                <a:gd name="T105" fmla="*/ 21 h 190"/>
                <a:gd name="T106" fmla="*/ 131 w 219"/>
                <a:gd name="T107" fmla="*/ 10 h 190"/>
                <a:gd name="T108" fmla="*/ 130 w 219"/>
                <a:gd name="T109" fmla="*/ 4 h 190"/>
                <a:gd name="T110" fmla="*/ 124 w 219"/>
                <a:gd name="T111" fmla="*/ 0 h 190"/>
                <a:gd name="T112" fmla="*/ 115 w 219"/>
                <a:gd name="T113" fmla="*/ 4 h 190"/>
                <a:gd name="T114" fmla="*/ 104 w 219"/>
                <a:gd name="T115" fmla="*/ 14 h 190"/>
                <a:gd name="T116" fmla="*/ 93 w 219"/>
                <a:gd name="T117" fmla="*/ 27 h 190"/>
                <a:gd name="T118" fmla="*/ 84 w 219"/>
                <a:gd name="T119" fmla="*/ 42 h 1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9" h="190">
                  <a:moveTo>
                    <a:pt x="81" y="47"/>
                  </a:moveTo>
                  <a:lnTo>
                    <a:pt x="79" y="53"/>
                  </a:lnTo>
                  <a:lnTo>
                    <a:pt x="76" y="58"/>
                  </a:lnTo>
                  <a:lnTo>
                    <a:pt x="74" y="62"/>
                  </a:lnTo>
                  <a:lnTo>
                    <a:pt x="71" y="66"/>
                  </a:lnTo>
                  <a:lnTo>
                    <a:pt x="68" y="69"/>
                  </a:lnTo>
                  <a:lnTo>
                    <a:pt x="66" y="73"/>
                  </a:lnTo>
                  <a:lnTo>
                    <a:pt x="63" y="76"/>
                  </a:lnTo>
                  <a:lnTo>
                    <a:pt x="60" y="78"/>
                  </a:lnTo>
                  <a:lnTo>
                    <a:pt x="58" y="81"/>
                  </a:lnTo>
                  <a:lnTo>
                    <a:pt x="56" y="84"/>
                  </a:lnTo>
                  <a:lnTo>
                    <a:pt x="54" y="86"/>
                  </a:lnTo>
                  <a:lnTo>
                    <a:pt x="52" y="89"/>
                  </a:lnTo>
                  <a:lnTo>
                    <a:pt x="50" y="92"/>
                  </a:lnTo>
                  <a:lnTo>
                    <a:pt x="48" y="94"/>
                  </a:lnTo>
                  <a:lnTo>
                    <a:pt x="47" y="97"/>
                  </a:lnTo>
                  <a:lnTo>
                    <a:pt x="46" y="101"/>
                  </a:lnTo>
                  <a:lnTo>
                    <a:pt x="46" y="104"/>
                  </a:lnTo>
                  <a:lnTo>
                    <a:pt x="45" y="107"/>
                  </a:lnTo>
                  <a:lnTo>
                    <a:pt x="44" y="110"/>
                  </a:lnTo>
                  <a:lnTo>
                    <a:pt x="42" y="114"/>
                  </a:lnTo>
                  <a:lnTo>
                    <a:pt x="39" y="116"/>
                  </a:lnTo>
                  <a:lnTo>
                    <a:pt x="36" y="118"/>
                  </a:lnTo>
                  <a:lnTo>
                    <a:pt x="31" y="120"/>
                  </a:lnTo>
                  <a:lnTo>
                    <a:pt x="25" y="120"/>
                  </a:lnTo>
                  <a:lnTo>
                    <a:pt x="19" y="120"/>
                  </a:lnTo>
                  <a:lnTo>
                    <a:pt x="14" y="121"/>
                  </a:lnTo>
                  <a:lnTo>
                    <a:pt x="10" y="123"/>
                  </a:lnTo>
                  <a:lnTo>
                    <a:pt x="6" y="126"/>
                  </a:lnTo>
                  <a:lnTo>
                    <a:pt x="3" y="129"/>
                  </a:lnTo>
                  <a:lnTo>
                    <a:pt x="1" y="133"/>
                  </a:lnTo>
                  <a:lnTo>
                    <a:pt x="0" y="136"/>
                  </a:lnTo>
                  <a:lnTo>
                    <a:pt x="0" y="140"/>
                  </a:lnTo>
                  <a:lnTo>
                    <a:pt x="1" y="143"/>
                  </a:lnTo>
                  <a:lnTo>
                    <a:pt x="3" y="147"/>
                  </a:lnTo>
                  <a:lnTo>
                    <a:pt x="5" y="150"/>
                  </a:lnTo>
                  <a:lnTo>
                    <a:pt x="8" y="154"/>
                  </a:lnTo>
                  <a:lnTo>
                    <a:pt x="11" y="157"/>
                  </a:lnTo>
                  <a:lnTo>
                    <a:pt x="15" y="161"/>
                  </a:lnTo>
                  <a:lnTo>
                    <a:pt x="18" y="164"/>
                  </a:lnTo>
                  <a:lnTo>
                    <a:pt x="23" y="168"/>
                  </a:lnTo>
                  <a:lnTo>
                    <a:pt x="27" y="171"/>
                  </a:lnTo>
                  <a:lnTo>
                    <a:pt x="32" y="175"/>
                  </a:lnTo>
                  <a:lnTo>
                    <a:pt x="37" y="178"/>
                  </a:lnTo>
                  <a:lnTo>
                    <a:pt x="42" y="180"/>
                  </a:lnTo>
                  <a:lnTo>
                    <a:pt x="48" y="183"/>
                  </a:lnTo>
                  <a:lnTo>
                    <a:pt x="53" y="185"/>
                  </a:lnTo>
                  <a:lnTo>
                    <a:pt x="59" y="186"/>
                  </a:lnTo>
                  <a:lnTo>
                    <a:pt x="65" y="188"/>
                  </a:lnTo>
                  <a:lnTo>
                    <a:pt x="71" y="188"/>
                  </a:lnTo>
                  <a:lnTo>
                    <a:pt x="77" y="189"/>
                  </a:lnTo>
                  <a:lnTo>
                    <a:pt x="82" y="189"/>
                  </a:lnTo>
                  <a:lnTo>
                    <a:pt x="87" y="189"/>
                  </a:lnTo>
                  <a:lnTo>
                    <a:pt x="92" y="189"/>
                  </a:lnTo>
                  <a:lnTo>
                    <a:pt x="97" y="188"/>
                  </a:lnTo>
                  <a:lnTo>
                    <a:pt x="101" y="187"/>
                  </a:lnTo>
                  <a:lnTo>
                    <a:pt x="105" y="185"/>
                  </a:lnTo>
                  <a:lnTo>
                    <a:pt x="109" y="183"/>
                  </a:lnTo>
                  <a:lnTo>
                    <a:pt x="113" y="181"/>
                  </a:lnTo>
                  <a:lnTo>
                    <a:pt x="116" y="179"/>
                  </a:lnTo>
                  <a:lnTo>
                    <a:pt x="120" y="176"/>
                  </a:lnTo>
                  <a:lnTo>
                    <a:pt x="123" y="173"/>
                  </a:lnTo>
                  <a:lnTo>
                    <a:pt x="125" y="170"/>
                  </a:lnTo>
                  <a:lnTo>
                    <a:pt x="128" y="166"/>
                  </a:lnTo>
                  <a:lnTo>
                    <a:pt x="131" y="162"/>
                  </a:lnTo>
                  <a:lnTo>
                    <a:pt x="131" y="163"/>
                  </a:lnTo>
                  <a:lnTo>
                    <a:pt x="132" y="165"/>
                  </a:lnTo>
                  <a:lnTo>
                    <a:pt x="134" y="168"/>
                  </a:lnTo>
                  <a:lnTo>
                    <a:pt x="137" y="171"/>
                  </a:lnTo>
                  <a:lnTo>
                    <a:pt x="141" y="174"/>
                  </a:lnTo>
                  <a:lnTo>
                    <a:pt x="146" y="176"/>
                  </a:lnTo>
                  <a:lnTo>
                    <a:pt x="152" y="176"/>
                  </a:lnTo>
                  <a:lnTo>
                    <a:pt x="159" y="175"/>
                  </a:lnTo>
                  <a:lnTo>
                    <a:pt x="163" y="174"/>
                  </a:lnTo>
                  <a:lnTo>
                    <a:pt x="166" y="172"/>
                  </a:lnTo>
                  <a:lnTo>
                    <a:pt x="170" y="171"/>
                  </a:lnTo>
                  <a:lnTo>
                    <a:pt x="173" y="169"/>
                  </a:lnTo>
                  <a:lnTo>
                    <a:pt x="177" y="166"/>
                  </a:lnTo>
                  <a:lnTo>
                    <a:pt x="180" y="164"/>
                  </a:lnTo>
                  <a:lnTo>
                    <a:pt x="183" y="162"/>
                  </a:lnTo>
                  <a:lnTo>
                    <a:pt x="186" y="159"/>
                  </a:lnTo>
                  <a:lnTo>
                    <a:pt x="189" y="156"/>
                  </a:lnTo>
                  <a:lnTo>
                    <a:pt x="192" y="152"/>
                  </a:lnTo>
                  <a:lnTo>
                    <a:pt x="195" y="149"/>
                  </a:lnTo>
                  <a:lnTo>
                    <a:pt x="198" y="146"/>
                  </a:lnTo>
                  <a:lnTo>
                    <a:pt x="200" y="142"/>
                  </a:lnTo>
                  <a:lnTo>
                    <a:pt x="202" y="138"/>
                  </a:lnTo>
                  <a:lnTo>
                    <a:pt x="205" y="134"/>
                  </a:lnTo>
                  <a:lnTo>
                    <a:pt x="207" y="130"/>
                  </a:lnTo>
                  <a:lnTo>
                    <a:pt x="209" y="126"/>
                  </a:lnTo>
                  <a:lnTo>
                    <a:pt x="210" y="121"/>
                  </a:lnTo>
                  <a:lnTo>
                    <a:pt x="212" y="117"/>
                  </a:lnTo>
                  <a:lnTo>
                    <a:pt x="213" y="112"/>
                  </a:lnTo>
                  <a:lnTo>
                    <a:pt x="215" y="108"/>
                  </a:lnTo>
                  <a:lnTo>
                    <a:pt x="216" y="103"/>
                  </a:lnTo>
                  <a:lnTo>
                    <a:pt x="217" y="98"/>
                  </a:lnTo>
                  <a:lnTo>
                    <a:pt x="217" y="93"/>
                  </a:lnTo>
                  <a:lnTo>
                    <a:pt x="218" y="88"/>
                  </a:lnTo>
                  <a:lnTo>
                    <a:pt x="218" y="84"/>
                  </a:lnTo>
                  <a:lnTo>
                    <a:pt x="218" y="79"/>
                  </a:lnTo>
                  <a:lnTo>
                    <a:pt x="218" y="73"/>
                  </a:lnTo>
                  <a:lnTo>
                    <a:pt x="217" y="68"/>
                  </a:lnTo>
                  <a:lnTo>
                    <a:pt x="217" y="63"/>
                  </a:lnTo>
                  <a:lnTo>
                    <a:pt x="216" y="58"/>
                  </a:lnTo>
                  <a:lnTo>
                    <a:pt x="215" y="53"/>
                  </a:lnTo>
                  <a:lnTo>
                    <a:pt x="213" y="49"/>
                  </a:lnTo>
                  <a:lnTo>
                    <a:pt x="210" y="46"/>
                  </a:lnTo>
                  <a:lnTo>
                    <a:pt x="207" y="42"/>
                  </a:lnTo>
                  <a:lnTo>
                    <a:pt x="202" y="39"/>
                  </a:lnTo>
                  <a:lnTo>
                    <a:pt x="197" y="36"/>
                  </a:lnTo>
                  <a:lnTo>
                    <a:pt x="191" y="34"/>
                  </a:lnTo>
                  <a:lnTo>
                    <a:pt x="185" y="32"/>
                  </a:lnTo>
                  <a:lnTo>
                    <a:pt x="179" y="31"/>
                  </a:lnTo>
                  <a:lnTo>
                    <a:pt x="172" y="30"/>
                  </a:lnTo>
                  <a:lnTo>
                    <a:pt x="166" y="30"/>
                  </a:lnTo>
                  <a:lnTo>
                    <a:pt x="160" y="30"/>
                  </a:lnTo>
                  <a:lnTo>
                    <a:pt x="154" y="32"/>
                  </a:lnTo>
                  <a:lnTo>
                    <a:pt x="150" y="34"/>
                  </a:lnTo>
                  <a:lnTo>
                    <a:pt x="145" y="37"/>
                  </a:lnTo>
                  <a:lnTo>
                    <a:pt x="142" y="41"/>
                  </a:lnTo>
                  <a:lnTo>
                    <a:pt x="140" y="46"/>
                  </a:lnTo>
                  <a:lnTo>
                    <a:pt x="139" y="47"/>
                  </a:lnTo>
                  <a:lnTo>
                    <a:pt x="139" y="49"/>
                  </a:lnTo>
                  <a:lnTo>
                    <a:pt x="139" y="51"/>
                  </a:lnTo>
                  <a:lnTo>
                    <a:pt x="138" y="54"/>
                  </a:lnTo>
                  <a:lnTo>
                    <a:pt x="138" y="57"/>
                  </a:lnTo>
                  <a:lnTo>
                    <a:pt x="138" y="60"/>
                  </a:lnTo>
                  <a:lnTo>
                    <a:pt x="137" y="63"/>
                  </a:lnTo>
                  <a:lnTo>
                    <a:pt x="137" y="67"/>
                  </a:lnTo>
                  <a:lnTo>
                    <a:pt x="137" y="70"/>
                  </a:lnTo>
                  <a:lnTo>
                    <a:pt x="137" y="74"/>
                  </a:lnTo>
                  <a:lnTo>
                    <a:pt x="136" y="77"/>
                  </a:lnTo>
                  <a:lnTo>
                    <a:pt x="136" y="80"/>
                  </a:lnTo>
                  <a:lnTo>
                    <a:pt x="136" y="83"/>
                  </a:lnTo>
                  <a:lnTo>
                    <a:pt x="136" y="85"/>
                  </a:lnTo>
                  <a:lnTo>
                    <a:pt x="136" y="87"/>
                  </a:lnTo>
                  <a:lnTo>
                    <a:pt x="136" y="89"/>
                  </a:lnTo>
                  <a:lnTo>
                    <a:pt x="135" y="89"/>
                  </a:lnTo>
                  <a:lnTo>
                    <a:pt x="135" y="90"/>
                  </a:lnTo>
                  <a:lnTo>
                    <a:pt x="134" y="90"/>
                  </a:lnTo>
                  <a:lnTo>
                    <a:pt x="134" y="91"/>
                  </a:lnTo>
                  <a:lnTo>
                    <a:pt x="133" y="90"/>
                  </a:lnTo>
                  <a:lnTo>
                    <a:pt x="132" y="89"/>
                  </a:lnTo>
                  <a:lnTo>
                    <a:pt x="132" y="87"/>
                  </a:lnTo>
                  <a:lnTo>
                    <a:pt x="132" y="85"/>
                  </a:lnTo>
                  <a:lnTo>
                    <a:pt x="132" y="82"/>
                  </a:lnTo>
                  <a:lnTo>
                    <a:pt x="132" y="79"/>
                  </a:lnTo>
                  <a:lnTo>
                    <a:pt x="132" y="74"/>
                  </a:lnTo>
                  <a:lnTo>
                    <a:pt x="132" y="69"/>
                  </a:lnTo>
                  <a:lnTo>
                    <a:pt x="132" y="65"/>
                  </a:lnTo>
                  <a:lnTo>
                    <a:pt x="133" y="61"/>
                  </a:lnTo>
                  <a:lnTo>
                    <a:pt x="133" y="56"/>
                  </a:lnTo>
                  <a:lnTo>
                    <a:pt x="133" y="51"/>
                  </a:lnTo>
                  <a:lnTo>
                    <a:pt x="133" y="46"/>
                  </a:lnTo>
                  <a:lnTo>
                    <a:pt x="133" y="41"/>
                  </a:lnTo>
                  <a:lnTo>
                    <a:pt x="133" y="36"/>
                  </a:lnTo>
                  <a:lnTo>
                    <a:pt x="132" y="31"/>
                  </a:lnTo>
                  <a:lnTo>
                    <a:pt x="132" y="26"/>
                  </a:lnTo>
                  <a:lnTo>
                    <a:pt x="132" y="21"/>
                  </a:lnTo>
                  <a:lnTo>
                    <a:pt x="132" y="17"/>
                  </a:lnTo>
                  <a:lnTo>
                    <a:pt x="132" y="13"/>
                  </a:lnTo>
                  <a:lnTo>
                    <a:pt x="131" y="10"/>
                  </a:lnTo>
                  <a:lnTo>
                    <a:pt x="131" y="7"/>
                  </a:lnTo>
                  <a:lnTo>
                    <a:pt x="131" y="5"/>
                  </a:lnTo>
                  <a:lnTo>
                    <a:pt x="130" y="4"/>
                  </a:lnTo>
                  <a:lnTo>
                    <a:pt x="129" y="2"/>
                  </a:lnTo>
                  <a:lnTo>
                    <a:pt x="126" y="0"/>
                  </a:lnTo>
                  <a:lnTo>
                    <a:pt x="124" y="0"/>
                  </a:lnTo>
                  <a:lnTo>
                    <a:pt x="121" y="1"/>
                  </a:lnTo>
                  <a:lnTo>
                    <a:pt x="118" y="2"/>
                  </a:lnTo>
                  <a:lnTo>
                    <a:pt x="115" y="4"/>
                  </a:lnTo>
                  <a:lnTo>
                    <a:pt x="111" y="7"/>
                  </a:lnTo>
                  <a:lnTo>
                    <a:pt x="107" y="10"/>
                  </a:lnTo>
                  <a:lnTo>
                    <a:pt x="104" y="14"/>
                  </a:lnTo>
                  <a:lnTo>
                    <a:pt x="100" y="18"/>
                  </a:lnTo>
                  <a:lnTo>
                    <a:pt x="96" y="23"/>
                  </a:lnTo>
                  <a:lnTo>
                    <a:pt x="93" y="27"/>
                  </a:lnTo>
                  <a:lnTo>
                    <a:pt x="90" y="32"/>
                  </a:lnTo>
                  <a:lnTo>
                    <a:pt x="86" y="37"/>
                  </a:lnTo>
                  <a:lnTo>
                    <a:pt x="84" y="42"/>
                  </a:lnTo>
                  <a:lnTo>
                    <a:pt x="81" y="47"/>
                  </a:lnTo>
                </a:path>
              </a:pathLst>
            </a:custGeom>
            <a:solidFill>
              <a:srgbClr val="001000"/>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36" name="Freeform 87"/>
            <p:cNvSpPr>
              <a:spLocks/>
            </p:cNvSpPr>
            <p:nvPr/>
          </p:nvSpPr>
          <p:spPr bwMode="auto">
            <a:xfrm>
              <a:off x="2788" y="1645"/>
              <a:ext cx="214" cy="183"/>
            </a:xfrm>
            <a:custGeom>
              <a:avLst/>
              <a:gdLst>
                <a:gd name="T0" fmla="*/ 77 w 214"/>
                <a:gd name="T1" fmla="*/ 53 h 183"/>
                <a:gd name="T2" fmla="*/ 69 w 214"/>
                <a:gd name="T3" fmla="*/ 66 h 183"/>
                <a:gd name="T4" fmla="*/ 63 w 214"/>
                <a:gd name="T5" fmla="*/ 76 h 183"/>
                <a:gd name="T6" fmla="*/ 58 w 214"/>
                <a:gd name="T7" fmla="*/ 84 h 183"/>
                <a:gd name="T8" fmla="*/ 54 w 214"/>
                <a:gd name="T9" fmla="*/ 92 h 183"/>
                <a:gd name="T10" fmla="*/ 51 w 214"/>
                <a:gd name="T11" fmla="*/ 102 h 183"/>
                <a:gd name="T12" fmla="*/ 47 w 214"/>
                <a:gd name="T13" fmla="*/ 112 h 183"/>
                <a:gd name="T14" fmla="*/ 35 w 214"/>
                <a:gd name="T15" fmla="*/ 117 h 183"/>
                <a:gd name="T16" fmla="*/ 17 w 214"/>
                <a:gd name="T17" fmla="*/ 118 h 183"/>
                <a:gd name="T18" fmla="*/ 4 w 214"/>
                <a:gd name="T19" fmla="*/ 124 h 183"/>
                <a:gd name="T20" fmla="*/ 0 w 214"/>
                <a:gd name="T21" fmla="*/ 133 h 183"/>
                <a:gd name="T22" fmla="*/ 5 w 214"/>
                <a:gd name="T23" fmla="*/ 143 h 183"/>
                <a:gd name="T24" fmla="*/ 15 w 214"/>
                <a:gd name="T25" fmla="*/ 154 h 183"/>
                <a:gd name="T26" fmla="*/ 27 w 214"/>
                <a:gd name="T27" fmla="*/ 165 h 183"/>
                <a:gd name="T28" fmla="*/ 42 w 214"/>
                <a:gd name="T29" fmla="*/ 173 h 183"/>
                <a:gd name="T30" fmla="*/ 58 w 214"/>
                <a:gd name="T31" fmla="*/ 179 h 183"/>
                <a:gd name="T32" fmla="*/ 77 w 214"/>
                <a:gd name="T33" fmla="*/ 182 h 183"/>
                <a:gd name="T34" fmla="*/ 93 w 214"/>
                <a:gd name="T35" fmla="*/ 181 h 183"/>
                <a:gd name="T36" fmla="*/ 105 w 214"/>
                <a:gd name="T37" fmla="*/ 178 h 183"/>
                <a:gd name="T38" fmla="*/ 115 w 214"/>
                <a:gd name="T39" fmla="*/ 170 h 183"/>
                <a:gd name="T40" fmla="*/ 123 w 214"/>
                <a:gd name="T41" fmla="*/ 160 h 183"/>
                <a:gd name="T42" fmla="*/ 129 w 214"/>
                <a:gd name="T43" fmla="*/ 153 h 183"/>
                <a:gd name="T44" fmla="*/ 130 w 214"/>
                <a:gd name="T45" fmla="*/ 157 h 183"/>
                <a:gd name="T46" fmla="*/ 134 w 214"/>
                <a:gd name="T47" fmla="*/ 163 h 183"/>
                <a:gd name="T48" fmla="*/ 140 w 214"/>
                <a:gd name="T49" fmla="*/ 167 h 183"/>
                <a:gd name="T50" fmla="*/ 148 w 214"/>
                <a:gd name="T51" fmla="*/ 169 h 183"/>
                <a:gd name="T52" fmla="*/ 159 w 214"/>
                <a:gd name="T53" fmla="*/ 167 h 183"/>
                <a:gd name="T54" fmla="*/ 169 w 214"/>
                <a:gd name="T55" fmla="*/ 161 h 183"/>
                <a:gd name="T56" fmla="*/ 178 w 214"/>
                <a:gd name="T57" fmla="*/ 155 h 183"/>
                <a:gd name="T58" fmla="*/ 187 w 214"/>
                <a:gd name="T59" fmla="*/ 146 h 183"/>
                <a:gd name="T60" fmla="*/ 195 w 214"/>
                <a:gd name="T61" fmla="*/ 136 h 183"/>
                <a:gd name="T62" fmla="*/ 202 w 214"/>
                <a:gd name="T63" fmla="*/ 125 h 183"/>
                <a:gd name="T64" fmla="*/ 207 w 214"/>
                <a:gd name="T65" fmla="*/ 113 h 183"/>
                <a:gd name="T66" fmla="*/ 211 w 214"/>
                <a:gd name="T67" fmla="*/ 99 h 183"/>
                <a:gd name="T68" fmla="*/ 213 w 214"/>
                <a:gd name="T69" fmla="*/ 85 h 183"/>
                <a:gd name="T70" fmla="*/ 213 w 214"/>
                <a:gd name="T71" fmla="*/ 71 h 183"/>
                <a:gd name="T72" fmla="*/ 210 w 214"/>
                <a:gd name="T73" fmla="*/ 55 h 183"/>
                <a:gd name="T74" fmla="*/ 205 w 214"/>
                <a:gd name="T75" fmla="*/ 43 h 183"/>
                <a:gd name="T76" fmla="*/ 192 w 214"/>
                <a:gd name="T77" fmla="*/ 34 h 183"/>
                <a:gd name="T78" fmla="*/ 175 w 214"/>
                <a:gd name="T79" fmla="*/ 28 h 183"/>
                <a:gd name="T80" fmla="*/ 157 w 214"/>
                <a:gd name="T81" fmla="*/ 28 h 183"/>
                <a:gd name="T82" fmla="*/ 143 w 214"/>
                <a:gd name="T83" fmla="*/ 34 h 183"/>
                <a:gd name="T84" fmla="*/ 137 w 214"/>
                <a:gd name="T85" fmla="*/ 44 h 183"/>
                <a:gd name="T86" fmla="*/ 136 w 214"/>
                <a:gd name="T87" fmla="*/ 50 h 183"/>
                <a:gd name="T88" fmla="*/ 135 w 214"/>
                <a:gd name="T89" fmla="*/ 59 h 183"/>
                <a:gd name="T90" fmla="*/ 134 w 214"/>
                <a:gd name="T91" fmla="*/ 69 h 183"/>
                <a:gd name="T92" fmla="*/ 133 w 214"/>
                <a:gd name="T93" fmla="*/ 79 h 183"/>
                <a:gd name="T94" fmla="*/ 133 w 214"/>
                <a:gd name="T95" fmla="*/ 85 h 183"/>
                <a:gd name="T96" fmla="*/ 131 w 214"/>
                <a:gd name="T97" fmla="*/ 87 h 183"/>
                <a:gd name="T98" fmla="*/ 129 w 214"/>
                <a:gd name="T99" fmla="*/ 83 h 183"/>
                <a:gd name="T100" fmla="*/ 129 w 214"/>
                <a:gd name="T101" fmla="*/ 74 h 183"/>
                <a:gd name="T102" fmla="*/ 130 w 214"/>
                <a:gd name="T103" fmla="*/ 61 h 183"/>
                <a:gd name="T104" fmla="*/ 130 w 214"/>
                <a:gd name="T105" fmla="*/ 48 h 183"/>
                <a:gd name="T106" fmla="*/ 130 w 214"/>
                <a:gd name="T107" fmla="*/ 34 h 183"/>
                <a:gd name="T108" fmla="*/ 129 w 214"/>
                <a:gd name="T109" fmla="*/ 20 h 183"/>
                <a:gd name="T110" fmla="*/ 128 w 214"/>
                <a:gd name="T111" fmla="*/ 10 h 183"/>
                <a:gd name="T112" fmla="*/ 127 w 214"/>
                <a:gd name="T113" fmla="*/ 4 h 183"/>
                <a:gd name="T114" fmla="*/ 121 w 214"/>
                <a:gd name="T115" fmla="*/ 0 h 183"/>
                <a:gd name="T116" fmla="*/ 113 w 214"/>
                <a:gd name="T117" fmla="*/ 3 h 183"/>
                <a:gd name="T118" fmla="*/ 102 w 214"/>
                <a:gd name="T119" fmla="*/ 12 h 183"/>
                <a:gd name="T120" fmla="*/ 92 w 214"/>
                <a:gd name="T121" fmla="*/ 24 h 183"/>
                <a:gd name="T122" fmla="*/ 84 w 214"/>
                <a:gd name="T123" fmla="*/ 38 h 1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4" h="183">
                  <a:moveTo>
                    <a:pt x="82" y="43"/>
                  </a:moveTo>
                  <a:lnTo>
                    <a:pt x="79" y="48"/>
                  </a:lnTo>
                  <a:lnTo>
                    <a:pt x="77" y="53"/>
                  </a:lnTo>
                  <a:lnTo>
                    <a:pt x="74" y="58"/>
                  </a:lnTo>
                  <a:lnTo>
                    <a:pt x="72" y="62"/>
                  </a:lnTo>
                  <a:lnTo>
                    <a:pt x="69" y="66"/>
                  </a:lnTo>
                  <a:lnTo>
                    <a:pt x="67" y="69"/>
                  </a:lnTo>
                  <a:lnTo>
                    <a:pt x="65" y="73"/>
                  </a:lnTo>
                  <a:lnTo>
                    <a:pt x="63" y="76"/>
                  </a:lnTo>
                  <a:lnTo>
                    <a:pt x="61" y="78"/>
                  </a:lnTo>
                  <a:lnTo>
                    <a:pt x="59" y="81"/>
                  </a:lnTo>
                  <a:lnTo>
                    <a:pt x="58" y="84"/>
                  </a:lnTo>
                  <a:lnTo>
                    <a:pt x="56" y="87"/>
                  </a:lnTo>
                  <a:lnTo>
                    <a:pt x="55" y="89"/>
                  </a:lnTo>
                  <a:lnTo>
                    <a:pt x="54" y="92"/>
                  </a:lnTo>
                  <a:lnTo>
                    <a:pt x="53" y="95"/>
                  </a:lnTo>
                  <a:lnTo>
                    <a:pt x="52" y="99"/>
                  </a:lnTo>
                  <a:lnTo>
                    <a:pt x="51" y="102"/>
                  </a:lnTo>
                  <a:lnTo>
                    <a:pt x="50" y="105"/>
                  </a:lnTo>
                  <a:lnTo>
                    <a:pt x="49" y="109"/>
                  </a:lnTo>
                  <a:lnTo>
                    <a:pt x="47" y="112"/>
                  </a:lnTo>
                  <a:lnTo>
                    <a:pt x="44" y="114"/>
                  </a:lnTo>
                  <a:lnTo>
                    <a:pt x="40" y="116"/>
                  </a:lnTo>
                  <a:lnTo>
                    <a:pt x="35" y="117"/>
                  </a:lnTo>
                  <a:lnTo>
                    <a:pt x="28" y="117"/>
                  </a:lnTo>
                  <a:lnTo>
                    <a:pt x="23" y="117"/>
                  </a:lnTo>
                  <a:lnTo>
                    <a:pt x="17" y="118"/>
                  </a:lnTo>
                  <a:lnTo>
                    <a:pt x="12" y="119"/>
                  </a:lnTo>
                  <a:lnTo>
                    <a:pt x="7" y="121"/>
                  </a:lnTo>
                  <a:lnTo>
                    <a:pt x="4" y="124"/>
                  </a:lnTo>
                  <a:lnTo>
                    <a:pt x="1" y="126"/>
                  </a:lnTo>
                  <a:lnTo>
                    <a:pt x="0" y="129"/>
                  </a:lnTo>
                  <a:lnTo>
                    <a:pt x="0" y="133"/>
                  </a:lnTo>
                  <a:lnTo>
                    <a:pt x="1" y="136"/>
                  </a:lnTo>
                  <a:lnTo>
                    <a:pt x="3" y="140"/>
                  </a:lnTo>
                  <a:lnTo>
                    <a:pt x="5" y="143"/>
                  </a:lnTo>
                  <a:lnTo>
                    <a:pt x="8" y="147"/>
                  </a:lnTo>
                  <a:lnTo>
                    <a:pt x="11" y="151"/>
                  </a:lnTo>
                  <a:lnTo>
                    <a:pt x="15" y="154"/>
                  </a:lnTo>
                  <a:lnTo>
                    <a:pt x="19" y="158"/>
                  </a:lnTo>
                  <a:lnTo>
                    <a:pt x="23" y="161"/>
                  </a:lnTo>
                  <a:lnTo>
                    <a:pt x="27" y="165"/>
                  </a:lnTo>
                  <a:lnTo>
                    <a:pt x="32" y="168"/>
                  </a:lnTo>
                  <a:lnTo>
                    <a:pt x="37" y="171"/>
                  </a:lnTo>
                  <a:lnTo>
                    <a:pt x="42" y="173"/>
                  </a:lnTo>
                  <a:lnTo>
                    <a:pt x="47" y="176"/>
                  </a:lnTo>
                  <a:lnTo>
                    <a:pt x="53" y="178"/>
                  </a:lnTo>
                  <a:lnTo>
                    <a:pt x="58" y="179"/>
                  </a:lnTo>
                  <a:lnTo>
                    <a:pt x="64" y="180"/>
                  </a:lnTo>
                  <a:lnTo>
                    <a:pt x="71" y="181"/>
                  </a:lnTo>
                  <a:lnTo>
                    <a:pt x="77" y="182"/>
                  </a:lnTo>
                  <a:lnTo>
                    <a:pt x="83" y="182"/>
                  </a:lnTo>
                  <a:lnTo>
                    <a:pt x="88" y="182"/>
                  </a:lnTo>
                  <a:lnTo>
                    <a:pt x="93" y="181"/>
                  </a:lnTo>
                  <a:lnTo>
                    <a:pt x="97" y="180"/>
                  </a:lnTo>
                  <a:lnTo>
                    <a:pt x="101" y="179"/>
                  </a:lnTo>
                  <a:lnTo>
                    <a:pt x="105" y="178"/>
                  </a:lnTo>
                  <a:lnTo>
                    <a:pt x="108" y="176"/>
                  </a:lnTo>
                  <a:lnTo>
                    <a:pt x="112" y="173"/>
                  </a:lnTo>
                  <a:lnTo>
                    <a:pt x="115" y="170"/>
                  </a:lnTo>
                  <a:lnTo>
                    <a:pt x="118" y="167"/>
                  </a:lnTo>
                  <a:lnTo>
                    <a:pt x="120" y="164"/>
                  </a:lnTo>
                  <a:lnTo>
                    <a:pt x="123" y="160"/>
                  </a:lnTo>
                  <a:lnTo>
                    <a:pt x="126" y="156"/>
                  </a:lnTo>
                  <a:lnTo>
                    <a:pt x="128" y="152"/>
                  </a:lnTo>
                  <a:lnTo>
                    <a:pt x="129" y="153"/>
                  </a:lnTo>
                  <a:lnTo>
                    <a:pt x="129" y="154"/>
                  </a:lnTo>
                  <a:lnTo>
                    <a:pt x="130" y="155"/>
                  </a:lnTo>
                  <a:lnTo>
                    <a:pt x="130" y="157"/>
                  </a:lnTo>
                  <a:lnTo>
                    <a:pt x="131" y="159"/>
                  </a:lnTo>
                  <a:lnTo>
                    <a:pt x="132" y="161"/>
                  </a:lnTo>
                  <a:lnTo>
                    <a:pt x="134" y="163"/>
                  </a:lnTo>
                  <a:lnTo>
                    <a:pt x="135" y="164"/>
                  </a:lnTo>
                  <a:lnTo>
                    <a:pt x="137" y="166"/>
                  </a:lnTo>
                  <a:lnTo>
                    <a:pt x="140" y="167"/>
                  </a:lnTo>
                  <a:lnTo>
                    <a:pt x="142" y="168"/>
                  </a:lnTo>
                  <a:lnTo>
                    <a:pt x="145" y="169"/>
                  </a:lnTo>
                  <a:lnTo>
                    <a:pt x="148" y="169"/>
                  </a:lnTo>
                  <a:lnTo>
                    <a:pt x="152" y="169"/>
                  </a:lnTo>
                  <a:lnTo>
                    <a:pt x="155" y="168"/>
                  </a:lnTo>
                  <a:lnTo>
                    <a:pt x="159" y="167"/>
                  </a:lnTo>
                  <a:lnTo>
                    <a:pt x="162" y="165"/>
                  </a:lnTo>
                  <a:lnTo>
                    <a:pt x="166" y="163"/>
                  </a:lnTo>
                  <a:lnTo>
                    <a:pt x="169" y="161"/>
                  </a:lnTo>
                  <a:lnTo>
                    <a:pt x="172" y="160"/>
                  </a:lnTo>
                  <a:lnTo>
                    <a:pt x="175" y="157"/>
                  </a:lnTo>
                  <a:lnTo>
                    <a:pt x="178" y="155"/>
                  </a:lnTo>
                  <a:lnTo>
                    <a:pt x="181" y="152"/>
                  </a:lnTo>
                  <a:lnTo>
                    <a:pt x="184" y="149"/>
                  </a:lnTo>
                  <a:lnTo>
                    <a:pt x="187" y="146"/>
                  </a:lnTo>
                  <a:lnTo>
                    <a:pt x="190" y="143"/>
                  </a:lnTo>
                  <a:lnTo>
                    <a:pt x="192" y="140"/>
                  </a:lnTo>
                  <a:lnTo>
                    <a:pt x="195" y="136"/>
                  </a:lnTo>
                  <a:lnTo>
                    <a:pt x="197" y="133"/>
                  </a:lnTo>
                  <a:lnTo>
                    <a:pt x="199" y="129"/>
                  </a:lnTo>
                  <a:lnTo>
                    <a:pt x="202" y="125"/>
                  </a:lnTo>
                  <a:lnTo>
                    <a:pt x="204" y="121"/>
                  </a:lnTo>
                  <a:lnTo>
                    <a:pt x="205" y="117"/>
                  </a:lnTo>
                  <a:lnTo>
                    <a:pt x="207" y="113"/>
                  </a:lnTo>
                  <a:lnTo>
                    <a:pt x="208" y="108"/>
                  </a:lnTo>
                  <a:lnTo>
                    <a:pt x="210" y="104"/>
                  </a:lnTo>
                  <a:lnTo>
                    <a:pt x="211" y="99"/>
                  </a:lnTo>
                  <a:lnTo>
                    <a:pt x="212" y="95"/>
                  </a:lnTo>
                  <a:lnTo>
                    <a:pt x="212" y="90"/>
                  </a:lnTo>
                  <a:lnTo>
                    <a:pt x="213" y="85"/>
                  </a:lnTo>
                  <a:lnTo>
                    <a:pt x="213" y="80"/>
                  </a:lnTo>
                  <a:lnTo>
                    <a:pt x="213" y="76"/>
                  </a:lnTo>
                  <a:lnTo>
                    <a:pt x="213" y="71"/>
                  </a:lnTo>
                  <a:lnTo>
                    <a:pt x="212" y="66"/>
                  </a:lnTo>
                  <a:lnTo>
                    <a:pt x="212" y="61"/>
                  </a:lnTo>
                  <a:lnTo>
                    <a:pt x="210" y="55"/>
                  </a:lnTo>
                  <a:lnTo>
                    <a:pt x="209" y="51"/>
                  </a:lnTo>
                  <a:lnTo>
                    <a:pt x="208" y="47"/>
                  </a:lnTo>
                  <a:lnTo>
                    <a:pt x="205" y="43"/>
                  </a:lnTo>
                  <a:lnTo>
                    <a:pt x="201" y="40"/>
                  </a:lnTo>
                  <a:lnTo>
                    <a:pt x="197" y="36"/>
                  </a:lnTo>
                  <a:lnTo>
                    <a:pt x="192" y="34"/>
                  </a:lnTo>
                  <a:lnTo>
                    <a:pt x="186" y="31"/>
                  </a:lnTo>
                  <a:lnTo>
                    <a:pt x="181" y="29"/>
                  </a:lnTo>
                  <a:lnTo>
                    <a:pt x="175" y="28"/>
                  </a:lnTo>
                  <a:lnTo>
                    <a:pt x="168" y="27"/>
                  </a:lnTo>
                  <a:lnTo>
                    <a:pt x="163" y="27"/>
                  </a:lnTo>
                  <a:lnTo>
                    <a:pt x="157" y="28"/>
                  </a:lnTo>
                  <a:lnTo>
                    <a:pt x="152" y="29"/>
                  </a:lnTo>
                  <a:lnTo>
                    <a:pt x="147" y="31"/>
                  </a:lnTo>
                  <a:lnTo>
                    <a:pt x="143" y="34"/>
                  </a:lnTo>
                  <a:lnTo>
                    <a:pt x="140" y="37"/>
                  </a:lnTo>
                  <a:lnTo>
                    <a:pt x="137" y="42"/>
                  </a:lnTo>
                  <a:lnTo>
                    <a:pt x="137" y="44"/>
                  </a:lnTo>
                  <a:lnTo>
                    <a:pt x="137" y="45"/>
                  </a:lnTo>
                  <a:lnTo>
                    <a:pt x="136" y="47"/>
                  </a:lnTo>
                  <a:lnTo>
                    <a:pt x="136" y="50"/>
                  </a:lnTo>
                  <a:lnTo>
                    <a:pt x="136" y="53"/>
                  </a:lnTo>
                  <a:lnTo>
                    <a:pt x="135" y="56"/>
                  </a:lnTo>
                  <a:lnTo>
                    <a:pt x="135" y="59"/>
                  </a:lnTo>
                  <a:lnTo>
                    <a:pt x="135" y="63"/>
                  </a:lnTo>
                  <a:lnTo>
                    <a:pt x="134" y="66"/>
                  </a:lnTo>
                  <a:lnTo>
                    <a:pt x="134" y="69"/>
                  </a:lnTo>
                  <a:lnTo>
                    <a:pt x="134" y="73"/>
                  </a:lnTo>
                  <a:lnTo>
                    <a:pt x="134" y="76"/>
                  </a:lnTo>
                  <a:lnTo>
                    <a:pt x="133" y="79"/>
                  </a:lnTo>
                  <a:lnTo>
                    <a:pt x="133" y="81"/>
                  </a:lnTo>
                  <a:lnTo>
                    <a:pt x="133" y="83"/>
                  </a:lnTo>
                  <a:lnTo>
                    <a:pt x="133" y="85"/>
                  </a:lnTo>
                  <a:lnTo>
                    <a:pt x="132" y="86"/>
                  </a:lnTo>
                  <a:lnTo>
                    <a:pt x="132" y="87"/>
                  </a:lnTo>
                  <a:lnTo>
                    <a:pt x="131" y="87"/>
                  </a:lnTo>
                  <a:lnTo>
                    <a:pt x="130" y="86"/>
                  </a:lnTo>
                  <a:lnTo>
                    <a:pt x="130" y="84"/>
                  </a:lnTo>
                  <a:lnTo>
                    <a:pt x="129" y="83"/>
                  </a:lnTo>
                  <a:lnTo>
                    <a:pt x="129" y="81"/>
                  </a:lnTo>
                  <a:lnTo>
                    <a:pt x="129" y="78"/>
                  </a:lnTo>
                  <a:lnTo>
                    <a:pt x="129" y="74"/>
                  </a:lnTo>
                  <a:lnTo>
                    <a:pt x="129" y="70"/>
                  </a:lnTo>
                  <a:lnTo>
                    <a:pt x="130" y="65"/>
                  </a:lnTo>
                  <a:lnTo>
                    <a:pt x="130" y="61"/>
                  </a:lnTo>
                  <a:lnTo>
                    <a:pt x="130" y="57"/>
                  </a:lnTo>
                  <a:lnTo>
                    <a:pt x="130" y="53"/>
                  </a:lnTo>
                  <a:lnTo>
                    <a:pt x="130" y="48"/>
                  </a:lnTo>
                  <a:lnTo>
                    <a:pt x="130" y="43"/>
                  </a:lnTo>
                  <a:lnTo>
                    <a:pt x="130" y="38"/>
                  </a:lnTo>
                  <a:lnTo>
                    <a:pt x="130" y="34"/>
                  </a:lnTo>
                  <a:lnTo>
                    <a:pt x="130" y="29"/>
                  </a:lnTo>
                  <a:lnTo>
                    <a:pt x="129" y="24"/>
                  </a:lnTo>
                  <a:lnTo>
                    <a:pt x="129" y="20"/>
                  </a:lnTo>
                  <a:lnTo>
                    <a:pt x="129" y="16"/>
                  </a:lnTo>
                  <a:lnTo>
                    <a:pt x="128" y="13"/>
                  </a:lnTo>
                  <a:lnTo>
                    <a:pt x="128" y="10"/>
                  </a:lnTo>
                  <a:lnTo>
                    <a:pt x="128" y="7"/>
                  </a:lnTo>
                  <a:lnTo>
                    <a:pt x="128" y="6"/>
                  </a:lnTo>
                  <a:lnTo>
                    <a:pt x="127" y="4"/>
                  </a:lnTo>
                  <a:lnTo>
                    <a:pt x="126" y="2"/>
                  </a:lnTo>
                  <a:lnTo>
                    <a:pt x="124" y="1"/>
                  </a:lnTo>
                  <a:lnTo>
                    <a:pt x="121" y="0"/>
                  </a:lnTo>
                  <a:lnTo>
                    <a:pt x="119" y="0"/>
                  </a:lnTo>
                  <a:lnTo>
                    <a:pt x="116" y="1"/>
                  </a:lnTo>
                  <a:lnTo>
                    <a:pt x="113" y="3"/>
                  </a:lnTo>
                  <a:lnTo>
                    <a:pt x="109" y="5"/>
                  </a:lnTo>
                  <a:lnTo>
                    <a:pt x="106" y="8"/>
                  </a:lnTo>
                  <a:lnTo>
                    <a:pt x="102" y="12"/>
                  </a:lnTo>
                  <a:lnTo>
                    <a:pt x="99" y="15"/>
                  </a:lnTo>
                  <a:lnTo>
                    <a:pt x="96" y="19"/>
                  </a:lnTo>
                  <a:lnTo>
                    <a:pt x="92" y="24"/>
                  </a:lnTo>
                  <a:lnTo>
                    <a:pt x="89" y="28"/>
                  </a:lnTo>
                  <a:lnTo>
                    <a:pt x="87" y="33"/>
                  </a:lnTo>
                  <a:lnTo>
                    <a:pt x="84" y="38"/>
                  </a:lnTo>
                  <a:lnTo>
                    <a:pt x="82" y="43"/>
                  </a:lnTo>
                </a:path>
              </a:pathLst>
            </a:custGeom>
            <a:solidFill>
              <a:srgbClr val="001D00"/>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37" name="Freeform 88"/>
            <p:cNvSpPr>
              <a:spLocks/>
            </p:cNvSpPr>
            <p:nvPr/>
          </p:nvSpPr>
          <p:spPr bwMode="auto">
            <a:xfrm>
              <a:off x="2788" y="1653"/>
              <a:ext cx="214" cy="173"/>
            </a:xfrm>
            <a:custGeom>
              <a:avLst/>
              <a:gdLst>
                <a:gd name="T0" fmla="*/ 79 w 214"/>
                <a:gd name="T1" fmla="*/ 49 h 173"/>
                <a:gd name="T2" fmla="*/ 72 w 214"/>
                <a:gd name="T3" fmla="*/ 62 h 173"/>
                <a:gd name="T4" fmla="*/ 67 w 214"/>
                <a:gd name="T5" fmla="*/ 71 h 173"/>
                <a:gd name="T6" fmla="*/ 63 w 214"/>
                <a:gd name="T7" fmla="*/ 80 h 173"/>
                <a:gd name="T8" fmla="*/ 60 w 214"/>
                <a:gd name="T9" fmla="*/ 89 h 173"/>
                <a:gd name="T10" fmla="*/ 58 w 214"/>
                <a:gd name="T11" fmla="*/ 99 h 173"/>
                <a:gd name="T12" fmla="*/ 53 w 214"/>
                <a:gd name="T13" fmla="*/ 108 h 173"/>
                <a:gd name="T14" fmla="*/ 39 w 214"/>
                <a:gd name="T15" fmla="*/ 113 h 173"/>
                <a:gd name="T16" fmla="*/ 20 w 214"/>
                <a:gd name="T17" fmla="*/ 112 h 173"/>
                <a:gd name="T18" fmla="*/ 5 w 214"/>
                <a:gd name="T19" fmla="*/ 116 h 173"/>
                <a:gd name="T20" fmla="*/ 0 w 214"/>
                <a:gd name="T21" fmla="*/ 124 h 173"/>
                <a:gd name="T22" fmla="*/ 5 w 214"/>
                <a:gd name="T23" fmla="*/ 135 h 173"/>
                <a:gd name="T24" fmla="*/ 15 w 214"/>
                <a:gd name="T25" fmla="*/ 146 h 173"/>
                <a:gd name="T26" fmla="*/ 28 w 214"/>
                <a:gd name="T27" fmla="*/ 155 h 173"/>
                <a:gd name="T28" fmla="*/ 43 w 214"/>
                <a:gd name="T29" fmla="*/ 163 h 173"/>
                <a:gd name="T30" fmla="*/ 59 w 214"/>
                <a:gd name="T31" fmla="*/ 169 h 173"/>
                <a:gd name="T32" fmla="*/ 79 w 214"/>
                <a:gd name="T33" fmla="*/ 172 h 173"/>
                <a:gd name="T34" fmla="*/ 95 w 214"/>
                <a:gd name="T35" fmla="*/ 171 h 173"/>
                <a:gd name="T36" fmla="*/ 107 w 214"/>
                <a:gd name="T37" fmla="*/ 167 h 173"/>
                <a:gd name="T38" fmla="*/ 116 w 214"/>
                <a:gd name="T39" fmla="*/ 159 h 173"/>
                <a:gd name="T40" fmla="*/ 124 w 214"/>
                <a:gd name="T41" fmla="*/ 149 h 173"/>
                <a:gd name="T42" fmla="*/ 129 w 214"/>
                <a:gd name="T43" fmla="*/ 141 h 173"/>
                <a:gd name="T44" fmla="*/ 131 w 214"/>
                <a:gd name="T45" fmla="*/ 146 h 173"/>
                <a:gd name="T46" fmla="*/ 134 w 214"/>
                <a:gd name="T47" fmla="*/ 152 h 173"/>
                <a:gd name="T48" fmla="*/ 139 w 214"/>
                <a:gd name="T49" fmla="*/ 157 h 173"/>
                <a:gd name="T50" fmla="*/ 148 w 214"/>
                <a:gd name="T51" fmla="*/ 159 h 173"/>
                <a:gd name="T52" fmla="*/ 158 w 214"/>
                <a:gd name="T53" fmla="*/ 157 h 173"/>
                <a:gd name="T54" fmla="*/ 168 w 214"/>
                <a:gd name="T55" fmla="*/ 152 h 173"/>
                <a:gd name="T56" fmla="*/ 178 w 214"/>
                <a:gd name="T57" fmla="*/ 146 h 173"/>
                <a:gd name="T58" fmla="*/ 186 w 214"/>
                <a:gd name="T59" fmla="*/ 138 h 173"/>
                <a:gd name="T60" fmla="*/ 194 w 214"/>
                <a:gd name="T61" fmla="*/ 128 h 173"/>
                <a:gd name="T62" fmla="*/ 201 w 214"/>
                <a:gd name="T63" fmla="*/ 118 h 173"/>
                <a:gd name="T64" fmla="*/ 207 w 214"/>
                <a:gd name="T65" fmla="*/ 107 h 173"/>
                <a:gd name="T66" fmla="*/ 210 w 214"/>
                <a:gd name="T67" fmla="*/ 94 h 173"/>
                <a:gd name="T68" fmla="*/ 213 w 214"/>
                <a:gd name="T69" fmla="*/ 81 h 173"/>
                <a:gd name="T70" fmla="*/ 213 w 214"/>
                <a:gd name="T71" fmla="*/ 67 h 173"/>
                <a:gd name="T72" fmla="*/ 210 w 214"/>
                <a:gd name="T73" fmla="*/ 52 h 173"/>
                <a:gd name="T74" fmla="*/ 205 w 214"/>
                <a:gd name="T75" fmla="*/ 40 h 173"/>
                <a:gd name="T76" fmla="*/ 192 w 214"/>
                <a:gd name="T77" fmla="*/ 30 h 173"/>
                <a:gd name="T78" fmla="*/ 175 w 214"/>
                <a:gd name="T79" fmla="*/ 25 h 173"/>
                <a:gd name="T80" fmla="*/ 157 w 214"/>
                <a:gd name="T81" fmla="*/ 24 h 173"/>
                <a:gd name="T82" fmla="*/ 144 w 214"/>
                <a:gd name="T83" fmla="*/ 29 h 173"/>
                <a:gd name="T84" fmla="*/ 138 w 214"/>
                <a:gd name="T85" fmla="*/ 38 h 173"/>
                <a:gd name="T86" fmla="*/ 137 w 214"/>
                <a:gd name="T87" fmla="*/ 45 h 173"/>
                <a:gd name="T88" fmla="*/ 136 w 214"/>
                <a:gd name="T89" fmla="*/ 54 h 173"/>
                <a:gd name="T90" fmla="*/ 135 w 214"/>
                <a:gd name="T91" fmla="*/ 64 h 173"/>
                <a:gd name="T92" fmla="*/ 134 w 214"/>
                <a:gd name="T93" fmla="*/ 73 h 173"/>
                <a:gd name="T94" fmla="*/ 134 w 214"/>
                <a:gd name="T95" fmla="*/ 79 h 173"/>
                <a:gd name="T96" fmla="*/ 133 w 214"/>
                <a:gd name="T97" fmla="*/ 81 h 173"/>
                <a:gd name="T98" fmla="*/ 130 w 214"/>
                <a:gd name="T99" fmla="*/ 80 h 173"/>
                <a:gd name="T100" fmla="*/ 130 w 214"/>
                <a:gd name="T101" fmla="*/ 75 h 173"/>
                <a:gd name="T102" fmla="*/ 129 w 214"/>
                <a:gd name="T103" fmla="*/ 65 h 173"/>
                <a:gd name="T104" fmla="*/ 130 w 214"/>
                <a:gd name="T105" fmla="*/ 52 h 173"/>
                <a:gd name="T106" fmla="*/ 130 w 214"/>
                <a:gd name="T107" fmla="*/ 39 h 173"/>
                <a:gd name="T108" fmla="*/ 130 w 214"/>
                <a:gd name="T109" fmla="*/ 26 h 173"/>
                <a:gd name="T110" fmla="*/ 129 w 214"/>
                <a:gd name="T111" fmla="*/ 15 h 173"/>
                <a:gd name="T112" fmla="*/ 128 w 214"/>
                <a:gd name="T113" fmla="*/ 7 h 173"/>
                <a:gd name="T114" fmla="*/ 126 w 214"/>
                <a:gd name="T115" fmla="*/ 2 h 173"/>
                <a:gd name="T116" fmla="*/ 119 w 214"/>
                <a:gd name="T117" fmla="*/ 0 h 173"/>
                <a:gd name="T118" fmla="*/ 110 w 214"/>
                <a:gd name="T119" fmla="*/ 4 h 173"/>
                <a:gd name="T120" fmla="*/ 101 w 214"/>
                <a:gd name="T121" fmla="*/ 12 h 173"/>
                <a:gd name="T122" fmla="*/ 91 w 214"/>
                <a:gd name="T123" fmla="*/ 24 h 173"/>
                <a:gd name="T124" fmla="*/ 84 w 214"/>
                <a:gd name="T125" fmla="*/ 37 h 1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4" h="173">
                  <a:moveTo>
                    <a:pt x="84" y="37"/>
                  </a:moveTo>
                  <a:lnTo>
                    <a:pt x="81" y="43"/>
                  </a:lnTo>
                  <a:lnTo>
                    <a:pt x="79" y="49"/>
                  </a:lnTo>
                  <a:lnTo>
                    <a:pt x="76" y="53"/>
                  </a:lnTo>
                  <a:lnTo>
                    <a:pt x="74" y="58"/>
                  </a:lnTo>
                  <a:lnTo>
                    <a:pt x="72" y="62"/>
                  </a:lnTo>
                  <a:lnTo>
                    <a:pt x="70" y="65"/>
                  </a:lnTo>
                  <a:lnTo>
                    <a:pt x="69" y="68"/>
                  </a:lnTo>
                  <a:lnTo>
                    <a:pt x="67" y="71"/>
                  </a:lnTo>
                  <a:lnTo>
                    <a:pt x="66" y="74"/>
                  </a:lnTo>
                  <a:lnTo>
                    <a:pt x="65" y="77"/>
                  </a:lnTo>
                  <a:lnTo>
                    <a:pt x="63" y="80"/>
                  </a:lnTo>
                  <a:lnTo>
                    <a:pt x="62" y="83"/>
                  </a:lnTo>
                  <a:lnTo>
                    <a:pt x="61" y="86"/>
                  </a:lnTo>
                  <a:lnTo>
                    <a:pt x="60" y="89"/>
                  </a:lnTo>
                  <a:lnTo>
                    <a:pt x="60" y="92"/>
                  </a:lnTo>
                  <a:lnTo>
                    <a:pt x="59" y="95"/>
                  </a:lnTo>
                  <a:lnTo>
                    <a:pt x="58" y="99"/>
                  </a:lnTo>
                  <a:lnTo>
                    <a:pt x="57" y="102"/>
                  </a:lnTo>
                  <a:lnTo>
                    <a:pt x="55" y="105"/>
                  </a:lnTo>
                  <a:lnTo>
                    <a:pt x="53" y="108"/>
                  </a:lnTo>
                  <a:lnTo>
                    <a:pt x="49" y="110"/>
                  </a:lnTo>
                  <a:lnTo>
                    <a:pt x="45" y="112"/>
                  </a:lnTo>
                  <a:lnTo>
                    <a:pt x="39" y="113"/>
                  </a:lnTo>
                  <a:lnTo>
                    <a:pt x="32" y="113"/>
                  </a:lnTo>
                  <a:lnTo>
                    <a:pt x="26" y="112"/>
                  </a:lnTo>
                  <a:lnTo>
                    <a:pt x="20" y="112"/>
                  </a:lnTo>
                  <a:lnTo>
                    <a:pt x="15" y="113"/>
                  </a:lnTo>
                  <a:lnTo>
                    <a:pt x="10" y="114"/>
                  </a:lnTo>
                  <a:lnTo>
                    <a:pt x="5" y="116"/>
                  </a:lnTo>
                  <a:lnTo>
                    <a:pt x="2" y="118"/>
                  </a:lnTo>
                  <a:lnTo>
                    <a:pt x="0" y="120"/>
                  </a:lnTo>
                  <a:lnTo>
                    <a:pt x="0" y="124"/>
                  </a:lnTo>
                  <a:lnTo>
                    <a:pt x="1" y="127"/>
                  </a:lnTo>
                  <a:lnTo>
                    <a:pt x="3" y="131"/>
                  </a:lnTo>
                  <a:lnTo>
                    <a:pt x="5" y="135"/>
                  </a:lnTo>
                  <a:lnTo>
                    <a:pt x="8" y="138"/>
                  </a:lnTo>
                  <a:lnTo>
                    <a:pt x="11" y="142"/>
                  </a:lnTo>
                  <a:lnTo>
                    <a:pt x="15" y="146"/>
                  </a:lnTo>
                  <a:lnTo>
                    <a:pt x="19" y="149"/>
                  </a:lnTo>
                  <a:lnTo>
                    <a:pt x="23" y="152"/>
                  </a:lnTo>
                  <a:lnTo>
                    <a:pt x="28" y="155"/>
                  </a:lnTo>
                  <a:lnTo>
                    <a:pt x="33" y="158"/>
                  </a:lnTo>
                  <a:lnTo>
                    <a:pt x="38" y="161"/>
                  </a:lnTo>
                  <a:lnTo>
                    <a:pt x="43" y="163"/>
                  </a:lnTo>
                  <a:lnTo>
                    <a:pt x="48" y="166"/>
                  </a:lnTo>
                  <a:lnTo>
                    <a:pt x="54" y="167"/>
                  </a:lnTo>
                  <a:lnTo>
                    <a:pt x="59" y="169"/>
                  </a:lnTo>
                  <a:lnTo>
                    <a:pt x="65" y="170"/>
                  </a:lnTo>
                  <a:lnTo>
                    <a:pt x="72" y="171"/>
                  </a:lnTo>
                  <a:lnTo>
                    <a:pt x="79" y="172"/>
                  </a:lnTo>
                  <a:lnTo>
                    <a:pt x="85" y="172"/>
                  </a:lnTo>
                  <a:lnTo>
                    <a:pt x="90" y="172"/>
                  </a:lnTo>
                  <a:lnTo>
                    <a:pt x="95" y="171"/>
                  </a:lnTo>
                  <a:lnTo>
                    <a:pt x="99" y="170"/>
                  </a:lnTo>
                  <a:lnTo>
                    <a:pt x="103" y="169"/>
                  </a:lnTo>
                  <a:lnTo>
                    <a:pt x="107" y="167"/>
                  </a:lnTo>
                  <a:lnTo>
                    <a:pt x="110" y="165"/>
                  </a:lnTo>
                  <a:lnTo>
                    <a:pt x="113" y="162"/>
                  </a:lnTo>
                  <a:lnTo>
                    <a:pt x="116" y="159"/>
                  </a:lnTo>
                  <a:lnTo>
                    <a:pt x="119" y="156"/>
                  </a:lnTo>
                  <a:lnTo>
                    <a:pt x="121" y="153"/>
                  </a:lnTo>
                  <a:lnTo>
                    <a:pt x="124" y="149"/>
                  </a:lnTo>
                  <a:lnTo>
                    <a:pt x="126" y="144"/>
                  </a:lnTo>
                  <a:lnTo>
                    <a:pt x="129" y="140"/>
                  </a:lnTo>
                  <a:lnTo>
                    <a:pt x="129" y="141"/>
                  </a:lnTo>
                  <a:lnTo>
                    <a:pt x="130" y="142"/>
                  </a:lnTo>
                  <a:lnTo>
                    <a:pt x="130" y="144"/>
                  </a:lnTo>
                  <a:lnTo>
                    <a:pt x="131" y="146"/>
                  </a:lnTo>
                  <a:lnTo>
                    <a:pt x="132" y="148"/>
                  </a:lnTo>
                  <a:lnTo>
                    <a:pt x="133" y="150"/>
                  </a:lnTo>
                  <a:lnTo>
                    <a:pt x="134" y="152"/>
                  </a:lnTo>
                  <a:lnTo>
                    <a:pt x="135" y="154"/>
                  </a:lnTo>
                  <a:lnTo>
                    <a:pt x="137" y="156"/>
                  </a:lnTo>
                  <a:lnTo>
                    <a:pt x="139" y="157"/>
                  </a:lnTo>
                  <a:lnTo>
                    <a:pt x="142" y="158"/>
                  </a:lnTo>
                  <a:lnTo>
                    <a:pt x="144" y="159"/>
                  </a:lnTo>
                  <a:lnTo>
                    <a:pt x="148" y="159"/>
                  </a:lnTo>
                  <a:lnTo>
                    <a:pt x="151" y="159"/>
                  </a:lnTo>
                  <a:lnTo>
                    <a:pt x="155" y="158"/>
                  </a:lnTo>
                  <a:lnTo>
                    <a:pt x="158" y="157"/>
                  </a:lnTo>
                  <a:lnTo>
                    <a:pt x="162" y="155"/>
                  </a:lnTo>
                  <a:lnTo>
                    <a:pt x="165" y="154"/>
                  </a:lnTo>
                  <a:lnTo>
                    <a:pt x="168" y="152"/>
                  </a:lnTo>
                  <a:lnTo>
                    <a:pt x="171" y="150"/>
                  </a:lnTo>
                  <a:lnTo>
                    <a:pt x="174" y="148"/>
                  </a:lnTo>
                  <a:lnTo>
                    <a:pt x="178" y="146"/>
                  </a:lnTo>
                  <a:lnTo>
                    <a:pt x="180" y="143"/>
                  </a:lnTo>
                  <a:lnTo>
                    <a:pt x="183" y="141"/>
                  </a:lnTo>
                  <a:lnTo>
                    <a:pt x="186" y="138"/>
                  </a:lnTo>
                  <a:lnTo>
                    <a:pt x="189" y="135"/>
                  </a:lnTo>
                  <a:lnTo>
                    <a:pt x="192" y="132"/>
                  </a:lnTo>
                  <a:lnTo>
                    <a:pt x="194" y="128"/>
                  </a:lnTo>
                  <a:lnTo>
                    <a:pt x="197" y="125"/>
                  </a:lnTo>
                  <a:lnTo>
                    <a:pt x="199" y="122"/>
                  </a:lnTo>
                  <a:lnTo>
                    <a:pt x="201" y="118"/>
                  </a:lnTo>
                  <a:lnTo>
                    <a:pt x="203" y="114"/>
                  </a:lnTo>
                  <a:lnTo>
                    <a:pt x="205" y="110"/>
                  </a:lnTo>
                  <a:lnTo>
                    <a:pt x="207" y="107"/>
                  </a:lnTo>
                  <a:lnTo>
                    <a:pt x="208" y="103"/>
                  </a:lnTo>
                  <a:lnTo>
                    <a:pt x="210" y="99"/>
                  </a:lnTo>
                  <a:lnTo>
                    <a:pt x="210" y="94"/>
                  </a:lnTo>
                  <a:lnTo>
                    <a:pt x="212" y="90"/>
                  </a:lnTo>
                  <a:lnTo>
                    <a:pt x="212" y="85"/>
                  </a:lnTo>
                  <a:lnTo>
                    <a:pt x="213" y="81"/>
                  </a:lnTo>
                  <a:lnTo>
                    <a:pt x="213" y="76"/>
                  </a:lnTo>
                  <a:lnTo>
                    <a:pt x="213" y="71"/>
                  </a:lnTo>
                  <a:lnTo>
                    <a:pt x="213" y="67"/>
                  </a:lnTo>
                  <a:lnTo>
                    <a:pt x="212" y="62"/>
                  </a:lnTo>
                  <a:lnTo>
                    <a:pt x="211" y="57"/>
                  </a:lnTo>
                  <a:lnTo>
                    <a:pt x="210" y="52"/>
                  </a:lnTo>
                  <a:lnTo>
                    <a:pt x="209" y="47"/>
                  </a:lnTo>
                  <a:lnTo>
                    <a:pt x="207" y="43"/>
                  </a:lnTo>
                  <a:lnTo>
                    <a:pt x="205" y="40"/>
                  </a:lnTo>
                  <a:lnTo>
                    <a:pt x="201" y="36"/>
                  </a:lnTo>
                  <a:lnTo>
                    <a:pt x="197" y="33"/>
                  </a:lnTo>
                  <a:lnTo>
                    <a:pt x="192" y="30"/>
                  </a:lnTo>
                  <a:lnTo>
                    <a:pt x="187" y="28"/>
                  </a:lnTo>
                  <a:lnTo>
                    <a:pt x="181" y="26"/>
                  </a:lnTo>
                  <a:lnTo>
                    <a:pt x="175" y="25"/>
                  </a:lnTo>
                  <a:lnTo>
                    <a:pt x="169" y="24"/>
                  </a:lnTo>
                  <a:lnTo>
                    <a:pt x="163" y="23"/>
                  </a:lnTo>
                  <a:lnTo>
                    <a:pt x="157" y="24"/>
                  </a:lnTo>
                  <a:lnTo>
                    <a:pt x="152" y="25"/>
                  </a:lnTo>
                  <a:lnTo>
                    <a:pt x="148" y="26"/>
                  </a:lnTo>
                  <a:lnTo>
                    <a:pt x="144" y="29"/>
                  </a:lnTo>
                  <a:lnTo>
                    <a:pt x="140" y="33"/>
                  </a:lnTo>
                  <a:lnTo>
                    <a:pt x="138" y="37"/>
                  </a:lnTo>
                  <a:lnTo>
                    <a:pt x="138" y="38"/>
                  </a:lnTo>
                  <a:lnTo>
                    <a:pt x="137" y="40"/>
                  </a:lnTo>
                  <a:lnTo>
                    <a:pt x="137" y="42"/>
                  </a:lnTo>
                  <a:lnTo>
                    <a:pt x="137" y="45"/>
                  </a:lnTo>
                  <a:lnTo>
                    <a:pt x="137" y="48"/>
                  </a:lnTo>
                  <a:lnTo>
                    <a:pt x="136" y="51"/>
                  </a:lnTo>
                  <a:lnTo>
                    <a:pt x="136" y="54"/>
                  </a:lnTo>
                  <a:lnTo>
                    <a:pt x="135" y="58"/>
                  </a:lnTo>
                  <a:lnTo>
                    <a:pt x="135" y="61"/>
                  </a:lnTo>
                  <a:lnTo>
                    <a:pt x="135" y="64"/>
                  </a:lnTo>
                  <a:lnTo>
                    <a:pt x="135" y="67"/>
                  </a:lnTo>
                  <a:lnTo>
                    <a:pt x="134" y="70"/>
                  </a:lnTo>
                  <a:lnTo>
                    <a:pt x="134" y="73"/>
                  </a:lnTo>
                  <a:lnTo>
                    <a:pt x="134" y="76"/>
                  </a:lnTo>
                  <a:lnTo>
                    <a:pt x="134" y="78"/>
                  </a:lnTo>
                  <a:lnTo>
                    <a:pt x="134" y="79"/>
                  </a:lnTo>
                  <a:lnTo>
                    <a:pt x="134" y="80"/>
                  </a:lnTo>
                  <a:lnTo>
                    <a:pt x="133" y="80"/>
                  </a:lnTo>
                  <a:lnTo>
                    <a:pt x="133" y="81"/>
                  </a:lnTo>
                  <a:lnTo>
                    <a:pt x="132" y="81"/>
                  </a:lnTo>
                  <a:lnTo>
                    <a:pt x="131" y="81"/>
                  </a:lnTo>
                  <a:lnTo>
                    <a:pt x="130" y="80"/>
                  </a:lnTo>
                  <a:lnTo>
                    <a:pt x="130" y="79"/>
                  </a:lnTo>
                  <a:lnTo>
                    <a:pt x="130" y="77"/>
                  </a:lnTo>
                  <a:lnTo>
                    <a:pt x="130" y="75"/>
                  </a:lnTo>
                  <a:lnTo>
                    <a:pt x="129" y="72"/>
                  </a:lnTo>
                  <a:lnTo>
                    <a:pt x="129" y="69"/>
                  </a:lnTo>
                  <a:lnTo>
                    <a:pt x="129" y="65"/>
                  </a:lnTo>
                  <a:lnTo>
                    <a:pt x="130" y="60"/>
                  </a:lnTo>
                  <a:lnTo>
                    <a:pt x="130" y="56"/>
                  </a:lnTo>
                  <a:lnTo>
                    <a:pt x="130" y="52"/>
                  </a:lnTo>
                  <a:lnTo>
                    <a:pt x="130" y="48"/>
                  </a:lnTo>
                  <a:lnTo>
                    <a:pt x="130" y="44"/>
                  </a:lnTo>
                  <a:lnTo>
                    <a:pt x="130" y="39"/>
                  </a:lnTo>
                  <a:lnTo>
                    <a:pt x="130" y="35"/>
                  </a:lnTo>
                  <a:lnTo>
                    <a:pt x="130" y="31"/>
                  </a:lnTo>
                  <a:lnTo>
                    <a:pt x="130" y="26"/>
                  </a:lnTo>
                  <a:lnTo>
                    <a:pt x="129" y="22"/>
                  </a:lnTo>
                  <a:lnTo>
                    <a:pt x="129" y="19"/>
                  </a:lnTo>
                  <a:lnTo>
                    <a:pt x="129" y="15"/>
                  </a:lnTo>
                  <a:lnTo>
                    <a:pt x="128" y="12"/>
                  </a:lnTo>
                  <a:lnTo>
                    <a:pt x="128" y="9"/>
                  </a:lnTo>
                  <a:lnTo>
                    <a:pt x="128" y="7"/>
                  </a:lnTo>
                  <a:lnTo>
                    <a:pt x="127" y="5"/>
                  </a:lnTo>
                  <a:lnTo>
                    <a:pt x="127" y="4"/>
                  </a:lnTo>
                  <a:lnTo>
                    <a:pt x="126" y="2"/>
                  </a:lnTo>
                  <a:lnTo>
                    <a:pt x="124" y="1"/>
                  </a:lnTo>
                  <a:lnTo>
                    <a:pt x="121" y="0"/>
                  </a:lnTo>
                  <a:lnTo>
                    <a:pt x="119" y="0"/>
                  </a:lnTo>
                  <a:lnTo>
                    <a:pt x="116" y="1"/>
                  </a:lnTo>
                  <a:lnTo>
                    <a:pt x="113" y="2"/>
                  </a:lnTo>
                  <a:lnTo>
                    <a:pt x="110" y="4"/>
                  </a:lnTo>
                  <a:lnTo>
                    <a:pt x="107" y="6"/>
                  </a:lnTo>
                  <a:lnTo>
                    <a:pt x="104" y="9"/>
                  </a:lnTo>
                  <a:lnTo>
                    <a:pt x="101" y="12"/>
                  </a:lnTo>
                  <a:lnTo>
                    <a:pt x="97" y="16"/>
                  </a:lnTo>
                  <a:lnTo>
                    <a:pt x="94" y="20"/>
                  </a:lnTo>
                  <a:lnTo>
                    <a:pt x="91" y="24"/>
                  </a:lnTo>
                  <a:lnTo>
                    <a:pt x="89" y="28"/>
                  </a:lnTo>
                  <a:lnTo>
                    <a:pt x="86" y="33"/>
                  </a:lnTo>
                  <a:lnTo>
                    <a:pt x="84" y="37"/>
                  </a:lnTo>
                </a:path>
              </a:pathLst>
            </a:custGeom>
            <a:solidFill>
              <a:srgbClr val="002C00"/>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38" name="Freeform 89"/>
            <p:cNvSpPr>
              <a:spLocks/>
            </p:cNvSpPr>
            <p:nvPr/>
          </p:nvSpPr>
          <p:spPr bwMode="auto">
            <a:xfrm>
              <a:off x="2791" y="1659"/>
              <a:ext cx="209" cy="166"/>
            </a:xfrm>
            <a:custGeom>
              <a:avLst/>
              <a:gdLst>
                <a:gd name="T0" fmla="*/ 79 w 209"/>
                <a:gd name="T1" fmla="*/ 45 h 166"/>
                <a:gd name="T2" fmla="*/ 73 w 209"/>
                <a:gd name="T3" fmla="*/ 59 h 166"/>
                <a:gd name="T4" fmla="*/ 70 w 209"/>
                <a:gd name="T5" fmla="*/ 69 h 166"/>
                <a:gd name="T6" fmla="*/ 68 w 209"/>
                <a:gd name="T7" fmla="*/ 78 h 166"/>
                <a:gd name="T8" fmla="*/ 66 w 209"/>
                <a:gd name="T9" fmla="*/ 87 h 166"/>
                <a:gd name="T10" fmla="*/ 64 w 209"/>
                <a:gd name="T11" fmla="*/ 97 h 166"/>
                <a:gd name="T12" fmla="*/ 58 w 209"/>
                <a:gd name="T13" fmla="*/ 106 h 166"/>
                <a:gd name="T14" fmla="*/ 43 w 209"/>
                <a:gd name="T15" fmla="*/ 111 h 166"/>
                <a:gd name="T16" fmla="*/ 23 w 209"/>
                <a:gd name="T17" fmla="*/ 109 h 166"/>
                <a:gd name="T18" fmla="*/ 6 w 209"/>
                <a:gd name="T19" fmla="*/ 110 h 166"/>
                <a:gd name="T20" fmla="*/ 0 w 209"/>
                <a:gd name="T21" fmla="*/ 117 h 166"/>
                <a:gd name="T22" fmla="*/ 5 w 209"/>
                <a:gd name="T23" fmla="*/ 128 h 166"/>
                <a:gd name="T24" fmla="*/ 15 w 209"/>
                <a:gd name="T25" fmla="*/ 139 h 166"/>
                <a:gd name="T26" fmla="*/ 28 w 209"/>
                <a:gd name="T27" fmla="*/ 149 h 166"/>
                <a:gd name="T28" fmla="*/ 43 w 209"/>
                <a:gd name="T29" fmla="*/ 156 h 166"/>
                <a:gd name="T30" fmla="*/ 58 w 209"/>
                <a:gd name="T31" fmla="*/ 162 h 166"/>
                <a:gd name="T32" fmla="*/ 79 w 209"/>
                <a:gd name="T33" fmla="*/ 165 h 166"/>
                <a:gd name="T34" fmla="*/ 96 w 209"/>
                <a:gd name="T35" fmla="*/ 164 h 166"/>
                <a:gd name="T36" fmla="*/ 107 w 209"/>
                <a:gd name="T37" fmla="*/ 160 h 166"/>
                <a:gd name="T38" fmla="*/ 114 w 209"/>
                <a:gd name="T39" fmla="*/ 151 h 166"/>
                <a:gd name="T40" fmla="*/ 121 w 209"/>
                <a:gd name="T41" fmla="*/ 140 h 166"/>
                <a:gd name="T42" fmla="*/ 127 w 209"/>
                <a:gd name="T43" fmla="*/ 131 h 166"/>
                <a:gd name="T44" fmla="*/ 128 w 209"/>
                <a:gd name="T45" fmla="*/ 135 h 166"/>
                <a:gd name="T46" fmla="*/ 130 w 209"/>
                <a:gd name="T47" fmla="*/ 142 h 166"/>
                <a:gd name="T48" fmla="*/ 134 w 209"/>
                <a:gd name="T49" fmla="*/ 148 h 166"/>
                <a:gd name="T50" fmla="*/ 141 w 209"/>
                <a:gd name="T51" fmla="*/ 152 h 166"/>
                <a:gd name="T52" fmla="*/ 151 w 209"/>
                <a:gd name="T53" fmla="*/ 151 h 166"/>
                <a:gd name="T54" fmla="*/ 161 w 209"/>
                <a:gd name="T55" fmla="*/ 147 h 166"/>
                <a:gd name="T56" fmla="*/ 170 w 209"/>
                <a:gd name="T57" fmla="*/ 141 h 166"/>
                <a:gd name="T58" fmla="*/ 179 w 209"/>
                <a:gd name="T59" fmla="*/ 134 h 166"/>
                <a:gd name="T60" fmla="*/ 187 w 209"/>
                <a:gd name="T61" fmla="*/ 126 h 166"/>
                <a:gd name="T62" fmla="*/ 194 w 209"/>
                <a:gd name="T63" fmla="*/ 117 h 166"/>
                <a:gd name="T64" fmla="*/ 200 w 209"/>
                <a:gd name="T65" fmla="*/ 106 h 166"/>
                <a:gd name="T66" fmla="*/ 205 w 209"/>
                <a:gd name="T67" fmla="*/ 95 h 166"/>
                <a:gd name="T68" fmla="*/ 207 w 209"/>
                <a:gd name="T69" fmla="*/ 82 h 166"/>
                <a:gd name="T70" fmla="*/ 208 w 209"/>
                <a:gd name="T71" fmla="*/ 69 h 166"/>
                <a:gd name="T72" fmla="*/ 206 w 209"/>
                <a:gd name="T73" fmla="*/ 54 h 166"/>
                <a:gd name="T74" fmla="*/ 202 w 209"/>
                <a:gd name="T75" fmla="*/ 41 h 166"/>
                <a:gd name="T76" fmla="*/ 192 w 209"/>
                <a:gd name="T77" fmla="*/ 31 h 166"/>
                <a:gd name="T78" fmla="*/ 177 w 209"/>
                <a:gd name="T79" fmla="*/ 24 h 166"/>
                <a:gd name="T80" fmla="*/ 160 w 209"/>
                <a:gd name="T81" fmla="*/ 21 h 166"/>
                <a:gd name="T82" fmla="*/ 145 w 209"/>
                <a:gd name="T83" fmla="*/ 23 h 166"/>
                <a:gd name="T84" fmla="*/ 136 w 209"/>
                <a:gd name="T85" fmla="*/ 34 h 166"/>
                <a:gd name="T86" fmla="*/ 135 w 209"/>
                <a:gd name="T87" fmla="*/ 39 h 166"/>
                <a:gd name="T88" fmla="*/ 134 w 209"/>
                <a:gd name="T89" fmla="*/ 47 h 166"/>
                <a:gd name="T90" fmla="*/ 133 w 209"/>
                <a:gd name="T91" fmla="*/ 57 h 166"/>
                <a:gd name="T92" fmla="*/ 132 w 209"/>
                <a:gd name="T93" fmla="*/ 66 h 166"/>
                <a:gd name="T94" fmla="*/ 131 w 209"/>
                <a:gd name="T95" fmla="*/ 74 h 166"/>
                <a:gd name="T96" fmla="*/ 129 w 209"/>
                <a:gd name="T97" fmla="*/ 77 h 166"/>
                <a:gd name="T98" fmla="*/ 128 w 209"/>
                <a:gd name="T99" fmla="*/ 75 h 166"/>
                <a:gd name="T100" fmla="*/ 127 w 209"/>
                <a:gd name="T101" fmla="*/ 68 h 166"/>
                <a:gd name="T102" fmla="*/ 127 w 209"/>
                <a:gd name="T103" fmla="*/ 55 h 166"/>
                <a:gd name="T104" fmla="*/ 127 w 209"/>
                <a:gd name="T105" fmla="*/ 45 h 166"/>
                <a:gd name="T106" fmla="*/ 127 w 209"/>
                <a:gd name="T107" fmla="*/ 33 h 166"/>
                <a:gd name="T108" fmla="*/ 127 w 209"/>
                <a:gd name="T109" fmla="*/ 21 h 166"/>
                <a:gd name="T110" fmla="*/ 125 w 209"/>
                <a:gd name="T111" fmla="*/ 12 h 166"/>
                <a:gd name="T112" fmla="*/ 125 w 209"/>
                <a:gd name="T113" fmla="*/ 6 h 166"/>
                <a:gd name="T114" fmla="*/ 121 w 209"/>
                <a:gd name="T115" fmla="*/ 1 h 166"/>
                <a:gd name="T116" fmla="*/ 114 w 209"/>
                <a:gd name="T117" fmla="*/ 0 h 166"/>
                <a:gd name="T118" fmla="*/ 106 w 209"/>
                <a:gd name="T119" fmla="*/ 5 h 166"/>
                <a:gd name="T120" fmla="*/ 97 w 209"/>
                <a:gd name="T121" fmla="*/ 13 h 166"/>
                <a:gd name="T122" fmla="*/ 89 w 209"/>
                <a:gd name="T123" fmla="*/ 24 h 1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9" h="166">
                  <a:moveTo>
                    <a:pt x="84" y="33"/>
                  </a:moveTo>
                  <a:lnTo>
                    <a:pt x="81" y="39"/>
                  </a:lnTo>
                  <a:lnTo>
                    <a:pt x="79" y="45"/>
                  </a:lnTo>
                  <a:lnTo>
                    <a:pt x="77" y="50"/>
                  </a:lnTo>
                  <a:lnTo>
                    <a:pt x="75" y="55"/>
                  </a:lnTo>
                  <a:lnTo>
                    <a:pt x="73" y="59"/>
                  </a:lnTo>
                  <a:lnTo>
                    <a:pt x="72" y="62"/>
                  </a:lnTo>
                  <a:lnTo>
                    <a:pt x="71" y="66"/>
                  </a:lnTo>
                  <a:lnTo>
                    <a:pt x="70" y="69"/>
                  </a:lnTo>
                  <a:lnTo>
                    <a:pt x="69" y="72"/>
                  </a:lnTo>
                  <a:lnTo>
                    <a:pt x="68" y="75"/>
                  </a:lnTo>
                  <a:lnTo>
                    <a:pt x="68" y="78"/>
                  </a:lnTo>
                  <a:lnTo>
                    <a:pt x="67" y="81"/>
                  </a:lnTo>
                  <a:lnTo>
                    <a:pt x="66" y="84"/>
                  </a:lnTo>
                  <a:lnTo>
                    <a:pt x="66" y="87"/>
                  </a:lnTo>
                  <a:lnTo>
                    <a:pt x="65" y="90"/>
                  </a:lnTo>
                  <a:lnTo>
                    <a:pt x="64" y="94"/>
                  </a:lnTo>
                  <a:lnTo>
                    <a:pt x="64" y="97"/>
                  </a:lnTo>
                  <a:lnTo>
                    <a:pt x="62" y="100"/>
                  </a:lnTo>
                  <a:lnTo>
                    <a:pt x="60" y="104"/>
                  </a:lnTo>
                  <a:lnTo>
                    <a:pt x="58" y="106"/>
                  </a:lnTo>
                  <a:lnTo>
                    <a:pt x="54" y="109"/>
                  </a:lnTo>
                  <a:lnTo>
                    <a:pt x="49" y="111"/>
                  </a:lnTo>
                  <a:lnTo>
                    <a:pt x="43" y="111"/>
                  </a:lnTo>
                  <a:lnTo>
                    <a:pt x="35" y="110"/>
                  </a:lnTo>
                  <a:lnTo>
                    <a:pt x="29" y="110"/>
                  </a:lnTo>
                  <a:lnTo>
                    <a:pt x="23" y="109"/>
                  </a:lnTo>
                  <a:lnTo>
                    <a:pt x="17" y="109"/>
                  </a:lnTo>
                  <a:lnTo>
                    <a:pt x="11" y="110"/>
                  </a:lnTo>
                  <a:lnTo>
                    <a:pt x="6" y="110"/>
                  </a:lnTo>
                  <a:lnTo>
                    <a:pt x="3" y="112"/>
                  </a:lnTo>
                  <a:lnTo>
                    <a:pt x="0" y="114"/>
                  </a:lnTo>
                  <a:lnTo>
                    <a:pt x="0" y="117"/>
                  </a:lnTo>
                  <a:lnTo>
                    <a:pt x="1" y="121"/>
                  </a:lnTo>
                  <a:lnTo>
                    <a:pt x="3" y="124"/>
                  </a:lnTo>
                  <a:lnTo>
                    <a:pt x="5" y="128"/>
                  </a:lnTo>
                  <a:lnTo>
                    <a:pt x="8" y="132"/>
                  </a:lnTo>
                  <a:lnTo>
                    <a:pt x="11" y="136"/>
                  </a:lnTo>
                  <a:lnTo>
                    <a:pt x="15" y="139"/>
                  </a:lnTo>
                  <a:lnTo>
                    <a:pt x="19" y="143"/>
                  </a:lnTo>
                  <a:lnTo>
                    <a:pt x="23" y="146"/>
                  </a:lnTo>
                  <a:lnTo>
                    <a:pt x="28" y="149"/>
                  </a:lnTo>
                  <a:lnTo>
                    <a:pt x="33" y="152"/>
                  </a:lnTo>
                  <a:lnTo>
                    <a:pt x="38" y="154"/>
                  </a:lnTo>
                  <a:lnTo>
                    <a:pt x="43" y="156"/>
                  </a:lnTo>
                  <a:lnTo>
                    <a:pt x="48" y="159"/>
                  </a:lnTo>
                  <a:lnTo>
                    <a:pt x="53" y="160"/>
                  </a:lnTo>
                  <a:lnTo>
                    <a:pt x="58" y="162"/>
                  </a:lnTo>
                  <a:lnTo>
                    <a:pt x="64" y="163"/>
                  </a:lnTo>
                  <a:lnTo>
                    <a:pt x="72" y="164"/>
                  </a:lnTo>
                  <a:lnTo>
                    <a:pt x="79" y="165"/>
                  </a:lnTo>
                  <a:lnTo>
                    <a:pt x="85" y="165"/>
                  </a:lnTo>
                  <a:lnTo>
                    <a:pt x="91" y="165"/>
                  </a:lnTo>
                  <a:lnTo>
                    <a:pt x="96" y="164"/>
                  </a:lnTo>
                  <a:lnTo>
                    <a:pt x="100" y="163"/>
                  </a:lnTo>
                  <a:lnTo>
                    <a:pt x="103" y="162"/>
                  </a:lnTo>
                  <a:lnTo>
                    <a:pt x="107" y="160"/>
                  </a:lnTo>
                  <a:lnTo>
                    <a:pt x="109" y="157"/>
                  </a:lnTo>
                  <a:lnTo>
                    <a:pt x="112" y="154"/>
                  </a:lnTo>
                  <a:lnTo>
                    <a:pt x="114" y="151"/>
                  </a:lnTo>
                  <a:lnTo>
                    <a:pt x="117" y="148"/>
                  </a:lnTo>
                  <a:lnTo>
                    <a:pt x="119" y="144"/>
                  </a:lnTo>
                  <a:lnTo>
                    <a:pt x="121" y="140"/>
                  </a:lnTo>
                  <a:lnTo>
                    <a:pt x="124" y="135"/>
                  </a:lnTo>
                  <a:lnTo>
                    <a:pt x="127" y="130"/>
                  </a:lnTo>
                  <a:lnTo>
                    <a:pt x="127" y="131"/>
                  </a:lnTo>
                  <a:lnTo>
                    <a:pt x="127" y="132"/>
                  </a:lnTo>
                  <a:lnTo>
                    <a:pt x="127" y="133"/>
                  </a:lnTo>
                  <a:lnTo>
                    <a:pt x="128" y="135"/>
                  </a:lnTo>
                  <a:lnTo>
                    <a:pt x="128" y="137"/>
                  </a:lnTo>
                  <a:lnTo>
                    <a:pt x="129" y="139"/>
                  </a:lnTo>
                  <a:lnTo>
                    <a:pt x="130" y="142"/>
                  </a:lnTo>
                  <a:lnTo>
                    <a:pt x="131" y="144"/>
                  </a:lnTo>
                  <a:lnTo>
                    <a:pt x="132" y="146"/>
                  </a:lnTo>
                  <a:lnTo>
                    <a:pt x="134" y="148"/>
                  </a:lnTo>
                  <a:lnTo>
                    <a:pt x="136" y="150"/>
                  </a:lnTo>
                  <a:lnTo>
                    <a:pt x="138" y="151"/>
                  </a:lnTo>
                  <a:lnTo>
                    <a:pt x="141" y="152"/>
                  </a:lnTo>
                  <a:lnTo>
                    <a:pt x="144" y="152"/>
                  </a:lnTo>
                  <a:lnTo>
                    <a:pt x="148" y="152"/>
                  </a:lnTo>
                  <a:lnTo>
                    <a:pt x="151" y="151"/>
                  </a:lnTo>
                  <a:lnTo>
                    <a:pt x="154" y="150"/>
                  </a:lnTo>
                  <a:lnTo>
                    <a:pt x="158" y="148"/>
                  </a:lnTo>
                  <a:lnTo>
                    <a:pt x="161" y="147"/>
                  </a:lnTo>
                  <a:lnTo>
                    <a:pt x="164" y="145"/>
                  </a:lnTo>
                  <a:lnTo>
                    <a:pt x="167" y="143"/>
                  </a:lnTo>
                  <a:lnTo>
                    <a:pt x="170" y="141"/>
                  </a:lnTo>
                  <a:lnTo>
                    <a:pt x="173" y="139"/>
                  </a:lnTo>
                  <a:lnTo>
                    <a:pt x="176" y="137"/>
                  </a:lnTo>
                  <a:lnTo>
                    <a:pt x="179" y="134"/>
                  </a:lnTo>
                  <a:lnTo>
                    <a:pt x="182" y="132"/>
                  </a:lnTo>
                  <a:lnTo>
                    <a:pt x="184" y="129"/>
                  </a:lnTo>
                  <a:lnTo>
                    <a:pt x="187" y="126"/>
                  </a:lnTo>
                  <a:lnTo>
                    <a:pt x="189" y="123"/>
                  </a:lnTo>
                  <a:lnTo>
                    <a:pt x="192" y="120"/>
                  </a:lnTo>
                  <a:lnTo>
                    <a:pt x="194" y="117"/>
                  </a:lnTo>
                  <a:lnTo>
                    <a:pt x="196" y="114"/>
                  </a:lnTo>
                  <a:lnTo>
                    <a:pt x="198" y="110"/>
                  </a:lnTo>
                  <a:lnTo>
                    <a:pt x="200" y="106"/>
                  </a:lnTo>
                  <a:lnTo>
                    <a:pt x="202" y="103"/>
                  </a:lnTo>
                  <a:lnTo>
                    <a:pt x="203" y="99"/>
                  </a:lnTo>
                  <a:lnTo>
                    <a:pt x="205" y="95"/>
                  </a:lnTo>
                  <a:lnTo>
                    <a:pt x="206" y="91"/>
                  </a:lnTo>
                  <a:lnTo>
                    <a:pt x="207" y="87"/>
                  </a:lnTo>
                  <a:lnTo>
                    <a:pt x="207" y="82"/>
                  </a:lnTo>
                  <a:lnTo>
                    <a:pt x="208" y="78"/>
                  </a:lnTo>
                  <a:lnTo>
                    <a:pt x="208" y="73"/>
                  </a:lnTo>
                  <a:lnTo>
                    <a:pt x="208" y="69"/>
                  </a:lnTo>
                  <a:lnTo>
                    <a:pt x="208" y="64"/>
                  </a:lnTo>
                  <a:lnTo>
                    <a:pt x="207" y="59"/>
                  </a:lnTo>
                  <a:lnTo>
                    <a:pt x="206" y="54"/>
                  </a:lnTo>
                  <a:lnTo>
                    <a:pt x="205" y="49"/>
                  </a:lnTo>
                  <a:lnTo>
                    <a:pt x="204" y="44"/>
                  </a:lnTo>
                  <a:lnTo>
                    <a:pt x="202" y="41"/>
                  </a:lnTo>
                  <a:lnTo>
                    <a:pt x="200" y="37"/>
                  </a:lnTo>
                  <a:lnTo>
                    <a:pt x="196" y="34"/>
                  </a:lnTo>
                  <a:lnTo>
                    <a:pt x="192" y="31"/>
                  </a:lnTo>
                  <a:lnTo>
                    <a:pt x="187" y="28"/>
                  </a:lnTo>
                  <a:lnTo>
                    <a:pt x="182" y="26"/>
                  </a:lnTo>
                  <a:lnTo>
                    <a:pt x="177" y="24"/>
                  </a:lnTo>
                  <a:lnTo>
                    <a:pt x="171" y="22"/>
                  </a:lnTo>
                  <a:lnTo>
                    <a:pt x="165" y="21"/>
                  </a:lnTo>
                  <a:lnTo>
                    <a:pt x="160" y="21"/>
                  </a:lnTo>
                  <a:lnTo>
                    <a:pt x="154" y="21"/>
                  </a:lnTo>
                  <a:lnTo>
                    <a:pt x="149" y="22"/>
                  </a:lnTo>
                  <a:lnTo>
                    <a:pt x="145" y="23"/>
                  </a:lnTo>
                  <a:lnTo>
                    <a:pt x="141" y="26"/>
                  </a:lnTo>
                  <a:lnTo>
                    <a:pt x="138" y="29"/>
                  </a:lnTo>
                  <a:lnTo>
                    <a:pt x="136" y="34"/>
                  </a:lnTo>
                  <a:lnTo>
                    <a:pt x="135" y="35"/>
                  </a:lnTo>
                  <a:lnTo>
                    <a:pt x="135" y="37"/>
                  </a:lnTo>
                  <a:lnTo>
                    <a:pt x="135" y="39"/>
                  </a:lnTo>
                  <a:lnTo>
                    <a:pt x="134" y="41"/>
                  </a:lnTo>
                  <a:lnTo>
                    <a:pt x="134" y="44"/>
                  </a:lnTo>
                  <a:lnTo>
                    <a:pt x="134" y="47"/>
                  </a:lnTo>
                  <a:lnTo>
                    <a:pt x="134" y="50"/>
                  </a:lnTo>
                  <a:lnTo>
                    <a:pt x="133" y="54"/>
                  </a:lnTo>
                  <a:lnTo>
                    <a:pt x="133" y="57"/>
                  </a:lnTo>
                  <a:lnTo>
                    <a:pt x="133" y="60"/>
                  </a:lnTo>
                  <a:lnTo>
                    <a:pt x="132" y="63"/>
                  </a:lnTo>
                  <a:lnTo>
                    <a:pt x="132" y="66"/>
                  </a:lnTo>
                  <a:lnTo>
                    <a:pt x="132" y="69"/>
                  </a:lnTo>
                  <a:lnTo>
                    <a:pt x="132" y="72"/>
                  </a:lnTo>
                  <a:lnTo>
                    <a:pt x="131" y="74"/>
                  </a:lnTo>
                  <a:lnTo>
                    <a:pt x="131" y="76"/>
                  </a:lnTo>
                  <a:lnTo>
                    <a:pt x="130" y="77"/>
                  </a:lnTo>
                  <a:lnTo>
                    <a:pt x="129" y="77"/>
                  </a:lnTo>
                  <a:lnTo>
                    <a:pt x="128" y="77"/>
                  </a:lnTo>
                  <a:lnTo>
                    <a:pt x="128" y="76"/>
                  </a:lnTo>
                  <a:lnTo>
                    <a:pt x="128" y="75"/>
                  </a:lnTo>
                  <a:lnTo>
                    <a:pt x="127" y="73"/>
                  </a:lnTo>
                  <a:lnTo>
                    <a:pt x="127" y="71"/>
                  </a:lnTo>
                  <a:lnTo>
                    <a:pt x="127" y="68"/>
                  </a:lnTo>
                  <a:lnTo>
                    <a:pt x="127" y="65"/>
                  </a:lnTo>
                  <a:lnTo>
                    <a:pt x="127" y="61"/>
                  </a:lnTo>
                  <a:lnTo>
                    <a:pt x="127" y="55"/>
                  </a:lnTo>
                  <a:lnTo>
                    <a:pt x="127" y="52"/>
                  </a:lnTo>
                  <a:lnTo>
                    <a:pt x="127" y="48"/>
                  </a:lnTo>
                  <a:lnTo>
                    <a:pt x="127" y="45"/>
                  </a:lnTo>
                  <a:lnTo>
                    <a:pt x="127" y="41"/>
                  </a:lnTo>
                  <a:lnTo>
                    <a:pt x="127" y="37"/>
                  </a:lnTo>
                  <a:lnTo>
                    <a:pt x="127" y="33"/>
                  </a:lnTo>
                  <a:lnTo>
                    <a:pt x="127" y="29"/>
                  </a:lnTo>
                  <a:lnTo>
                    <a:pt x="127" y="25"/>
                  </a:lnTo>
                  <a:lnTo>
                    <a:pt x="127" y="21"/>
                  </a:lnTo>
                  <a:lnTo>
                    <a:pt x="126" y="18"/>
                  </a:lnTo>
                  <a:lnTo>
                    <a:pt x="126" y="15"/>
                  </a:lnTo>
                  <a:lnTo>
                    <a:pt x="125" y="12"/>
                  </a:lnTo>
                  <a:lnTo>
                    <a:pt x="125" y="9"/>
                  </a:lnTo>
                  <a:lnTo>
                    <a:pt x="125" y="7"/>
                  </a:lnTo>
                  <a:lnTo>
                    <a:pt x="125" y="6"/>
                  </a:lnTo>
                  <a:lnTo>
                    <a:pt x="124" y="5"/>
                  </a:lnTo>
                  <a:lnTo>
                    <a:pt x="123" y="3"/>
                  </a:lnTo>
                  <a:lnTo>
                    <a:pt x="121" y="1"/>
                  </a:lnTo>
                  <a:lnTo>
                    <a:pt x="119" y="0"/>
                  </a:lnTo>
                  <a:lnTo>
                    <a:pt x="117" y="0"/>
                  </a:lnTo>
                  <a:lnTo>
                    <a:pt x="114" y="0"/>
                  </a:lnTo>
                  <a:lnTo>
                    <a:pt x="111" y="1"/>
                  </a:lnTo>
                  <a:lnTo>
                    <a:pt x="109" y="3"/>
                  </a:lnTo>
                  <a:lnTo>
                    <a:pt x="106" y="5"/>
                  </a:lnTo>
                  <a:lnTo>
                    <a:pt x="103" y="7"/>
                  </a:lnTo>
                  <a:lnTo>
                    <a:pt x="100" y="10"/>
                  </a:lnTo>
                  <a:lnTo>
                    <a:pt x="97" y="13"/>
                  </a:lnTo>
                  <a:lnTo>
                    <a:pt x="94" y="17"/>
                  </a:lnTo>
                  <a:lnTo>
                    <a:pt x="91" y="21"/>
                  </a:lnTo>
                  <a:lnTo>
                    <a:pt x="89" y="24"/>
                  </a:lnTo>
                  <a:lnTo>
                    <a:pt x="86" y="29"/>
                  </a:lnTo>
                  <a:lnTo>
                    <a:pt x="84" y="33"/>
                  </a:lnTo>
                </a:path>
              </a:pathLst>
            </a:custGeom>
            <a:solidFill>
              <a:srgbClr val="003B00"/>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39" name="Freeform 90"/>
            <p:cNvSpPr>
              <a:spLocks/>
            </p:cNvSpPr>
            <p:nvPr/>
          </p:nvSpPr>
          <p:spPr bwMode="auto">
            <a:xfrm>
              <a:off x="2791" y="1666"/>
              <a:ext cx="207" cy="158"/>
            </a:xfrm>
            <a:custGeom>
              <a:avLst/>
              <a:gdLst>
                <a:gd name="T0" fmla="*/ 80 w 207"/>
                <a:gd name="T1" fmla="*/ 41 h 158"/>
                <a:gd name="T2" fmla="*/ 76 w 207"/>
                <a:gd name="T3" fmla="*/ 55 h 158"/>
                <a:gd name="T4" fmla="*/ 73 w 207"/>
                <a:gd name="T5" fmla="*/ 66 h 158"/>
                <a:gd name="T6" fmla="*/ 73 w 207"/>
                <a:gd name="T7" fmla="*/ 75 h 158"/>
                <a:gd name="T8" fmla="*/ 72 w 207"/>
                <a:gd name="T9" fmla="*/ 85 h 158"/>
                <a:gd name="T10" fmla="*/ 70 w 207"/>
                <a:gd name="T11" fmla="*/ 95 h 158"/>
                <a:gd name="T12" fmla="*/ 63 w 207"/>
                <a:gd name="T13" fmla="*/ 104 h 158"/>
                <a:gd name="T14" fmla="*/ 47 w 207"/>
                <a:gd name="T15" fmla="*/ 108 h 158"/>
                <a:gd name="T16" fmla="*/ 26 w 207"/>
                <a:gd name="T17" fmla="*/ 105 h 158"/>
                <a:gd name="T18" fmla="*/ 8 w 207"/>
                <a:gd name="T19" fmla="*/ 104 h 158"/>
                <a:gd name="T20" fmla="*/ 0 w 207"/>
                <a:gd name="T21" fmla="*/ 109 h 158"/>
                <a:gd name="T22" fmla="*/ 5 w 207"/>
                <a:gd name="T23" fmla="*/ 121 h 158"/>
                <a:gd name="T24" fmla="*/ 15 w 207"/>
                <a:gd name="T25" fmla="*/ 132 h 158"/>
                <a:gd name="T26" fmla="*/ 29 w 207"/>
                <a:gd name="T27" fmla="*/ 141 h 158"/>
                <a:gd name="T28" fmla="*/ 44 w 207"/>
                <a:gd name="T29" fmla="*/ 149 h 158"/>
                <a:gd name="T30" fmla="*/ 59 w 207"/>
                <a:gd name="T31" fmla="*/ 154 h 158"/>
                <a:gd name="T32" fmla="*/ 81 w 207"/>
                <a:gd name="T33" fmla="*/ 157 h 158"/>
                <a:gd name="T34" fmla="*/ 97 w 207"/>
                <a:gd name="T35" fmla="*/ 156 h 158"/>
                <a:gd name="T36" fmla="*/ 108 w 207"/>
                <a:gd name="T37" fmla="*/ 151 h 158"/>
                <a:gd name="T38" fmla="*/ 114 w 207"/>
                <a:gd name="T39" fmla="*/ 142 h 158"/>
                <a:gd name="T40" fmla="*/ 121 w 207"/>
                <a:gd name="T41" fmla="*/ 130 h 158"/>
                <a:gd name="T42" fmla="*/ 127 w 207"/>
                <a:gd name="T43" fmla="*/ 121 h 158"/>
                <a:gd name="T44" fmla="*/ 128 w 207"/>
                <a:gd name="T45" fmla="*/ 127 h 158"/>
                <a:gd name="T46" fmla="*/ 130 w 207"/>
                <a:gd name="T47" fmla="*/ 135 h 158"/>
                <a:gd name="T48" fmla="*/ 134 w 207"/>
                <a:gd name="T49" fmla="*/ 142 h 158"/>
                <a:gd name="T50" fmla="*/ 142 w 207"/>
                <a:gd name="T51" fmla="*/ 145 h 158"/>
                <a:gd name="T52" fmla="*/ 152 w 207"/>
                <a:gd name="T53" fmla="*/ 142 h 158"/>
                <a:gd name="T54" fmla="*/ 162 w 207"/>
                <a:gd name="T55" fmla="*/ 137 h 158"/>
                <a:gd name="T56" fmla="*/ 170 w 207"/>
                <a:gd name="T57" fmla="*/ 132 h 158"/>
                <a:gd name="T58" fmla="*/ 179 w 207"/>
                <a:gd name="T59" fmla="*/ 125 h 158"/>
                <a:gd name="T60" fmla="*/ 187 w 207"/>
                <a:gd name="T61" fmla="*/ 117 h 158"/>
                <a:gd name="T62" fmla="*/ 194 w 207"/>
                <a:gd name="T63" fmla="*/ 108 h 158"/>
                <a:gd name="T64" fmla="*/ 199 w 207"/>
                <a:gd name="T65" fmla="*/ 98 h 158"/>
                <a:gd name="T66" fmla="*/ 204 w 207"/>
                <a:gd name="T67" fmla="*/ 87 h 158"/>
                <a:gd name="T68" fmla="*/ 206 w 207"/>
                <a:gd name="T69" fmla="*/ 75 h 158"/>
                <a:gd name="T70" fmla="*/ 206 w 207"/>
                <a:gd name="T71" fmla="*/ 61 h 158"/>
                <a:gd name="T72" fmla="*/ 203 w 207"/>
                <a:gd name="T73" fmla="*/ 47 h 158"/>
                <a:gd name="T74" fmla="*/ 197 w 207"/>
                <a:gd name="T75" fmla="*/ 35 h 158"/>
                <a:gd name="T76" fmla="*/ 185 w 207"/>
                <a:gd name="T77" fmla="*/ 26 h 158"/>
                <a:gd name="T78" fmla="*/ 170 w 207"/>
                <a:gd name="T79" fmla="*/ 20 h 158"/>
                <a:gd name="T80" fmla="*/ 154 w 207"/>
                <a:gd name="T81" fmla="*/ 18 h 158"/>
                <a:gd name="T82" fmla="*/ 140 w 207"/>
                <a:gd name="T83" fmla="*/ 23 h 158"/>
                <a:gd name="T84" fmla="*/ 135 w 207"/>
                <a:gd name="T85" fmla="*/ 31 h 158"/>
                <a:gd name="T86" fmla="*/ 134 w 207"/>
                <a:gd name="T87" fmla="*/ 37 h 158"/>
                <a:gd name="T88" fmla="*/ 133 w 207"/>
                <a:gd name="T89" fmla="*/ 46 h 158"/>
                <a:gd name="T90" fmla="*/ 132 w 207"/>
                <a:gd name="T91" fmla="*/ 56 h 158"/>
                <a:gd name="T92" fmla="*/ 131 w 207"/>
                <a:gd name="T93" fmla="*/ 65 h 158"/>
                <a:gd name="T94" fmla="*/ 130 w 207"/>
                <a:gd name="T95" fmla="*/ 72 h 158"/>
                <a:gd name="T96" fmla="*/ 128 w 207"/>
                <a:gd name="T97" fmla="*/ 73 h 158"/>
                <a:gd name="T98" fmla="*/ 127 w 207"/>
                <a:gd name="T99" fmla="*/ 71 h 158"/>
                <a:gd name="T100" fmla="*/ 126 w 207"/>
                <a:gd name="T101" fmla="*/ 64 h 158"/>
                <a:gd name="T102" fmla="*/ 126 w 207"/>
                <a:gd name="T103" fmla="*/ 51 h 158"/>
                <a:gd name="T104" fmla="*/ 126 w 207"/>
                <a:gd name="T105" fmla="*/ 41 h 158"/>
                <a:gd name="T106" fmla="*/ 126 w 207"/>
                <a:gd name="T107" fmla="*/ 30 h 158"/>
                <a:gd name="T108" fmla="*/ 125 w 207"/>
                <a:gd name="T109" fmla="*/ 20 h 158"/>
                <a:gd name="T110" fmla="*/ 124 w 207"/>
                <a:gd name="T111" fmla="*/ 11 h 158"/>
                <a:gd name="T112" fmla="*/ 123 w 207"/>
                <a:gd name="T113" fmla="*/ 6 h 158"/>
                <a:gd name="T114" fmla="*/ 120 w 207"/>
                <a:gd name="T115" fmla="*/ 1 h 158"/>
                <a:gd name="T116" fmla="*/ 114 w 207"/>
                <a:gd name="T117" fmla="*/ 0 h 158"/>
                <a:gd name="T118" fmla="*/ 106 w 207"/>
                <a:gd name="T119" fmla="*/ 3 h 158"/>
                <a:gd name="T120" fmla="*/ 98 w 207"/>
                <a:gd name="T121" fmla="*/ 11 h 158"/>
                <a:gd name="T122" fmla="*/ 90 w 207"/>
                <a:gd name="T123" fmla="*/ 20 h 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7" h="158">
                  <a:moveTo>
                    <a:pt x="86" y="28"/>
                  </a:moveTo>
                  <a:lnTo>
                    <a:pt x="83" y="35"/>
                  </a:lnTo>
                  <a:lnTo>
                    <a:pt x="80" y="41"/>
                  </a:lnTo>
                  <a:lnTo>
                    <a:pt x="78" y="46"/>
                  </a:lnTo>
                  <a:lnTo>
                    <a:pt x="77" y="51"/>
                  </a:lnTo>
                  <a:lnTo>
                    <a:pt x="76" y="55"/>
                  </a:lnTo>
                  <a:lnTo>
                    <a:pt x="74" y="59"/>
                  </a:lnTo>
                  <a:lnTo>
                    <a:pt x="74" y="63"/>
                  </a:lnTo>
                  <a:lnTo>
                    <a:pt x="73" y="66"/>
                  </a:lnTo>
                  <a:lnTo>
                    <a:pt x="73" y="69"/>
                  </a:lnTo>
                  <a:lnTo>
                    <a:pt x="73" y="72"/>
                  </a:lnTo>
                  <a:lnTo>
                    <a:pt x="73" y="75"/>
                  </a:lnTo>
                  <a:lnTo>
                    <a:pt x="72" y="78"/>
                  </a:lnTo>
                  <a:lnTo>
                    <a:pt x="72" y="81"/>
                  </a:lnTo>
                  <a:lnTo>
                    <a:pt x="72" y="85"/>
                  </a:lnTo>
                  <a:lnTo>
                    <a:pt x="71" y="88"/>
                  </a:lnTo>
                  <a:lnTo>
                    <a:pt x="71" y="92"/>
                  </a:lnTo>
                  <a:lnTo>
                    <a:pt x="70" y="95"/>
                  </a:lnTo>
                  <a:lnTo>
                    <a:pt x="69" y="98"/>
                  </a:lnTo>
                  <a:lnTo>
                    <a:pt x="66" y="102"/>
                  </a:lnTo>
                  <a:lnTo>
                    <a:pt x="63" y="104"/>
                  </a:lnTo>
                  <a:lnTo>
                    <a:pt x="59" y="107"/>
                  </a:lnTo>
                  <a:lnTo>
                    <a:pt x="54" y="108"/>
                  </a:lnTo>
                  <a:lnTo>
                    <a:pt x="47" y="108"/>
                  </a:lnTo>
                  <a:lnTo>
                    <a:pt x="38" y="107"/>
                  </a:lnTo>
                  <a:lnTo>
                    <a:pt x="33" y="106"/>
                  </a:lnTo>
                  <a:lnTo>
                    <a:pt x="26" y="105"/>
                  </a:lnTo>
                  <a:lnTo>
                    <a:pt x="20" y="104"/>
                  </a:lnTo>
                  <a:lnTo>
                    <a:pt x="13" y="104"/>
                  </a:lnTo>
                  <a:lnTo>
                    <a:pt x="8" y="104"/>
                  </a:lnTo>
                  <a:lnTo>
                    <a:pt x="3" y="105"/>
                  </a:lnTo>
                  <a:lnTo>
                    <a:pt x="1" y="106"/>
                  </a:lnTo>
                  <a:lnTo>
                    <a:pt x="0" y="109"/>
                  </a:lnTo>
                  <a:lnTo>
                    <a:pt x="1" y="113"/>
                  </a:lnTo>
                  <a:lnTo>
                    <a:pt x="3" y="117"/>
                  </a:lnTo>
                  <a:lnTo>
                    <a:pt x="5" y="121"/>
                  </a:lnTo>
                  <a:lnTo>
                    <a:pt x="8" y="125"/>
                  </a:lnTo>
                  <a:lnTo>
                    <a:pt x="12" y="129"/>
                  </a:lnTo>
                  <a:lnTo>
                    <a:pt x="15" y="132"/>
                  </a:lnTo>
                  <a:lnTo>
                    <a:pt x="20" y="135"/>
                  </a:lnTo>
                  <a:lnTo>
                    <a:pt x="24" y="139"/>
                  </a:lnTo>
                  <a:lnTo>
                    <a:pt x="29" y="141"/>
                  </a:lnTo>
                  <a:lnTo>
                    <a:pt x="34" y="144"/>
                  </a:lnTo>
                  <a:lnTo>
                    <a:pt x="38" y="146"/>
                  </a:lnTo>
                  <a:lnTo>
                    <a:pt x="44" y="149"/>
                  </a:lnTo>
                  <a:lnTo>
                    <a:pt x="49" y="151"/>
                  </a:lnTo>
                  <a:lnTo>
                    <a:pt x="54" y="152"/>
                  </a:lnTo>
                  <a:lnTo>
                    <a:pt x="59" y="154"/>
                  </a:lnTo>
                  <a:lnTo>
                    <a:pt x="64" y="154"/>
                  </a:lnTo>
                  <a:lnTo>
                    <a:pt x="73" y="156"/>
                  </a:lnTo>
                  <a:lnTo>
                    <a:pt x="81" y="157"/>
                  </a:lnTo>
                  <a:lnTo>
                    <a:pt x="87" y="157"/>
                  </a:lnTo>
                  <a:lnTo>
                    <a:pt x="93" y="157"/>
                  </a:lnTo>
                  <a:lnTo>
                    <a:pt x="97" y="156"/>
                  </a:lnTo>
                  <a:lnTo>
                    <a:pt x="101" y="155"/>
                  </a:lnTo>
                  <a:lnTo>
                    <a:pt x="105" y="153"/>
                  </a:lnTo>
                  <a:lnTo>
                    <a:pt x="108" y="151"/>
                  </a:lnTo>
                  <a:lnTo>
                    <a:pt x="110" y="148"/>
                  </a:lnTo>
                  <a:lnTo>
                    <a:pt x="112" y="145"/>
                  </a:lnTo>
                  <a:lnTo>
                    <a:pt x="114" y="142"/>
                  </a:lnTo>
                  <a:lnTo>
                    <a:pt x="116" y="138"/>
                  </a:lnTo>
                  <a:lnTo>
                    <a:pt x="118" y="134"/>
                  </a:lnTo>
                  <a:lnTo>
                    <a:pt x="121" y="130"/>
                  </a:lnTo>
                  <a:lnTo>
                    <a:pt x="124" y="125"/>
                  </a:lnTo>
                  <a:lnTo>
                    <a:pt x="127" y="120"/>
                  </a:lnTo>
                  <a:lnTo>
                    <a:pt x="127" y="121"/>
                  </a:lnTo>
                  <a:lnTo>
                    <a:pt x="127" y="123"/>
                  </a:lnTo>
                  <a:lnTo>
                    <a:pt x="127" y="125"/>
                  </a:lnTo>
                  <a:lnTo>
                    <a:pt x="128" y="127"/>
                  </a:lnTo>
                  <a:lnTo>
                    <a:pt x="128" y="130"/>
                  </a:lnTo>
                  <a:lnTo>
                    <a:pt x="129" y="132"/>
                  </a:lnTo>
                  <a:lnTo>
                    <a:pt x="130" y="135"/>
                  </a:lnTo>
                  <a:lnTo>
                    <a:pt x="131" y="137"/>
                  </a:lnTo>
                  <a:lnTo>
                    <a:pt x="133" y="140"/>
                  </a:lnTo>
                  <a:lnTo>
                    <a:pt x="134" y="142"/>
                  </a:lnTo>
                  <a:lnTo>
                    <a:pt x="137" y="143"/>
                  </a:lnTo>
                  <a:lnTo>
                    <a:pt x="139" y="144"/>
                  </a:lnTo>
                  <a:lnTo>
                    <a:pt x="142" y="145"/>
                  </a:lnTo>
                  <a:lnTo>
                    <a:pt x="146" y="144"/>
                  </a:lnTo>
                  <a:lnTo>
                    <a:pt x="150" y="143"/>
                  </a:lnTo>
                  <a:lnTo>
                    <a:pt x="152" y="142"/>
                  </a:lnTo>
                  <a:lnTo>
                    <a:pt x="156" y="140"/>
                  </a:lnTo>
                  <a:lnTo>
                    <a:pt x="159" y="139"/>
                  </a:lnTo>
                  <a:lnTo>
                    <a:pt x="162" y="137"/>
                  </a:lnTo>
                  <a:lnTo>
                    <a:pt x="164" y="136"/>
                  </a:lnTo>
                  <a:lnTo>
                    <a:pt x="167" y="134"/>
                  </a:lnTo>
                  <a:lnTo>
                    <a:pt x="170" y="132"/>
                  </a:lnTo>
                  <a:lnTo>
                    <a:pt x="173" y="130"/>
                  </a:lnTo>
                  <a:lnTo>
                    <a:pt x="176" y="127"/>
                  </a:lnTo>
                  <a:lnTo>
                    <a:pt x="179" y="125"/>
                  </a:lnTo>
                  <a:lnTo>
                    <a:pt x="182" y="123"/>
                  </a:lnTo>
                  <a:lnTo>
                    <a:pt x="184" y="120"/>
                  </a:lnTo>
                  <a:lnTo>
                    <a:pt x="187" y="117"/>
                  </a:lnTo>
                  <a:lnTo>
                    <a:pt x="189" y="114"/>
                  </a:lnTo>
                  <a:lnTo>
                    <a:pt x="192" y="111"/>
                  </a:lnTo>
                  <a:lnTo>
                    <a:pt x="194" y="108"/>
                  </a:lnTo>
                  <a:lnTo>
                    <a:pt x="196" y="105"/>
                  </a:lnTo>
                  <a:lnTo>
                    <a:pt x="198" y="102"/>
                  </a:lnTo>
                  <a:lnTo>
                    <a:pt x="199" y="98"/>
                  </a:lnTo>
                  <a:lnTo>
                    <a:pt x="201" y="95"/>
                  </a:lnTo>
                  <a:lnTo>
                    <a:pt x="203" y="91"/>
                  </a:lnTo>
                  <a:lnTo>
                    <a:pt x="204" y="87"/>
                  </a:lnTo>
                  <a:lnTo>
                    <a:pt x="205" y="83"/>
                  </a:lnTo>
                  <a:lnTo>
                    <a:pt x="205" y="79"/>
                  </a:lnTo>
                  <a:lnTo>
                    <a:pt x="206" y="75"/>
                  </a:lnTo>
                  <a:lnTo>
                    <a:pt x="206" y="70"/>
                  </a:lnTo>
                  <a:lnTo>
                    <a:pt x="206" y="66"/>
                  </a:lnTo>
                  <a:lnTo>
                    <a:pt x="206" y="61"/>
                  </a:lnTo>
                  <a:lnTo>
                    <a:pt x="205" y="56"/>
                  </a:lnTo>
                  <a:lnTo>
                    <a:pt x="204" y="52"/>
                  </a:lnTo>
                  <a:lnTo>
                    <a:pt x="203" y="47"/>
                  </a:lnTo>
                  <a:lnTo>
                    <a:pt x="201" y="42"/>
                  </a:lnTo>
                  <a:lnTo>
                    <a:pt x="200" y="38"/>
                  </a:lnTo>
                  <a:lnTo>
                    <a:pt x="197" y="35"/>
                  </a:lnTo>
                  <a:lnTo>
                    <a:pt x="194" y="32"/>
                  </a:lnTo>
                  <a:lnTo>
                    <a:pt x="190" y="29"/>
                  </a:lnTo>
                  <a:lnTo>
                    <a:pt x="185" y="26"/>
                  </a:lnTo>
                  <a:lnTo>
                    <a:pt x="180" y="23"/>
                  </a:lnTo>
                  <a:lnTo>
                    <a:pt x="175" y="21"/>
                  </a:lnTo>
                  <a:lnTo>
                    <a:pt x="170" y="20"/>
                  </a:lnTo>
                  <a:lnTo>
                    <a:pt x="164" y="18"/>
                  </a:lnTo>
                  <a:lnTo>
                    <a:pt x="159" y="18"/>
                  </a:lnTo>
                  <a:lnTo>
                    <a:pt x="154" y="18"/>
                  </a:lnTo>
                  <a:lnTo>
                    <a:pt x="149" y="19"/>
                  </a:lnTo>
                  <a:lnTo>
                    <a:pt x="144" y="20"/>
                  </a:lnTo>
                  <a:lnTo>
                    <a:pt x="140" y="23"/>
                  </a:lnTo>
                  <a:lnTo>
                    <a:pt x="138" y="26"/>
                  </a:lnTo>
                  <a:lnTo>
                    <a:pt x="135" y="30"/>
                  </a:lnTo>
                  <a:lnTo>
                    <a:pt x="135" y="31"/>
                  </a:lnTo>
                  <a:lnTo>
                    <a:pt x="135" y="33"/>
                  </a:lnTo>
                  <a:lnTo>
                    <a:pt x="134" y="35"/>
                  </a:lnTo>
                  <a:lnTo>
                    <a:pt x="134" y="37"/>
                  </a:lnTo>
                  <a:lnTo>
                    <a:pt x="134" y="40"/>
                  </a:lnTo>
                  <a:lnTo>
                    <a:pt x="133" y="43"/>
                  </a:lnTo>
                  <a:lnTo>
                    <a:pt x="133" y="46"/>
                  </a:lnTo>
                  <a:lnTo>
                    <a:pt x="133" y="49"/>
                  </a:lnTo>
                  <a:lnTo>
                    <a:pt x="132" y="53"/>
                  </a:lnTo>
                  <a:lnTo>
                    <a:pt x="132" y="56"/>
                  </a:lnTo>
                  <a:lnTo>
                    <a:pt x="132" y="59"/>
                  </a:lnTo>
                  <a:lnTo>
                    <a:pt x="132" y="62"/>
                  </a:lnTo>
                  <a:lnTo>
                    <a:pt x="131" y="65"/>
                  </a:lnTo>
                  <a:lnTo>
                    <a:pt x="131" y="68"/>
                  </a:lnTo>
                  <a:lnTo>
                    <a:pt x="131" y="70"/>
                  </a:lnTo>
                  <a:lnTo>
                    <a:pt x="130" y="72"/>
                  </a:lnTo>
                  <a:lnTo>
                    <a:pt x="130" y="73"/>
                  </a:lnTo>
                  <a:lnTo>
                    <a:pt x="129" y="73"/>
                  </a:lnTo>
                  <a:lnTo>
                    <a:pt x="128" y="73"/>
                  </a:lnTo>
                  <a:lnTo>
                    <a:pt x="128" y="72"/>
                  </a:lnTo>
                  <a:lnTo>
                    <a:pt x="127" y="72"/>
                  </a:lnTo>
                  <a:lnTo>
                    <a:pt x="127" y="71"/>
                  </a:lnTo>
                  <a:lnTo>
                    <a:pt x="126" y="69"/>
                  </a:lnTo>
                  <a:lnTo>
                    <a:pt x="126" y="67"/>
                  </a:lnTo>
                  <a:lnTo>
                    <a:pt x="126" y="64"/>
                  </a:lnTo>
                  <a:lnTo>
                    <a:pt x="126" y="61"/>
                  </a:lnTo>
                  <a:lnTo>
                    <a:pt x="126" y="56"/>
                  </a:lnTo>
                  <a:lnTo>
                    <a:pt x="126" y="51"/>
                  </a:lnTo>
                  <a:lnTo>
                    <a:pt x="126" y="48"/>
                  </a:lnTo>
                  <a:lnTo>
                    <a:pt x="126" y="45"/>
                  </a:lnTo>
                  <a:lnTo>
                    <a:pt x="126" y="41"/>
                  </a:lnTo>
                  <a:lnTo>
                    <a:pt x="126" y="37"/>
                  </a:lnTo>
                  <a:lnTo>
                    <a:pt x="126" y="34"/>
                  </a:lnTo>
                  <a:lnTo>
                    <a:pt x="126" y="30"/>
                  </a:lnTo>
                  <a:lnTo>
                    <a:pt x="126" y="27"/>
                  </a:lnTo>
                  <a:lnTo>
                    <a:pt x="126" y="23"/>
                  </a:lnTo>
                  <a:lnTo>
                    <a:pt x="125" y="20"/>
                  </a:lnTo>
                  <a:lnTo>
                    <a:pt x="125" y="17"/>
                  </a:lnTo>
                  <a:lnTo>
                    <a:pt x="125" y="14"/>
                  </a:lnTo>
                  <a:lnTo>
                    <a:pt x="124" y="11"/>
                  </a:lnTo>
                  <a:lnTo>
                    <a:pt x="124" y="9"/>
                  </a:lnTo>
                  <a:lnTo>
                    <a:pt x="124" y="8"/>
                  </a:lnTo>
                  <a:lnTo>
                    <a:pt x="123" y="6"/>
                  </a:lnTo>
                  <a:lnTo>
                    <a:pt x="123" y="5"/>
                  </a:lnTo>
                  <a:lnTo>
                    <a:pt x="122" y="3"/>
                  </a:lnTo>
                  <a:lnTo>
                    <a:pt x="120" y="1"/>
                  </a:lnTo>
                  <a:lnTo>
                    <a:pt x="118" y="1"/>
                  </a:lnTo>
                  <a:lnTo>
                    <a:pt x="116" y="0"/>
                  </a:lnTo>
                  <a:lnTo>
                    <a:pt x="114" y="0"/>
                  </a:lnTo>
                  <a:lnTo>
                    <a:pt x="111" y="1"/>
                  </a:lnTo>
                  <a:lnTo>
                    <a:pt x="109" y="2"/>
                  </a:lnTo>
                  <a:lnTo>
                    <a:pt x="106" y="3"/>
                  </a:lnTo>
                  <a:lnTo>
                    <a:pt x="103" y="5"/>
                  </a:lnTo>
                  <a:lnTo>
                    <a:pt x="100" y="8"/>
                  </a:lnTo>
                  <a:lnTo>
                    <a:pt x="98" y="11"/>
                  </a:lnTo>
                  <a:lnTo>
                    <a:pt x="95" y="14"/>
                  </a:lnTo>
                  <a:lnTo>
                    <a:pt x="92" y="17"/>
                  </a:lnTo>
                  <a:lnTo>
                    <a:pt x="90" y="20"/>
                  </a:lnTo>
                  <a:lnTo>
                    <a:pt x="88" y="24"/>
                  </a:lnTo>
                  <a:lnTo>
                    <a:pt x="86" y="28"/>
                  </a:lnTo>
                </a:path>
              </a:pathLst>
            </a:custGeom>
            <a:solidFill>
              <a:srgbClr val="004A10"/>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40" name="Freeform 91"/>
            <p:cNvSpPr>
              <a:spLocks/>
            </p:cNvSpPr>
            <p:nvPr/>
          </p:nvSpPr>
          <p:spPr bwMode="auto">
            <a:xfrm>
              <a:off x="2792" y="1671"/>
              <a:ext cx="205" cy="153"/>
            </a:xfrm>
            <a:custGeom>
              <a:avLst/>
              <a:gdLst>
                <a:gd name="T0" fmla="*/ 82 w 205"/>
                <a:gd name="T1" fmla="*/ 37 h 153"/>
                <a:gd name="T2" fmla="*/ 77 w 205"/>
                <a:gd name="T3" fmla="*/ 53 h 153"/>
                <a:gd name="T4" fmla="*/ 77 w 205"/>
                <a:gd name="T5" fmla="*/ 64 h 153"/>
                <a:gd name="T6" fmla="*/ 78 w 205"/>
                <a:gd name="T7" fmla="*/ 74 h 153"/>
                <a:gd name="T8" fmla="*/ 78 w 205"/>
                <a:gd name="T9" fmla="*/ 84 h 153"/>
                <a:gd name="T10" fmla="*/ 76 w 205"/>
                <a:gd name="T11" fmla="*/ 95 h 153"/>
                <a:gd name="T12" fmla="*/ 69 w 205"/>
                <a:gd name="T13" fmla="*/ 104 h 153"/>
                <a:gd name="T14" fmla="*/ 51 w 205"/>
                <a:gd name="T15" fmla="*/ 107 h 153"/>
                <a:gd name="T16" fmla="*/ 30 w 205"/>
                <a:gd name="T17" fmla="*/ 103 h 153"/>
                <a:gd name="T18" fmla="*/ 9 w 205"/>
                <a:gd name="T19" fmla="*/ 100 h 153"/>
                <a:gd name="T20" fmla="*/ 0 w 205"/>
                <a:gd name="T21" fmla="*/ 103 h 153"/>
                <a:gd name="T22" fmla="*/ 6 w 205"/>
                <a:gd name="T23" fmla="*/ 116 h 153"/>
                <a:gd name="T24" fmla="*/ 16 w 205"/>
                <a:gd name="T25" fmla="*/ 127 h 153"/>
                <a:gd name="T26" fmla="*/ 29 w 205"/>
                <a:gd name="T27" fmla="*/ 137 h 153"/>
                <a:gd name="T28" fmla="*/ 44 w 205"/>
                <a:gd name="T29" fmla="*/ 144 h 153"/>
                <a:gd name="T30" fmla="*/ 59 w 205"/>
                <a:gd name="T31" fmla="*/ 148 h 153"/>
                <a:gd name="T32" fmla="*/ 82 w 205"/>
                <a:gd name="T33" fmla="*/ 152 h 153"/>
                <a:gd name="T34" fmla="*/ 99 w 205"/>
                <a:gd name="T35" fmla="*/ 151 h 153"/>
                <a:gd name="T36" fmla="*/ 109 w 205"/>
                <a:gd name="T37" fmla="*/ 145 h 153"/>
                <a:gd name="T38" fmla="*/ 114 w 205"/>
                <a:gd name="T39" fmla="*/ 135 h 153"/>
                <a:gd name="T40" fmla="*/ 120 w 205"/>
                <a:gd name="T41" fmla="*/ 122 h 153"/>
                <a:gd name="T42" fmla="*/ 127 w 205"/>
                <a:gd name="T43" fmla="*/ 113 h 153"/>
                <a:gd name="T44" fmla="*/ 127 w 205"/>
                <a:gd name="T45" fmla="*/ 120 h 153"/>
                <a:gd name="T46" fmla="*/ 129 w 205"/>
                <a:gd name="T47" fmla="*/ 128 h 153"/>
                <a:gd name="T48" fmla="*/ 133 w 205"/>
                <a:gd name="T49" fmla="*/ 136 h 153"/>
                <a:gd name="T50" fmla="*/ 141 w 205"/>
                <a:gd name="T51" fmla="*/ 139 h 153"/>
                <a:gd name="T52" fmla="*/ 151 w 205"/>
                <a:gd name="T53" fmla="*/ 136 h 153"/>
                <a:gd name="T54" fmla="*/ 159 w 205"/>
                <a:gd name="T55" fmla="*/ 132 h 153"/>
                <a:gd name="T56" fmla="*/ 168 w 205"/>
                <a:gd name="T57" fmla="*/ 127 h 153"/>
                <a:gd name="T58" fmla="*/ 177 w 205"/>
                <a:gd name="T59" fmla="*/ 120 h 153"/>
                <a:gd name="T60" fmla="*/ 185 w 205"/>
                <a:gd name="T61" fmla="*/ 113 h 153"/>
                <a:gd name="T62" fmla="*/ 192 w 205"/>
                <a:gd name="T63" fmla="*/ 105 h 153"/>
                <a:gd name="T64" fmla="*/ 197 w 205"/>
                <a:gd name="T65" fmla="*/ 95 h 153"/>
                <a:gd name="T66" fmla="*/ 201 w 205"/>
                <a:gd name="T67" fmla="*/ 85 h 153"/>
                <a:gd name="T68" fmla="*/ 204 w 205"/>
                <a:gd name="T69" fmla="*/ 73 h 153"/>
                <a:gd name="T70" fmla="*/ 204 w 205"/>
                <a:gd name="T71" fmla="*/ 59 h 153"/>
                <a:gd name="T72" fmla="*/ 201 w 205"/>
                <a:gd name="T73" fmla="*/ 45 h 153"/>
                <a:gd name="T74" fmla="*/ 195 w 205"/>
                <a:gd name="T75" fmla="*/ 33 h 153"/>
                <a:gd name="T76" fmla="*/ 183 w 205"/>
                <a:gd name="T77" fmla="*/ 24 h 153"/>
                <a:gd name="T78" fmla="*/ 168 w 205"/>
                <a:gd name="T79" fmla="*/ 17 h 153"/>
                <a:gd name="T80" fmla="*/ 152 w 205"/>
                <a:gd name="T81" fmla="*/ 15 h 153"/>
                <a:gd name="T82" fmla="*/ 140 w 205"/>
                <a:gd name="T83" fmla="*/ 19 h 153"/>
                <a:gd name="T84" fmla="*/ 134 w 205"/>
                <a:gd name="T85" fmla="*/ 28 h 153"/>
                <a:gd name="T86" fmla="*/ 134 w 205"/>
                <a:gd name="T87" fmla="*/ 34 h 153"/>
                <a:gd name="T88" fmla="*/ 133 w 205"/>
                <a:gd name="T89" fmla="*/ 43 h 153"/>
                <a:gd name="T90" fmla="*/ 132 w 205"/>
                <a:gd name="T91" fmla="*/ 53 h 153"/>
                <a:gd name="T92" fmla="*/ 131 w 205"/>
                <a:gd name="T93" fmla="*/ 62 h 153"/>
                <a:gd name="T94" fmla="*/ 130 w 205"/>
                <a:gd name="T95" fmla="*/ 69 h 153"/>
                <a:gd name="T96" fmla="*/ 127 w 205"/>
                <a:gd name="T97" fmla="*/ 69 h 153"/>
                <a:gd name="T98" fmla="*/ 125 w 205"/>
                <a:gd name="T99" fmla="*/ 64 h 153"/>
                <a:gd name="T100" fmla="*/ 125 w 205"/>
                <a:gd name="T101" fmla="*/ 53 h 153"/>
                <a:gd name="T102" fmla="*/ 126 w 205"/>
                <a:gd name="T103" fmla="*/ 41 h 153"/>
                <a:gd name="T104" fmla="*/ 125 w 205"/>
                <a:gd name="T105" fmla="*/ 31 h 153"/>
                <a:gd name="T106" fmla="*/ 125 w 205"/>
                <a:gd name="T107" fmla="*/ 22 h 153"/>
                <a:gd name="T108" fmla="*/ 124 w 205"/>
                <a:gd name="T109" fmla="*/ 14 h 153"/>
                <a:gd name="T110" fmla="*/ 123 w 205"/>
                <a:gd name="T111" fmla="*/ 8 h 153"/>
                <a:gd name="T112" fmla="*/ 121 w 205"/>
                <a:gd name="T113" fmla="*/ 3 h 153"/>
                <a:gd name="T114" fmla="*/ 115 w 205"/>
                <a:gd name="T115" fmla="*/ 0 h 153"/>
                <a:gd name="T116" fmla="*/ 109 w 205"/>
                <a:gd name="T117" fmla="*/ 1 h 153"/>
                <a:gd name="T118" fmla="*/ 101 w 205"/>
                <a:gd name="T119" fmla="*/ 6 h 153"/>
                <a:gd name="T120" fmla="*/ 94 w 205"/>
                <a:gd name="T121" fmla="*/ 13 h 153"/>
                <a:gd name="T122" fmla="*/ 87 w 205"/>
                <a:gd name="T123" fmla="*/ 24 h 1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5" h="153">
                  <a:moveTo>
                    <a:pt x="87" y="24"/>
                  </a:moveTo>
                  <a:lnTo>
                    <a:pt x="84" y="31"/>
                  </a:lnTo>
                  <a:lnTo>
                    <a:pt x="82" y="37"/>
                  </a:lnTo>
                  <a:lnTo>
                    <a:pt x="80" y="43"/>
                  </a:lnTo>
                  <a:lnTo>
                    <a:pt x="78" y="48"/>
                  </a:lnTo>
                  <a:lnTo>
                    <a:pt x="77" y="53"/>
                  </a:lnTo>
                  <a:lnTo>
                    <a:pt x="77" y="57"/>
                  </a:lnTo>
                  <a:lnTo>
                    <a:pt x="77" y="61"/>
                  </a:lnTo>
                  <a:lnTo>
                    <a:pt x="77" y="64"/>
                  </a:lnTo>
                  <a:lnTo>
                    <a:pt x="77" y="67"/>
                  </a:lnTo>
                  <a:lnTo>
                    <a:pt x="77" y="71"/>
                  </a:lnTo>
                  <a:lnTo>
                    <a:pt x="78" y="74"/>
                  </a:lnTo>
                  <a:lnTo>
                    <a:pt x="78" y="77"/>
                  </a:lnTo>
                  <a:lnTo>
                    <a:pt x="78" y="80"/>
                  </a:lnTo>
                  <a:lnTo>
                    <a:pt x="78" y="84"/>
                  </a:lnTo>
                  <a:lnTo>
                    <a:pt x="78" y="87"/>
                  </a:lnTo>
                  <a:lnTo>
                    <a:pt x="77" y="92"/>
                  </a:lnTo>
                  <a:lnTo>
                    <a:pt x="76" y="95"/>
                  </a:lnTo>
                  <a:lnTo>
                    <a:pt x="75" y="98"/>
                  </a:lnTo>
                  <a:lnTo>
                    <a:pt x="72" y="101"/>
                  </a:lnTo>
                  <a:lnTo>
                    <a:pt x="69" y="104"/>
                  </a:lnTo>
                  <a:lnTo>
                    <a:pt x="64" y="106"/>
                  </a:lnTo>
                  <a:lnTo>
                    <a:pt x="58" y="107"/>
                  </a:lnTo>
                  <a:lnTo>
                    <a:pt x="51" y="107"/>
                  </a:lnTo>
                  <a:lnTo>
                    <a:pt x="42" y="106"/>
                  </a:lnTo>
                  <a:lnTo>
                    <a:pt x="36" y="105"/>
                  </a:lnTo>
                  <a:lnTo>
                    <a:pt x="30" y="103"/>
                  </a:lnTo>
                  <a:lnTo>
                    <a:pt x="23" y="102"/>
                  </a:lnTo>
                  <a:lnTo>
                    <a:pt x="16" y="101"/>
                  </a:lnTo>
                  <a:lnTo>
                    <a:pt x="9" y="100"/>
                  </a:lnTo>
                  <a:lnTo>
                    <a:pt x="4" y="100"/>
                  </a:lnTo>
                  <a:lnTo>
                    <a:pt x="1" y="101"/>
                  </a:lnTo>
                  <a:lnTo>
                    <a:pt x="0" y="103"/>
                  </a:lnTo>
                  <a:lnTo>
                    <a:pt x="1" y="108"/>
                  </a:lnTo>
                  <a:lnTo>
                    <a:pt x="3" y="112"/>
                  </a:lnTo>
                  <a:lnTo>
                    <a:pt x="6" y="116"/>
                  </a:lnTo>
                  <a:lnTo>
                    <a:pt x="9" y="120"/>
                  </a:lnTo>
                  <a:lnTo>
                    <a:pt x="12" y="124"/>
                  </a:lnTo>
                  <a:lnTo>
                    <a:pt x="16" y="127"/>
                  </a:lnTo>
                  <a:lnTo>
                    <a:pt x="20" y="131"/>
                  </a:lnTo>
                  <a:lnTo>
                    <a:pt x="25" y="134"/>
                  </a:lnTo>
                  <a:lnTo>
                    <a:pt x="29" y="137"/>
                  </a:lnTo>
                  <a:lnTo>
                    <a:pt x="34" y="139"/>
                  </a:lnTo>
                  <a:lnTo>
                    <a:pt x="39" y="142"/>
                  </a:lnTo>
                  <a:lnTo>
                    <a:pt x="44" y="144"/>
                  </a:lnTo>
                  <a:lnTo>
                    <a:pt x="49" y="145"/>
                  </a:lnTo>
                  <a:lnTo>
                    <a:pt x="54" y="147"/>
                  </a:lnTo>
                  <a:lnTo>
                    <a:pt x="59" y="148"/>
                  </a:lnTo>
                  <a:lnTo>
                    <a:pt x="64" y="149"/>
                  </a:lnTo>
                  <a:lnTo>
                    <a:pt x="74" y="151"/>
                  </a:lnTo>
                  <a:lnTo>
                    <a:pt x="82" y="152"/>
                  </a:lnTo>
                  <a:lnTo>
                    <a:pt x="89" y="152"/>
                  </a:lnTo>
                  <a:lnTo>
                    <a:pt x="95" y="152"/>
                  </a:lnTo>
                  <a:lnTo>
                    <a:pt x="99" y="151"/>
                  </a:lnTo>
                  <a:lnTo>
                    <a:pt x="103" y="149"/>
                  </a:lnTo>
                  <a:lnTo>
                    <a:pt x="106" y="148"/>
                  </a:lnTo>
                  <a:lnTo>
                    <a:pt x="109" y="145"/>
                  </a:lnTo>
                  <a:lnTo>
                    <a:pt x="111" y="142"/>
                  </a:lnTo>
                  <a:lnTo>
                    <a:pt x="113" y="139"/>
                  </a:lnTo>
                  <a:lnTo>
                    <a:pt x="114" y="135"/>
                  </a:lnTo>
                  <a:lnTo>
                    <a:pt x="116" y="131"/>
                  </a:lnTo>
                  <a:lnTo>
                    <a:pt x="118" y="127"/>
                  </a:lnTo>
                  <a:lnTo>
                    <a:pt x="120" y="122"/>
                  </a:lnTo>
                  <a:lnTo>
                    <a:pt x="123" y="117"/>
                  </a:lnTo>
                  <a:lnTo>
                    <a:pt x="127" y="112"/>
                  </a:lnTo>
                  <a:lnTo>
                    <a:pt x="127" y="113"/>
                  </a:lnTo>
                  <a:lnTo>
                    <a:pt x="127" y="115"/>
                  </a:lnTo>
                  <a:lnTo>
                    <a:pt x="127" y="117"/>
                  </a:lnTo>
                  <a:lnTo>
                    <a:pt x="127" y="120"/>
                  </a:lnTo>
                  <a:lnTo>
                    <a:pt x="127" y="122"/>
                  </a:lnTo>
                  <a:lnTo>
                    <a:pt x="128" y="126"/>
                  </a:lnTo>
                  <a:lnTo>
                    <a:pt x="129" y="128"/>
                  </a:lnTo>
                  <a:lnTo>
                    <a:pt x="130" y="131"/>
                  </a:lnTo>
                  <a:lnTo>
                    <a:pt x="131" y="134"/>
                  </a:lnTo>
                  <a:lnTo>
                    <a:pt x="133" y="136"/>
                  </a:lnTo>
                  <a:lnTo>
                    <a:pt x="135" y="138"/>
                  </a:lnTo>
                  <a:lnTo>
                    <a:pt x="138" y="139"/>
                  </a:lnTo>
                  <a:lnTo>
                    <a:pt x="141" y="139"/>
                  </a:lnTo>
                  <a:lnTo>
                    <a:pt x="144" y="139"/>
                  </a:lnTo>
                  <a:lnTo>
                    <a:pt x="148" y="137"/>
                  </a:lnTo>
                  <a:lnTo>
                    <a:pt x="151" y="136"/>
                  </a:lnTo>
                  <a:lnTo>
                    <a:pt x="154" y="135"/>
                  </a:lnTo>
                  <a:lnTo>
                    <a:pt x="156" y="134"/>
                  </a:lnTo>
                  <a:lnTo>
                    <a:pt x="159" y="132"/>
                  </a:lnTo>
                  <a:lnTo>
                    <a:pt x="162" y="130"/>
                  </a:lnTo>
                  <a:lnTo>
                    <a:pt x="165" y="128"/>
                  </a:lnTo>
                  <a:lnTo>
                    <a:pt x="168" y="127"/>
                  </a:lnTo>
                  <a:lnTo>
                    <a:pt x="171" y="125"/>
                  </a:lnTo>
                  <a:lnTo>
                    <a:pt x="174" y="123"/>
                  </a:lnTo>
                  <a:lnTo>
                    <a:pt x="177" y="120"/>
                  </a:lnTo>
                  <a:lnTo>
                    <a:pt x="179" y="118"/>
                  </a:lnTo>
                  <a:lnTo>
                    <a:pt x="182" y="116"/>
                  </a:lnTo>
                  <a:lnTo>
                    <a:pt x="185" y="113"/>
                  </a:lnTo>
                  <a:lnTo>
                    <a:pt x="187" y="110"/>
                  </a:lnTo>
                  <a:lnTo>
                    <a:pt x="189" y="108"/>
                  </a:lnTo>
                  <a:lnTo>
                    <a:pt x="192" y="105"/>
                  </a:lnTo>
                  <a:lnTo>
                    <a:pt x="194" y="102"/>
                  </a:lnTo>
                  <a:lnTo>
                    <a:pt x="196" y="99"/>
                  </a:lnTo>
                  <a:lnTo>
                    <a:pt x="197" y="95"/>
                  </a:lnTo>
                  <a:lnTo>
                    <a:pt x="199" y="92"/>
                  </a:lnTo>
                  <a:lnTo>
                    <a:pt x="200" y="88"/>
                  </a:lnTo>
                  <a:lnTo>
                    <a:pt x="201" y="85"/>
                  </a:lnTo>
                  <a:lnTo>
                    <a:pt x="203" y="81"/>
                  </a:lnTo>
                  <a:lnTo>
                    <a:pt x="203" y="77"/>
                  </a:lnTo>
                  <a:lnTo>
                    <a:pt x="204" y="73"/>
                  </a:lnTo>
                  <a:lnTo>
                    <a:pt x="204" y="68"/>
                  </a:lnTo>
                  <a:lnTo>
                    <a:pt x="204" y="64"/>
                  </a:lnTo>
                  <a:lnTo>
                    <a:pt x="204" y="59"/>
                  </a:lnTo>
                  <a:lnTo>
                    <a:pt x="203" y="55"/>
                  </a:lnTo>
                  <a:lnTo>
                    <a:pt x="202" y="50"/>
                  </a:lnTo>
                  <a:lnTo>
                    <a:pt x="201" y="45"/>
                  </a:lnTo>
                  <a:lnTo>
                    <a:pt x="199" y="40"/>
                  </a:lnTo>
                  <a:lnTo>
                    <a:pt x="198" y="36"/>
                  </a:lnTo>
                  <a:lnTo>
                    <a:pt x="195" y="33"/>
                  </a:lnTo>
                  <a:lnTo>
                    <a:pt x="192" y="30"/>
                  </a:lnTo>
                  <a:lnTo>
                    <a:pt x="188" y="27"/>
                  </a:lnTo>
                  <a:lnTo>
                    <a:pt x="183" y="24"/>
                  </a:lnTo>
                  <a:lnTo>
                    <a:pt x="179" y="21"/>
                  </a:lnTo>
                  <a:lnTo>
                    <a:pt x="174" y="19"/>
                  </a:lnTo>
                  <a:lnTo>
                    <a:pt x="168" y="17"/>
                  </a:lnTo>
                  <a:lnTo>
                    <a:pt x="163" y="16"/>
                  </a:lnTo>
                  <a:lnTo>
                    <a:pt x="158" y="15"/>
                  </a:lnTo>
                  <a:lnTo>
                    <a:pt x="152" y="15"/>
                  </a:lnTo>
                  <a:lnTo>
                    <a:pt x="148" y="16"/>
                  </a:lnTo>
                  <a:lnTo>
                    <a:pt x="144" y="17"/>
                  </a:lnTo>
                  <a:lnTo>
                    <a:pt x="140" y="19"/>
                  </a:lnTo>
                  <a:lnTo>
                    <a:pt x="137" y="23"/>
                  </a:lnTo>
                  <a:lnTo>
                    <a:pt x="135" y="27"/>
                  </a:lnTo>
                  <a:lnTo>
                    <a:pt x="134" y="28"/>
                  </a:lnTo>
                  <a:lnTo>
                    <a:pt x="134" y="30"/>
                  </a:lnTo>
                  <a:lnTo>
                    <a:pt x="134" y="32"/>
                  </a:lnTo>
                  <a:lnTo>
                    <a:pt x="134" y="34"/>
                  </a:lnTo>
                  <a:lnTo>
                    <a:pt x="133" y="37"/>
                  </a:lnTo>
                  <a:lnTo>
                    <a:pt x="133" y="40"/>
                  </a:lnTo>
                  <a:lnTo>
                    <a:pt x="133" y="43"/>
                  </a:lnTo>
                  <a:lnTo>
                    <a:pt x="132" y="46"/>
                  </a:lnTo>
                  <a:lnTo>
                    <a:pt x="132" y="49"/>
                  </a:lnTo>
                  <a:lnTo>
                    <a:pt x="132" y="53"/>
                  </a:lnTo>
                  <a:lnTo>
                    <a:pt x="132" y="56"/>
                  </a:lnTo>
                  <a:lnTo>
                    <a:pt x="131" y="59"/>
                  </a:lnTo>
                  <a:lnTo>
                    <a:pt x="131" y="62"/>
                  </a:lnTo>
                  <a:lnTo>
                    <a:pt x="130" y="64"/>
                  </a:lnTo>
                  <a:lnTo>
                    <a:pt x="130" y="67"/>
                  </a:lnTo>
                  <a:lnTo>
                    <a:pt x="130" y="69"/>
                  </a:lnTo>
                  <a:lnTo>
                    <a:pt x="129" y="69"/>
                  </a:lnTo>
                  <a:lnTo>
                    <a:pt x="128" y="70"/>
                  </a:lnTo>
                  <a:lnTo>
                    <a:pt x="127" y="69"/>
                  </a:lnTo>
                  <a:lnTo>
                    <a:pt x="126" y="67"/>
                  </a:lnTo>
                  <a:lnTo>
                    <a:pt x="126" y="66"/>
                  </a:lnTo>
                  <a:lnTo>
                    <a:pt x="125" y="64"/>
                  </a:lnTo>
                  <a:lnTo>
                    <a:pt x="125" y="61"/>
                  </a:lnTo>
                  <a:lnTo>
                    <a:pt x="125" y="57"/>
                  </a:lnTo>
                  <a:lnTo>
                    <a:pt x="125" y="53"/>
                  </a:lnTo>
                  <a:lnTo>
                    <a:pt x="125" y="48"/>
                  </a:lnTo>
                  <a:lnTo>
                    <a:pt x="125" y="45"/>
                  </a:lnTo>
                  <a:lnTo>
                    <a:pt x="126" y="41"/>
                  </a:lnTo>
                  <a:lnTo>
                    <a:pt x="126" y="38"/>
                  </a:lnTo>
                  <a:lnTo>
                    <a:pt x="125" y="35"/>
                  </a:lnTo>
                  <a:lnTo>
                    <a:pt x="125" y="31"/>
                  </a:lnTo>
                  <a:lnTo>
                    <a:pt x="125" y="28"/>
                  </a:lnTo>
                  <a:lnTo>
                    <a:pt x="125" y="25"/>
                  </a:lnTo>
                  <a:lnTo>
                    <a:pt x="125" y="22"/>
                  </a:lnTo>
                  <a:lnTo>
                    <a:pt x="124" y="19"/>
                  </a:lnTo>
                  <a:lnTo>
                    <a:pt x="124" y="16"/>
                  </a:lnTo>
                  <a:lnTo>
                    <a:pt x="124" y="14"/>
                  </a:lnTo>
                  <a:lnTo>
                    <a:pt x="123" y="11"/>
                  </a:lnTo>
                  <a:lnTo>
                    <a:pt x="123" y="9"/>
                  </a:lnTo>
                  <a:lnTo>
                    <a:pt x="123" y="8"/>
                  </a:lnTo>
                  <a:lnTo>
                    <a:pt x="122" y="7"/>
                  </a:lnTo>
                  <a:lnTo>
                    <a:pt x="122" y="6"/>
                  </a:lnTo>
                  <a:lnTo>
                    <a:pt x="121" y="3"/>
                  </a:lnTo>
                  <a:lnTo>
                    <a:pt x="119" y="2"/>
                  </a:lnTo>
                  <a:lnTo>
                    <a:pt x="117" y="1"/>
                  </a:lnTo>
                  <a:lnTo>
                    <a:pt x="115" y="0"/>
                  </a:lnTo>
                  <a:lnTo>
                    <a:pt x="113" y="0"/>
                  </a:lnTo>
                  <a:lnTo>
                    <a:pt x="111" y="0"/>
                  </a:lnTo>
                  <a:lnTo>
                    <a:pt x="109" y="1"/>
                  </a:lnTo>
                  <a:lnTo>
                    <a:pt x="106" y="2"/>
                  </a:lnTo>
                  <a:lnTo>
                    <a:pt x="103" y="4"/>
                  </a:lnTo>
                  <a:lnTo>
                    <a:pt x="101" y="6"/>
                  </a:lnTo>
                  <a:lnTo>
                    <a:pt x="99" y="8"/>
                  </a:lnTo>
                  <a:lnTo>
                    <a:pt x="96" y="10"/>
                  </a:lnTo>
                  <a:lnTo>
                    <a:pt x="94" y="13"/>
                  </a:lnTo>
                  <a:lnTo>
                    <a:pt x="91" y="17"/>
                  </a:lnTo>
                  <a:lnTo>
                    <a:pt x="89" y="20"/>
                  </a:lnTo>
                  <a:lnTo>
                    <a:pt x="87" y="24"/>
                  </a:lnTo>
                </a:path>
              </a:pathLst>
            </a:custGeom>
            <a:solidFill>
              <a:srgbClr val="00572C"/>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41" name="Freeform 92"/>
            <p:cNvSpPr>
              <a:spLocks/>
            </p:cNvSpPr>
            <p:nvPr/>
          </p:nvSpPr>
          <p:spPr bwMode="auto">
            <a:xfrm>
              <a:off x="2792" y="1677"/>
              <a:ext cx="203" cy="146"/>
            </a:xfrm>
            <a:custGeom>
              <a:avLst/>
              <a:gdLst>
                <a:gd name="T0" fmla="*/ 118 w 203"/>
                <a:gd name="T1" fmla="*/ 3 h 146"/>
                <a:gd name="T2" fmla="*/ 113 w 203"/>
                <a:gd name="T3" fmla="*/ 0 h 146"/>
                <a:gd name="T4" fmla="*/ 106 w 203"/>
                <a:gd name="T5" fmla="*/ 1 h 146"/>
                <a:gd name="T6" fmla="*/ 99 w 203"/>
                <a:gd name="T7" fmla="*/ 5 h 146"/>
                <a:gd name="T8" fmla="*/ 93 w 203"/>
                <a:gd name="T9" fmla="*/ 13 h 146"/>
                <a:gd name="T10" fmla="*/ 85 w 203"/>
                <a:gd name="T11" fmla="*/ 27 h 146"/>
                <a:gd name="T12" fmla="*/ 80 w 203"/>
                <a:gd name="T13" fmla="*/ 45 h 146"/>
                <a:gd name="T14" fmla="*/ 80 w 203"/>
                <a:gd name="T15" fmla="*/ 58 h 146"/>
                <a:gd name="T16" fmla="*/ 82 w 203"/>
                <a:gd name="T17" fmla="*/ 69 h 146"/>
                <a:gd name="T18" fmla="*/ 84 w 203"/>
                <a:gd name="T19" fmla="*/ 78 h 146"/>
                <a:gd name="T20" fmla="*/ 83 w 203"/>
                <a:gd name="T21" fmla="*/ 90 h 146"/>
                <a:gd name="T22" fmla="*/ 78 w 203"/>
                <a:gd name="T23" fmla="*/ 100 h 146"/>
                <a:gd name="T24" fmla="*/ 63 w 203"/>
                <a:gd name="T25" fmla="*/ 106 h 146"/>
                <a:gd name="T26" fmla="*/ 40 w 203"/>
                <a:gd name="T27" fmla="*/ 102 h 146"/>
                <a:gd name="T28" fmla="*/ 17 w 203"/>
                <a:gd name="T29" fmla="*/ 96 h 146"/>
                <a:gd name="T30" fmla="*/ 1 w 203"/>
                <a:gd name="T31" fmla="*/ 94 h 146"/>
                <a:gd name="T32" fmla="*/ 3 w 203"/>
                <a:gd name="T33" fmla="*/ 106 h 146"/>
                <a:gd name="T34" fmla="*/ 12 w 203"/>
                <a:gd name="T35" fmla="*/ 118 h 146"/>
                <a:gd name="T36" fmla="*/ 25 w 203"/>
                <a:gd name="T37" fmla="*/ 127 h 146"/>
                <a:gd name="T38" fmla="*/ 40 w 203"/>
                <a:gd name="T39" fmla="*/ 135 h 146"/>
                <a:gd name="T40" fmla="*/ 55 w 203"/>
                <a:gd name="T41" fmla="*/ 140 h 146"/>
                <a:gd name="T42" fmla="*/ 74 w 203"/>
                <a:gd name="T43" fmla="*/ 144 h 146"/>
                <a:gd name="T44" fmla="*/ 96 w 203"/>
                <a:gd name="T45" fmla="*/ 145 h 146"/>
                <a:gd name="T46" fmla="*/ 107 w 203"/>
                <a:gd name="T47" fmla="*/ 140 h 146"/>
                <a:gd name="T48" fmla="*/ 113 w 203"/>
                <a:gd name="T49" fmla="*/ 131 h 146"/>
                <a:gd name="T50" fmla="*/ 117 w 203"/>
                <a:gd name="T51" fmla="*/ 118 h 146"/>
                <a:gd name="T52" fmla="*/ 126 w 203"/>
                <a:gd name="T53" fmla="*/ 102 h 146"/>
                <a:gd name="T54" fmla="*/ 126 w 203"/>
                <a:gd name="T55" fmla="*/ 106 h 146"/>
                <a:gd name="T56" fmla="*/ 127 w 203"/>
                <a:gd name="T57" fmla="*/ 114 h 146"/>
                <a:gd name="T58" fmla="*/ 129 w 203"/>
                <a:gd name="T59" fmla="*/ 124 h 146"/>
                <a:gd name="T60" fmla="*/ 134 w 203"/>
                <a:gd name="T61" fmla="*/ 131 h 146"/>
                <a:gd name="T62" fmla="*/ 142 w 203"/>
                <a:gd name="T63" fmla="*/ 132 h 146"/>
                <a:gd name="T64" fmla="*/ 151 w 203"/>
                <a:gd name="T65" fmla="*/ 128 h 146"/>
                <a:gd name="T66" fmla="*/ 160 w 203"/>
                <a:gd name="T67" fmla="*/ 124 h 146"/>
                <a:gd name="T68" fmla="*/ 169 w 203"/>
                <a:gd name="T69" fmla="*/ 118 h 146"/>
                <a:gd name="T70" fmla="*/ 177 w 203"/>
                <a:gd name="T71" fmla="*/ 113 h 146"/>
                <a:gd name="T72" fmla="*/ 185 w 203"/>
                <a:gd name="T73" fmla="*/ 106 h 146"/>
                <a:gd name="T74" fmla="*/ 192 w 203"/>
                <a:gd name="T75" fmla="*/ 97 h 146"/>
                <a:gd name="T76" fmla="*/ 197 w 203"/>
                <a:gd name="T77" fmla="*/ 88 h 146"/>
                <a:gd name="T78" fmla="*/ 201 w 203"/>
                <a:gd name="T79" fmla="*/ 78 h 146"/>
                <a:gd name="T80" fmla="*/ 202 w 203"/>
                <a:gd name="T81" fmla="*/ 66 h 146"/>
                <a:gd name="T82" fmla="*/ 201 w 203"/>
                <a:gd name="T83" fmla="*/ 52 h 146"/>
                <a:gd name="T84" fmla="*/ 197 w 203"/>
                <a:gd name="T85" fmla="*/ 37 h 146"/>
                <a:gd name="T86" fmla="*/ 190 w 203"/>
                <a:gd name="T87" fmla="*/ 28 h 146"/>
                <a:gd name="T88" fmla="*/ 177 w 203"/>
                <a:gd name="T89" fmla="*/ 19 h 146"/>
                <a:gd name="T90" fmla="*/ 162 w 203"/>
                <a:gd name="T91" fmla="*/ 14 h 146"/>
                <a:gd name="T92" fmla="*/ 147 w 203"/>
                <a:gd name="T93" fmla="*/ 13 h 146"/>
                <a:gd name="T94" fmla="*/ 136 w 203"/>
                <a:gd name="T95" fmla="*/ 19 h 146"/>
                <a:gd name="T96" fmla="*/ 134 w 203"/>
                <a:gd name="T97" fmla="*/ 26 h 146"/>
                <a:gd name="T98" fmla="*/ 133 w 203"/>
                <a:gd name="T99" fmla="*/ 33 h 146"/>
                <a:gd name="T100" fmla="*/ 132 w 203"/>
                <a:gd name="T101" fmla="*/ 42 h 146"/>
                <a:gd name="T102" fmla="*/ 131 w 203"/>
                <a:gd name="T103" fmla="*/ 52 h 146"/>
                <a:gd name="T104" fmla="*/ 130 w 203"/>
                <a:gd name="T105" fmla="*/ 61 h 146"/>
                <a:gd name="T106" fmla="*/ 129 w 203"/>
                <a:gd name="T107" fmla="*/ 66 h 146"/>
                <a:gd name="T108" fmla="*/ 126 w 203"/>
                <a:gd name="T109" fmla="*/ 66 h 146"/>
                <a:gd name="T110" fmla="*/ 125 w 203"/>
                <a:gd name="T111" fmla="*/ 62 h 146"/>
                <a:gd name="T112" fmla="*/ 124 w 203"/>
                <a:gd name="T113" fmla="*/ 54 h 146"/>
                <a:gd name="T114" fmla="*/ 125 w 203"/>
                <a:gd name="T115" fmla="*/ 41 h 146"/>
                <a:gd name="T116" fmla="*/ 124 w 203"/>
                <a:gd name="T117" fmla="*/ 32 h 146"/>
                <a:gd name="T118" fmla="*/ 124 w 203"/>
                <a:gd name="T119" fmla="*/ 23 h 146"/>
                <a:gd name="T120" fmla="*/ 123 w 203"/>
                <a:gd name="T121" fmla="*/ 15 h 146"/>
                <a:gd name="T122" fmla="*/ 121 w 203"/>
                <a:gd name="T123" fmla="*/ 10 h 146"/>
                <a:gd name="T124" fmla="*/ 121 w 203"/>
                <a:gd name="T125" fmla="*/ 6 h 1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3" h="146">
                  <a:moveTo>
                    <a:pt x="121" y="6"/>
                  </a:moveTo>
                  <a:lnTo>
                    <a:pt x="119" y="4"/>
                  </a:lnTo>
                  <a:lnTo>
                    <a:pt x="118" y="3"/>
                  </a:lnTo>
                  <a:lnTo>
                    <a:pt x="116" y="1"/>
                  </a:lnTo>
                  <a:lnTo>
                    <a:pt x="115" y="0"/>
                  </a:lnTo>
                  <a:lnTo>
                    <a:pt x="113" y="0"/>
                  </a:lnTo>
                  <a:lnTo>
                    <a:pt x="111" y="0"/>
                  </a:lnTo>
                  <a:lnTo>
                    <a:pt x="108" y="0"/>
                  </a:lnTo>
                  <a:lnTo>
                    <a:pt x="106" y="1"/>
                  </a:lnTo>
                  <a:lnTo>
                    <a:pt x="104" y="2"/>
                  </a:lnTo>
                  <a:lnTo>
                    <a:pt x="102" y="3"/>
                  </a:lnTo>
                  <a:lnTo>
                    <a:pt x="99" y="5"/>
                  </a:lnTo>
                  <a:lnTo>
                    <a:pt x="97" y="8"/>
                  </a:lnTo>
                  <a:lnTo>
                    <a:pt x="95" y="10"/>
                  </a:lnTo>
                  <a:lnTo>
                    <a:pt x="93" y="13"/>
                  </a:lnTo>
                  <a:lnTo>
                    <a:pt x="91" y="16"/>
                  </a:lnTo>
                  <a:lnTo>
                    <a:pt x="89" y="20"/>
                  </a:lnTo>
                  <a:lnTo>
                    <a:pt x="85" y="27"/>
                  </a:lnTo>
                  <a:lnTo>
                    <a:pt x="83" y="34"/>
                  </a:lnTo>
                  <a:lnTo>
                    <a:pt x="81" y="40"/>
                  </a:lnTo>
                  <a:lnTo>
                    <a:pt x="80" y="45"/>
                  </a:lnTo>
                  <a:lnTo>
                    <a:pt x="80" y="50"/>
                  </a:lnTo>
                  <a:lnTo>
                    <a:pt x="79" y="54"/>
                  </a:lnTo>
                  <a:lnTo>
                    <a:pt x="80" y="58"/>
                  </a:lnTo>
                  <a:lnTo>
                    <a:pt x="80" y="62"/>
                  </a:lnTo>
                  <a:lnTo>
                    <a:pt x="81" y="65"/>
                  </a:lnTo>
                  <a:lnTo>
                    <a:pt x="82" y="69"/>
                  </a:lnTo>
                  <a:lnTo>
                    <a:pt x="83" y="72"/>
                  </a:lnTo>
                  <a:lnTo>
                    <a:pt x="83" y="75"/>
                  </a:lnTo>
                  <a:lnTo>
                    <a:pt x="84" y="78"/>
                  </a:lnTo>
                  <a:lnTo>
                    <a:pt x="84" y="82"/>
                  </a:lnTo>
                  <a:lnTo>
                    <a:pt x="84" y="86"/>
                  </a:lnTo>
                  <a:lnTo>
                    <a:pt x="83" y="90"/>
                  </a:lnTo>
                  <a:lnTo>
                    <a:pt x="82" y="93"/>
                  </a:lnTo>
                  <a:lnTo>
                    <a:pt x="81" y="97"/>
                  </a:lnTo>
                  <a:lnTo>
                    <a:pt x="78" y="100"/>
                  </a:lnTo>
                  <a:lnTo>
                    <a:pt x="74" y="103"/>
                  </a:lnTo>
                  <a:lnTo>
                    <a:pt x="69" y="105"/>
                  </a:lnTo>
                  <a:lnTo>
                    <a:pt x="63" y="106"/>
                  </a:lnTo>
                  <a:lnTo>
                    <a:pt x="55" y="106"/>
                  </a:lnTo>
                  <a:lnTo>
                    <a:pt x="45" y="104"/>
                  </a:lnTo>
                  <a:lnTo>
                    <a:pt x="40" y="102"/>
                  </a:lnTo>
                  <a:lnTo>
                    <a:pt x="33" y="100"/>
                  </a:lnTo>
                  <a:lnTo>
                    <a:pt x="25" y="98"/>
                  </a:lnTo>
                  <a:lnTo>
                    <a:pt x="17" y="96"/>
                  </a:lnTo>
                  <a:lnTo>
                    <a:pt x="10" y="94"/>
                  </a:lnTo>
                  <a:lnTo>
                    <a:pt x="5" y="94"/>
                  </a:lnTo>
                  <a:lnTo>
                    <a:pt x="1" y="94"/>
                  </a:lnTo>
                  <a:lnTo>
                    <a:pt x="0" y="97"/>
                  </a:lnTo>
                  <a:lnTo>
                    <a:pt x="1" y="101"/>
                  </a:lnTo>
                  <a:lnTo>
                    <a:pt x="3" y="106"/>
                  </a:lnTo>
                  <a:lnTo>
                    <a:pt x="5" y="110"/>
                  </a:lnTo>
                  <a:lnTo>
                    <a:pt x="9" y="114"/>
                  </a:lnTo>
                  <a:lnTo>
                    <a:pt x="12" y="118"/>
                  </a:lnTo>
                  <a:lnTo>
                    <a:pt x="16" y="121"/>
                  </a:lnTo>
                  <a:lnTo>
                    <a:pt x="20" y="124"/>
                  </a:lnTo>
                  <a:lnTo>
                    <a:pt x="25" y="127"/>
                  </a:lnTo>
                  <a:lnTo>
                    <a:pt x="30" y="130"/>
                  </a:lnTo>
                  <a:lnTo>
                    <a:pt x="35" y="132"/>
                  </a:lnTo>
                  <a:lnTo>
                    <a:pt x="40" y="135"/>
                  </a:lnTo>
                  <a:lnTo>
                    <a:pt x="45" y="137"/>
                  </a:lnTo>
                  <a:lnTo>
                    <a:pt x="50" y="138"/>
                  </a:lnTo>
                  <a:lnTo>
                    <a:pt x="55" y="140"/>
                  </a:lnTo>
                  <a:lnTo>
                    <a:pt x="59" y="141"/>
                  </a:lnTo>
                  <a:lnTo>
                    <a:pt x="64" y="142"/>
                  </a:lnTo>
                  <a:lnTo>
                    <a:pt x="74" y="144"/>
                  </a:lnTo>
                  <a:lnTo>
                    <a:pt x="83" y="145"/>
                  </a:lnTo>
                  <a:lnTo>
                    <a:pt x="91" y="145"/>
                  </a:lnTo>
                  <a:lnTo>
                    <a:pt x="96" y="145"/>
                  </a:lnTo>
                  <a:lnTo>
                    <a:pt x="101" y="144"/>
                  </a:lnTo>
                  <a:lnTo>
                    <a:pt x="105" y="142"/>
                  </a:lnTo>
                  <a:lnTo>
                    <a:pt x="107" y="140"/>
                  </a:lnTo>
                  <a:lnTo>
                    <a:pt x="110" y="138"/>
                  </a:lnTo>
                  <a:lnTo>
                    <a:pt x="112" y="135"/>
                  </a:lnTo>
                  <a:lnTo>
                    <a:pt x="113" y="131"/>
                  </a:lnTo>
                  <a:lnTo>
                    <a:pt x="114" y="127"/>
                  </a:lnTo>
                  <a:lnTo>
                    <a:pt x="116" y="123"/>
                  </a:lnTo>
                  <a:lnTo>
                    <a:pt x="117" y="118"/>
                  </a:lnTo>
                  <a:lnTo>
                    <a:pt x="120" y="113"/>
                  </a:lnTo>
                  <a:lnTo>
                    <a:pt x="122" y="108"/>
                  </a:lnTo>
                  <a:lnTo>
                    <a:pt x="126" y="102"/>
                  </a:lnTo>
                  <a:lnTo>
                    <a:pt x="126" y="103"/>
                  </a:lnTo>
                  <a:lnTo>
                    <a:pt x="126" y="104"/>
                  </a:lnTo>
                  <a:lnTo>
                    <a:pt x="126" y="106"/>
                  </a:lnTo>
                  <a:lnTo>
                    <a:pt x="126" y="108"/>
                  </a:lnTo>
                  <a:lnTo>
                    <a:pt x="126" y="111"/>
                  </a:lnTo>
                  <a:lnTo>
                    <a:pt x="127" y="114"/>
                  </a:lnTo>
                  <a:lnTo>
                    <a:pt x="127" y="117"/>
                  </a:lnTo>
                  <a:lnTo>
                    <a:pt x="128" y="120"/>
                  </a:lnTo>
                  <a:lnTo>
                    <a:pt x="129" y="124"/>
                  </a:lnTo>
                  <a:lnTo>
                    <a:pt x="130" y="126"/>
                  </a:lnTo>
                  <a:lnTo>
                    <a:pt x="132" y="129"/>
                  </a:lnTo>
                  <a:lnTo>
                    <a:pt x="134" y="131"/>
                  </a:lnTo>
                  <a:lnTo>
                    <a:pt x="136" y="132"/>
                  </a:lnTo>
                  <a:lnTo>
                    <a:pt x="139" y="132"/>
                  </a:lnTo>
                  <a:lnTo>
                    <a:pt x="142" y="132"/>
                  </a:lnTo>
                  <a:lnTo>
                    <a:pt x="146" y="131"/>
                  </a:lnTo>
                  <a:lnTo>
                    <a:pt x="149" y="129"/>
                  </a:lnTo>
                  <a:lnTo>
                    <a:pt x="151" y="128"/>
                  </a:lnTo>
                  <a:lnTo>
                    <a:pt x="154" y="127"/>
                  </a:lnTo>
                  <a:lnTo>
                    <a:pt x="157" y="125"/>
                  </a:lnTo>
                  <a:lnTo>
                    <a:pt x="160" y="124"/>
                  </a:lnTo>
                  <a:lnTo>
                    <a:pt x="163" y="122"/>
                  </a:lnTo>
                  <a:lnTo>
                    <a:pt x="166" y="120"/>
                  </a:lnTo>
                  <a:lnTo>
                    <a:pt x="169" y="118"/>
                  </a:lnTo>
                  <a:lnTo>
                    <a:pt x="171" y="117"/>
                  </a:lnTo>
                  <a:lnTo>
                    <a:pt x="174" y="115"/>
                  </a:lnTo>
                  <a:lnTo>
                    <a:pt x="177" y="113"/>
                  </a:lnTo>
                  <a:lnTo>
                    <a:pt x="179" y="110"/>
                  </a:lnTo>
                  <a:lnTo>
                    <a:pt x="182" y="108"/>
                  </a:lnTo>
                  <a:lnTo>
                    <a:pt x="185" y="106"/>
                  </a:lnTo>
                  <a:lnTo>
                    <a:pt x="187" y="103"/>
                  </a:lnTo>
                  <a:lnTo>
                    <a:pt x="189" y="100"/>
                  </a:lnTo>
                  <a:lnTo>
                    <a:pt x="192" y="97"/>
                  </a:lnTo>
                  <a:lnTo>
                    <a:pt x="193" y="95"/>
                  </a:lnTo>
                  <a:lnTo>
                    <a:pt x="195" y="91"/>
                  </a:lnTo>
                  <a:lnTo>
                    <a:pt x="197" y="88"/>
                  </a:lnTo>
                  <a:lnTo>
                    <a:pt x="198" y="85"/>
                  </a:lnTo>
                  <a:lnTo>
                    <a:pt x="200" y="81"/>
                  </a:lnTo>
                  <a:lnTo>
                    <a:pt x="201" y="78"/>
                  </a:lnTo>
                  <a:lnTo>
                    <a:pt x="201" y="74"/>
                  </a:lnTo>
                  <a:lnTo>
                    <a:pt x="202" y="70"/>
                  </a:lnTo>
                  <a:lnTo>
                    <a:pt x="202" y="66"/>
                  </a:lnTo>
                  <a:lnTo>
                    <a:pt x="202" y="61"/>
                  </a:lnTo>
                  <a:lnTo>
                    <a:pt x="202" y="57"/>
                  </a:lnTo>
                  <a:lnTo>
                    <a:pt x="201" y="52"/>
                  </a:lnTo>
                  <a:lnTo>
                    <a:pt x="200" y="47"/>
                  </a:lnTo>
                  <a:lnTo>
                    <a:pt x="199" y="42"/>
                  </a:lnTo>
                  <a:lnTo>
                    <a:pt x="197" y="37"/>
                  </a:lnTo>
                  <a:lnTo>
                    <a:pt x="195" y="34"/>
                  </a:lnTo>
                  <a:lnTo>
                    <a:pt x="193" y="31"/>
                  </a:lnTo>
                  <a:lnTo>
                    <a:pt x="190" y="28"/>
                  </a:lnTo>
                  <a:lnTo>
                    <a:pt x="186" y="25"/>
                  </a:lnTo>
                  <a:lnTo>
                    <a:pt x="182" y="22"/>
                  </a:lnTo>
                  <a:lnTo>
                    <a:pt x="177" y="19"/>
                  </a:lnTo>
                  <a:lnTo>
                    <a:pt x="172" y="17"/>
                  </a:lnTo>
                  <a:lnTo>
                    <a:pt x="167" y="15"/>
                  </a:lnTo>
                  <a:lnTo>
                    <a:pt x="162" y="14"/>
                  </a:lnTo>
                  <a:lnTo>
                    <a:pt x="157" y="13"/>
                  </a:lnTo>
                  <a:lnTo>
                    <a:pt x="152" y="12"/>
                  </a:lnTo>
                  <a:lnTo>
                    <a:pt x="147" y="13"/>
                  </a:lnTo>
                  <a:lnTo>
                    <a:pt x="143" y="14"/>
                  </a:lnTo>
                  <a:lnTo>
                    <a:pt x="139" y="16"/>
                  </a:lnTo>
                  <a:lnTo>
                    <a:pt x="136" y="19"/>
                  </a:lnTo>
                  <a:lnTo>
                    <a:pt x="134" y="23"/>
                  </a:lnTo>
                  <a:lnTo>
                    <a:pt x="134" y="24"/>
                  </a:lnTo>
                  <a:lnTo>
                    <a:pt x="134" y="26"/>
                  </a:lnTo>
                  <a:lnTo>
                    <a:pt x="133" y="28"/>
                  </a:lnTo>
                  <a:lnTo>
                    <a:pt x="133" y="30"/>
                  </a:lnTo>
                  <a:lnTo>
                    <a:pt x="133" y="33"/>
                  </a:lnTo>
                  <a:lnTo>
                    <a:pt x="133" y="36"/>
                  </a:lnTo>
                  <a:lnTo>
                    <a:pt x="132" y="39"/>
                  </a:lnTo>
                  <a:lnTo>
                    <a:pt x="132" y="42"/>
                  </a:lnTo>
                  <a:lnTo>
                    <a:pt x="132" y="46"/>
                  </a:lnTo>
                  <a:lnTo>
                    <a:pt x="131" y="49"/>
                  </a:lnTo>
                  <a:lnTo>
                    <a:pt x="131" y="52"/>
                  </a:lnTo>
                  <a:lnTo>
                    <a:pt x="131" y="55"/>
                  </a:lnTo>
                  <a:lnTo>
                    <a:pt x="130" y="58"/>
                  </a:lnTo>
                  <a:lnTo>
                    <a:pt x="130" y="61"/>
                  </a:lnTo>
                  <a:lnTo>
                    <a:pt x="130" y="63"/>
                  </a:lnTo>
                  <a:lnTo>
                    <a:pt x="129" y="65"/>
                  </a:lnTo>
                  <a:lnTo>
                    <a:pt x="129" y="66"/>
                  </a:lnTo>
                  <a:lnTo>
                    <a:pt x="128" y="66"/>
                  </a:lnTo>
                  <a:lnTo>
                    <a:pt x="127" y="66"/>
                  </a:lnTo>
                  <a:lnTo>
                    <a:pt x="126" y="66"/>
                  </a:lnTo>
                  <a:lnTo>
                    <a:pt x="126" y="65"/>
                  </a:lnTo>
                  <a:lnTo>
                    <a:pt x="125" y="64"/>
                  </a:lnTo>
                  <a:lnTo>
                    <a:pt x="125" y="62"/>
                  </a:lnTo>
                  <a:lnTo>
                    <a:pt x="125" y="60"/>
                  </a:lnTo>
                  <a:lnTo>
                    <a:pt x="124" y="57"/>
                  </a:lnTo>
                  <a:lnTo>
                    <a:pt x="124" y="54"/>
                  </a:lnTo>
                  <a:lnTo>
                    <a:pt x="124" y="49"/>
                  </a:lnTo>
                  <a:lnTo>
                    <a:pt x="124" y="44"/>
                  </a:lnTo>
                  <a:lnTo>
                    <a:pt x="125" y="41"/>
                  </a:lnTo>
                  <a:lnTo>
                    <a:pt x="125" y="38"/>
                  </a:lnTo>
                  <a:lnTo>
                    <a:pt x="125" y="35"/>
                  </a:lnTo>
                  <a:lnTo>
                    <a:pt x="124" y="32"/>
                  </a:lnTo>
                  <a:lnTo>
                    <a:pt x="124" y="29"/>
                  </a:lnTo>
                  <a:lnTo>
                    <a:pt x="124" y="26"/>
                  </a:lnTo>
                  <a:lnTo>
                    <a:pt x="124" y="23"/>
                  </a:lnTo>
                  <a:lnTo>
                    <a:pt x="123" y="20"/>
                  </a:lnTo>
                  <a:lnTo>
                    <a:pt x="123" y="18"/>
                  </a:lnTo>
                  <a:lnTo>
                    <a:pt x="123" y="15"/>
                  </a:lnTo>
                  <a:lnTo>
                    <a:pt x="122" y="13"/>
                  </a:lnTo>
                  <a:lnTo>
                    <a:pt x="122" y="11"/>
                  </a:lnTo>
                  <a:lnTo>
                    <a:pt x="121" y="10"/>
                  </a:lnTo>
                  <a:lnTo>
                    <a:pt x="121" y="8"/>
                  </a:lnTo>
                  <a:lnTo>
                    <a:pt x="121" y="7"/>
                  </a:lnTo>
                  <a:lnTo>
                    <a:pt x="121" y="6"/>
                  </a:lnTo>
                </a:path>
              </a:pathLst>
            </a:custGeom>
            <a:solidFill>
              <a:srgbClr val="006645"/>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42" name="Freeform 93"/>
            <p:cNvSpPr>
              <a:spLocks/>
            </p:cNvSpPr>
            <p:nvPr/>
          </p:nvSpPr>
          <p:spPr bwMode="auto">
            <a:xfrm>
              <a:off x="2921" y="1701"/>
              <a:ext cx="70" cy="100"/>
            </a:xfrm>
            <a:custGeom>
              <a:avLst/>
              <a:gdLst>
                <a:gd name="T0" fmla="*/ 0 w 70"/>
                <a:gd name="T1" fmla="*/ 68 h 100"/>
                <a:gd name="T2" fmla="*/ 0 w 70"/>
                <a:gd name="T3" fmla="*/ 75 h 100"/>
                <a:gd name="T4" fmla="*/ 1 w 70"/>
                <a:gd name="T5" fmla="*/ 82 h 100"/>
                <a:gd name="T6" fmla="*/ 2 w 70"/>
                <a:gd name="T7" fmla="*/ 89 h 100"/>
                <a:gd name="T8" fmla="*/ 4 w 70"/>
                <a:gd name="T9" fmla="*/ 94 h 100"/>
                <a:gd name="T10" fmla="*/ 7 w 70"/>
                <a:gd name="T11" fmla="*/ 98 h 100"/>
                <a:gd name="T12" fmla="*/ 10 w 70"/>
                <a:gd name="T13" fmla="*/ 99 h 100"/>
                <a:gd name="T14" fmla="*/ 14 w 70"/>
                <a:gd name="T15" fmla="*/ 98 h 100"/>
                <a:gd name="T16" fmla="*/ 18 w 70"/>
                <a:gd name="T17" fmla="*/ 95 h 100"/>
                <a:gd name="T18" fmla="*/ 25 w 70"/>
                <a:gd name="T19" fmla="*/ 91 h 100"/>
                <a:gd name="T20" fmla="*/ 33 w 70"/>
                <a:gd name="T21" fmla="*/ 87 h 100"/>
                <a:gd name="T22" fmla="*/ 40 w 70"/>
                <a:gd name="T23" fmla="*/ 84 h 100"/>
                <a:gd name="T24" fmla="*/ 49 w 70"/>
                <a:gd name="T25" fmla="*/ 80 h 100"/>
                <a:gd name="T26" fmla="*/ 57 w 70"/>
                <a:gd name="T27" fmla="*/ 75 h 100"/>
                <a:gd name="T28" fmla="*/ 63 w 70"/>
                <a:gd name="T29" fmla="*/ 69 h 100"/>
                <a:gd name="T30" fmla="*/ 66 w 70"/>
                <a:gd name="T31" fmla="*/ 62 h 100"/>
                <a:gd name="T32" fmla="*/ 69 w 70"/>
                <a:gd name="T33" fmla="*/ 54 h 100"/>
                <a:gd name="T34" fmla="*/ 69 w 70"/>
                <a:gd name="T35" fmla="*/ 45 h 100"/>
                <a:gd name="T36" fmla="*/ 68 w 70"/>
                <a:gd name="T37" fmla="*/ 35 h 100"/>
                <a:gd name="T38" fmla="*/ 65 w 70"/>
                <a:gd name="T39" fmla="*/ 23 h 100"/>
                <a:gd name="T40" fmla="*/ 61 w 70"/>
                <a:gd name="T41" fmla="*/ 15 h 100"/>
                <a:gd name="T42" fmla="*/ 57 w 70"/>
                <a:gd name="T43" fmla="*/ 10 h 100"/>
                <a:gd name="T44" fmla="*/ 50 w 70"/>
                <a:gd name="T45" fmla="*/ 6 h 100"/>
                <a:gd name="T46" fmla="*/ 42 w 70"/>
                <a:gd name="T47" fmla="*/ 2 h 100"/>
                <a:gd name="T48" fmla="*/ 33 w 70"/>
                <a:gd name="T49" fmla="*/ 0 h 100"/>
                <a:gd name="T50" fmla="*/ 25 w 70"/>
                <a:gd name="T51" fmla="*/ 0 h 100"/>
                <a:gd name="T52" fmla="*/ 17 w 70"/>
                <a:gd name="T53" fmla="*/ 2 h 100"/>
                <a:gd name="T54" fmla="*/ 12 w 70"/>
                <a:gd name="T55" fmla="*/ 7 h 100"/>
                <a:gd name="T56" fmla="*/ 10 w 70"/>
                <a:gd name="T57" fmla="*/ 11 h 100"/>
                <a:gd name="T58" fmla="*/ 9 w 70"/>
                <a:gd name="T59" fmla="*/ 14 h 100"/>
                <a:gd name="T60" fmla="*/ 8 w 70"/>
                <a:gd name="T61" fmla="*/ 19 h 100"/>
                <a:gd name="T62" fmla="*/ 6 w 70"/>
                <a:gd name="T63" fmla="*/ 26 h 100"/>
                <a:gd name="T64" fmla="*/ 5 w 70"/>
                <a:gd name="T65" fmla="*/ 33 h 100"/>
                <a:gd name="T66" fmla="*/ 3 w 70"/>
                <a:gd name="T67" fmla="*/ 42 h 100"/>
                <a:gd name="T68" fmla="*/ 2 w 70"/>
                <a:gd name="T69" fmla="*/ 51 h 100"/>
                <a:gd name="T70" fmla="*/ 1 w 70"/>
                <a:gd name="T71" fmla="*/ 60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 h="100">
                  <a:moveTo>
                    <a:pt x="0" y="64"/>
                  </a:moveTo>
                  <a:lnTo>
                    <a:pt x="0" y="68"/>
                  </a:lnTo>
                  <a:lnTo>
                    <a:pt x="0" y="71"/>
                  </a:lnTo>
                  <a:lnTo>
                    <a:pt x="0" y="75"/>
                  </a:lnTo>
                  <a:lnTo>
                    <a:pt x="1" y="79"/>
                  </a:lnTo>
                  <a:lnTo>
                    <a:pt x="1" y="82"/>
                  </a:lnTo>
                  <a:lnTo>
                    <a:pt x="1" y="86"/>
                  </a:lnTo>
                  <a:lnTo>
                    <a:pt x="2" y="89"/>
                  </a:lnTo>
                  <a:lnTo>
                    <a:pt x="3" y="91"/>
                  </a:lnTo>
                  <a:lnTo>
                    <a:pt x="4" y="94"/>
                  </a:lnTo>
                  <a:lnTo>
                    <a:pt x="6" y="96"/>
                  </a:lnTo>
                  <a:lnTo>
                    <a:pt x="7" y="98"/>
                  </a:lnTo>
                  <a:lnTo>
                    <a:pt x="8" y="99"/>
                  </a:lnTo>
                  <a:lnTo>
                    <a:pt x="10" y="99"/>
                  </a:lnTo>
                  <a:lnTo>
                    <a:pt x="12" y="99"/>
                  </a:lnTo>
                  <a:lnTo>
                    <a:pt x="14" y="98"/>
                  </a:lnTo>
                  <a:lnTo>
                    <a:pt x="16" y="96"/>
                  </a:lnTo>
                  <a:lnTo>
                    <a:pt x="18" y="95"/>
                  </a:lnTo>
                  <a:lnTo>
                    <a:pt x="21" y="93"/>
                  </a:lnTo>
                  <a:lnTo>
                    <a:pt x="25" y="91"/>
                  </a:lnTo>
                  <a:lnTo>
                    <a:pt x="29" y="89"/>
                  </a:lnTo>
                  <a:lnTo>
                    <a:pt x="33" y="87"/>
                  </a:lnTo>
                  <a:lnTo>
                    <a:pt x="36" y="85"/>
                  </a:lnTo>
                  <a:lnTo>
                    <a:pt x="40" y="84"/>
                  </a:lnTo>
                  <a:lnTo>
                    <a:pt x="44" y="82"/>
                  </a:lnTo>
                  <a:lnTo>
                    <a:pt x="49" y="80"/>
                  </a:lnTo>
                  <a:lnTo>
                    <a:pt x="53" y="78"/>
                  </a:lnTo>
                  <a:lnTo>
                    <a:pt x="57" y="75"/>
                  </a:lnTo>
                  <a:lnTo>
                    <a:pt x="60" y="72"/>
                  </a:lnTo>
                  <a:lnTo>
                    <a:pt x="63" y="69"/>
                  </a:lnTo>
                  <a:lnTo>
                    <a:pt x="65" y="66"/>
                  </a:lnTo>
                  <a:lnTo>
                    <a:pt x="66" y="62"/>
                  </a:lnTo>
                  <a:lnTo>
                    <a:pt x="68" y="58"/>
                  </a:lnTo>
                  <a:lnTo>
                    <a:pt x="69" y="54"/>
                  </a:lnTo>
                  <a:lnTo>
                    <a:pt x="69" y="49"/>
                  </a:lnTo>
                  <a:lnTo>
                    <a:pt x="69" y="45"/>
                  </a:lnTo>
                  <a:lnTo>
                    <a:pt x="68" y="40"/>
                  </a:lnTo>
                  <a:lnTo>
                    <a:pt x="68" y="35"/>
                  </a:lnTo>
                  <a:lnTo>
                    <a:pt x="66" y="29"/>
                  </a:lnTo>
                  <a:lnTo>
                    <a:pt x="65" y="23"/>
                  </a:lnTo>
                  <a:lnTo>
                    <a:pt x="63" y="17"/>
                  </a:lnTo>
                  <a:lnTo>
                    <a:pt x="61" y="15"/>
                  </a:lnTo>
                  <a:lnTo>
                    <a:pt x="59" y="12"/>
                  </a:lnTo>
                  <a:lnTo>
                    <a:pt x="57" y="10"/>
                  </a:lnTo>
                  <a:lnTo>
                    <a:pt x="53" y="8"/>
                  </a:lnTo>
                  <a:lnTo>
                    <a:pt x="50" y="6"/>
                  </a:lnTo>
                  <a:lnTo>
                    <a:pt x="46" y="4"/>
                  </a:lnTo>
                  <a:lnTo>
                    <a:pt x="42" y="2"/>
                  </a:lnTo>
                  <a:lnTo>
                    <a:pt x="37" y="1"/>
                  </a:lnTo>
                  <a:lnTo>
                    <a:pt x="33" y="0"/>
                  </a:lnTo>
                  <a:lnTo>
                    <a:pt x="29" y="0"/>
                  </a:lnTo>
                  <a:lnTo>
                    <a:pt x="25" y="0"/>
                  </a:lnTo>
                  <a:lnTo>
                    <a:pt x="21" y="1"/>
                  </a:lnTo>
                  <a:lnTo>
                    <a:pt x="17" y="2"/>
                  </a:lnTo>
                  <a:lnTo>
                    <a:pt x="14" y="4"/>
                  </a:lnTo>
                  <a:lnTo>
                    <a:pt x="12" y="7"/>
                  </a:lnTo>
                  <a:lnTo>
                    <a:pt x="10" y="10"/>
                  </a:lnTo>
                  <a:lnTo>
                    <a:pt x="10" y="11"/>
                  </a:lnTo>
                  <a:lnTo>
                    <a:pt x="10" y="12"/>
                  </a:lnTo>
                  <a:lnTo>
                    <a:pt x="9" y="14"/>
                  </a:lnTo>
                  <a:lnTo>
                    <a:pt x="8" y="16"/>
                  </a:lnTo>
                  <a:lnTo>
                    <a:pt x="8" y="19"/>
                  </a:lnTo>
                  <a:lnTo>
                    <a:pt x="7" y="22"/>
                  </a:lnTo>
                  <a:lnTo>
                    <a:pt x="6" y="26"/>
                  </a:lnTo>
                  <a:lnTo>
                    <a:pt x="5" y="29"/>
                  </a:lnTo>
                  <a:lnTo>
                    <a:pt x="5" y="33"/>
                  </a:lnTo>
                  <a:lnTo>
                    <a:pt x="4" y="38"/>
                  </a:lnTo>
                  <a:lnTo>
                    <a:pt x="3" y="42"/>
                  </a:lnTo>
                  <a:lnTo>
                    <a:pt x="2" y="46"/>
                  </a:lnTo>
                  <a:lnTo>
                    <a:pt x="2" y="51"/>
                  </a:lnTo>
                  <a:lnTo>
                    <a:pt x="1" y="55"/>
                  </a:lnTo>
                  <a:lnTo>
                    <a:pt x="1" y="60"/>
                  </a:lnTo>
                  <a:lnTo>
                    <a:pt x="0" y="64"/>
                  </a:lnTo>
                </a:path>
              </a:pathLst>
            </a:custGeom>
            <a:solidFill>
              <a:srgbClr val="006645"/>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43" name="Freeform 94"/>
            <p:cNvSpPr>
              <a:spLocks/>
            </p:cNvSpPr>
            <p:nvPr/>
          </p:nvSpPr>
          <p:spPr bwMode="auto">
            <a:xfrm>
              <a:off x="2800" y="1691"/>
              <a:ext cx="118" cy="123"/>
            </a:xfrm>
            <a:custGeom>
              <a:avLst/>
              <a:gdLst>
                <a:gd name="T0" fmla="*/ 115 w 118"/>
                <a:gd name="T1" fmla="*/ 36 h 123"/>
                <a:gd name="T2" fmla="*/ 115 w 118"/>
                <a:gd name="T3" fmla="*/ 32 h 123"/>
                <a:gd name="T4" fmla="*/ 115 w 118"/>
                <a:gd name="T5" fmla="*/ 29 h 123"/>
                <a:gd name="T6" fmla="*/ 115 w 118"/>
                <a:gd name="T7" fmla="*/ 25 h 123"/>
                <a:gd name="T8" fmla="*/ 115 w 118"/>
                <a:gd name="T9" fmla="*/ 21 h 123"/>
                <a:gd name="T10" fmla="*/ 114 w 118"/>
                <a:gd name="T11" fmla="*/ 17 h 123"/>
                <a:gd name="T12" fmla="*/ 114 w 118"/>
                <a:gd name="T13" fmla="*/ 13 h 123"/>
                <a:gd name="T14" fmla="*/ 113 w 118"/>
                <a:gd name="T15" fmla="*/ 9 h 123"/>
                <a:gd name="T16" fmla="*/ 110 w 118"/>
                <a:gd name="T17" fmla="*/ 3 h 123"/>
                <a:gd name="T18" fmla="*/ 105 w 118"/>
                <a:gd name="T19" fmla="*/ 0 h 123"/>
                <a:gd name="T20" fmla="*/ 98 w 118"/>
                <a:gd name="T21" fmla="*/ 2 h 123"/>
                <a:gd name="T22" fmla="*/ 91 w 118"/>
                <a:gd name="T23" fmla="*/ 9 h 123"/>
                <a:gd name="T24" fmla="*/ 85 w 118"/>
                <a:gd name="T25" fmla="*/ 21 h 123"/>
                <a:gd name="T26" fmla="*/ 81 w 118"/>
                <a:gd name="T27" fmla="*/ 32 h 123"/>
                <a:gd name="T28" fmla="*/ 79 w 118"/>
                <a:gd name="T29" fmla="*/ 41 h 123"/>
                <a:gd name="T30" fmla="*/ 79 w 118"/>
                <a:gd name="T31" fmla="*/ 48 h 123"/>
                <a:gd name="T32" fmla="*/ 80 w 118"/>
                <a:gd name="T33" fmla="*/ 54 h 123"/>
                <a:gd name="T34" fmla="*/ 81 w 118"/>
                <a:gd name="T35" fmla="*/ 60 h 123"/>
                <a:gd name="T36" fmla="*/ 82 w 118"/>
                <a:gd name="T37" fmla="*/ 66 h 123"/>
                <a:gd name="T38" fmla="*/ 82 w 118"/>
                <a:gd name="T39" fmla="*/ 73 h 123"/>
                <a:gd name="T40" fmla="*/ 81 w 118"/>
                <a:gd name="T41" fmla="*/ 78 h 123"/>
                <a:gd name="T42" fmla="*/ 80 w 118"/>
                <a:gd name="T43" fmla="*/ 81 h 123"/>
                <a:gd name="T44" fmla="*/ 77 w 118"/>
                <a:gd name="T45" fmla="*/ 85 h 123"/>
                <a:gd name="T46" fmla="*/ 74 w 118"/>
                <a:gd name="T47" fmla="*/ 88 h 123"/>
                <a:gd name="T48" fmla="*/ 70 w 118"/>
                <a:gd name="T49" fmla="*/ 92 h 123"/>
                <a:gd name="T50" fmla="*/ 64 w 118"/>
                <a:gd name="T51" fmla="*/ 94 h 123"/>
                <a:gd name="T52" fmla="*/ 58 w 118"/>
                <a:gd name="T53" fmla="*/ 95 h 123"/>
                <a:gd name="T54" fmla="*/ 50 w 118"/>
                <a:gd name="T55" fmla="*/ 95 h 123"/>
                <a:gd name="T56" fmla="*/ 41 w 118"/>
                <a:gd name="T57" fmla="*/ 93 h 123"/>
                <a:gd name="T58" fmla="*/ 27 w 118"/>
                <a:gd name="T59" fmla="*/ 89 h 123"/>
                <a:gd name="T60" fmla="*/ 11 w 118"/>
                <a:gd name="T61" fmla="*/ 85 h 123"/>
                <a:gd name="T62" fmla="*/ 1 w 118"/>
                <a:gd name="T63" fmla="*/ 85 h 123"/>
                <a:gd name="T64" fmla="*/ 1 w 118"/>
                <a:gd name="T65" fmla="*/ 91 h 123"/>
                <a:gd name="T66" fmla="*/ 5 w 118"/>
                <a:gd name="T67" fmla="*/ 98 h 123"/>
                <a:gd name="T68" fmla="*/ 11 w 118"/>
                <a:gd name="T69" fmla="*/ 103 h 123"/>
                <a:gd name="T70" fmla="*/ 19 w 118"/>
                <a:gd name="T71" fmla="*/ 108 h 123"/>
                <a:gd name="T72" fmla="*/ 28 w 118"/>
                <a:gd name="T73" fmla="*/ 111 h 123"/>
                <a:gd name="T74" fmla="*/ 37 w 118"/>
                <a:gd name="T75" fmla="*/ 115 h 123"/>
                <a:gd name="T76" fmla="*/ 46 w 118"/>
                <a:gd name="T77" fmla="*/ 117 h 123"/>
                <a:gd name="T78" fmla="*/ 54 w 118"/>
                <a:gd name="T79" fmla="*/ 120 h 123"/>
                <a:gd name="T80" fmla="*/ 61 w 118"/>
                <a:gd name="T81" fmla="*/ 122 h 123"/>
                <a:gd name="T82" fmla="*/ 68 w 118"/>
                <a:gd name="T83" fmla="*/ 121 h 123"/>
                <a:gd name="T84" fmla="*/ 76 w 118"/>
                <a:gd name="T85" fmla="*/ 119 h 123"/>
                <a:gd name="T86" fmla="*/ 85 w 118"/>
                <a:gd name="T87" fmla="*/ 117 h 123"/>
                <a:gd name="T88" fmla="*/ 94 w 118"/>
                <a:gd name="T89" fmla="*/ 117 h 123"/>
                <a:gd name="T90" fmla="*/ 98 w 118"/>
                <a:gd name="T91" fmla="*/ 115 h 123"/>
                <a:gd name="T92" fmla="*/ 101 w 118"/>
                <a:gd name="T93" fmla="*/ 111 h 123"/>
                <a:gd name="T94" fmla="*/ 103 w 118"/>
                <a:gd name="T95" fmla="*/ 105 h 123"/>
                <a:gd name="T96" fmla="*/ 105 w 118"/>
                <a:gd name="T97" fmla="*/ 98 h 123"/>
                <a:gd name="T98" fmla="*/ 107 w 118"/>
                <a:gd name="T99" fmla="*/ 90 h 123"/>
                <a:gd name="T100" fmla="*/ 108 w 118"/>
                <a:gd name="T101" fmla="*/ 82 h 123"/>
                <a:gd name="T102" fmla="*/ 110 w 118"/>
                <a:gd name="T103" fmla="*/ 73 h 123"/>
                <a:gd name="T104" fmla="*/ 113 w 118"/>
                <a:gd name="T105" fmla="*/ 67 h 123"/>
                <a:gd name="T106" fmla="*/ 116 w 118"/>
                <a:gd name="T107" fmla="*/ 63 h 123"/>
                <a:gd name="T108" fmla="*/ 117 w 118"/>
                <a:gd name="T109" fmla="*/ 59 h 123"/>
                <a:gd name="T110" fmla="*/ 117 w 118"/>
                <a:gd name="T111" fmla="*/ 55 h 123"/>
                <a:gd name="T112" fmla="*/ 117 w 118"/>
                <a:gd name="T113" fmla="*/ 51 h 123"/>
                <a:gd name="T114" fmla="*/ 116 w 118"/>
                <a:gd name="T115" fmla="*/ 47 h 123"/>
                <a:gd name="T116" fmla="*/ 115 w 118"/>
                <a:gd name="T117" fmla="*/ 43 h 123"/>
                <a:gd name="T118" fmla="*/ 115 w 118"/>
                <a:gd name="T119" fmla="*/ 40 h 1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8" h="123">
                  <a:moveTo>
                    <a:pt x="115" y="38"/>
                  </a:moveTo>
                  <a:lnTo>
                    <a:pt x="115" y="36"/>
                  </a:lnTo>
                  <a:lnTo>
                    <a:pt x="115" y="34"/>
                  </a:lnTo>
                  <a:lnTo>
                    <a:pt x="115" y="32"/>
                  </a:lnTo>
                  <a:lnTo>
                    <a:pt x="115" y="31"/>
                  </a:lnTo>
                  <a:lnTo>
                    <a:pt x="115" y="29"/>
                  </a:lnTo>
                  <a:lnTo>
                    <a:pt x="115" y="27"/>
                  </a:lnTo>
                  <a:lnTo>
                    <a:pt x="115" y="25"/>
                  </a:lnTo>
                  <a:lnTo>
                    <a:pt x="115" y="23"/>
                  </a:lnTo>
                  <a:lnTo>
                    <a:pt x="115" y="21"/>
                  </a:lnTo>
                  <a:lnTo>
                    <a:pt x="115" y="19"/>
                  </a:lnTo>
                  <a:lnTo>
                    <a:pt x="114" y="17"/>
                  </a:lnTo>
                  <a:lnTo>
                    <a:pt x="114" y="15"/>
                  </a:lnTo>
                  <a:lnTo>
                    <a:pt x="114" y="13"/>
                  </a:lnTo>
                  <a:lnTo>
                    <a:pt x="113" y="11"/>
                  </a:lnTo>
                  <a:lnTo>
                    <a:pt x="113" y="9"/>
                  </a:lnTo>
                  <a:lnTo>
                    <a:pt x="112" y="7"/>
                  </a:lnTo>
                  <a:lnTo>
                    <a:pt x="110" y="3"/>
                  </a:lnTo>
                  <a:lnTo>
                    <a:pt x="108" y="1"/>
                  </a:lnTo>
                  <a:lnTo>
                    <a:pt x="105" y="0"/>
                  </a:lnTo>
                  <a:lnTo>
                    <a:pt x="101" y="0"/>
                  </a:lnTo>
                  <a:lnTo>
                    <a:pt x="98" y="2"/>
                  </a:lnTo>
                  <a:lnTo>
                    <a:pt x="94" y="5"/>
                  </a:lnTo>
                  <a:lnTo>
                    <a:pt x="91" y="9"/>
                  </a:lnTo>
                  <a:lnTo>
                    <a:pt x="88" y="15"/>
                  </a:lnTo>
                  <a:lnTo>
                    <a:pt x="85" y="21"/>
                  </a:lnTo>
                  <a:lnTo>
                    <a:pt x="83" y="27"/>
                  </a:lnTo>
                  <a:lnTo>
                    <a:pt x="81" y="32"/>
                  </a:lnTo>
                  <a:lnTo>
                    <a:pt x="80" y="37"/>
                  </a:lnTo>
                  <a:lnTo>
                    <a:pt x="79" y="41"/>
                  </a:lnTo>
                  <a:lnTo>
                    <a:pt x="79" y="45"/>
                  </a:lnTo>
                  <a:lnTo>
                    <a:pt x="79" y="48"/>
                  </a:lnTo>
                  <a:lnTo>
                    <a:pt x="79" y="51"/>
                  </a:lnTo>
                  <a:lnTo>
                    <a:pt x="80" y="54"/>
                  </a:lnTo>
                  <a:lnTo>
                    <a:pt x="81" y="57"/>
                  </a:lnTo>
                  <a:lnTo>
                    <a:pt x="81" y="60"/>
                  </a:lnTo>
                  <a:lnTo>
                    <a:pt x="82" y="63"/>
                  </a:lnTo>
                  <a:lnTo>
                    <a:pt x="82" y="66"/>
                  </a:lnTo>
                  <a:lnTo>
                    <a:pt x="82" y="69"/>
                  </a:lnTo>
                  <a:lnTo>
                    <a:pt x="82" y="73"/>
                  </a:lnTo>
                  <a:lnTo>
                    <a:pt x="81" y="76"/>
                  </a:lnTo>
                  <a:lnTo>
                    <a:pt x="81" y="78"/>
                  </a:lnTo>
                  <a:lnTo>
                    <a:pt x="80" y="79"/>
                  </a:lnTo>
                  <a:lnTo>
                    <a:pt x="80" y="81"/>
                  </a:lnTo>
                  <a:lnTo>
                    <a:pt x="79" y="83"/>
                  </a:lnTo>
                  <a:lnTo>
                    <a:pt x="77" y="85"/>
                  </a:lnTo>
                  <a:lnTo>
                    <a:pt x="76" y="87"/>
                  </a:lnTo>
                  <a:lnTo>
                    <a:pt x="74" y="88"/>
                  </a:lnTo>
                  <a:lnTo>
                    <a:pt x="72" y="90"/>
                  </a:lnTo>
                  <a:lnTo>
                    <a:pt x="70" y="92"/>
                  </a:lnTo>
                  <a:lnTo>
                    <a:pt x="67" y="93"/>
                  </a:lnTo>
                  <a:lnTo>
                    <a:pt x="64" y="94"/>
                  </a:lnTo>
                  <a:lnTo>
                    <a:pt x="61" y="95"/>
                  </a:lnTo>
                  <a:lnTo>
                    <a:pt x="58" y="95"/>
                  </a:lnTo>
                  <a:lnTo>
                    <a:pt x="54" y="95"/>
                  </a:lnTo>
                  <a:lnTo>
                    <a:pt x="50" y="95"/>
                  </a:lnTo>
                  <a:lnTo>
                    <a:pt x="46" y="94"/>
                  </a:lnTo>
                  <a:lnTo>
                    <a:pt x="41" y="93"/>
                  </a:lnTo>
                  <a:lnTo>
                    <a:pt x="34" y="91"/>
                  </a:lnTo>
                  <a:lnTo>
                    <a:pt x="27" y="89"/>
                  </a:lnTo>
                  <a:lnTo>
                    <a:pt x="19" y="87"/>
                  </a:lnTo>
                  <a:lnTo>
                    <a:pt x="11" y="85"/>
                  </a:lnTo>
                  <a:lnTo>
                    <a:pt x="5" y="85"/>
                  </a:lnTo>
                  <a:lnTo>
                    <a:pt x="1" y="85"/>
                  </a:lnTo>
                  <a:lnTo>
                    <a:pt x="0" y="87"/>
                  </a:lnTo>
                  <a:lnTo>
                    <a:pt x="1" y="91"/>
                  </a:lnTo>
                  <a:lnTo>
                    <a:pt x="3" y="94"/>
                  </a:lnTo>
                  <a:lnTo>
                    <a:pt x="5" y="98"/>
                  </a:lnTo>
                  <a:lnTo>
                    <a:pt x="8" y="101"/>
                  </a:lnTo>
                  <a:lnTo>
                    <a:pt x="11" y="103"/>
                  </a:lnTo>
                  <a:lnTo>
                    <a:pt x="15" y="106"/>
                  </a:lnTo>
                  <a:lnTo>
                    <a:pt x="19" y="108"/>
                  </a:lnTo>
                  <a:lnTo>
                    <a:pt x="23" y="110"/>
                  </a:lnTo>
                  <a:lnTo>
                    <a:pt x="28" y="111"/>
                  </a:lnTo>
                  <a:lnTo>
                    <a:pt x="32" y="113"/>
                  </a:lnTo>
                  <a:lnTo>
                    <a:pt x="37" y="115"/>
                  </a:lnTo>
                  <a:lnTo>
                    <a:pt x="41" y="116"/>
                  </a:lnTo>
                  <a:lnTo>
                    <a:pt x="46" y="117"/>
                  </a:lnTo>
                  <a:lnTo>
                    <a:pt x="50" y="119"/>
                  </a:lnTo>
                  <a:lnTo>
                    <a:pt x="54" y="120"/>
                  </a:lnTo>
                  <a:lnTo>
                    <a:pt x="58" y="121"/>
                  </a:lnTo>
                  <a:lnTo>
                    <a:pt x="61" y="122"/>
                  </a:lnTo>
                  <a:lnTo>
                    <a:pt x="64" y="122"/>
                  </a:lnTo>
                  <a:lnTo>
                    <a:pt x="68" y="121"/>
                  </a:lnTo>
                  <a:lnTo>
                    <a:pt x="72" y="120"/>
                  </a:lnTo>
                  <a:lnTo>
                    <a:pt x="76" y="119"/>
                  </a:lnTo>
                  <a:lnTo>
                    <a:pt x="80" y="118"/>
                  </a:lnTo>
                  <a:lnTo>
                    <a:pt x="85" y="117"/>
                  </a:lnTo>
                  <a:lnTo>
                    <a:pt x="91" y="117"/>
                  </a:lnTo>
                  <a:lnTo>
                    <a:pt x="94" y="117"/>
                  </a:lnTo>
                  <a:lnTo>
                    <a:pt x="96" y="116"/>
                  </a:lnTo>
                  <a:lnTo>
                    <a:pt x="98" y="115"/>
                  </a:lnTo>
                  <a:lnTo>
                    <a:pt x="100" y="113"/>
                  </a:lnTo>
                  <a:lnTo>
                    <a:pt x="101" y="111"/>
                  </a:lnTo>
                  <a:lnTo>
                    <a:pt x="102" y="108"/>
                  </a:lnTo>
                  <a:lnTo>
                    <a:pt x="103" y="105"/>
                  </a:lnTo>
                  <a:lnTo>
                    <a:pt x="104" y="102"/>
                  </a:lnTo>
                  <a:lnTo>
                    <a:pt x="105" y="98"/>
                  </a:lnTo>
                  <a:lnTo>
                    <a:pt x="106" y="94"/>
                  </a:lnTo>
                  <a:lnTo>
                    <a:pt x="107" y="90"/>
                  </a:lnTo>
                  <a:lnTo>
                    <a:pt x="108" y="86"/>
                  </a:lnTo>
                  <a:lnTo>
                    <a:pt x="108" y="82"/>
                  </a:lnTo>
                  <a:lnTo>
                    <a:pt x="109" y="78"/>
                  </a:lnTo>
                  <a:lnTo>
                    <a:pt x="110" y="73"/>
                  </a:lnTo>
                  <a:lnTo>
                    <a:pt x="111" y="69"/>
                  </a:lnTo>
                  <a:lnTo>
                    <a:pt x="113" y="67"/>
                  </a:lnTo>
                  <a:lnTo>
                    <a:pt x="114" y="65"/>
                  </a:lnTo>
                  <a:lnTo>
                    <a:pt x="116" y="63"/>
                  </a:lnTo>
                  <a:lnTo>
                    <a:pt x="116" y="61"/>
                  </a:lnTo>
                  <a:lnTo>
                    <a:pt x="117" y="59"/>
                  </a:lnTo>
                  <a:lnTo>
                    <a:pt x="117" y="57"/>
                  </a:lnTo>
                  <a:lnTo>
                    <a:pt x="117" y="55"/>
                  </a:lnTo>
                  <a:lnTo>
                    <a:pt x="117" y="53"/>
                  </a:lnTo>
                  <a:lnTo>
                    <a:pt x="117" y="51"/>
                  </a:lnTo>
                  <a:lnTo>
                    <a:pt x="116" y="49"/>
                  </a:lnTo>
                  <a:lnTo>
                    <a:pt x="116" y="47"/>
                  </a:lnTo>
                  <a:lnTo>
                    <a:pt x="116" y="45"/>
                  </a:lnTo>
                  <a:lnTo>
                    <a:pt x="115" y="43"/>
                  </a:lnTo>
                  <a:lnTo>
                    <a:pt x="115" y="42"/>
                  </a:lnTo>
                  <a:lnTo>
                    <a:pt x="115" y="40"/>
                  </a:lnTo>
                  <a:lnTo>
                    <a:pt x="115" y="38"/>
                  </a:lnTo>
                </a:path>
              </a:pathLst>
            </a:custGeom>
            <a:solidFill>
              <a:srgbClr val="006645"/>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44" name="Freeform 95"/>
            <p:cNvSpPr>
              <a:spLocks/>
            </p:cNvSpPr>
            <p:nvPr/>
          </p:nvSpPr>
          <p:spPr bwMode="auto">
            <a:xfrm>
              <a:off x="2921" y="1706"/>
              <a:ext cx="68" cy="94"/>
            </a:xfrm>
            <a:custGeom>
              <a:avLst/>
              <a:gdLst>
                <a:gd name="T0" fmla="*/ 10 w 68"/>
                <a:gd name="T1" fmla="*/ 10 h 94"/>
                <a:gd name="T2" fmla="*/ 9 w 68"/>
                <a:gd name="T3" fmla="*/ 13 h 94"/>
                <a:gd name="T4" fmla="*/ 7 w 68"/>
                <a:gd name="T5" fmla="*/ 18 h 94"/>
                <a:gd name="T6" fmla="*/ 6 w 68"/>
                <a:gd name="T7" fmla="*/ 24 h 94"/>
                <a:gd name="T8" fmla="*/ 4 w 68"/>
                <a:gd name="T9" fmla="*/ 31 h 94"/>
                <a:gd name="T10" fmla="*/ 3 w 68"/>
                <a:gd name="T11" fmla="*/ 39 h 94"/>
                <a:gd name="T12" fmla="*/ 2 w 68"/>
                <a:gd name="T13" fmla="*/ 47 h 94"/>
                <a:gd name="T14" fmla="*/ 1 w 68"/>
                <a:gd name="T15" fmla="*/ 55 h 94"/>
                <a:gd name="T16" fmla="*/ 0 w 68"/>
                <a:gd name="T17" fmla="*/ 63 h 94"/>
                <a:gd name="T18" fmla="*/ 0 w 68"/>
                <a:gd name="T19" fmla="*/ 70 h 94"/>
                <a:gd name="T20" fmla="*/ 1 w 68"/>
                <a:gd name="T21" fmla="*/ 77 h 94"/>
                <a:gd name="T22" fmla="*/ 2 w 68"/>
                <a:gd name="T23" fmla="*/ 83 h 94"/>
                <a:gd name="T24" fmla="*/ 4 w 68"/>
                <a:gd name="T25" fmla="*/ 88 h 94"/>
                <a:gd name="T26" fmla="*/ 7 w 68"/>
                <a:gd name="T27" fmla="*/ 92 h 94"/>
                <a:gd name="T28" fmla="*/ 10 w 68"/>
                <a:gd name="T29" fmla="*/ 93 h 94"/>
                <a:gd name="T30" fmla="*/ 13 w 68"/>
                <a:gd name="T31" fmla="*/ 92 h 94"/>
                <a:gd name="T32" fmla="*/ 17 w 68"/>
                <a:gd name="T33" fmla="*/ 89 h 94"/>
                <a:gd name="T34" fmla="*/ 24 w 68"/>
                <a:gd name="T35" fmla="*/ 85 h 94"/>
                <a:gd name="T36" fmla="*/ 31 w 68"/>
                <a:gd name="T37" fmla="*/ 81 h 94"/>
                <a:gd name="T38" fmla="*/ 38 w 68"/>
                <a:gd name="T39" fmla="*/ 78 h 94"/>
                <a:gd name="T40" fmla="*/ 45 w 68"/>
                <a:gd name="T41" fmla="*/ 74 h 94"/>
                <a:gd name="T42" fmla="*/ 53 w 68"/>
                <a:gd name="T43" fmla="*/ 69 h 94"/>
                <a:gd name="T44" fmla="*/ 59 w 68"/>
                <a:gd name="T45" fmla="*/ 64 h 94"/>
                <a:gd name="T46" fmla="*/ 63 w 68"/>
                <a:gd name="T47" fmla="*/ 57 h 94"/>
                <a:gd name="T48" fmla="*/ 66 w 68"/>
                <a:gd name="T49" fmla="*/ 51 h 94"/>
                <a:gd name="T50" fmla="*/ 67 w 68"/>
                <a:gd name="T51" fmla="*/ 43 h 94"/>
                <a:gd name="T52" fmla="*/ 66 w 68"/>
                <a:gd name="T53" fmla="*/ 34 h 94"/>
                <a:gd name="T54" fmla="*/ 64 w 68"/>
                <a:gd name="T55" fmla="*/ 23 h 94"/>
                <a:gd name="T56" fmla="*/ 60 w 68"/>
                <a:gd name="T57" fmla="*/ 15 h 94"/>
                <a:gd name="T58" fmla="*/ 56 w 68"/>
                <a:gd name="T59" fmla="*/ 10 h 94"/>
                <a:gd name="T60" fmla="*/ 49 w 68"/>
                <a:gd name="T61" fmla="*/ 6 h 94"/>
                <a:gd name="T62" fmla="*/ 42 w 68"/>
                <a:gd name="T63" fmla="*/ 3 h 94"/>
                <a:gd name="T64" fmla="*/ 33 w 68"/>
                <a:gd name="T65" fmla="*/ 0 h 94"/>
                <a:gd name="T66" fmla="*/ 25 w 68"/>
                <a:gd name="T67" fmla="*/ 0 h 94"/>
                <a:gd name="T68" fmla="*/ 18 w 68"/>
                <a:gd name="T69" fmla="*/ 2 h 94"/>
                <a:gd name="T70" fmla="*/ 12 w 68"/>
                <a:gd name="T71" fmla="*/ 6 h 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8" h="94">
                  <a:moveTo>
                    <a:pt x="10" y="9"/>
                  </a:moveTo>
                  <a:lnTo>
                    <a:pt x="10" y="10"/>
                  </a:lnTo>
                  <a:lnTo>
                    <a:pt x="9" y="11"/>
                  </a:lnTo>
                  <a:lnTo>
                    <a:pt x="9" y="13"/>
                  </a:lnTo>
                  <a:lnTo>
                    <a:pt x="8" y="15"/>
                  </a:lnTo>
                  <a:lnTo>
                    <a:pt x="7" y="18"/>
                  </a:lnTo>
                  <a:lnTo>
                    <a:pt x="7" y="21"/>
                  </a:lnTo>
                  <a:lnTo>
                    <a:pt x="6" y="24"/>
                  </a:lnTo>
                  <a:lnTo>
                    <a:pt x="5" y="27"/>
                  </a:lnTo>
                  <a:lnTo>
                    <a:pt x="4" y="31"/>
                  </a:lnTo>
                  <a:lnTo>
                    <a:pt x="4" y="34"/>
                  </a:lnTo>
                  <a:lnTo>
                    <a:pt x="3" y="39"/>
                  </a:lnTo>
                  <a:lnTo>
                    <a:pt x="2" y="43"/>
                  </a:lnTo>
                  <a:lnTo>
                    <a:pt x="2" y="47"/>
                  </a:lnTo>
                  <a:lnTo>
                    <a:pt x="1" y="51"/>
                  </a:lnTo>
                  <a:lnTo>
                    <a:pt x="1" y="55"/>
                  </a:lnTo>
                  <a:lnTo>
                    <a:pt x="0" y="59"/>
                  </a:lnTo>
                  <a:lnTo>
                    <a:pt x="0" y="63"/>
                  </a:lnTo>
                  <a:lnTo>
                    <a:pt x="0" y="67"/>
                  </a:lnTo>
                  <a:lnTo>
                    <a:pt x="0" y="70"/>
                  </a:lnTo>
                  <a:lnTo>
                    <a:pt x="0" y="74"/>
                  </a:lnTo>
                  <a:lnTo>
                    <a:pt x="1" y="77"/>
                  </a:lnTo>
                  <a:lnTo>
                    <a:pt x="1" y="80"/>
                  </a:lnTo>
                  <a:lnTo>
                    <a:pt x="2" y="83"/>
                  </a:lnTo>
                  <a:lnTo>
                    <a:pt x="3" y="86"/>
                  </a:lnTo>
                  <a:lnTo>
                    <a:pt x="4" y="88"/>
                  </a:lnTo>
                  <a:lnTo>
                    <a:pt x="5" y="90"/>
                  </a:lnTo>
                  <a:lnTo>
                    <a:pt x="7" y="92"/>
                  </a:lnTo>
                  <a:lnTo>
                    <a:pt x="8" y="93"/>
                  </a:lnTo>
                  <a:lnTo>
                    <a:pt x="10" y="93"/>
                  </a:lnTo>
                  <a:lnTo>
                    <a:pt x="11" y="93"/>
                  </a:lnTo>
                  <a:lnTo>
                    <a:pt x="13" y="92"/>
                  </a:lnTo>
                  <a:lnTo>
                    <a:pt x="15" y="91"/>
                  </a:lnTo>
                  <a:lnTo>
                    <a:pt x="17" y="89"/>
                  </a:lnTo>
                  <a:lnTo>
                    <a:pt x="20" y="87"/>
                  </a:lnTo>
                  <a:lnTo>
                    <a:pt x="24" y="85"/>
                  </a:lnTo>
                  <a:lnTo>
                    <a:pt x="27" y="83"/>
                  </a:lnTo>
                  <a:lnTo>
                    <a:pt x="31" y="81"/>
                  </a:lnTo>
                  <a:lnTo>
                    <a:pt x="34" y="80"/>
                  </a:lnTo>
                  <a:lnTo>
                    <a:pt x="38" y="78"/>
                  </a:lnTo>
                  <a:lnTo>
                    <a:pt x="41" y="76"/>
                  </a:lnTo>
                  <a:lnTo>
                    <a:pt x="45" y="74"/>
                  </a:lnTo>
                  <a:lnTo>
                    <a:pt x="49" y="72"/>
                  </a:lnTo>
                  <a:lnTo>
                    <a:pt x="53" y="69"/>
                  </a:lnTo>
                  <a:lnTo>
                    <a:pt x="56" y="66"/>
                  </a:lnTo>
                  <a:lnTo>
                    <a:pt x="59" y="64"/>
                  </a:lnTo>
                  <a:lnTo>
                    <a:pt x="61" y="61"/>
                  </a:lnTo>
                  <a:lnTo>
                    <a:pt x="63" y="57"/>
                  </a:lnTo>
                  <a:lnTo>
                    <a:pt x="65" y="54"/>
                  </a:lnTo>
                  <a:lnTo>
                    <a:pt x="66" y="51"/>
                  </a:lnTo>
                  <a:lnTo>
                    <a:pt x="67" y="47"/>
                  </a:lnTo>
                  <a:lnTo>
                    <a:pt x="67" y="43"/>
                  </a:lnTo>
                  <a:lnTo>
                    <a:pt x="67" y="38"/>
                  </a:lnTo>
                  <a:lnTo>
                    <a:pt x="66" y="34"/>
                  </a:lnTo>
                  <a:lnTo>
                    <a:pt x="65" y="29"/>
                  </a:lnTo>
                  <a:lnTo>
                    <a:pt x="64" y="23"/>
                  </a:lnTo>
                  <a:lnTo>
                    <a:pt x="62" y="18"/>
                  </a:lnTo>
                  <a:lnTo>
                    <a:pt x="60" y="15"/>
                  </a:lnTo>
                  <a:lnTo>
                    <a:pt x="58" y="13"/>
                  </a:lnTo>
                  <a:lnTo>
                    <a:pt x="56" y="10"/>
                  </a:lnTo>
                  <a:lnTo>
                    <a:pt x="53" y="8"/>
                  </a:lnTo>
                  <a:lnTo>
                    <a:pt x="49" y="6"/>
                  </a:lnTo>
                  <a:lnTo>
                    <a:pt x="46" y="4"/>
                  </a:lnTo>
                  <a:lnTo>
                    <a:pt x="42" y="3"/>
                  </a:lnTo>
                  <a:lnTo>
                    <a:pt x="38" y="1"/>
                  </a:lnTo>
                  <a:lnTo>
                    <a:pt x="33" y="0"/>
                  </a:lnTo>
                  <a:lnTo>
                    <a:pt x="29" y="0"/>
                  </a:lnTo>
                  <a:lnTo>
                    <a:pt x="25" y="0"/>
                  </a:lnTo>
                  <a:lnTo>
                    <a:pt x="22" y="1"/>
                  </a:lnTo>
                  <a:lnTo>
                    <a:pt x="18" y="2"/>
                  </a:lnTo>
                  <a:lnTo>
                    <a:pt x="15" y="3"/>
                  </a:lnTo>
                  <a:lnTo>
                    <a:pt x="12" y="6"/>
                  </a:lnTo>
                  <a:lnTo>
                    <a:pt x="10" y="9"/>
                  </a:lnTo>
                </a:path>
              </a:pathLst>
            </a:custGeom>
            <a:solidFill>
              <a:srgbClr val="008A6E"/>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45" name="Freeform 96"/>
            <p:cNvSpPr>
              <a:spLocks/>
            </p:cNvSpPr>
            <p:nvPr/>
          </p:nvSpPr>
          <p:spPr bwMode="auto">
            <a:xfrm>
              <a:off x="2922" y="1711"/>
              <a:ext cx="63" cy="87"/>
            </a:xfrm>
            <a:custGeom>
              <a:avLst/>
              <a:gdLst>
                <a:gd name="T0" fmla="*/ 10 w 63"/>
                <a:gd name="T1" fmla="*/ 9 h 87"/>
                <a:gd name="T2" fmla="*/ 8 w 63"/>
                <a:gd name="T3" fmla="*/ 12 h 87"/>
                <a:gd name="T4" fmla="*/ 7 w 63"/>
                <a:gd name="T5" fmla="*/ 17 h 87"/>
                <a:gd name="T6" fmla="*/ 5 w 63"/>
                <a:gd name="T7" fmla="*/ 22 h 87"/>
                <a:gd name="T8" fmla="*/ 4 w 63"/>
                <a:gd name="T9" fmla="*/ 28 h 87"/>
                <a:gd name="T10" fmla="*/ 3 w 63"/>
                <a:gd name="T11" fmla="*/ 35 h 87"/>
                <a:gd name="T12" fmla="*/ 1 w 63"/>
                <a:gd name="T13" fmla="*/ 42 h 87"/>
                <a:gd name="T14" fmla="*/ 1 w 63"/>
                <a:gd name="T15" fmla="*/ 50 h 87"/>
                <a:gd name="T16" fmla="*/ 0 w 63"/>
                <a:gd name="T17" fmla="*/ 57 h 87"/>
                <a:gd name="T18" fmla="*/ 0 w 63"/>
                <a:gd name="T19" fmla="*/ 65 h 87"/>
                <a:gd name="T20" fmla="*/ 1 w 63"/>
                <a:gd name="T21" fmla="*/ 71 h 87"/>
                <a:gd name="T22" fmla="*/ 2 w 63"/>
                <a:gd name="T23" fmla="*/ 77 h 87"/>
                <a:gd name="T24" fmla="*/ 4 w 63"/>
                <a:gd name="T25" fmla="*/ 82 h 87"/>
                <a:gd name="T26" fmla="*/ 6 w 63"/>
                <a:gd name="T27" fmla="*/ 85 h 87"/>
                <a:gd name="T28" fmla="*/ 9 w 63"/>
                <a:gd name="T29" fmla="*/ 86 h 87"/>
                <a:gd name="T30" fmla="*/ 12 w 63"/>
                <a:gd name="T31" fmla="*/ 85 h 87"/>
                <a:gd name="T32" fmla="*/ 16 w 63"/>
                <a:gd name="T33" fmla="*/ 82 h 87"/>
                <a:gd name="T34" fmla="*/ 21 w 63"/>
                <a:gd name="T35" fmla="*/ 79 h 87"/>
                <a:gd name="T36" fmla="*/ 27 w 63"/>
                <a:gd name="T37" fmla="*/ 75 h 87"/>
                <a:gd name="T38" fmla="*/ 33 w 63"/>
                <a:gd name="T39" fmla="*/ 71 h 87"/>
                <a:gd name="T40" fmla="*/ 40 w 63"/>
                <a:gd name="T41" fmla="*/ 67 h 87"/>
                <a:gd name="T42" fmla="*/ 47 w 63"/>
                <a:gd name="T43" fmla="*/ 62 h 87"/>
                <a:gd name="T44" fmla="*/ 53 w 63"/>
                <a:gd name="T45" fmla="*/ 57 h 87"/>
                <a:gd name="T46" fmla="*/ 57 w 63"/>
                <a:gd name="T47" fmla="*/ 53 h 87"/>
                <a:gd name="T48" fmla="*/ 60 w 63"/>
                <a:gd name="T49" fmla="*/ 47 h 87"/>
                <a:gd name="T50" fmla="*/ 62 w 63"/>
                <a:gd name="T51" fmla="*/ 41 h 87"/>
                <a:gd name="T52" fmla="*/ 62 w 63"/>
                <a:gd name="T53" fmla="*/ 33 h 87"/>
                <a:gd name="T54" fmla="*/ 60 w 63"/>
                <a:gd name="T55" fmla="*/ 24 h 87"/>
                <a:gd name="T56" fmla="*/ 57 w 63"/>
                <a:gd name="T57" fmla="*/ 15 h 87"/>
                <a:gd name="T58" fmla="*/ 53 w 63"/>
                <a:gd name="T59" fmla="*/ 11 h 87"/>
                <a:gd name="T60" fmla="*/ 47 w 63"/>
                <a:gd name="T61" fmla="*/ 7 h 87"/>
                <a:gd name="T62" fmla="*/ 40 w 63"/>
                <a:gd name="T63" fmla="*/ 3 h 87"/>
                <a:gd name="T64" fmla="*/ 32 w 63"/>
                <a:gd name="T65" fmla="*/ 1 h 87"/>
                <a:gd name="T66" fmla="*/ 24 w 63"/>
                <a:gd name="T67" fmla="*/ 0 h 87"/>
                <a:gd name="T68" fmla="*/ 18 w 63"/>
                <a:gd name="T69" fmla="*/ 1 h 87"/>
                <a:gd name="T70" fmla="*/ 12 w 63"/>
                <a:gd name="T71" fmla="*/ 5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3" h="87">
                  <a:moveTo>
                    <a:pt x="10" y="8"/>
                  </a:moveTo>
                  <a:lnTo>
                    <a:pt x="10" y="9"/>
                  </a:lnTo>
                  <a:lnTo>
                    <a:pt x="9" y="10"/>
                  </a:lnTo>
                  <a:lnTo>
                    <a:pt x="8" y="12"/>
                  </a:lnTo>
                  <a:lnTo>
                    <a:pt x="7" y="14"/>
                  </a:lnTo>
                  <a:lnTo>
                    <a:pt x="7" y="17"/>
                  </a:lnTo>
                  <a:lnTo>
                    <a:pt x="6" y="19"/>
                  </a:lnTo>
                  <a:lnTo>
                    <a:pt x="5" y="22"/>
                  </a:lnTo>
                  <a:lnTo>
                    <a:pt x="4" y="25"/>
                  </a:lnTo>
                  <a:lnTo>
                    <a:pt x="4" y="28"/>
                  </a:lnTo>
                  <a:lnTo>
                    <a:pt x="3" y="32"/>
                  </a:lnTo>
                  <a:lnTo>
                    <a:pt x="3" y="35"/>
                  </a:lnTo>
                  <a:lnTo>
                    <a:pt x="2" y="39"/>
                  </a:lnTo>
                  <a:lnTo>
                    <a:pt x="1" y="42"/>
                  </a:lnTo>
                  <a:lnTo>
                    <a:pt x="1" y="46"/>
                  </a:lnTo>
                  <a:lnTo>
                    <a:pt x="1" y="50"/>
                  </a:lnTo>
                  <a:lnTo>
                    <a:pt x="0" y="54"/>
                  </a:lnTo>
                  <a:lnTo>
                    <a:pt x="0" y="57"/>
                  </a:lnTo>
                  <a:lnTo>
                    <a:pt x="0" y="61"/>
                  </a:lnTo>
                  <a:lnTo>
                    <a:pt x="0" y="65"/>
                  </a:lnTo>
                  <a:lnTo>
                    <a:pt x="0" y="68"/>
                  </a:lnTo>
                  <a:lnTo>
                    <a:pt x="1" y="71"/>
                  </a:lnTo>
                  <a:lnTo>
                    <a:pt x="1" y="75"/>
                  </a:lnTo>
                  <a:lnTo>
                    <a:pt x="2" y="77"/>
                  </a:lnTo>
                  <a:lnTo>
                    <a:pt x="3" y="80"/>
                  </a:lnTo>
                  <a:lnTo>
                    <a:pt x="4" y="82"/>
                  </a:lnTo>
                  <a:lnTo>
                    <a:pt x="5" y="83"/>
                  </a:lnTo>
                  <a:lnTo>
                    <a:pt x="6" y="85"/>
                  </a:lnTo>
                  <a:lnTo>
                    <a:pt x="7" y="86"/>
                  </a:lnTo>
                  <a:lnTo>
                    <a:pt x="9" y="86"/>
                  </a:lnTo>
                  <a:lnTo>
                    <a:pt x="10" y="86"/>
                  </a:lnTo>
                  <a:lnTo>
                    <a:pt x="12" y="85"/>
                  </a:lnTo>
                  <a:lnTo>
                    <a:pt x="14" y="84"/>
                  </a:lnTo>
                  <a:lnTo>
                    <a:pt x="16" y="82"/>
                  </a:lnTo>
                  <a:lnTo>
                    <a:pt x="18" y="81"/>
                  </a:lnTo>
                  <a:lnTo>
                    <a:pt x="21" y="79"/>
                  </a:lnTo>
                  <a:lnTo>
                    <a:pt x="24" y="77"/>
                  </a:lnTo>
                  <a:lnTo>
                    <a:pt x="27" y="75"/>
                  </a:lnTo>
                  <a:lnTo>
                    <a:pt x="30" y="73"/>
                  </a:lnTo>
                  <a:lnTo>
                    <a:pt x="33" y="71"/>
                  </a:lnTo>
                  <a:lnTo>
                    <a:pt x="36" y="69"/>
                  </a:lnTo>
                  <a:lnTo>
                    <a:pt x="40" y="67"/>
                  </a:lnTo>
                  <a:lnTo>
                    <a:pt x="44" y="65"/>
                  </a:lnTo>
                  <a:lnTo>
                    <a:pt x="47" y="62"/>
                  </a:lnTo>
                  <a:lnTo>
                    <a:pt x="50" y="60"/>
                  </a:lnTo>
                  <a:lnTo>
                    <a:pt x="53" y="57"/>
                  </a:lnTo>
                  <a:lnTo>
                    <a:pt x="55" y="55"/>
                  </a:lnTo>
                  <a:lnTo>
                    <a:pt x="57" y="53"/>
                  </a:lnTo>
                  <a:lnTo>
                    <a:pt x="59" y="50"/>
                  </a:lnTo>
                  <a:lnTo>
                    <a:pt x="60" y="47"/>
                  </a:lnTo>
                  <a:lnTo>
                    <a:pt x="61" y="44"/>
                  </a:lnTo>
                  <a:lnTo>
                    <a:pt x="62" y="41"/>
                  </a:lnTo>
                  <a:lnTo>
                    <a:pt x="62" y="37"/>
                  </a:lnTo>
                  <a:lnTo>
                    <a:pt x="62" y="33"/>
                  </a:lnTo>
                  <a:lnTo>
                    <a:pt x="61" y="28"/>
                  </a:lnTo>
                  <a:lnTo>
                    <a:pt x="60" y="24"/>
                  </a:lnTo>
                  <a:lnTo>
                    <a:pt x="58" y="18"/>
                  </a:lnTo>
                  <a:lnTo>
                    <a:pt x="57" y="15"/>
                  </a:lnTo>
                  <a:lnTo>
                    <a:pt x="55" y="13"/>
                  </a:lnTo>
                  <a:lnTo>
                    <a:pt x="53" y="11"/>
                  </a:lnTo>
                  <a:lnTo>
                    <a:pt x="50" y="9"/>
                  </a:lnTo>
                  <a:lnTo>
                    <a:pt x="47" y="7"/>
                  </a:lnTo>
                  <a:lnTo>
                    <a:pt x="43" y="5"/>
                  </a:lnTo>
                  <a:lnTo>
                    <a:pt x="40" y="3"/>
                  </a:lnTo>
                  <a:lnTo>
                    <a:pt x="36" y="2"/>
                  </a:lnTo>
                  <a:lnTo>
                    <a:pt x="32" y="1"/>
                  </a:lnTo>
                  <a:lnTo>
                    <a:pt x="28" y="0"/>
                  </a:lnTo>
                  <a:lnTo>
                    <a:pt x="24" y="0"/>
                  </a:lnTo>
                  <a:lnTo>
                    <a:pt x="21" y="0"/>
                  </a:lnTo>
                  <a:lnTo>
                    <a:pt x="18" y="1"/>
                  </a:lnTo>
                  <a:lnTo>
                    <a:pt x="15" y="3"/>
                  </a:lnTo>
                  <a:lnTo>
                    <a:pt x="12" y="5"/>
                  </a:lnTo>
                  <a:lnTo>
                    <a:pt x="10" y="8"/>
                  </a:lnTo>
                </a:path>
              </a:pathLst>
            </a:custGeom>
            <a:solidFill>
              <a:srgbClr val="00AB95"/>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46" name="Freeform 97"/>
            <p:cNvSpPr>
              <a:spLocks/>
            </p:cNvSpPr>
            <p:nvPr/>
          </p:nvSpPr>
          <p:spPr bwMode="auto">
            <a:xfrm>
              <a:off x="2922" y="1718"/>
              <a:ext cx="62" cy="78"/>
            </a:xfrm>
            <a:custGeom>
              <a:avLst/>
              <a:gdLst>
                <a:gd name="T0" fmla="*/ 10 w 62"/>
                <a:gd name="T1" fmla="*/ 8 h 78"/>
                <a:gd name="T2" fmla="*/ 8 w 62"/>
                <a:gd name="T3" fmla="*/ 11 h 78"/>
                <a:gd name="T4" fmla="*/ 6 w 62"/>
                <a:gd name="T5" fmla="*/ 15 h 78"/>
                <a:gd name="T6" fmla="*/ 5 w 62"/>
                <a:gd name="T7" fmla="*/ 20 h 78"/>
                <a:gd name="T8" fmla="*/ 4 w 62"/>
                <a:gd name="T9" fmla="*/ 25 h 78"/>
                <a:gd name="T10" fmla="*/ 2 w 62"/>
                <a:gd name="T11" fmla="*/ 31 h 78"/>
                <a:gd name="T12" fmla="*/ 1 w 62"/>
                <a:gd name="T13" fmla="*/ 37 h 78"/>
                <a:gd name="T14" fmla="*/ 1 w 62"/>
                <a:gd name="T15" fmla="*/ 44 h 78"/>
                <a:gd name="T16" fmla="*/ 0 w 62"/>
                <a:gd name="T17" fmla="*/ 51 h 78"/>
                <a:gd name="T18" fmla="*/ 0 w 62"/>
                <a:gd name="T19" fmla="*/ 58 h 78"/>
                <a:gd name="T20" fmla="*/ 1 w 62"/>
                <a:gd name="T21" fmla="*/ 64 h 78"/>
                <a:gd name="T22" fmla="*/ 2 w 62"/>
                <a:gd name="T23" fmla="*/ 69 h 78"/>
                <a:gd name="T24" fmla="*/ 4 w 62"/>
                <a:gd name="T25" fmla="*/ 73 h 78"/>
                <a:gd name="T26" fmla="*/ 6 w 62"/>
                <a:gd name="T27" fmla="*/ 76 h 78"/>
                <a:gd name="T28" fmla="*/ 8 w 62"/>
                <a:gd name="T29" fmla="*/ 77 h 78"/>
                <a:gd name="T30" fmla="*/ 11 w 62"/>
                <a:gd name="T31" fmla="*/ 76 h 78"/>
                <a:gd name="T32" fmla="*/ 15 w 62"/>
                <a:gd name="T33" fmla="*/ 74 h 78"/>
                <a:gd name="T34" fmla="*/ 20 w 62"/>
                <a:gd name="T35" fmla="*/ 71 h 78"/>
                <a:gd name="T36" fmla="*/ 26 w 62"/>
                <a:gd name="T37" fmla="*/ 67 h 78"/>
                <a:gd name="T38" fmla="*/ 31 w 62"/>
                <a:gd name="T39" fmla="*/ 63 h 78"/>
                <a:gd name="T40" fmla="*/ 37 w 62"/>
                <a:gd name="T41" fmla="*/ 59 h 78"/>
                <a:gd name="T42" fmla="*/ 44 w 62"/>
                <a:gd name="T43" fmla="*/ 54 h 78"/>
                <a:gd name="T44" fmla="*/ 50 w 62"/>
                <a:gd name="T45" fmla="*/ 50 h 78"/>
                <a:gd name="T46" fmla="*/ 55 w 62"/>
                <a:gd name="T47" fmla="*/ 46 h 78"/>
                <a:gd name="T48" fmla="*/ 58 w 62"/>
                <a:gd name="T49" fmla="*/ 43 h 78"/>
                <a:gd name="T50" fmla="*/ 61 w 62"/>
                <a:gd name="T51" fmla="*/ 38 h 78"/>
                <a:gd name="T52" fmla="*/ 61 w 62"/>
                <a:gd name="T53" fmla="*/ 31 h 78"/>
                <a:gd name="T54" fmla="*/ 59 w 62"/>
                <a:gd name="T55" fmla="*/ 23 h 78"/>
                <a:gd name="T56" fmla="*/ 57 w 62"/>
                <a:gd name="T57" fmla="*/ 16 h 78"/>
                <a:gd name="T58" fmla="*/ 53 w 62"/>
                <a:gd name="T59" fmla="*/ 11 h 78"/>
                <a:gd name="T60" fmla="*/ 47 w 62"/>
                <a:gd name="T61" fmla="*/ 7 h 78"/>
                <a:gd name="T62" fmla="*/ 40 w 62"/>
                <a:gd name="T63" fmla="*/ 3 h 78"/>
                <a:gd name="T64" fmla="*/ 33 w 62"/>
                <a:gd name="T65" fmla="*/ 1 h 78"/>
                <a:gd name="T66" fmla="*/ 25 w 62"/>
                <a:gd name="T67" fmla="*/ 0 h 78"/>
                <a:gd name="T68" fmla="*/ 19 w 62"/>
                <a:gd name="T69" fmla="*/ 1 h 78"/>
                <a:gd name="T70" fmla="*/ 13 w 62"/>
                <a:gd name="T71" fmla="*/ 4 h 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2" h="78">
                  <a:moveTo>
                    <a:pt x="11" y="7"/>
                  </a:moveTo>
                  <a:lnTo>
                    <a:pt x="10" y="8"/>
                  </a:lnTo>
                  <a:lnTo>
                    <a:pt x="9" y="9"/>
                  </a:lnTo>
                  <a:lnTo>
                    <a:pt x="8" y="11"/>
                  </a:lnTo>
                  <a:lnTo>
                    <a:pt x="7" y="13"/>
                  </a:lnTo>
                  <a:lnTo>
                    <a:pt x="6" y="15"/>
                  </a:lnTo>
                  <a:lnTo>
                    <a:pt x="6" y="17"/>
                  </a:lnTo>
                  <a:lnTo>
                    <a:pt x="5" y="20"/>
                  </a:lnTo>
                  <a:lnTo>
                    <a:pt x="4" y="22"/>
                  </a:lnTo>
                  <a:lnTo>
                    <a:pt x="4" y="25"/>
                  </a:lnTo>
                  <a:lnTo>
                    <a:pt x="3" y="28"/>
                  </a:lnTo>
                  <a:lnTo>
                    <a:pt x="2" y="31"/>
                  </a:lnTo>
                  <a:lnTo>
                    <a:pt x="2" y="34"/>
                  </a:lnTo>
                  <a:lnTo>
                    <a:pt x="1" y="37"/>
                  </a:lnTo>
                  <a:lnTo>
                    <a:pt x="1" y="41"/>
                  </a:lnTo>
                  <a:lnTo>
                    <a:pt x="1" y="44"/>
                  </a:lnTo>
                  <a:lnTo>
                    <a:pt x="0" y="47"/>
                  </a:lnTo>
                  <a:lnTo>
                    <a:pt x="0" y="51"/>
                  </a:lnTo>
                  <a:lnTo>
                    <a:pt x="0" y="55"/>
                  </a:lnTo>
                  <a:lnTo>
                    <a:pt x="0" y="58"/>
                  </a:lnTo>
                  <a:lnTo>
                    <a:pt x="0" y="61"/>
                  </a:lnTo>
                  <a:lnTo>
                    <a:pt x="1" y="64"/>
                  </a:lnTo>
                  <a:lnTo>
                    <a:pt x="1" y="67"/>
                  </a:lnTo>
                  <a:lnTo>
                    <a:pt x="2" y="69"/>
                  </a:lnTo>
                  <a:lnTo>
                    <a:pt x="3" y="71"/>
                  </a:lnTo>
                  <a:lnTo>
                    <a:pt x="4" y="73"/>
                  </a:lnTo>
                  <a:lnTo>
                    <a:pt x="4" y="75"/>
                  </a:lnTo>
                  <a:lnTo>
                    <a:pt x="6" y="76"/>
                  </a:lnTo>
                  <a:lnTo>
                    <a:pt x="7" y="77"/>
                  </a:lnTo>
                  <a:lnTo>
                    <a:pt x="8" y="77"/>
                  </a:lnTo>
                  <a:lnTo>
                    <a:pt x="10" y="77"/>
                  </a:lnTo>
                  <a:lnTo>
                    <a:pt x="11" y="76"/>
                  </a:lnTo>
                  <a:lnTo>
                    <a:pt x="13" y="75"/>
                  </a:lnTo>
                  <a:lnTo>
                    <a:pt x="15" y="74"/>
                  </a:lnTo>
                  <a:lnTo>
                    <a:pt x="18" y="72"/>
                  </a:lnTo>
                  <a:lnTo>
                    <a:pt x="20" y="71"/>
                  </a:lnTo>
                  <a:lnTo>
                    <a:pt x="23" y="69"/>
                  </a:lnTo>
                  <a:lnTo>
                    <a:pt x="26" y="67"/>
                  </a:lnTo>
                  <a:lnTo>
                    <a:pt x="29" y="65"/>
                  </a:lnTo>
                  <a:lnTo>
                    <a:pt x="31" y="63"/>
                  </a:lnTo>
                  <a:lnTo>
                    <a:pt x="34" y="61"/>
                  </a:lnTo>
                  <a:lnTo>
                    <a:pt x="37" y="59"/>
                  </a:lnTo>
                  <a:lnTo>
                    <a:pt x="40" y="56"/>
                  </a:lnTo>
                  <a:lnTo>
                    <a:pt x="44" y="54"/>
                  </a:lnTo>
                  <a:lnTo>
                    <a:pt x="47" y="52"/>
                  </a:lnTo>
                  <a:lnTo>
                    <a:pt x="50" y="50"/>
                  </a:lnTo>
                  <a:lnTo>
                    <a:pt x="52" y="48"/>
                  </a:lnTo>
                  <a:lnTo>
                    <a:pt x="55" y="46"/>
                  </a:lnTo>
                  <a:lnTo>
                    <a:pt x="57" y="45"/>
                  </a:lnTo>
                  <a:lnTo>
                    <a:pt x="58" y="43"/>
                  </a:lnTo>
                  <a:lnTo>
                    <a:pt x="60" y="40"/>
                  </a:lnTo>
                  <a:lnTo>
                    <a:pt x="61" y="38"/>
                  </a:lnTo>
                  <a:lnTo>
                    <a:pt x="61" y="35"/>
                  </a:lnTo>
                  <a:lnTo>
                    <a:pt x="61" y="31"/>
                  </a:lnTo>
                  <a:lnTo>
                    <a:pt x="60" y="27"/>
                  </a:lnTo>
                  <a:lnTo>
                    <a:pt x="59" y="23"/>
                  </a:lnTo>
                  <a:lnTo>
                    <a:pt x="58" y="18"/>
                  </a:lnTo>
                  <a:lnTo>
                    <a:pt x="57" y="16"/>
                  </a:lnTo>
                  <a:lnTo>
                    <a:pt x="55" y="14"/>
                  </a:lnTo>
                  <a:lnTo>
                    <a:pt x="53" y="11"/>
                  </a:lnTo>
                  <a:lnTo>
                    <a:pt x="50" y="9"/>
                  </a:lnTo>
                  <a:lnTo>
                    <a:pt x="47" y="7"/>
                  </a:lnTo>
                  <a:lnTo>
                    <a:pt x="44" y="5"/>
                  </a:lnTo>
                  <a:lnTo>
                    <a:pt x="40" y="3"/>
                  </a:lnTo>
                  <a:lnTo>
                    <a:pt x="37" y="2"/>
                  </a:lnTo>
                  <a:lnTo>
                    <a:pt x="33" y="1"/>
                  </a:lnTo>
                  <a:lnTo>
                    <a:pt x="29" y="0"/>
                  </a:lnTo>
                  <a:lnTo>
                    <a:pt x="25" y="0"/>
                  </a:lnTo>
                  <a:lnTo>
                    <a:pt x="22" y="0"/>
                  </a:lnTo>
                  <a:lnTo>
                    <a:pt x="19" y="1"/>
                  </a:lnTo>
                  <a:lnTo>
                    <a:pt x="16" y="2"/>
                  </a:lnTo>
                  <a:lnTo>
                    <a:pt x="13" y="4"/>
                  </a:lnTo>
                  <a:lnTo>
                    <a:pt x="11" y="7"/>
                  </a:lnTo>
                </a:path>
              </a:pathLst>
            </a:custGeom>
            <a:solidFill>
              <a:srgbClr val="2FCFBE"/>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47" name="Freeform 98"/>
            <p:cNvSpPr>
              <a:spLocks/>
            </p:cNvSpPr>
            <p:nvPr/>
          </p:nvSpPr>
          <p:spPr bwMode="auto">
            <a:xfrm>
              <a:off x="2922" y="1723"/>
              <a:ext cx="59" cy="72"/>
            </a:xfrm>
            <a:custGeom>
              <a:avLst/>
              <a:gdLst>
                <a:gd name="T0" fmla="*/ 0 w 59"/>
                <a:gd name="T1" fmla="*/ 46 h 72"/>
                <a:gd name="T2" fmla="*/ 0 w 59"/>
                <a:gd name="T3" fmla="*/ 53 h 72"/>
                <a:gd name="T4" fmla="*/ 1 w 59"/>
                <a:gd name="T5" fmla="*/ 59 h 72"/>
                <a:gd name="T6" fmla="*/ 2 w 59"/>
                <a:gd name="T7" fmla="*/ 64 h 72"/>
                <a:gd name="T8" fmla="*/ 3 w 59"/>
                <a:gd name="T9" fmla="*/ 68 h 72"/>
                <a:gd name="T10" fmla="*/ 5 w 59"/>
                <a:gd name="T11" fmla="*/ 70 h 72"/>
                <a:gd name="T12" fmla="*/ 7 w 59"/>
                <a:gd name="T13" fmla="*/ 71 h 72"/>
                <a:gd name="T14" fmla="*/ 10 w 59"/>
                <a:gd name="T15" fmla="*/ 70 h 72"/>
                <a:gd name="T16" fmla="*/ 14 w 59"/>
                <a:gd name="T17" fmla="*/ 68 h 72"/>
                <a:gd name="T18" fmla="*/ 18 w 59"/>
                <a:gd name="T19" fmla="*/ 65 h 72"/>
                <a:gd name="T20" fmla="*/ 23 w 59"/>
                <a:gd name="T21" fmla="*/ 61 h 72"/>
                <a:gd name="T22" fmla="*/ 28 w 59"/>
                <a:gd name="T23" fmla="*/ 58 h 72"/>
                <a:gd name="T24" fmla="*/ 33 w 59"/>
                <a:gd name="T25" fmla="*/ 52 h 72"/>
                <a:gd name="T26" fmla="*/ 39 w 59"/>
                <a:gd name="T27" fmla="*/ 48 h 72"/>
                <a:gd name="T28" fmla="*/ 45 w 59"/>
                <a:gd name="T29" fmla="*/ 45 h 72"/>
                <a:gd name="T30" fmla="*/ 50 w 59"/>
                <a:gd name="T31" fmla="*/ 42 h 72"/>
                <a:gd name="T32" fmla="*/ 54 w 59"/>
                <a:gd name="T33" fmla="*/ 40 h 72"/>
                <a:gd name="T34" fmla="*/ 57 w 59"/>
                <a:gd name="T35" fmla="*/ 36 h 72"/>
                <a:gd name="T36" fmla="*/ 58 w 59"/>
                <a:gd name="T37" fmla="*/ 31 h 72"/>
                <a:gd name="T38" fmla="*/ 57 w 59"/>
                <a:gd name="T39" fmla="*/ 23 h 72"/>
                <a:gd name="T40" fmla="*/ 54 w 59"/>
                <a:gd name="T41" fmla="*/ 17 h 72"/>
                <a:gd name="T42" fmla="*/ 51 w 59"/>
                <a:gd name="T43" fmla="*/ 12 h 72"/>
                <a:gd name="T44" fmla="*/ 45 w 59"/>
                <a:gd name="T45" fmla="*/ 8 h 72"/>
                <a:gd name="T46" fmla="*/ 39 w 59"/>
                <a:gd name="T47" fmla="*/ 4 h 72"/>
                <a:gd name="T48" fmla="*/ 32 w 59"/>
                <a:gd name="T49" fmla="*/ 1 h 72"/>
                <a:gd name="T50" fmla="*/ 25 w 59"/>
                <a:gd name="T51" fmla="*/ 0 h 72"/>
                <a:gd name="T52" fmla="*/ 19 w 59"/>
                <a:gd name="T53" fmla="*/ 1 h 72"/>
                <a:gd name="T54" fmla="*/ 13 w 59"/>
                <a:gd name="T55" fmla="*/ 3 h 72"/>
                <a:gd name="T56" fmla="*/ 10 w 59"/>
                <a:gd name="T57" fmla="*/ 7 h 72"/>
                <a:gd name="T58" fmla="*/ 8 w 59"/>
                <a:gd name="T59" fmla="*/ 10 h 72"/>
                <a:gd name="T60" fmla="*/ 6 w 59"/>
                <a:gd name="T61" fmla="*/ 14 h 72"/>
                <a:gd name="T62" fmla="*/ 4 w 59"/>
                <a:gd name="T63" fmla="*/ 18 h 72"/>
                <a:gd name="T64" fmla="*/ 3 w 59"/>
                <a:gd name="T65" fmla="*/ 23 h 72"/>
                <a:gd name="T66" fmla="*/ 2 w 59"/>
                <a:gd name="T67" fmla="*/ 28 h 72"/>
                <a:gd name="T68" fmla="*/ 1 w 59"/>
                <a:gd name="T69" fmla="*/ 33 h 72"/>
                <a:gd name="T70" fmla="*/ 1 w 59"/>
                <a:gd name="T71" fmla="*/ 39 h 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9" h="72">
                  <a:moveTo>
                    <a:pt x="0" y="42"/>
                  </a:moveTo>
                  <a:lnTo>
                    <a:pt x="0" y="46"/>
                  </a:lnTo>
                  <a:lnTo>
                    <a:pt x="0" y="50"/>
                  </a:lnTo>
                  <a:lnTo>
                    <a:pt x="0" y="53"/>
                  </a:lnTo>
                  <a:lnTo>
                    <a:pt x="0" y="56"/>
                  </a:lnTo>
                  <a:lnTo>
                    <a:pt x="1" y="59"/>
                  </a:lnTo>
                  <a:lnTo>
                    <a:pt x="1" y="62"/>
                  </a:lnTo>
                  <a:lnTo>
                    <a:pt x="2" y="64"/>
                  </a:lnTo>
                  <a:lnTo>
                    <a:pt x="2" y="66"/>
                  </a:lnTo>
                  <a:lnTo>
                    <a:pt x="3" y="68"/>
                  </a:lnTo>
                  <a:lnTo>
                    <a:pt x="4" y="69"/>
                  </a:lnTo>
                  <a:lnTo>
                    <a:pt x="5" y="70"/>
                  </a:lnTo>
                  <a:lnTo>
                    <a:pt x="6" y="71"/>
                  </a:lnTo>
                  <a:lnTo>
                    <a:pt x="7" y="71"/>
                  </a:lnTo>
                  <a:lnTo>
                    <a:pt x="9" y="71"/>
                  </a:lnTo>
                  <a:lnTo>
                    <a:pt x="10" y="70"/>
                  </a:lnTo>
                  <a:lnTo>
                    <a:pt x="12" y="70"/>
                  </a:lnTo>
                  <a:lnTo>
                    <a:pt x="14" y="68"/>
                  </a:lnTo>
                  <a:lnTo>
                    <a:pt x="16" y="67"/>
                  </a:lnTo>
                  <a:lnTo>
                    <a:pt x="18" y="65"/>
                  </a:lnTo>
                  <a:lnTo>
                    <a:pt x="21" y="63"/>
                  </a:lnTo>
                  <a:lnTo>
                    <a:pt x="23" y="61"/>
                  </a:lnTo>
                  <a:lnTo>
                    <a:pt x="26" y="59"/>
                  </a:lnTo>
                  <a:lnTo>
                    <a:pt x="28" y="58"/>
                  </a:lnTo>
                  <a:lnTo>
                    <a:pt x="30" y="55"/>
                  </a:lnTo>
                  <a:lnTo>
                    <a:pt x="33" y="52"/>
                  </a:lnTo>
                  <a:lnTo>
                    <a:pt x="36" y="50"/>
                  </a:lnTo>
                  <a:lnTo>
                    <a:pt x="39" y="48"/>
                  </a:lnTo>
                  <a:lnTo>
                    <a:pt x="42" y="46"/>
                  </a:lnTo>
                  <a:lnTo>
                    <a:pt x="45" y="45"/>
                  </a:lnTo>
                  <a:lnTo>
                    <a:pt x="48" y="43"/>
                  </a:lnTo>
                  <a:lnTo>
                    <a:pt x="50" y="42"/>
                  </a:lnTo>
                  <a:lnTo>
                    <a:pt x="52" y="41"/>
                  </a:lnTo>
                  <a:lnTo>
                    <a:pt x="54" y="40"/>
                  </a:lnTo>
                  <a:lnTo>
                    <a:pt x="56" y="38"/>
                  </a:lnTo>
                  <a:lnTo>
                    <a:pt x="57" y="36"/>
                  </a:lnTo>
                  <a:lnTo>
                    <a:pt x="58" y="34"/>
                  </a:lnTo>
                  <a:lnTo>
                    <a:pt x="58" y="31"/>
                  </a:lnTo>
                  <a:lnTo>
                    <a:pt x="58" y="28"/>
                  </a:lnTo>
                  <a:lnTo>
                    <a:pt x="57" y="23"/>
                  </a:lnTo>
                  <a:lnTo>
                    <a:pt x="55" y="19"/>
                  </a:lnTo>
                  <a:lnTo>
                    <a:pt x="54" y="17"/>
                  </a:lnTo>
                  <a:lnTo>
                    <a:pt x="53" y="14"/>
                  </a:lnTo>
                  <a:lnTo>
                    <a:pt x="51" y="12"/>
                  </a:lnTo>
                  <a:lnTo>
                    <a:pt x="48" y="10"/>
                  </a:lnTo>
                  <a:lnTo>
                    <a:pt x="45" y="8"/>
                  </a:lnTo>
                  <a:lnTo>
                    <a:pt x="42" y="6"/>
                  </a:lnTo>
                  <a:lnTo>
                    <a:pt x="39" y="4"/>
                  </a:lnTo>
                  <a:lnTo>
                    <a:pt x="36" y="3"/>
                  </a:lnTo>
                  <a:lnTo>
                    <a:pt x="32" y="1"/>
                  </a:lnTo>
                  <a:lnTo>
                    <a:pt x="29" y="1"/>
                  </a:lnTo>
                  <a:lnTo>
                    <a:pt x="25" y="0"/>
                  </a:lnTo>
                  <a:lnTo>
                    <a:pt x="22" y="0"/>
                  </a:lnTo>
                  <a:lnTo>
                    <a:pt x="19" y="1"/>
                  </a:lnTo>
                  <a:lnTo>
                    <a:pt x="16" y="2"/>
                  </a:lnTo>
                  <a:lnTo>
                    <a:pt x="13" y="3"/>
                  </a:lnTo>
                  <a:lnTo>
                    <a:pt x="11" y="6"/>
                  </a:lnTo>
                  <a:lnTo>
                    <a:pt x="10" y="7"/>
                  </a:lnTo>
                  <a:lnTo>
                    <a:pt x="9" y="9"/>
                  </a:lnTo>
                  <a:lnTo>
                    <a:pt x="8" y="10"/>
                  </a:lnTo>
                  <a:lnTo>
                    <a:pt x="7" y="12"/>
                  </a:lnTo>
                  <a:lnTo>
                    <a:pt x="6" y="14"/>
                  </a:lnTo>
                  <a:lnTo>
                    <a:pt x="5" y="16"/>
                  </a:lnTo>
                  <a:lnTo>
                    <a:pt x="4" y="18"/>
                  </a:lnTo>
                  <a:lnTo>
                    <a:pt x="4" y="20"/>
                  </a:lnTo>
                  <a:lnTo>
                    <a:pt x="3" y="23"/>
                  </a:lnTo>
                  <a:lnTo>
                    <a:pt x="2" y="25"/>
                  </a:lnTo>
                  <a:lnTo>
                    <a:pt x="2" y="28"/>
                  </a:lnTo>
                  <a:lnTo>
                    <a:pt x="2" y="30"/>
                  </a:lnTo>
                  <a:lnTo>
                    <a:pt x="1" y="33"/>
                  </a:lnTo>
                  <a:lnTo>
                    <a:pt x="1" y="36"/>
                  </a:lnTo>
                  <a:lnTo>
                    <a:pt x="1" y="39"/>
                  </a:lnTo>
                  <a:lnTo>
                    <a:pt x="0" y="42"/>
                  </a:lnTo>
                </a:path>
              </a:pathLst>
            </a:custGeom>
            <a:solidFill>
              <a:srgbClr val="67F3E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48" name="Freeform 99"/>
            <p:cNvSpPr>
              <a:spLocks/>
            </p:cNvSpPr>
            <p:nvPr/>
          </p:nvSpPr>
          <p:spPr bwMode="auto">
            <a:xfrm>
              <a:off x="2805" y="1696"/>
              <a:ext cx="112" cy="118"/>
            </a:xfrm>
            <a:custGeom>
              <a:avLst/>
              <a:gdLst>
                <a:gd name="T0" fmla="*/ 81 w 112"/>
                <a:gd name="T1" fmla="*/ 22 h 118"/>
                <a:gd name="T2" fmla="*/ 78 w 112"/>
                <a:gd name="T3" fmla="*/ 32 h 118"/>
                <a:gd name="T4" fmla="*/ 76 w 112"/>
                <a:gd name="T5" fmla="*/ 40 h 118"/>
                <a:gd name="T6" fmla="*/ 76 w 112"/>
                <a:gd name="T7" fmla="*/ 46 h 118"/>
                <a:gd name="T8" fmla="*/ 77 w 112"/>
                <a:gd name="T9" fmla="*/ 52 h 118"/>
                <a:gd name="T10" fmla="*/ 78 w 112"/>
                <a:gd name="T11" fmla="*/ 57 h 118"/>
                <a:gd name="T12" fmla="*/ 79 w 112"/>
                <a:gd name="T13" fmla="*/ 63 h 118"/>
                <a:gd name="T14" fmla="*/ 79 w 112"/>
                <a:gd name="T15" fmla="*/ 69 h 118"/>
                <a:gd name="T16" fmla="*/ 77 w 112"/>
                <a:gd name="T17" fmla="*/ 74 h 118"/>
                <a:gd name="T18" fmla="*/ 76 w 112"/>
                <a:gd name="T19" fmla="*/ 77 h 118"/>
                <a:gd name="T20" fmla="*/ 74 w 112"/>
                <a:gd name="T21" fmla="*/ 81 h 118"/>
                <a:gd name="T22" fmla="*/ 71 w 112"/>
                <a:gd name="T23" fmla="*/ 84 h 118"/>
                <a:gd name="T24" fmla="*/ 66 w 112"/>
                <a:gd name="T25" fmla="*/ 87 h 118"/>
                <a:gd name="T26" fmla="*/ 61 w 112"/>
                <a:gd name="T27" fmla="*/ 90 h 118"/>
                <a:gd name="T28" fmla="*/ 54 w 112"/>
                <a:gd name="T29" fmla="*/ 91 h 118"/>
                <a:gd name="T30" fmla="*/ 46 w 112"/>
                <a:gd name="T31" fmla="*/ 91 h 118"/>
                <a:gd name="T32" fmla="*/ 38 w 112"/>
                <a:gd name="T33" fmla="*/ 89 h 118"/>
                <a:gd name="T34" fmla="*/ 24 w 112"/>
                <a:gd name="T35" fmla="*/ 85 h 118"/>
                <a:gd name="T36" fmla="*/ 10 w 112"/>
                <a:gd name="T37" fmla="*/ 82 h 118"/>
                <a:gd name="T38" fmla="*/ 1 w 112"/>
                <a:gd name="T39" fmla="*/ 82 h 118"/>
                <a:gd name="T40" fmla="*/ 1 w 112"/>
                <a:gd name="T41" fmla="*/ 88 h 118"/>
                <a:gd name="T42" fmla="*/ 5 w 112"/>
                <a:gd name="T43" fmla="*/ 95 h 118"/>
                <a:gd name="T44" fmla="*/ 11 w 112"/>
                <a:gd name="T45" fmla="*/ 100 h 118"/>
                <a:gd name="T46" fmla="*/ 19 w 112"/>
                <a:gd name="T47" fmla="*/ 104 h 118"/>
                <a:gd name="T48" fmla="*/ 27 w 112"/>
                <a:gd name="T49" fmla="*/ 108 h 118"/>
                <a:gd name="T50" fmla="*/ 36 w 112"/>
                <a:gd name="T51" fmla="*/ 111 h 118"/>
                <a:gd name="T52" fmla="*/ 44 w 112"/>
                <a:gd name="T53" fmla="*/ 113 h 118"/>
                <a:gd name="T54" fmla="*/ 52 w 112"/>
                <a:gd name="T55" fmla="*/ 116 h 118"/>
                <a:gd name="T56" fmla="*/ 58 w 112"/>
                <a:gd name="T57" fmla="*/ 117 h 118"/>
                <a:gd name="T58" fmla="*/ 64 w 112"/>
                <a:gd name="T59" fmla="*/ 116 h 118"/>
                <a:gd name="T60" fmla="*/ 72 w 112"/>
                <a:gd name="T61" fmla="*/ 114 h 118"/>
                <a:gd name="T62" fmla="*/ 81 w 112"/>
                <a:gd name="T63" fmla="*/ 112 h 118"/>
                <a:gd name="T64" fmla="*/ 89 w 112"/>
                <a:gd name="T65" fmla="*/ 112 h 118"/>
                <a:gd name="T66" fmla="*/ 93 w 112"/>
                <a:gd name="T67" fmla="*/ 110 h 118"/>
                <a:gd name="T68" fmla="*/ 96 w 112"/>
                <a:gd name="T69" fmla="*/ 106 h 118"/>
                <a:gd name="T70" fmla="*/ 98 w 112"/>
                <a:gd name="T71" fmla="*/ 100 h 118"/>
                <a:gd name="T72" fmla="*/ 100 w 112"/>
                <a:gd name="T73" fmla="*/ 94 h 118"/>
                <a:gd name="T74" fmla="*/ 101 w 112"/>
                <a:gd name="T75" fmla="*/ 86 h 118"/>
                <a:gd name="T76" fmla="*/ 103 w 112"/>
                <a:gd name="T77" fmla="*/ 78 h 118"/>
                <a:gd name="T78" fmla="*/ 104 w 112"/>
                <a:gd name="T79" fmla="*/ 70 h 118"/>
                <a:gd name="T80" fmla="*/ 107 w 112"/>
                <a:gd name="T81" fmla="*/ 64 h 118"/>
                <a:gd name="T82" fmla="*/ 109 w 112"/>
                <a:gd name="T83" fmla="*/ 61 h 118"/>
                <a:gd name="T84" fmla="*/ 110 w 112"/>
                <a:gd name="T85" fmla="*/ 57 h 118"/>
                <a:gd name="T86" fmla="*/ 111 w 112"/>
                <a:gd name="T87" fmla="*/ 53 h 118"/>
                <a:gd name="T88" fmla="*/ 111 w 112"/>
                <a:gd name="T89" fmla="*/ 49 h 118"/>
                <a:gd name="T90" fmla="*/ 111 w 112"/>
                <a:gd name="T91" fmla="*/ 44 h 118"/>
                <a:gd name="T92" fmla="*/ 110 w 112"/>
                <a:gd name="T93" fmla="*/ 40 h 118"/>
                <a:gd name="T94" fmla="*/ 110 w 112"/>
                <a:gd name="T95" fmla="*/ 36 h 118"/>
                <a:gd name="T96" fmla="*/ 109 w 112"/>
                <a:gd name="T97" fmla="*/ 32 h 118"/>
                <a:gd name="T98" fmla="*/ 109 w 112"/>
                <a:gd name="T99" fmla="*/ 28 h 118"/>
                <a:gd name="T100" fmla="*/ 109 w 112"/>
                <a:gd name="T101" fmla="*/ 24 h 118"/>
                <a:gd name="T102" fmla="*/ 109 w 112"/>
                <a:gd name="T103" fmla="*/ 21 h 118"/>
                <a:gd name="T104" fmla="*/ 109 w 112"/>
                <a:gd name="T105" fmla="*/ 18 h 118"/>
                <a:gd name="T106" fmla="*/ 109 w 112"/>
                <a:gd name="T107" fmla="*/ 14 h 118"/>
                <a:gd name="T108" fmla="*/ 109 w 112"/>
                <a:gd name="T109" fmla="*/ 11 h 118"/>
                <a:gd name="T110" fmla="*/ 108 w 112"/>
                <a:gd name="T111" fmla="*/ 8 h 118"/>
                <a:gd name="T112" fmla="*/ 105 w 112"/>
                <a:gd name="T113" fmla="*/ 3 h 118"/>
                <a:gd name="T114" fmla="*/ 100 w 112"/>
                <a:gd name="T115" fmla="*/ 0 h 118"/>
                <a:gd name="T116" fmla="*/ 94 w 112"/>
                <a:gd name="T117" fmla="*/ 3 h 118"/>
                <a:gd name="T118" fmla="*/ 87 w 112"/>
                <a:gd name="T119" fmla="*/ 10 h 1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 h="118">
                  <a:moveTo>
                    <a:pt x="84" y="16"/>
                  </a:moveTo>
                  <a:lnTo>
                    <a:pt x="81" y="22"/>
                  </a:lnTo>
                  <a:lnTo>
                    <a:pt x="79" y="27"/>
                  </a:lnTo>
                  <a:lnTo>
                    <a:pt x="78" y="32"/>
                  </a:lnTo>
                  <a:lnTo>
                    <a:pt x="77" y="36"/>
                  </a:lnTo>
                  <a:lnTo>
                    <a:pt x="76" y="40"/>
                  </a:lnTo>
                  <a:lnTo>
                    <a:pt x="76" y="43"/>
                  </a:lnTo>
                  <a:lnTo>
                    <a:pt x="76" y="46"/>
                  </a:lnTo>
                  <a:lnTo>
                    <a:pt x="77" y="49"/>
                  </a:lnTo>
                  <a:lnTo>
                    <a:pt x="77" y="52"/>
                  </a:lnTo>
                  <a:lnTo>
                    <a:pt x="77" y="55"/>
                  </a:lnTo>
                  <a:lnTo>
                    <a:pt x="78" y="57"/>
                  </a:lnTo>
                  <a:lnTo>
                    <a:pt x="78" y="60"/>
                  </a:lnTo>
                  <a:lnTo>
                    <a:pt x="79" y="63"/>
                  </a:lnTo>
                  <a:lnTo>
                    <a:pt x="79" y="66"/>
                  </a:lnTo>
                  <a:lnTo>
                    <a:pt x="79" y="69"/>
                  </a:lnTo>
                  <a:lnTo>
                    <a:pt x="78" y="72"/>
                  </a:lnTo>
                  <a:lnTo>
                    <a:pt x="77" y="74"/>
                  </a:lnTo>
                  <a:lnTo>
                    <a:pt x="77" y="75"/>
                  </a:lnTo>
                  <a:lnTo>
                    <a:pt x="76" y="77"/>
                  </a:lnTo>
                  <a:lnTo>
                    <a:pt x="75" y="79"/>
                  </a:lnTo>
                  <a:lnTo>
                    <a:pt x="74" y="81"/>
                  </a:lnTo>
                  <a:lnTo>
                    <a:pt x="72" y="82"/>
                  </a:lnTo>
                  <a:lnTo>
                    <a:pt x="71" y="84"/>
                  </a:lnTo>
                  <a:lnTo>
                    <a:pt x="68" y="86"/>
                  </a:lnTo>
                  <a:lnTo>
                    <a:pt x="66" y="87"/>
                  </a:lnTo>
                  <a:lnTo>
                    <a:pt x="63" y="89"/>
                  </a:lnTo>
                  <a:lnTo>
                    <a:pt x="61" y="90"/>
                  </a:lnTo>
                  <a:lnTo>
                    <a:pt x="57" y="91"/>
                  </a:lnTo>
                  <a:lnTo>
                    <a:pt x="54" y="91"/>
                  </a:lnTo>
                  <a:lnTo>
                    <a:pt x="50" y="91"/>
                  </a:lnTo>
                  <a:lnTo>
                    <a:pt x="46" y="91"/>
                  </a:lnTo>
                  <a:lnTo>
                    <a:pt x="42" y="90"/>
                  </a:lnTo>
                  <a:lnTo>
                    <a:pt x="38" y="89"/>
                  </a:lnTo>
                  <a:lnTo>
                    <a:pt x="31" y="87"/>
                  </a:lnTo>
                  <a:lnTo>
                    <a:pt x="24" y="85"/>
                  </a:lnTo>
                  <a:lnTo>
                    <a:pt x="17" y="84"/>
                  </a:lnTo>
                  <a:lnTo>
                    <a:pt x="10" y="82"/>
                  </a:lnTo>
                  <a:lnTo>
                    <a:pt x="5" y="82"/>
                  </a:lnTo>
                  <a:lnTo>
                    <a:pt x="1" y="82"/>
                  </a:lnTo>
                  <a:lnTo>
                    <a:pt x="0" y="84"/>
                  </a:lnTo>
                  <a:lnTo>
                    <a:pt x="1" y="88"/>
                  </a:lnTo>
                  <a:lnTo>
                    <a:pt x="3" y="91"/>
                  </a:lnTo>
                  <a:lnTo>
                    <a:pt x="5" y="95"/>
                  </a:lnTo>
                  <a:lnTo>
                    <a:pt x="8" y="97"/>
                  </a:lnTo>
                  <a:lnTo>
                    <a:pt x="11" y="100"/>
                  </a:lnTo>
                  <a:lnTo>
                    <a:pt x="15" y="102"/>
                  </a:lnTo>
                  <a:lnTo>
                    <a:pt x="19" y="104"/>
                  </a:lnTo>
                  <a:lnTo>
                    <a:pt x="23" y="106"/>
                  </a:lnTo>
                  <a:lnTo>
                    <a:pt x="27" y="108"/>
                  </a:lnTo>
                  <a:lnTo>
                    <a:pt x="31" y="110"/>
                  </a:lnTo>
                  <a:lnTo>
                    <a:pt x="36" y="111"/>
                  </a:lnTo>
                  <a:lnTo>
                    <a:pt x="40" y="112"/>
                  </a:lnTo>
                  <a:lnTo>
                    <a:pt x="44" y="113"/>
                  </a:lnTo>
                  <a:lnTo>
                    <a:pt x="48" y="115"/>
                  </a:lnTo>
                  <a:lnTo>
                    <a:pt x="52" y="116"/>
                  </a:lnTo>
                  <a:lnTo>
                    <a:pt x="55" y="116"/>
                  </a:lnTo>
                  <a:lnTo>
                    <a:pt x="58" y="117"/>
                  </a:lnTo>
                  <a:lnTo>
                    <a:pt x="61" y="117"/>
                  </a:lnTo>
                  <a:lnTo>
                    <a:pt x="64" y="116"/>
                  </a:lnTo>
                  <a:lnTo>
                    <a:pt x="68" y="115"/>
                  </a:lnTo>
                  <a:lnTo>
                    <a:pt x="72" y="114"/>
                  </a:lnTo>
                  <a:lnTo>
                    <a:pt x="76" y="113"/>
                  </a:lnTo>
                  <a:lnTo>
                    <a:pt x="81" y="112"/>
                  </a:lnTo>
                  <a:lnTo>
                    <a:pt x="86" y="112"/>
                  </a:lnTo>
                  <a:lnTo>
                    <a:pt x="89" y="112"/>
                  </a:lnTo>
                  <a:lnTo>
                    <a:pt x="91" y="111"/>
                  </a:lnTo>
                  <a:lnTo>
                    <a:pt x="93" y="110"/>
                  </a:lnTo>
                  <a:lnTo>
                    <a:pt x="94" y="108"/>
                  </a:lnTo>
                  <a:lnTo>
                    <a:pt x="96" y="106"/>
                  </a:lnTo>
                  <a:lnTo>
                    <a:pt x="97" y="104"/>
                  </a:lnTo>
                  <a:lnTo>
                    <a:pt x="98" y="100"/>
                  </a:lnTo>
                  <a:lnTo>
                    <a:pt x="99" y="97"/>
                  </a:lnTo>
                  <a:lnTo>
                    <a:pt x="100" y="94"/>
                  </a:lnTo>
                  <a:lnTo>
                    <a:pt x="101" y="90"/>
                  </a:lnTo>
                  <a:lnTo>
                    <a:pt x="101" y="86"/>
                  </a:lnTo>
                  <a:lnTo>
                    <a:pt x="102" y="82"/>
                  </a:lnTo>
                  <a:lnTo>
                    <a:pt x="103" y="78"/>
                  </a:lnTo>
                  <a:lnTo>
                    <a:pt x="103" y="74"/>
                  </a:lnTo>
                  <a:lnTo>
                    <a:pt x="104" y="70"/>
                  </a:lnTo>
                  <a:lnTo>
                    <a:pt x="105" y="66"/>
                  </a:lnTo>
                  <a:lnTo>
                    <a:pt x="107" y="64"/>
                  </a:lnTo>
                  <a:lnTo>
                    <a:pt x="108" y="62"/>
                  </a:lnTo>
                  <a:lnTo>
                    <a:pt x="109" y="61"/>
                  </a:lnTo>
                  <a:lnTo>
                    <a:pt x="110" y="59"/>
                  </a:lnTo>
                  <a:lnTo>
                    <a:pt x="110" y="57"/>
                  </a:lnTo>
                  <a:lnTo>
                    <a:pt x="111" y="55"/>
                  </a:lnTo>
                  <a:lnTo>
                    <a:pt x="111" y="53"/>
                  </a:lnTo>
                  <a:lnTo>
                    <a:pt x="111" y="51"/>
                  </a:lnTo>
                  <a:lnTo>
                    <a:pt x="111" y="49"/>
                  </a:lnTo>
                  <a:lnTo>
                    <a:pt x="111" y="47"/>
                  </a:lnTo>
                  <a:lnTo>
                    <a:pt x="111" y="44"/>
                  </a:lnTo>
                  <a:lnTo>
                    <a:pt x="111" y="42"/>
                  </a:lnTo>
                  <a:lnTo>
                    <a:pt x="110" y="40"/>
                  </a:lnTo>
                  <a:lnTo>
                    <a:pt x="110" y="38"/>
                  </a:lnTo>
                  <a:lnTo>
                    <a:pt x="110" y="36"/>
                  </a:lnTo>
                  <a:lnTo>
                    <a:pt x="110" y="34"/>
                  </a:lnTo>
                  <a:lnTo>
                    <a:pt x="109" y="32"/>
                  </a:lnTo>
                  <a:lnTo>
                    <a:pt x="109" y="30"/>
                  </a:lnTo>
                  <a:lnTo>
                    <a:pt x="109" y="28"/>
                  </a:lnTo>
                  <a:lnTo>
                    <a:pt x="109" y="26"/>
                  </a:lnTo>
                  <a:lnTo>
                    <a:pt x="109" y="24"/>
                  </a:lnTo>
                  <a:lnTo>
                    <a:pt x="109" y="23"/>
                  </a:lnTo>
                  <a:lnTo>
                    <a:pt x="109" y="21"/>
                  </a:lnTo>
                  <a:lnTo>
                    <a:pt x="109" y="19"/>
                  </a:lnTo>
                  <a:lnTo>
                    <a:pt x="109" y="18"/>
                  </a:lnTo>
                  <a:lnTo>
                    <a:pt x="109" y="16"/>
                  </a:lnTo>
                  <a:lnTo>
                    <a:pt x="109" y="14"/>
                  </a:lnTo>
                  <a:lnTo>
                    <a:pt x="109" y="13"/>
                  </a:lnTo>
                  <a:lnTo>
                    <a:pt x="109" y="11"/>
                  </a:lnTo>
                  <a:lnTo>
                    <a:pt x="108" y="9"/>
                  </a:lnTo>
                  <a:lnTo>
                    <a:pt x="108" y="8"/>
                  </a:lnTo>
                  <a:lnTo>
                    <a:pt x="107" y="6"/>
                  </a:lnTo>
                  <a:lnTo>
                    <a:pt x="105" y="3"/>
                  </a:lnTo>
                  <a:lnTo>
                    <a:pt x="103" y="1"/>
                  </a:lnTo>
                  <a:lnTo>
                    <a:pt x="100" y="0"/>
                  </a:lnTo>
                  <a:lnTo>
                    <a:pt x="97" y="1"/>
                  </a:lnTo>
                  <a:lnTo>
                    <a:pt x="94" y="3"/>
                  </a:lnTo>
                  <a:lnTo>
                    <a:pt x="90" y="6"/>
                  </a:lnTo>
                  <a:lnTo>
                    <a:pt x="87" y="10"/>
                  </a:lnTo>
                  <a:lnTo>
                    <a:pt x="84" y="16"/>
                  </a:lnTo>
                </a:path>
              </a:pathLst>
            </a:custGeom>
            <a:solidFill>
              <a:srgbClr val="008A6E"/>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49" name="Freeform 100"/>
            <p:cNvSpPr>
              <a:spLocks/>
            </p:cNvSpPr>
            <p:nvPr/>
          </p:nvSpPr>
          <p:spPr bwMode="auto">
            <a:xfrm>
              <a:off x="2811" y="1702"/>
              <a:ext cx="105" cy="110"/>
            </a:xfrm>
            <a:custGeom>
              <a:avLst/>
              <a:gdLst>
                <a:gd name="T0" fmla="*/ 75 w 105"/>
                <a:gd name="T1" fmla="*/ 26 h 110"/>
                <a:gd name="T2" fmla="*/ 72 w 105"/>
                <a:gd name="T3" fmla="*/ 38 h 110"/>
                <a:gd name="T4" fmla="*/ 72 w 105"/>
                <a:gd name="T5" fmla="*/ 46 h 110"/>
                <a:gd name="T6" fmla="*/ 73 w 105"/>
                <a:gd name="T7" fmla="*/ 53 h 110"/>
                <a:gd name="T8" fmla="*/ 74 w 105"/>
                <a:gd name="T9" fmla="*/ 61 h 110"/>
                <a:gd name="T10" fmla="*/ 73 w 105"/>
                <a:gd name="T11" fmla="*/ 68 h 110"/>
                <a:gd name="T12" fmla="*/ 70 w 105"/>
                <a:gd name="T13" fmla="*/ 73 h 110"/>
                <a:gd name="T14" fmla="*/ 65 w 105"/>
                <a:gd name="T15" fmla="*/ 78 h 110"/>
                <a:gd name="T16" fmla="*/ 58 w 105"/>
                <a:gd name="T17" fmla="*/ 83 h 110"/>
                <a:gd name="T18" fmla="*/ 49 w 105"/>
                <a:gd name="T19" fmla="*/ 85 h 110"/>
                <a:gd name="T20" fmla="*/ 38 w 105"/>
                <a:gd name="T21" fmla="*/ 84 h 110"/>
                <a:gd name="T22" fmla="*/ 22 w 105"/>
                <a:gd name="T23" fmla="*/ 80 h 110"/>
                <a:gd name="T24" fmla="*/ 4 w 105"/>
                <a:gd name="T25" fmla="*/ 77 h 110"/>
                <a:gd name="T26" fmla="*/ 1 w 105"/>
                <a:gd name="T27" fmla="*/ 83 h 110"/>
                <a:gd name="T28" fmla="*/ 8 w 105"/>
                <a:gd name="T29" fmla="*/ 92 h 110"/>
                <a:gd name="T30" fmla="*/ 18 w 105"/>
                <a:gd name="T31" fmla="*/ 98 h 110"/>
                <a:gd name="T32" fmla="*/ 30 w 105"/>
                <a:gd name="T33" fmla="*/ 103 h 110"/>
                <a:gd name="T34" fmla="*/ 42 w 105"/>
                <a:gd name="T35" fmla="*/ 106 h 110"/>
                <a:gd name="T36" fmla="*/ 51 w 105"/>
                <a:gd name="T37" fmla="*/ 109 h 110"/>
                <a:gd name="T38" fmla="*/ 60 w 105"/>
                <a:gd name="T39" fmla="*/ 108 h 110"/>
                <a:gd name="T40" fmla="*/ 71 w 105"/>
                <a:gd name="T41" fmla="*/ 105 h 110"/>
                <a:gd name="T42" fmla="*/ 83 w 105"/>
                <a:gd name="T43" fmla="*/ 104 h 110"/>
                <a:gd name="T44" fmla="*/ 88 w 105"/>
                <a:gd name="T45" fmla="*/ 101 h 110"/>
                <a:gd name="T46" fmla="*/ 91 w 105"/>
                <a:gd name="T47" fmla="*/ 93 h 110"/>
                <a:gd name="T48" fmla="*/ 94 w 105"/>
                <a:gd name="T49" fmla="*/ 83 h 110"/>
                <a:gd name="T50" fmla="*/ 95 w 105"/>
                <a:gd name="T51" fmla="*/ 72 h 110"/>
                <a:gd name="T52" fmla="*/ 97 w 105"/>
                <a:gd name="T53" fmla="*/ 60 h 110"/>
                <a:gd name="T54" fmla="*/ 100 w 105"/>
                <a:gd name="T55" fmla="*/ 57 h 110"/>
                <a:gd name="T56" fmla="*/ 102 w 105"/>
                <a:gd name="T57" fmla="*/ 51 h 110"/>
                <a:gd name="T58" fmla="*/ 104 w 105"/>
                <a:gd name="T59" fmla="*/ 45 h 110"/>
                <a:gd name="T60" fmla="*/ 104 w 105"/>
                <a:gd name="T61" fmla="*/ 38 h 110"/>
                <a:gd name="T62" fmla="*/ 103 w 105"/>
                <a:gd name="T63" fmla="*/ 30 h 110"/>
                <a:gd name="T64" fmla="*/ 102 w 105"/>
                <a:gd name="T65" fmla="*/ 24 h 110"/>
                <a:gd name="T66" fmla="*/ 102 w 105"/>
                <a:gd name="T67" fmla="*/ 19 h 110"/>
                <a:gd name="T68" fmla="*/ 102 w 105"/>
                <a:gd name="T69" fmla="*/ 15 h 110"/>
                <a:gd name="T70" fmla="*/ 102 w 105"/>
                <a:gd name="T71" fmla="*/ 11 h 110"/>
                <a:gd name="T72" fmla="*/ 101 w 105"/>
                <a:gd name="T73" fmla="*/ 7 h 110"/>
                <a:gd name="T74" fmla="*/ 100 w 105"/>
                <a:gd name="T75" fmla="*/ 3 h 110"/>
                <a:gd name="T76" fmla="*/ 96 w 105"/>
                <a:gd name="T77" fmla="*/ 0 h 110"/>
                <a:gd name="T78" fmla="*/ 92 w 105"/>
                <a:gd name="T79" fmla="*/ 0 h 110"/>
                <a:gd name="T80" fmla="*/ 88 w 105"/>
                <a:gd name="T81" fmla="*/ 3 h 110"/>
                <a:gd name="T82" fmla="*/ 83 w 105"/>
                <a:gd name="T83" fmla="*/ 9 h 110"/>
                <a:gd name="T84" fmla="*/ 79 w 105"/>
                <a:gd name="T85" fmla="*/ 16 h 1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5" h="110">
                  <a:moveTo>
                    <a:pt x="79" y="16"/>
                  </a:moveTo>
                  <a:lnTo>
                    <a:pt x="77" y="22"/>
                  </a:lnTo>
                  <a:lnTo>
                    <a:pt x="75" y="26"/>
                  </a:lnTo>
                  <a:lnTo>
                    <a:pt x="74" y="31"/>
                  </a:lnTo>
                  <a:lnTo>
                    <a:pt x="73" y="35"/>
                  </a:lnTo>
                  <a:lnTo>
                    <a:pt x="72" y="38"/>
                  </a:lnTo>
                  <a:lnTo>
                    <a:pt x="72" y="41"/>
                  </a:lnTo>
                  <a:lnTo>
                    <a:pt x="72" y="43"/>
                  </a:lnTo>
                  <a:lnTo>
                    <a:pt x="72" y="46"/>
                  </a:lnTo>
                  <a:lnTo>
                    <a:pt x="73" y="48"/>
                  </a:lnTo>
                  <a:lnTo>
                    <a:pt x="73" y="51"/>
                  </a:lnTo>
                  <a:lnTo>
                    <a:pt x="73" y="53"/>
                  </a:lnTo>
                  <a:lnTo>
                    <a:pt x="74" y="55"/>
                  </a:lnTo>
                  <a:lnTo>
                    <a:pt x="74" y="58"/>
                  </a:lnTo>
                  <a:lnTo>
                    <a:pt x="74" y="61"/>
                  </a:lnTo>
                  <a:lnTo>
                    <a:pt x="74" y="63"/>
                  </a:lnTo>
                  <a:lnTo>
                    <a:pt x="73" y="66"/>
                  </a:lnTo>
                  <a:lnTo>
                    <a:pt x="73" y="68"/>
                  </a:lnTo>
                  <a:lnTo>
                    <a:pt x="72" y="69"/>
                  </a:lnTo>
                  <a:lnTo>
                    <a:pt x="71" y="71"/>
                  </a:lnTo>
                  <a:lnTo>
                    <a:pt x="70" y="73"/>
                  </a:lnTo>
                  <a:lnTo>
                    <a:pt x="69" y="74"/>
                  </a:lnTo>
                  <a:lnTo>
                    <a:pt x="67" y="76"/>
                  </a:lnTo>
                  <a:lnTo>
                    <a:pt x="65" y="78"/>
                  </a:lnTo>
                  <a:lnTo>
                    <a:pt x="63" y="80"/>
                  </a:lnTo>
                  <a:lnTo>
                    <a:pt x="61" y="81"/>
                  </a:lnTo>
                  <a:lnTo>
                    <a:pt x="58" y="83"/>
                  </a:lnTo>
                  <a:lnTo>
                    <a:pt x="55" y="84"/>
                  </a:lnTo>
                  <a:lnTo>
                    <a:pt x="53" y="84"/>
                  </a:lnTo>
                  <a:lnTo>
                    <a:pt x="49" y="85"/>
                  </a:lnTo>
                  <a:lnTo>
                    <a:pt x="46" y="85"/>
                  </a:lnTo>
                  <a:lnTo>
                    <a:pt x="42" y="85"/>
                  </a:lnTo>
                  <a:lnTo>
                    <a:pt x="38" y="84"/>
                  </a:lnTo>
                  <a:lnTo>
                    <a:pt x="34" y="83"/>
                  </a:lnTo>
                  <a:lnTo>
                    <a:pt x="28" y="81"/>
                  </a:lnTo>
                  <a:lnTo>
                    <a:pt x="22" y="80"/>
                  </a:lnTo>
                  <a:lnTo>
                    <a:pt x="15" y="78"/>
                  </a:lnTo>
                  <a:lnTo>
                    <a:pt x="9" y="77"/>
                  </a:lnTo>
                  <a:lnTo>
                    <a:pt x="4" y="77"/>
                  </a:lnTo>
                  <a:lnTo>
                    <a:pt x="1" y="77"/>
                  </a:lnTo>
                  <a:lnTo>
                    <a:pt x="0" y="79"/>
                  </a:lnTo>
                  <a:lnTo>
                    <a:pt x="1" y="83"/>
                  </a:lnTo>
                  <a:lnTo>
                    <a:pt x="3" y="86"/>
                  </a:lnTo>
                  <a:lnTo>
                    <a:pt x="5" y="89"/>
                  </a:lnTo>
                  <a:lnTo>
                    <a:pt x="8" y="92"/>
                  </a:lnTo>
                  <a:lnTo>
                    <a:pt x="11" y="94"/>
                  </a:lnTo>
                  <a:lnTo>
                    <a:pt x="14" y="96"/>
                  </a:lnTo>
                  <a:lnTo>
                    <a:pt x="18" y="98"/>
                  </a:lnTo>
                  <a:lnTo>
                    <a:pt x="22" y="100"/>
                  </a:lnTo>
                  <a:lnTo>
                    <a:pt x="26" y="102"/>
                  </a:lnTo>
                  <a:lnTo>
                    <a:pt x="30" y="103"/>
                  </a:lnTo>
                  <a:lnTo>
                    <a:pt x="34" y="104"/>
                  </a:lnTo>
                  <a:lnTo>
                    <a:pt x="38" y="106"/>
                  </a:lnTo>
                  <a:lnTo>
                    <a:pt x="42" y="106"/>
                  </a:lnTo>
                  <a:lnTo>
                    <a:pt x="45" y="107"/>
                  </a:lnTo>
                  <a:lnTo>
                    <a:pt x="49" y="108"/>
                  </a:lnTo>
                  <a:lnTo>
                    <a:pt x="51" y="109"/>
                  </a:lnTo>
                  <a:lnTo>
                    <a:pt x="54" y="109"/>
                  </a:lnTo>
                  <a:lnTo>
                    <a:pt x="57" y="109"/>
                  </a:lnTo>
                  <a:lnTo>
                    <a:pt x="60" y="108"/>
                  </a:lnTo>
                  <a:lnTo>
                    <a:pt x="63" y="107"/>
                  </a:lnTo>
                  <a:lnTo>
                    <a:pt x="67" y="106"/>
                  </a:lnTo>
                  <a:lnTo>
                    <a:pt x="71" y="105"/>
                  </a:lnTo>
                  <a:lnTo>
                    <a:pt x="75" y="105"/>
                  </a:lnTo>
                  <a:lnTo>
                    <a:pt x="80" y="104"/>
                  </a:lnTo>
                  <a:lnTo>
                    <a:pt x="83" y="104"/>
                  </a:lnTo>
                  <a:lnTo>
                    <a:pt x="85" y="104"/>
                  </a:lnTo>
                  <a:lnTo>
                    <a:pt x="87" y="102"/>
                  </a:lnTo>
                  <a:lnTo>
                    <a:pt x="88" y="101"/>
                  </a:lnTo>
                  <a:lnTo>
                    <a:pt x="89" y="98"/>
                  </a:lnTo>
                  <a:lnTo>
                    <a:pt x="91" y="96"/>
                  </a:lnTo>
                  <a:lnTo>
                    <a:pt x="91" y="93"/>
                  </a:lnTo>
                  <a:lnTo>
                    <a:pt x="92" y="90"/>
                  </a:lnTo>
                  <a:lnTo>
                    <a:pt x="93" y="87"/>
                  </a:lnTo>
                  <a:lnTo>
                    <a:pt x="94" y="83"/>
                  </a:lnTo>
                  <a:lnTo>
                    <a:pt x="94" y="79"/>
                  </a:lnTo>
                  <a:lnTo>
                    <a:pt x="95" y="76"/>
                  </a:lnTo>
                  <a:lnTo>
                    <a:pt x="95" y="72"/>
                  </a:lnTo>
                  <a:lnTo>
                    <a:pt x="96" y="68"/>
                  </a:lnTo>
                  <a:lnTo>
                    <a:pt x="97" y="64"/>
                  </a:lnTo>
                  <a:lnTo>
                    <a:pt x="97" y="60"/>
                  </a:lnTo>
                  <a:lnTo>
                    <a:pt x="99" y="59"/>
                  </a:lnTo>
                  <a:lnTo>
                    <a:pt x="99" y="58"/>
                  </a:lnTo>
                  <a:lnTo>
                    <a:pt x="100" y="57"/>
                  </a:lnTo>
                  <a:lnTo>
                    <a:pt x="101" y="55"/>
                  </a:lnTo>
                  <a:lnTo>
                    <a:pt x="102" y="53"/>
                  </a:lnTo>
                  <a:lnTo>
                    <a:pt x="102" y="51"/>
                  </a:lnTo>
                  <a:lnTo>
                    <a:pt x="103" y="49"/>
                  </a:lnTo>
                  <a:lnTo>
                    <a:pt x="103" y="47"/>
                  </a:lnTo>
                  <a:lnTo>
                    <a:pt x="104" y="45"/>
                  </a:lnTo>
                  <a:lnTo>
                    <a:pt x="104" y="43"/>
                  </a:lnTo>
                  <a:lnTo>
                    <a:pt x="104" y="41"/>
                  </a:lnTo>
                  <a:lnTo>
                    <a:pt x="104" y="38"/>
                  </a:lnTo>
                  <a:lnTo>
                    <a:pt x="104" y="36"/>
                  </a:lnTo>
                  <a:lnTo>
                    <a:pt x="104" y="33"/>
                  </a:lnTo>
                  <a:lnTo>
                    <a:pt x="103" y="30"/>
                  </a:lnTo>
                  <a:lnTo>
                    <a:pt x="103" y="28"/>
                  </a:lnTo>
                  <a:lnTo>
                    <a:pt x="102" y="26"/>
                  </a:lnTo>
                  <a:lnTo>
                    <a:pt x="102" y="24"/>
                  </a:lnTo>
                  <a:lnTo>
                    <a:pt x="102" y="22"/>
                  </a:lnTo>
                  <a:lnTo>
                    <a:pt x="102" y="21"/>
                  </a:lnTo>
                  <a:lnTo>
                    <a:pt x="102" y="19"/>
                  </a:lnTo>
                  <a:lnTo>
                    <a:pt x="102" y="18"/>
                  </a:lnTo>
                  <a:lnTo>
                    <a:pt x="102" y="16"/>
                  </a:lnTo>
                  <a:lnTo>
                    <a:pt x="102" y="15"/>
                  </a:lnTo>
                  <a:lnTo>
                    <a:pt x="102" y="14"/>
                  </a:lnTo>
                  <a:lnTo>
                    <a:pt x="102" y="12"/>
                  </a:lnTo>
                  <a:lnTo>
                    <a:pt x="102" y="11"/>
                  </a:lnTo>
                  <a:lnTo>
                    <a:pt x="102" y="10"/>
                  </a:lnTo>
                  <a:lnTo>
                    <a:pt x="102" y="9"/>
                  </a:lnTo>
                  <a:lnTo>
                    <a:pt x="101" y="7"/>
                  </a:lnTo>
                  <a:lnTo>
                    <a:pt x="101" y="6"/>
                  </a:lnTo>
                  <a:lnTo>
                    <a:pt x="101" y="5"/>
                  </a:lnTo>
                  <a:lnTo>
                    <a:pt x="100" y="3"/>
                  </a:lnTo>
                  <a:lnTo>
                    <a:pt x="99" y="2"/>
                  </a:lnTo>
                  <a:lnTo>
                    <a:pt x="98" y="1"/>
                  </a:lnTo>
                  <a:lnTo>
                    <a:pt x="96" y="0"/>
                  </a:lnTo>
                  <a:lnTo>
                    <a:pt x="95" y="0"/>
                  </a:lnTo>
                  <a:lnTo>
                    <a:pt x="94" y="0"/>
                  </a:lnTo>
                  <a:lnTo>
                    <a:pt x="92" y="0"/>
                  </a:lnTo>
                  <a:lnTo>
                    <a:pt x="91" y="1"/>
                  </a:lnTo>
                  <a:lnTo>
                    <a:pt x="89" y="2"/>
                  </a:lnTo>
                  <a:lnTo>
                    <a:pt x="88" y="3"/>
                  </a:lnTo>
                  <a:lnTo>
                    <a:pt x="86" y="5"/>
                  </a:lnTo>
                  <a:lnTo>
                    <a:pt x="85" y="6"/>
                  </a:lnTo>
                  <a:lnTo>
                    <a:pt x="83" y="9"/>
                  </a:lnTo>
                  <a:lnTo>
                    <a:pt x="81" y="11"/>
                  </a:lnTo>
                  <a:lnTo>
                    <a:pt x="80" y="14"/>
                  </a:lnTo>
                  <a:lnTo>
                    <a:pt x="79" y="16"/>
                  </a:lnTo>
                </a:path>
              </a:pathLst>
            </a:custGeom>
            <a:solidFill>
              <a:srgbClr val="00AB95"/>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50" name="Freeform 101"/>
            <p:cNvSpPr>
              <a:spLocks/>
            </p:cNvSpPr>
            <p:nvPr/>
          </p:nvSpPr>
          <p:spPr bwMode="auto">
            <a:xfrm>
              <a:off x="2817" y="1706"/>
              <a:ext cx="99" cy="106"/>
            </a:xfrm>
            <a:custGeom>
              <a:avLst/>
              <a:gdLst>
                <a:gd name="T0" fmla="*/ 72 w 99"/>
                <a:gd name="T1" fmla="*/ 22 h 106"/>
                <a:gd name="T2" fmla="*/ 70 w 99"/>
                <a:gd name="T3" fmla="*/ 31 h 106"/>
                <a:gd name="T4" fmla="*/ 68 w 99"/>
                <a:gd name="T5" fmla="*/ 37 h 106"/>
                <a:gd name="T6" fmla="*/ 68 w 99"/>
                <a:gd name="T7" fmla="*/ 42 h 106"/>
                <a:gd name="T8" fmla="*/ 69 w 99"/>
                <a:gd name="T9" fmla="*/ 46 h 106"/>
                <a:gd name="T10" fmla="*/ 69 w 99"/>
                <a:gd name="T11" fmla="*/ 51 h 106"/>
                <a:gd name="T12" fmla="*/ 70 w 99"/>
                <a:gd name="T13" fmla="*/ 55 h 106"/>
                <a:gd name="T14" fmla="*/ 70 w 99"/>
                <a:gd name="T15" fmla="*/ 60 h 106"/>
                <a:gd name="T16" fmla="*/ 69 w 99"/>
                <a:gd name="T17" fmla="*/ 64 h 106"/>
                <a:gd name="T18" fmla="*/ 67 w 99"/>
                <a:gd name="T19" fmla="*/ 68 h 106"/>
                <a:gd name="T20" fmla="*/ 64 w 99"/>
                <a:gd name="T21" fmla="*/ 71 h 106"/>
                <a:gd name="T22" fmla="*/ 61 w 99"/>
                <a:gd name="T23" fmla="*/ 75 h 106"/>
                <a:gd name="T24" fmla="*/ 56 w 99"/>
                <a:gd name="T25" fmla="*/ 78 h 106"/>
                <a:gd name="T26" fmla="*/ 51 w 99"/>
                <a:gd name="T27" fmla="*/ 80 h 106"/>
                <a:gd name="T28" fmla="*/ 45 w 99"/>
                <a:gd name="T29" fmla="*/ 82 h 106"/>
                <a:gd name="T30" fmla="*/ 37 w 99"/>
                <a:gd name="T31" fmla="*/ 82 h 106"/>
                <a:gd name="T32" fmla="*/ 30 w 99"/>
                <a:gd name="T33" fmla="*/ 80 h 106"/>
                <a:gd name="T34" fmla="*/ 19 w 99"/>
                <a:gd name="T35" fmla="*/ 77 h 106"/>
                <a:gd name="T36" fmla="*/ 8 w 99"/>
                <a:gd name="T37" fmla="*/ 75 h 106"/>
                <a:gd name="T38" fmla="*/ 1 w 99"/>
                <a:gd name="T39" fmla="*/ 75 h 106"/>
                <a:gd name="T40" fmla="*/ 1 w 99"/>
                <a:gd name="T41" fmla="*/ 81 h 106"/>
                <a:gd name="T42" fmla="*/ 5 w 99"/>
                <a:gd name="T43" fmla="*/ 87 h 106"/>
                <a:gd name="T44" fmla="*/ 11 w 99"/>
                <a:gd name="T45" fmla="*/ 92 h 106"/>
                <a:gd name="T46" fmla="*/ 18 w 99"/>
                <a:gd name="T47" fmla="*/ 96 h 106"/>
                <a:gd name="T48" fmla="*/ 25 w 99"/>
                <a:gd name="T49" fmla="*/ 99 h 106"/>
                <a:gd name="T50" fmla="*/ 33 w 99"/>
                <a:gd name="T51" fmla="*/ 102 h 106"/>
                <a:gd name="T52" fmla="*/ 40 w 99"/>
                <a:gd name="T53" fmla="*/ 104 h 106"/>
                <a:gd name="T54" fmla="*/ 46 w 99"/>
                <a:gd name="T55" fmla="*/ 105 h 106"/>
                <a:gd name="T56" fmla="*/ 50 w 99"/>
                <a:gd name="T57" fmla="*/ 105 h 106"/>
                <a:gd name="T58" fmla="*/ 56 w 99"/>
                <a:gd name="T59" fmla="*/ 104 h 106"/>
                <a:gd name="T60" fmla="*/ 62 w 99"/>
                <a:gd name="T61" fmla="*/ 102 h 106"/>
                <a:gd name="T62" fmla="*/ 70 w 99"/>
                <a:gd name="T63" fmla="*/ 101 h 106"/>
                <a:gd name="T64" fmla="*/ 77 w 99"/>
                <a:gd name="T65" fmla="*/ 100 h 106"/>
                <a:gd name="T66" fmla="*/ 81 w 99"/>
                <a:gd name="T67" fmla="*/ 98 h 106"/>
                <a:gd name="T68" fmla="*/ 84 w 99"/>
                <a:gd name="T69" fmla="*/ 95 h 106"/>
                <a:gd name="T70" fmla="*/ 86 w 99"/>
                <a:gd name="T71" fmla="*/ 89 h 106"/>
                <a:gd name="T72" fmla="*/ 87 w 99"/>
                <a:gd name="T73" fmla="*/ 83 h 106"/>
                <a:gd name="T74" fmla="*/ 88 w 99"/>
                <a:gd name="T75" fmla="*/ 76 h 106"/>
                <a:gd name="T76" fmla="*/ 89 w 99"/>
                <a:gd name="T77" fmla="*/ 68 h 106"/>
                <a:gd name="T78" fmla="*/ 90 w 99"/>
                <a:gd name="T79" fmla="*/ 61 h 106"/>
                <a:gd name="T80" fmla="*/ 91 w 99"/>
                <a:gd name="T81" fmla="*/ 57 h 106"/>
                <a:gd name="T82" fmla="*/ 92 w 99"/>
                <a:gd name="T83" fmla="*/ 55 h 106"/>
                <a:gd name="T84" fmla="*/ 94 w 99"/>
                <a:gd name="T85" fmla="*/ 52 h 106"/>
                <a:gd name="T86" fmla="*/ 96 w 99"/>
                <a:gd name="T87" fmla="*/ 48 h 106"/>
                <a:gd name="T88" fmla="*/ 97 w 99"/>
                <a:gd name="T89" fmla="*/ 44 h 106"/>
                <a:gd name="T90" fmla="*/ 98 w 99"/>
                <a:gd name="T91" fmla="*/ 39 h 106"/>
                <a:gd name="T92" fmla="*/ 98 w 99"/>
                <a:gd name="T93" fmla="*/ 33 h 106"/>
                <a:gd name="T94" fmla="*/ 97 w 99"/>
                <a:gd name="T95" fmla="*/ 27 h 106"/>
                <a:gd name="T96" fmla="*/ 95 w 99"/>
                <a:gd name="T97" fmla="*/ 20 h 106"/>
                <a:gd name="T98" fmla="*/ 95 w 99"/>
                <a:gd name="T99" fmla="*/ 14 h 106"/>
                <a:gd name="T100" fmla="*/ 95 w 99"/>
                <a:gd name="T101" fmla="*/ 9 h 106"/>
                <a:gd name="T102" fmla="*/ 95 w 99"/>
                <a:gd name="T103" fmla="*/ 6 h 106"/>
                <a:gd name="T104" fmla="*/ 94 w 99"/>
                <a:gd name="T105" fmla="*/ 2 h 106"/>
                <a:gd name="T106" fmla="*/ 92 w 99"/>
                <a:gd name="T107" fmla="*/ 0 h 106"/>
                <a:gd name="T108" fmla="*/ 89 w 99"/>
                <a:gd name="T109" fmla="*/ 0 h 106"/>
                <a:gd name="T110" fmla="*/ 87 w 99"/>
                <a:gd name="T111" fmla="*/ 1 h 106"/>
                <a:gd name="T112" fmla="*/ 84 w 99"/>
                <a:gd name="T113" fmla="*/ 2 h 106"/>
                <a:gd name="T114" fmla="*/ 81 w 99"/>
                <a:gd name="T115" fmla="*/ 6 h 106"/>
                <a:gd name="T116" fmla="*/ 78 w 99"/>
                <a:gd name="T117" fmla="*/ 9 h 106"/>
                <a:gd name="T118" fmla="*/ 75 w 99"/>
                <a:gd name="T119" fmla="*/ 15 h 1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9" h="106">
                  <a:moveTo>
                    <a:pt x="74" y="17"/>
                  </a:moveTo>
                  <a:lnTo>
                    <a:pt x="72" y="22"/>
                  </a:lnTo>
                  <a:lnTo>
                    <a:pt x="71" y="27"/>
                  </a:lnTo>
                  <a:lnTo>
                    <a:pt x="70" y="31"/>
                  </a:lnTo>
                  <a:lnTo>
                    <a:pt x="69" y="34"/>
                  </a:lnTo>
                  <a:lnTo>
                    <a:pt x="68" y="37"/>
                  </a:lnTo>
                  <a:lnTo>
                    <a:pt x="68" y="40"/>
                  </a:lnTo>
                  <a:lnTo>
                    <a:pt x="68" y="42"/>
                  </a:lnTo>
                  <a:lnTo>
                    <a:pt x="68" y="44"/>
                  </a:lnTo>
                  <a:lnTo>
                    <a:pt x="69" y="46"/>
                  </a:lnTo>
                  <a:lnTo>
                    <a:pt x="69" y="48"/>
                  </a:lnTo>
                  <a:lnTo>
                    <a:pt x="69" y="51"/>
                  </a:lnTo>
                  <a:lnTo>
                    <a:pt x="70" y="52"/>
                  </a:lnTo>
                  <a:lnTo>
                    <a:pt x="70" y="55"/>
                  </a:lnTo>
                  <a:lnTo>
                    <a:pt x="70" y="57"/>
                  </a:lnTo>
                  <a:lnTo>
                    <a:pt x="70" y="60"/>
                  </a:lnTo>
                  <a:lnTo>
                    <a:pt x="69" y="63"/>
                  </a:lnTo>
                  <a:lnTo>
                    <a:pt x="69" y="64"/>
                  </a:lnTo>
                  <a:lnTo>
                    <a:pt x="68" y="66"/>
                  </a:lnTo>
                  <a:lnTo>
                    <a:pt x="67" y="68"/>
                  </a:lnTo>
                  <a:lnTo>
                    <a:pt x="66" y="69"/>
                  </a:lnTo>
                  <a:lnTo>
                    <a:pt x="64" y="71"/>
                  </a:lnTo>
                  <a:lnTo>
                    <a:pt x="63" y="73"/>
                  </a:lnTo>
                  <a:lnTo>
                    <a:pt x="61" y="75"/>
                  </a:lnTo>
                  <a:lnTo>
                    <a:pt x="59" y="77"/>
                  </a:lnTo>
                  <a:lnTo>
                    <a:pt x="56" y="78"/>
                  </a:lnTo>
                  <a:lnTo>
                    <a:pt x="54" y="79"/>
                  </a:lnTo>
                  <a:lnTo>
                    <a:pt x="51" y="80"/>
                  </a:lnTo>
                  <a:lnTo>
                    <a:pt x="48" y="81"/>
                  </a:lnTo>
                  <a:lnTo>
                    <a:pt x="45" y="82"/>
                  </a:lnTo>
                  <a:lnTo>
                    <a:pt x="41" y="82"/>
                  </a:lnTo>
                  <a:lnTo>
                    <a:pt x="37" y="82"/>
                  </a:lnTo>
                  <a:lnTo>
                    <a:pt x="34" y="81"/>
                  </a:lnTo>
                  <a:lnTo>
                    <a:pt x="30" y="80"/>
                  </a:lnTo>
                  <a:lnTo>
                    <a:pt x="24" y="79"/>
                  </a:lnTo>
                  <a:lnTo>
                    <a:pt x="19" y="77"/>
                  </a:lnTo>
                  <a:lnTo>
                    <a:pt x="13" y="76"/>
                  </a:lnTo>
                  <a:lnTo>
                    <a:pt x="8" y="75"/>
                  </a:lnTo>
                  <a:lnTo>
                    <a:pt x="3" y="75"/>
                  </a:lnTo>
                  <a:lnTo>
                    <a:pt x="1" y="75"/>
                  </a:lnTo>
                  <a:lnTo>
                    <a:pt x="0" y="77"/>
                  </a:lnTo>
                  <a:lnTo>
                    <a:pt x="1" y="81"/>
                  </a:lnTo>
                  <a:lnTo>
                    <a:pt x="3" y="84"/>
                  </a:lnTo>
                  <a:lnTo>
                    <a:pt x="5" y="87"/>
                  </a:lnTo>
                  <a:lnTo>
                    <a:pt x="7" y="89"/>
                  </a:lnTo>
                  <a:lnTo>
                    <a:pt x="11" y="92"/>
                  </a:lnTo>
                  <a:lnTo>
                    <a:pt x="14" y="94"/>
                  </a:lnTo>
                  <a:lnTo>
                    <a:pt x="18" y="96"/>
                  </a:lnTo>
                  <a:lnTo>
                    <a:pt x="21" y="98"/>
                  </a:lnTo>
                  <a:lnTo>
                    <a:pt x="25" y="99"/>
                  </a:lnTo>
                  <a:lnTo>
                    <a:pt x="29" y="101"/>
                  </a:lnTo>
                  <a:lnTo>
                    <a:pt x="33" y="102"/>
                  </a:lnTo>
                  <a:lnTo>
                    <a:pt x="36" y="103"/>
                  </a:lnTo>
                  <a:lnTo>
                    <a:pt x="40" y="104"/>
                  </a:lnTo>
                  <a:lnTo>
                    <a:pt x="43" y="104"/>
                  </a:lnTo>
                  <a:lnTo>
                    <a:pt x="46" y="105"/>
                  </a:lnTo>
                  <a:lnTo>
                    <a:pt x="48" y="105"/>
                  </a:lnTo>
                  <a:lnTo>
                    <a:pt x="50" y="105"/>
                  </a:lnTo>
                  <a:lnTo>
                    <a:pt x="53" y="105"/>
                  </a:lnTo>
                  <a:lnTo>
                    <a:pt x="56" y="104"/>
                  </a:lnTo>
                  <a:lnTo>
                    <a:pt x="59" y="103"/>
                  </a:lnTo>
                  <a:lnTo>
                    <a:pt x="62" y="102"/>
                  </a:lnTo>
                  <a:lnTo>
                    <a:pt x="66" y="102"/>
                  </a:lnTo>
                  <a:lnTo>
                    <a:pt x="70" y="101"/>
                  </a:lnTo>
                  <a:lnTo>
                    <a:pt x="75" y="101"/>
                  </a:lnTo>
                  <a:lnTo>
                    <a:pt x="77" y="100"/>
                  </a:lnTo>
                  <a:lnTo>
                    <a:pt x="79" y="100"/>
                  </a:lnTo>
                  <a:lnTo>
                    <a:pt x="81" y="98"/>
                  </a:lnTo>
                  <a:lnTo>
                    <a:pt x="82" y="97"/>
                  </a:lnTo>
                  <a:lnTo>
                    <a:pt x="84" y="95"/>
                  </a:lnTo>
                  <a:lnTo>
                    <a:pt x="85" y="92"/>
                  </a:lnTo>
                  <a:lnTo>
                    <a:pt x="86" y="89"/>
                  </a:lnTo>
                  <a:lnTo>
                    <a:pt x="86" y="86"/>
                  </a:lnTo>
                  <a:lnTo>
                    <a:pt x="87" y="83"/>
                  </a:lnTo>
                  <a:lnTo>
                    <a:pt x="87" y="80"/>
                  </a:lnTo>
                  <a:lnTo>
                    <a:pt x="88" y="76"/>
                  </a:lnTo>
                  <a:lnTo>
                    <a:pt x="88" y="72"/>
                  </a:lnTo>
                  <a:lnTo>
                    <a:pt x="89" y="68"/>
                  </a:lnTo>
                  <a:lnTo>
                    <a:pt x="89" y="65"/>
                  </a:lnTo>
                  <a:lnTo>
                    <a:pt x="90" y="61"/>
                  </a:lnTo>
                  <a:lnTo>
                    <a:pt x="90" y="57"/>
                  </a:lnTo>
                  <a:lnTo>
                    <a:pt x="91" y="57"/>
                  </a:lnTo>
                  <a:lnTo>
                    <a:pt x="92" y="56"/>
                  </a:lnTo>
                  <a:lnTo>
                    <a:pt x="92" y="55"/>
                  </a:lnTo>
                  <a:lnTo>
                    <a:pt x="93" y="53"/>
                  </a:lnTo>
                  <a:lnTo>
                    <a:pt x="94" y="52"/>
                  </a:lnTo>
                  <a:lnTo>
                    <a:pt x="95" y="50"/>
                  </a:lnTo>
                  <a:lnTo>
                    <a:pt x="96" y="48"/>
                  </a:lnTo>
                  <a:lnTo>
                    <a:pt x="96" y="46"/>
                  </a:lnTo>
                  <a:lnTo>
                    <a:pt x="97" y="44"/>
                  </a:lnTo>
                  <a:lnTo>
                    <a:pt x="97" y="41"/>
                  </a:lnTo>
                  <a:lnTo>
                    <a:pt x="98" y="39"/>
                  </a:lnTo>
                  <a:lnTo>
                    <a:pt x="98" y="36"/>
                  </a:lnTo>
                  <a:lnTo>
                    <a:pt x="98" y="33"/>
                  </a:lnTo>
                  <a:lnTo>
                    <a:pt x="98" y="30"/>
                  </a:lnTo>
                  <a:lnTo>
                    <a:pt x="97" y="27"/>
                  </a:lnTo>
                  <a:lnTo>
                    <a:pt x="96" y="24"/>
                  </a:lnTo>
                  <a:lnTo>
                    <a:pt x="95" y="20"/>
                  </a:lnTo>
                  <a:lnTo>
                    <a:pt x="95" y="16"/>
                  </a:lnTo>
                  <a:lnTo>
                    <a:pt x="95" y="14"/>
                  </a:lnTo>
                  <a:lnTo>
                    <a:pt x="95" y="11"/>
                  </a:lnTo>
                  <a:lnTo>
                    <a:pt x="95" y="9"/>
                  </a:lnTo>
                  <a:lnTo>
                    <a:pt x="95" y="8"/>
                  </a:lnTo>
                  <a:lnTo>
                    <a:pt x="95" y="6"/>
                  </a:lnTo>
                  <a:lnTo>
                    <a:pt x="95" y="4"/>
                  </a:lnTo>
                  <a:lnTo>
                    <a:pt x="94" y="2"/>
                  </a:lnTo>
                  <a:lnTo>
                    <a:pt x="93" y="1"/>
                  </a:lnTo>
                  <a:lnTo>
                    <a:pt x="92" y="0"/>
                  </a:lnTo>
                  <a:lnTo>
                    <a:pt x="91" y="0"/>
                  </a:lnTo>
                  <a:lnTo>
                    <a:pt x="89" y="0"/>
                  </a:lnTo>
                  <a:lnTo>
                    <a:pt x="88" y="0"/>
                  </a:lnTo>
                  <a:lnTo>
                    <a:pt x="87" y="1"/>
                  </a:lnTo>
                  <a:lnTo>
                    <a:pt x="85" y="1"/>
                  </a:lnTo>
                  <a:lnTo>
                    <a:pt x="84" y="2"/>
                  </a:lnTo>
                  <a:lnTo>
                    <a:pt x="82" y="4"/>
                  </a:lnTo>
                  <a:lnTo>
                    <a:pt x="81" y="6"/>
                  </a:lnTo>
                  <a:lnTo>
                    <a:pt x="79" y="7"/>
                  </a:lnTo>
                  <a:lnTo>
                    <a:pt x="78" y="9"/>
                  </a:lnTo>
                  <a:lnTo>
                    <a:pt x="77" y="12"/>
                  </a:lnTo>
                  <a:lnTo>
                    <a:pt x="75" y="15"/>
                  </a:lnTo>
                  <a:lnTo>
                    <a:pt x="74" y="17"/>
                  </a:lnTo>
                </a:path>
              </a:pathLst>
            </a:custGeom>
            <a:solidFill>
              <a:srgbClr val="2FCFBE"/>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51" name="Freeform 102"/>
            <p:cNvSpPr>
              <a:spLocks/>
            </p:cNvSpPr>
            <p:nvPr/>
          </p:nvSpPr>
          <p:spPr bwMode="auto">
            <a:xfrm>
              <a:off x="2821" y="1710"/>
              <a:ext cx="95" cy="101"/>
            </a:xfrm>
            <a:custGeom>
              <a:avLst/>
              <a:gdLst>
                <a:gd name="T0" fmla="*/ 91 w 95"/>
                <a:gd name="T1" fmla="*/ 15 h 101"/>
                <a:gd name="T2" fmla="*/ 90 w 95"/>
                <a:gd name="T3" fmla="*/ 10 h 101"/>
                <a:gd name="T4" fmla="*/ 91 w 95"/>
                <a:gd name="T5" fmla="*/ 6 h 101"/>
                <a:gd name="T6" fmla="*/ 91 w 95"/>
                <a:gd name="T7" fmla="*/ 4 h 101"/>
                <a:gd name="T8" fmla="*/ 90 w 95"/>
                <a:gd name="T9" fmla="*/ 2 h 101"/>
                <a:gd name="T10" fmla="*/ 88 w 95"/>
                <a:gd name="T11" fmla="*/ 0 h 101"/>
                <a:gd name="T12" fmla="*/ 85 w 95"/>
                <a:gd name="T13" fmla="*/ 0 h 101"/>
                <a:gd name="T14" fmla="*/ 83 w 95"/>
                <a:gd name="T15" fmla="*/ 1 h 101"/>
                <a:gd name="T16" fmla="*/ 80 w 95"/>
                <a:gd name="T17" fmla="*/ 3 h 101"/>
                <a:gd name="T18" fmla="*/ 77 w 95"/>
                <a:gd name="T19" fmla="*/ 7 h 101"/>
                <a:gd name="T20" fmla="*/ 75 w 95"/>
                <a:gd name="T21" fmla="*/ 11 h 101"/>
                <a:gd name="T22" fmla="*/ 72 w 95"/>
                <a:gd name="T23" fmla="*/ 16 h 101"/>
                <a:gd name="T24" fmla="*/ 69 w 95"/>
                <a:gd name="T25" fmla="*/ 23 h 101"/>
                <a:gd name="T26" fmla="*/ 67 w 95"/>
                <a:gd name="T27" fmla="*/ 31 h 101"/>
                <a:gd name="T28" fmla="*/ 66 w 95"/>
                <a:gd name="T29" fmla="*/ 36 h 101"/>
                <a:gd name="T30" fmla="*/ 66 w 95"/>
                <a:gd name="T31" fmla="*/ 41 h 101"/>
                <a:gd name="T32" fmla="*/ 66 w 95"/>
                <a:gd name="T33" fmla="*/ 44 h 101"/>
                <a:gd name="T34" fmla="*/ 67 w 95"/>
                <a:gd name="T35" fmla="*/ 48 h 101"/>
                <a:gd name="T36" fmla="*/ 67 w 95"/>
                <a:gd name="T37" fmla="*/ 51 h 101"/>
                <a:gd name="T38" fmla="*/ 67 w 95"/>
                <a:gd name="T39" fmla="*/ 56 h 101"/>
                <a:gd name="T40" fmla="*/ 66 w 95"/>
                <a:gd name="T41" fmla="*/ 61 h 101"/>
                <a:gd name="T42" fmla="*/ 64 w 95"/>
                <a:gd name="T43" fmla="*/ 64 h 101"/>
                <a:gd name="T44" fmla="*/ 61 w 95"/>
                <a:gd name="T45" fmla="*/ 67 h 101"/>
                <a:gd name="T46" fmla="*/ 58 w 95"/>
                <a:gd name="T47" fmla="*/ 71 h 101"/>
                <a:gd name="T48" fmla="*/ 53 w 95"/>
                <a:gd name="T49" fmla="*/ 74 h 101"/>
                <a:gd name="T50" fmla="*/ 47 w 95"/>
                <a:gd name="T51" fmla="*/ 76 h 101"/>
                <a:gd name="T52" fmla="*/ 41 w 95"/>
                <a:gd name="T53" fmla="*/ 78 h 101"/>
                <a:gd name="T54" fmla="*/ 34 w 95"/>
                <a:gd name="T55" fmla="*/ 78 h 101"/>
                <a:gd name="T56" fmla="*/ 26 w 95"/>
                <a:gd name="T57" fmla="*/ 76 h 101"/>
                <a:gd name="T58" fmla="*/ 17 w 95"/>
                <a:gd name="T59" fmla="*/ 74 h 101"/>
                <a:gd name="T60" fmla="*/ 7 w 95"/>
                <a:gd name="T61" fmla="*/ 72 h 101"/>
                <a:gd name="T62" fmla="*/ 1 w 95"/>
                <a:gd name="T63" fmla="*/ 72 h 101"/>
                <a:gd name="T64" fmla="*/ 1 w 95"/>
                <a:gd name="T65" fmla="*/ 78 h 101"/>
                <a:gd name="T66" fmla="*/ 5 w 95"/>
                <a:gd name="T67" fmla="*/ 84 h 101"/>
                <a:gd name="T68" fmla="*/ 10 w 95"/>
                <a:gd name="T69" fmla="*/ 89 h 101"/>
                <a:gd name="T70" fmla="*/ 17 w 95"/>
                <a:gd name="T71" fmla="*/ 93 h 101"/>
                <a:gd name="T72" fmla="*/ 25 w 95"/>
                <a:gd name="T73" fmla="*/ 96 h 101"/>
                <a:gd name="T74" fmla="*/ 32 w 95"/>
                <a:gd name="T75" fmla="*/ 98 h 101"/>
                <a:gd name="T76" fmla="*/ 39 w 95"/>
                <a:gd name="T77" fmla="*/ 99 h 101"/>
                <a:gd name="T78" fmla="*/ 44 w 95"/>
                <a:gd name="T79" fmla="*/ 100 h 101"/>
                <a:gd name="T80" fmla="*/ 47 w 95"/>
                <a:gd name="T81" fmla="*/ 100 h 101"/>
                <a:gd name="T82" fmla="*/ 53 w 95"/>
                <a:gd name="T83" fmla="*/ 99 h 101"/>
                <a:gd name="T84" fmla="*/ 59 w 95"/>
                <a:gd name="T85" fmla="*/ 97 h 101"/>
                <a:gd name="T86" fmla="*/ 67 w 95"/>
                <a:gd name="T87" fmla="*/ 96 h 101"/>
                <a:gd name="T88" fmla="*/ 73 w 95"/>
                <a:gd name="T89" fmla="*/ 95 h 101"/>
                <a:gd name="T90" fmla="*/ 77 w 95"/>
                <a:gd name="T91" fmla="*/ 93 h 101"/>
                <a:gd name="T92" fmla="*/ 79 w 95"/>
                <a:gd name="T93" fmla="*/ 89 h 101"/>
                <a:gd name="T94" fmla="*/ 81 w 95"/>
                <a:gd name="T95" fmla="*/ 84 h 101"/>
                <a:gd name="T96" fmla="*/ 82 w 95"/>
                <a:gd name="T97" fmla="*/ 78 h 101"/>
                <a:gd name="T98" fmla="*/ 83 w 95"/>
                <a:gd name="T99" fmla="*/ 72 h 101"/>
                <a:gd name="T100" fmla="*/ 84 w 95"/>
                <a:gd name="T101" fmla="*/ 64 h 101"/>
                <a:gd name="T102" fmla="*/ 85 w 95"/>
                <a:gd name="T103" fmla="*/ 57 h 101"/>
                <a:gd name="T104" fmla="*/ 86 w 95"/>
                <a:gd name="T105" fmla="*/ 53 h 101"/>
                <a:gd name="T106" fmla="*/ 87 w 95"/>
                <a:gd name="T107" fmla="*/ 51 h 101"/>
                <a:gd name="T108" fmla="*/ 89 w 95"/>
                <a:gd name="T109" fmla="*/ 48 h 101"/>
                <a:gd name="T110" fmla="*/ 91 w 95"/>
                <a:gd name="T111" fmla="*/ 44 h 101"/>
                <a:gd name="T112" fmla="*/ 93 w 95"/>
                <a:gd name="T113" fmla="*/ 39 h 101"/>
                <a:gd name="T114" fmla="*/ 94 w 95"/>
                <a:gd name="T115" fmla="*/ 33 h 101"/>
                <a:gd name="T116" fmla="*/ 94 w 95"/>
                <a:gd name="T117" fmla="*/ 26 h 101"/>
                <a:gd name="T118" fmla="*/ 92 w 95"/>
                <a:gd name="T119" fmla="*/ 19 h 1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5" h="101">
                  <a:moveTo>
                    <a:pt x="92" y="19"/>
                  </a:moveTo>
                  <a:lnTo>
                    <a:pt x="91" y="15"/>
                  </a:lnTo>
                  <a:lnTo>
                    <a:pt x="91" y="12"/>
                  </a:lnTo>
                  <a:lnTo>
                    <a:pt x="90" y="10"/>
                  </a:lnTo>
                  <a:lnTo>
                    <a:pt x="91" y="8"/>
                  </a:lnTo>
                  <a:lnTo>
                    <a:pt x="91" y="6"/>
                  </a:lnTo>
                  <a:lnTo>
                    <a:pt x="91" y="5"/>
                  </a:lnTo>
                  <a:lnTo>
                    <a:pt x="91" y="4"/>
                  </a:lnTo>
                  <a:lnTo>
                    <a:pt x="91" y="3"/>
                  </a:lnTo>
                  <a:lnTo>
                    <a:pt x="90" y="2"/>
                  </a:lnTo>
                  <a:lnTo>
                    <a:pt x="89" y="1"/>
                  </a:lnTo>
                  <a:lnTo>
                    <a:pt x="88" y="0"/>
                  </a:lnTo>
                  <a:lnTo>
                    <a:pt x="87" y="0"/>
                  </a:lnTo>
                  <a:lnTo>
                    <a:pt x="85" y="0"/>
                  </a:lnTo>
                  <a:lnTo>
                    <a:pt x="84" y="0"/>
                  </a:lnTo>
                  <a:lnTo>
                    <a:pt x="83" y="1"/>
                  </a:lnTo>
                  <a:lnTo>
                    <a:pt x="82" y="2"/>
                  </a:lnTo>
                  <a:lnTo>
                    <a:pt x="80" y="3"/>
                  </a:lnTo>
                  <a:lnTo>
                    <a:pt x="79" y="5"/>
                  </a:lnTo>
                  <a:lnTo>
                    <a:pt x="77" y="7"/>
                  </a:lnTo>
                  <a:lnTo>
                    <a:pt x="76" y="9"/>
                  </a:lnTo>
                  <a:lnTo>
                    <a:pt x="75" y="11"/>
                  </a:lnTo>
                  <a:lnTo>
                    <a:pt x="73" y="13"/>
                  </a:lnTo>
                  <a:lnTo>
                    <a:pt x="72" y="16"/>
                  </a:lnTo>
                  <a:lnTo>
                    <a:pt x="71" y="18"/>
                  </a:lnTo>
                  <a:lnTo>
                    <a:pt x="69" y="23"/>
                  </a:lnTo>
                  <a:lnTo>
                    <a:pt x="68" y="27"/>
                  </a:lnTo>
                  <a:lnTo>
                    <a:pt x="67" y="31"/>
                  </a:lnTo>
                  <a:lnTo>
                    <a:pt x="67" y="34"/>
                  </a:lnTo>
                  <a:lnTo>
                    <a:pt x="66" y="36"/>
                  </a:lnTo>
                  <a:lnTo>
                    <a:pt x="66" y="39"/>
                  </a:lnTo>
                  <a:lnTo>
                    <a:pt x="66" y="41"/>
                  </a:lnTo>
                  <a:lnTo>
                    <a:pt x="66" y="43"/>
                  </a:lnTo>
                  <a:lnTo>
                    <a:pt x="66" y="44"/>
                  </a:lnTo>
                  <a:lnTo>
                    <a:pt x="66" y="46"/>
                  </a:lnTo>
                  <a:lnTo>
                    <a:pt x="67" y="48"/>
                  </a:lnTo>
                  <a:lnTo>
                    <a:pt x="67" y="49"/>
                  </a:lnTo>
                  <a:lnTo>
                    <a:pt x="67" y="51"/>
                  </a:lnTo>
                  <a:lnTo>
                    <a:pt x="67" y="54"/>
                  </a:lnTo>
                  <a:lnTo>
                    <a:pt x="67" y="56"/>
                  </a:lnTo>
                  <a:lnTo>
                    <a:pt x="66" y="59"/>
                  </a:lnTo>
                  <a:lnTo>
                    <a:pt x="66" y="61"/>
                  </a:lnTo>
                  <a:lnTo>
                    <a:pt x="65" y="62"/>
                  </a:lnTo>
                  <a:lnTo>
                    <a:pt x="64" y="64"/>
                  </a:lnTo>
                  <a:lnTo>
                    <a:pt x="63" y="65"/>
                  </a:lnTo>
                  <a:lnTo>
                    <a:pt x="61" y="67"/>
                  </a:lnTo>
                  <a:lnTo>
                    <a:pt x="60" y="69"/>
                  </a:lnTo>
                  <a:lnTo>
                    <a:pt x="58" y="71"/>
                  </a:lnTo>
                  <a:lnTo>
                    <a:pt x="55" y="72"/>
                  </a:lnTo>
                  <a:lnTo>
                    <a:pt x="53" y="74"/>
                  </a:lnTo>
                  <a:lnTo>
                    <a:pt x="50" y="75"/>
                  </a:lnTo>
                  <a:lnTo>
                    <a:pt x="47" y="76"/>
                  </a:lnTo>
                  <a:lnTo>
                    <a:pt x="44" y="77"/>
                  </a:lnTo>
                  <a:lnTo>
                    <a:pt x="41" y="78"/>
                  </a:lnTo>
                  <a:lnTo>
                    <a:pt x="38" y="78"/>
                  </a:lnTo>
                  <a:lnTo>
                    <a:pt x="34" y="78"/>
                  </a:lnTo>
                  <a:lnTo>
                    <a:pt x="30" y="77"/>
                  </a:lnTo>
                  <a:lnTo>
                    <a:pt x="26" y="76"/>
                  </a:lnTo>
                  <a:lnTo>
                    <a:pt x="22" y="75"/>
                  </a:lnTo>
                  <a:lnTo>
                    <a:pt x="17" y="74"/>
                  </a:lnTo>
                  <a:lnTo>
                    <a:pt x="11" y="72"/>
                  </a:lnTo>
                  <a:lnTo>
                    <a:pt x="7" y="72"/>
                  </a:lnTo>
                  <a:lnTo>
                    <a:pt x="3" y="72"/>
                  </a:lnTo>
                  <a:lnTo>
                    <a:pt x="1" y="72"/>
                  </a:lnTo>
                  <a:lnTo>
                    <a:pt x="0" y="74"/>
                  </a:lnTo>
                  <a:lnTo>
                    <a:pt x="1" y="78"/>
                  </a:lnTo>
                  <a:lnTo>
                    <a:pt x="3" y="81"/>
                  </a:lnTo>
                  <a:lnTo>
                    <a:pt x="5" y="84"/>
                  </a:lnTo>
                  <a:lnTo>
                    <a:pt x="7" y="86"/>
                  </a:lnTo>
                  <a:lnTo>
                    <a:pt x="10" y="89"/>
                  </a:lnTo>
                  <a:lnTo>
                    <a:pt x="14" y="91"/>
                  </a:lnTo>
                  <a:lnTo>
                    <a:pt x="17" y="93"/>
                  </a:lnTo>
                  <a:lnTo>
                    <a:pt x="21" y="94"/>
                  </a:lnTo>
                  <a:lnTo>
                    <a:pt x="25" y="96"/>
                  </a:lnTo>
                  <a:lnTo>
                    <a:pt x="28" y="97"/>
                  </a:lnTo>
                  <a:lnTo>
                    <a:pt x="32" y="98"/>
                  </a:lnTo>
                  <a:lnTo>
                    <a:pt x="35" y="99"/>
                  </a:lnTo>
                  <a:lnTo>
                    <a:pt x="39" y="99"/>
                  </a:lnTo>
                  <a:lnTo>
                    <a:pt x="41" y="100"/>
                  </a:lnTo>
                  <a:lnTo>
                    <a:pt x="44" y="100"/>
                  </a:lnTo>
                  <a:lnTo>
                    <a:pt x="45" y="100"/>
                  </a:lnTo>
                  <a:lnTo>
                    <a:pt x="47" y="100"/>
                  </a:lnTo>
                  <a:lnTo>
                    <a:pt x="50" y="99"/>
                  </a:lnTo>
                  <a:lnTo>
                    <a:pt x="53" y="99"/>
                  </a:lnTo>
                  <a:lnTo>
                    <a:pt x="55" y="98"/>
                  </a:lnTo>
                  <a:lnTo>
                    <a:pt x="59" y="97"/>
                  </a:lnTo>
                  <a:lnTo>
                    <a:pt x="63" y="97"/>
                  </a:lnTo>
                  <a:lnTo>
                    <a:pt x="67" y="96"/>
                  </a:lnTo>
                  <a:lnTo>
                    <a:pt x="71" y="96"/>
                  </a:lnTo>
                  <a:lnTo>
                    <a:pt x="73" y="95"/>
                  </a:lnTo>
                  <a:lnTo>
                    <a:pt x="75" y="95"/>
                  </a:lnTo>
                  <a:lnTo>
                    <a:pt x="77" y="93"/>
                  </a:lnTo>
                  <a:lnTo>
                    <a:pt x="78" y="92"/>
                  </a:lnTo>
                  <a:lnTo>
                    <a:pt x="79" y="89"/>
                  </a:lnTo>
                  <a:lnTo>
                    <a:pt x="80" y="87"/>
                  </a:lnTo>
                  <a:lnTo>
                    <a:pt x="81" y="84"/>
                  </a:lnTo>
                  <a:lnTo>
                    <a:pt x="82" y="81"/>
                  </a:lnTo>
                  <a:lnTo>
                    <a:pt x="82" y="78"/>
                  </a:lnTo>
                  <a:lnTo>
                    <a:pt x="83" y="75"/>
                  </a:lnTo>
                  <a:lnTo>
                    <a:pt x="83" y="72"/>
                  </a:lnTo>
                  <a:lnTo>
                    <a:pt x="83" y="68"/>
                  </a:lnTo>
                  <a:lnTo>
                    <a:pt x="84" y="64"/>
                  </a:lnTo>
                  <a:lnTo>
                    <a:pt x="84" y="61"/>
                  </a:lnTo>
                  <a:lnTo>
                    <a:pt x="85" y="57"/>
                  </a:lnTo>
                  <a:lnTo>
                    <a:pt x="85" y="53"/>
                  </a:lnTo>
                  <a:lnTo>
                    <a:pt x="86" y="53"/>
                  </a:lnTo>
                  <a:lnTo>
                    <a:pt x="86" y="52"/>
                  </a:lnTo>
                  <a:lnTo>
                    <a:pt x="87" y="51"/>
                  </a:lnTo>
                  <a:lnTo>
                    <a:pt x="88" y="49"/>
                  </a:lnTo>
                  <a:lnTo>
                    <a:pt x="89" y="48"/>
                  </a:lnTo>
                  <a:lnTo>
                    <a:pt x="90" y="46"/>
                  </a:lnTo>
                  <a:lnTo>
                    <a:pt x="91" y="44"/>
                  </a:lnTo>
                  <a:lnTo>
                    <a:pt x="92" y="41"/>
                  </a:lnTo>
                  <a:lnTo>
                    <a:pt x="93" y="39"/>
                  </a:lnTo>
                  <a:lnTo>
                    <a:pt x="94" y="36"/>
                  </a:lnTo>
                  <a:lnTo>
                    <a:pt x="94" y="33"/>
                  </a:lnTo>
                  <a:lnTo>
                    <a:pt x="94" y="30"/>
                  </a:lnTo>
                  <a:lnTo>
                    <a:pt x="94" y="26"/>
                  </a:lnTo>
                  <a:lnTo>
                    <a:pt x="93" y="23"/>
                  </a:lnTo>
                  <a:lnTo>
                    <a:pt x="92" y="19"/>
                  </a:lnTo>
                </a:path>
              </a:pathLst>
            </a:custGeom>
            <a:solidFill>
              <a:srgbClr val="67F3E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52" name="Freeform 103"/>
            <p:cNvSpPr>
              <a:spLocks/>
            </p:cNvSpPr>
            <p:nvPr/>
          </p:nvSpPr>
          <p:spPr bwMode="auto">
            <a:xfrm>
              <a:off x="2923" y="1732"/>
              <a:ext cx="48" cy="61"/>
            </a:xfrm>
            <a:custGeom>
              <a:avLst/>
              <a:gdLst>
                <a:gd name="T0" fmla="*/ 1 w 48"/>
                <a:gd name="T1" fmla="*/ 32 h 61"/>
                <a:gd name="T2" fmla="*/ 1 w 48"/>
                <a:gd name="T3" fmla="*/ 26 h 61"/>
                <a:gd name="T4" fmla="*/ 1 w 48"/>
                <a:gd name="T5" fmla="*/ 22 h 61"/>
                <a:gd name="T6" fmla="*/ 2 w 48"/>
                <a:gd name="T7" fmla="*/ 18 h 61"/>
                <a:gd name="T8" fmla="*/ 3 w 48"/>
                <a:gd name="T9" fmla="*/ 15 h 61"/>
                <a:gd name="T10" fmla="*/ 3 w 48"/>
                <a:gd name="T11" fmla="*/ 12 h 61"/>
                <a:gd name="T12" fmla="*/ 5 w 48"/>
                <a:gd name="T13" fmla="*/ 9 h 61"/>
                <a:gd name="T14" fmla="*/ 6 w 48"/>
                <a:gd name="T15" fmla="*/ 7 h 61"/>
                <a:gd name="T16" fmla="*/ 11 w 48"/>
                <a:gd name="T17" fmla="*/ 2 h 61"/>
                <a:gd name="T18" fmla="*/ 21 w 48"/>
                <a:gd name="T19" fmla="*/ 0 h 61"/>
                <a:gd name="T20" fmla="*/ 32 w 48"/>
                <a:gd name="T21" fmla="*/ 3 h 61"/>
                <a:gd name="T22" fmla="*/ 41 w 48"/>
                <a:gd name="T23" fmla="*/ 10 h 61"/>
                <a:gd name="T24" fmla="*/ 45 w 48"/>
                <a:gd name="T25" fmla="*/ 20 h 61"/>
                <a:gd name="T26" fmla="*/ 47 w 48"/>
                <a:gd name="T27" fmla="*/ 26 h 61"/>
                <a:gd name="T28" fmla="*/ 47 w 48"/>
                <a:gd name="T29" fmla="*/ 30 h 61"/>
                <a:gd name="T30" fmla="*/ 45 w 48"/>
                <a:gd name="T31" fmla="*/ 33 h 61"/>
                <a:gd name="T32" fmla="*/ 42 w 48"/>
                <a:gd name="T33" fmla="*/ 35 h 61"/>
                <a:gd name="T34" fmla="*/ 38 w 48"/>
                <a:gd name="T35" fmla="*/ 37 h 61"/>
                <a:gd name="T36" fmla="*/ 34 w 48"/>
                <a:gd name="T37" fmla="*/ 39 h 61"/>
                <a:gd name="T38" fmla="*/ 29 w 48"/>
                <a:gd name="T39" fmla="*/ 43 h 61"/>
                <a:gd name="T40" fmla="*/ 24 w 48"/>
                <a:gd name="T41" fmla="*/ 48 h 61"/>
                <a:gd name="T42" fmla="*/ 20 w 48"/>
                <a:gd name="T43" fmla="*/ 51 h 61"/>
                <a:gd name="T44" fmla="*/ 16 w 48"/>
                <a:gd name="T45" fmla="*/ 55 h 61"/>
                <a:gd name="T46" fmla="*/ 12 w 48"/>
                <a:gd name="T47" fmla="*/ 58 h 61"/>
                <a:gd name="T48" fmla="*/ 9 w 48"/>
                <a:gd name="T49" fmla="*/ 60 h 61"/>
                <a:gd name="T50" fmla="*/ 6 w 48"/>
                <a:gd name="T51" fmla="*/ 60 h 61"/>
                <a:gd name="T52" fmla="*/ 4 w 48"/>
                <a:gd name="T53" fmla="*/ 59 h 61"/>
                <a:gd name="T54" fmla="*/ 2 w 48"/>
                <a:gd name="T55" fmla="*/ 57 h 61"/>
                <a:gd name="T56" fmla="*/ 1 w 48"/>
                <a:gd name="T57" fmla="*/ 55 h 61"/>
                <a:gd name="T58" fmla="*/ 1 w 48"/>
                <a:gd name="T59" fmla="*/ 53 h 61"/>
                <a:gd name="T60" fmla="*/ 0 w 48"/>
                <a:gd name="T61" fmla="*/ 50 h 61"/>
                <a:gd name="T62" fmla="*/ 0 w 48"/>
                <a:gd name="T63" fmla="*/ 47 h 61"/>
                <a:gd name="T64" fmla="*/ 0 w 48"/>
                <a:gd name="T65" fmla="*/ 43 h 61"/>
                <a:gd name="T66" fmla="*/ 0 w 48"/>
                <a:gd name="T67" fmla="*/ 39 h 61"/>
                <a:gd name="T68" fmla="*/ 0 w 48"/>
                <a:gd name="T69" fmla="*/ 34 h 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8" h="61">
                  <a:moveTo>
                    <a:pt x="0" y="34"/>
                  </a:moveTo>
                  <a:lnTo>
                    <a:pt x="1" y="32"/>
                  </a:lnTo>
                  <a:lnTo>
                    <a:pt x="1" y="29"/>
                  </a:lnTo>
                  <a:lnTo>
                    <a:pt x="1" y="26"/>
                  </a:lnTo>
                  <a:lnTo>
                    <a:pt x="1" y="24"/>
                  </a:lnTo>
                  <a:lnTo>
                    <a:pt x="1" y="22"/>
                  </a:lnTo>
                  <a:lnTo>
                    <a:pt x="2" y="20"/>
                  </a:lnTo>
                  <a:lnTo>
                    <a:pt x="2" y="18"/>
                  </a:lnTo>
                  <a:lnTo>
                    <a:pt x="2" y="17"/>
                  </a:lnTo>
                  <a:lnTo>
                    <a:pt x="3" y="15"/>
                  </a:lnTo>
                  <a:lnTo>
                    <a:pt x="3" y="14"/>
                  </a:lnTo>
                  <a:lnTo>
                    <a:pt x="3" y="12"/>
                  </a:lnTo>
                  <a:lnTo>
                    <a:pt x="4" y="11"/>
                  </a:lnTo>
                  <a:lnTo>
                    <a:pt x="5" y="9"/>
                  </a:lnTo>
                  <a:lnTo>
                    <a:pt x="5" y="8"/>
                  </a:lnTo>
                  <a:lnTo>
                    <a:pt x="6" y="7"/>
                  </a:lnTo>
                  <a:lnTo>
                    <a:pt x="7" y="6"/>
                  </a:lnTo>
                  <a:lnTo>
                    <a:pt x="11" y="2"/>
                  </a:lnTo>
                  <a:lnTo>
                    <a:pt x="16" y="0"/>
                  </a:lnTo>
                  <a:lnTo>
                    <a:pt x="21" y="0"/>
                  </a:lnTo>
                  <a:lnTo>
                    <a:pt x="27" y="1"/>
                  </a:lnTo>
                  <a:lnTo>
                    <a:pt x="32" y="3"/>
                  </a:lnTo>
                  <a:lnTo>
                    <a:pt x="37" y="6"/>
                  </a:lnTo>
                  <a:lnTo>
                    <a:pt x="41" y="10"/>
                  </a:lnTo>
                  <a:lnTo>
                    <a:pt x="44" y="15"/>
                  </a:lnTo>
                  <a:lnTo>
                    <a:pt x="45" y="20"/>
                  </a:lnTo>
                  <a:lnTo>
                    <a:pt x="46" y="23"/>
                  </a:lnTo>
                  <a:lnTo>
                    <a:pt x="47" y="26"/>
                  </a:lnTo>
                  <a:lnTo>
                    <a:pt x="47" y="28"/>
                  </a:lnTo>
                  <a:lnTo>
                    <a:pt x="47" y="30"/>
                  </a:lnTo>
                  <a:lnTo>
                    <a:pt x="46" y="31"/>
                  </a:lnTo>
                  <a:lnTo>
                    <a:pt x="45" y="33"/>
                  </a:lnTo>
                  <a:lnTo>
                    <a:pt x="44" y="34"/>
                  </a:lnTo>
                  <a:lnTo>
                    <a:pt x="42" y="35"/>
                  </a:lnTo>
                  <a:lnTo>
                    <a:pt x="40" y="36"/>
                  </a:lnTo>
                  <a:lnTo>
                    <a:pt x="38" y="37"/>
                  </a:lnTo>
                  <a:lnTo>
                    <a:pt x="36" y="38"/>
                  </a:lnTo>
                  <a:lnTo>
                    <a:pt x="34" y="39"/>
                  </a:lnTo>
                  <a:lnTo>
                    <a:pt x="32" y="41"/>
                  </a:lnTo>
                  <a:lnTo>
                    <a:pt x="29" y="43"/>
                  </a:lnTo>
                  <a:lnTo>
                    <a:pt x="26" y="46"/>
                  </a:lnTo>
                  <a:lnTo>
                    <a:pt x="24" y="48"/>
                  </a:lnTo>
                  <a:lnTo>
                    <a:pt x="22" y="49"/>
                  </a:lnTo>
                  <a:lnTo>
                    <a:pt x="20" y="51"/>
                  </a:lnTo>
                  <a:lnTo>
                    <a:pt x="18" y="53"/>
                  </a:lnTo>
                  <a:lnTo>
                    <a:pt x="16" y="55"/>
                  </a:lnTo>
                  <a:lnTo>
                    <a:pt x="14" y="56"/>
                  </a:lnTo>
                  <a:lnTo>
                    <a:pt x="12" y="58"/>
                  </a:lnTo>
                  <a:lnTo>
                    <a:pt x="11" y="59"/>
                  </a:lnTo>
                  <a:lnTo>
                    <a:pt x="9" y="60"/>
                  </a:lnTo>
                  <a:lnTo>
                    <a:pt x="8" y="60"/>
                  </a:lnTo>
                  <a:lnTo>
                    <a:pt x="6" y="60"/>
                  </a:lnTo>
                  <a:lnTo>
                    <a:pt x="5" y="59"/>
                  </a:lnTo>
                  <a:lnTo>
                    <a:pt x="4" y="59"/>
                  </a:lnTo>
                  <a:lnTo>
                    <a:pt x="3" y="58"/>
                  </a:lnTo>
                  <a:lnTo>
                    <a:pt x="2" y="57"/>
                  </a:lnTo>
                  <a:lnTo>
                    <a:pt x="1" y="56"/>
                  </a:lnTo>
                  <a:lnTo>
                    <a:pt x="1" y="55"/>
                  </a:lnTo>
                  <a:lnTo>
                    <a:pt x="1" y="54"/>
                  </a:lnTo>
                  <a:lnTo>
                    <a:pt x="1" y="53"/>
                  </a:lnTo>
                  <a:lnTo>
                    <a:pt x="1" y="51"/>
                  </a:lnTo>
                  <a:lnTo>
                    <a:pt x="0" y="50"/>
                  </a:lnTo>
                  <a:lnTo>
                    <a:pt x="0" y="49"/>
                  </a:lnTo>
                  <a:lnTo>
                    <a:pt x="0" y="47"/>
                  </a:lnTo>
                  <a:lnTo>
                    <a:pt x="0" y="45"/>
                  </a:lnTo>
                  <a:lnTo>
                    <a:pt x="0" y="43"/>
                  </a:lnTo>
                  <a:lnTo>
                    <a:pt x="0" y="41"/>
                  </a:lnTo>
                  <a:lnTo>
                    <a:pt x="0" y="39"/>
                  </a:lnTo>
                  <a:lnTo>
                    <a:pt x="0" y="37"/>
                  </a:lnTo>
                  <a:lnTo>
                    <a:pt x="0" y="34"/>
                  </a:lnTo>
                </a:path>
              </a:pathLst>
            </a:custGeom>
            <a:solidFill>
              <a:srgbClr val="CCFFFF"/>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53" name="Freeform 104"/>
            <p:cNvSpPr>
              <a:spLocks/>
            </p:cNvSpPr>
            <p:nvPr/>
          </p:nvSpPr>
          <p:spPr bwMode="auto">
            <a:xfrm>
              <a:off x="2923" y="1739"/>
              <a:ext cx="17" cy="28"/>
            </a:xfrm>
            <a:custGeom>
              <a:avLst/>
              <a:gdLst>
                <a:gd name="T0" fmla="*/ 16 w 17"/>
                <a:gd name="T1" fmla="*/ 1 h 28"/>
                <a:gd name="T2" fmla="*/ 13 w 17"/>
                <a:gd name="T3" fmla="*/ 2 h 28"/>
                <a:gd name="T4" fmla="*/ 13 w 17"/>
                <a:gd name="T5" fmla="*/ 3 h 28"/>
                <a:gd name="T6" fmla="*/ 11 w 17"/>
                <a:gd name="T7" fmla="*/ 4 h 28"/>
                <a:gd name="T8" fmla="*/ 9 w 17"/>
                <a:gd name="T9" fmla="*/ 6 h 28"/>
                <a:gd name="T10" fmla="*/ 9 w 17"/>
                <a:gd name="T11" fmla="*/ 7 h 28"/>
                <a:gd name="T12" fmla="*/ 9 w 17"/>
                <a:gd name="T13" fmla="*/ 8 h 28"/>
                <a:gd name="T14" fmla="*/ 6 w 17"/>
                <a:gd name="T15" fmla="*/ 9 h 28"/>
                <a:gd name="T16" fmla="*/ 6 w 17"/>
                <a:gd name="T17" fmla="*/ 11 h 28"/>
                <a:gd name="T18" fmla="*/ 6 w 17"/>
                <a:gd name="T19" fmla="*/ 13 h 28"/>
                <a:gd name="T20" fmla="*/ 6 w 17"/>
                <a:gd name="T21" fmla="*/ 14 h 28"/>
                <a:gd name="T22" fmla="*/ 4 w 17"/>
                <a:gd name="T23" fmla="*/ 16 h 28"/>
                <a:gd name="T24" fmla="*/ 4 w 17"/>
                <a:gd name="T25" fmla="*/ 18 h 28"/>
                <a:gd name="T26" fmla="*/ 4 w 17"/>
                <a:gd name="T27" fmla="*/ 20 h 28"/>
                <a:gd name="T28" fmla="*/ 4 w 17"/>
                <a:gd name="T29" fmla="*/ 22 h 28"/>
                <a:gd name="T30" fmla="*/ 4 w 17"/>
                <a:gd name="T31" fmla="*/ 25 h 28"/>
                <a:gd name="T32" fmla="*/ 2 w 17"/>
                <a:gd name="T33" fmla="*/ 27 h 28"/>
                <a:gd name="T34" fmla="*/ 0 w 17"/>
                <a:gd name="T35" fmla="*/ 27 h 28"/>
                <a:gd name="T36" fmla="*/ 0 w 17"/>
                <a:gd name="T37" fmla="*/ 25 h 28"/>
                <a:gd name="T38" fmla="*/ 0 w 17"/>
                <a:gd name="T39" fmla="*/ 22 h 28"/>
                <a:gd name="T40" fmla="*/ 0 w 17"/>
                <a:gd name="T41" fmla="*/ 20 h 28"/>
                <a:gd name="T42" fmla="*/ 2 w 17"/>
                <a:gd name="T43" fmla="*/ 18 h 28"/>
                <a:gd name="T44" fmla="*/ 2 w 17"/>
                <a:gd name="T45" fmla="*/ 16 h 28"/>
                <a:gd name="T46" fmla="*/ 2 w 17"/>
                <a:gd name="T47" fmla="*/ 14 h 28"/>
                <a:gd name="T48" fmla="*/ 2 w 17"/>
                <a:gd name="T49" fmla="*/ 12 h 28"/>
                <a:gd name="T50" fmla="*/ 4 w 17"/>
                <a:gd name="T51" fmla="*/ 11 h 28"/>
                <a:gd name="T52" fmla="*/ 4 w 17"/>
                <a:gd name="T53" fmla="*/ 9 h 28"/>
                <a:gd name="T54" fmla="*/ 4 w 17"/>
                <a:gd name="T55" fmla="*/ 8 h 28"/>
                <a:gd name="T56" fmla="*/ 6 w 17"/>
                <a:gd name="T57" fmla="*/ 6 h 28"/>
                <a:gd name="T58" fmla="*/ 6 w 17"/>
                <a:gd name="T59" fmla="*/ 5 h 28"/>
                <a:gd name="T60" fmla="*/ 9 w 17"/>
                <a:gd name="T61" fmla="*/ 4 h 28"/>
                <a:gd name="T62" fmla="*/ 9 w 17"/>
                <a:gd name="T63" fmla="*/ 3 h 28"/>
                <a:gd name="T64" fmla="*/ 11 w 17"/>
                <a:gd name="T65" fmla="*/ 1 h 28"/>
                <a:gd name="T66" fmla="*/ 13 w 17"/>
                <a:gd name="T67" fmla="*/ 0 h 28"/>
                <a:gd name="T68" fmla="*/ 16 w 17"/>
                <a:gd name="T69" fmla="*/ 1 h 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 h="28">
                  <a:moveTo>
                    <a:pt x="16" y="1"/>
                  </a:moveTo>
                  <a:lnTo>
                    <a:pt x="13" y="2"/>
                  </a:lnTo>
                  <a:lnTo>
                    <a:pt x="13" y="3"/>
                  </a:lnTo>
                  <a:lnTo>
                    <a:pt x="11" y="4"/>
                  </a:lnTo>
                  <a:lnTo>
                    <a:pt x="9" y="6"/>
                  </a:lnTo>
                  <a:lnTo>
                    <a:pt x="9" y="7"/>
                  </a:lnTo>
                  <a:lnTo>
                    <a:pt x="9" y="8"/>
                  </a:lnTo>
                  <a:lnTo>
                    <a:pt x="6" y="9"/>
                  </a:lnTo>
                  <a:lnTo>
                    <a:pt x="6" y="11"/>
                  </a:lnTo>
                  <a:lnTo>
                    <a:pt x="6" y="13"/>
                  </a:lnTo>
                  <a:lnTo>
                    <a:pt x="6" y="14"/>
                  </a:lnTo>
                  <a:lnTo>
                    <a:pt x="4" y="16"/>
                  </a:lnTo>
                  <a:lnTo>
                    <a:pt x="4" y="18"/>
                  </a:lnTo>
                  <a:lnTo>
                    <a:pt x="4" y="20"/>
                  </a:lnTo>
                  <a:lnTo>
                    <a:pt x="4" y="22"/>
                  </a:lnTo>
                  <a:lnTo>
                    <a:pt x="4" y="25"/>
                  </a:lnTo>
                  <a:lnTo>
                    <a:pt x="2" y="27"/>
                  </a:lnTo>
                  <a:lnTo>
                    <a:pt x="0" y="27"/>
                  </a:lnTo>
                  <a:lnTo>
                    <a:pt x="0" y="25"/>
                  </a:lnTo>
                  <a:lnTo>
                    <a:pt x="0" y="22"/>
                  </a:lnTo>
                  <a:lnTo>
                    <a:pt x="0" y="20"/>
                  </a:lnTo>
                  <a:lnTo>
                    <a:pt x="2" y="18"/>
                  </a:lnTo>
                  <a:lnTo>
                    <a:pt x="2" y="16"/>
                  </a:lnTo>
                  <a:lnTo>
                    <a:pt x="2" y="14"/>
                  </a:lnTo>
                  <a:lnTo>
                    <a:pt x="2" y="12"/>
                  </a:lnTo>
                  <a:lnTo>
                    <a:pt x="4" y="11"/>
                  </a:lnTo>
                  <a:lnTo>
                    <a:pt x="4" y="9"/>
                  </a:lnTo>
                  <a:lnTo>
                    <a:pt x="4" y="8"/>
                  </a:lnTo>
                  <a:lnTo>
                    <a:pt x="6" y="6"/>
                  </a:lnTo>
                  <a:lnTo>
                    <a:pt x="6" y="5"/>
                  </a:lnTo>
                  <a:lnTo>
                    <a:pt x="9" y="4"/>
                  </a:lnTo>
                  <a:lnTo>
                    <a:pt x="9" y="3"/>
                  </a:lnTo>
                  <a:lnTo>
                    <a:pt x="11" y="1"/>
                  </a:lnTo>
                  <a:lnTo>
                    <a:pt x="13" y="0"/>
                  </a:lnTo>
                  <a:lnTo>
                    <a:pt x="16" y="1"/>
                  </a:lnTo>
                </a:path>
              </a:pathLst>
            </a:custGeom>
            <a:solidFill>
              <a:srgbClr val="AEF5F5"/>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54" name="Freeform 105"/>
            <p:cNvSpPr>
              <a:spLocks/>
            </p:cNvSpPr>
            <p:nvPr/>
          </p:nvSpPr>
          <p:spPr bwMode="auto">
            <a:xfrm>
              <a:off x="2930" y="1732"/>
              <a:ext cx="40" cy="17"/>
            </a:xfrm>
            <a:custGeom>
              <a:avLst/>
              <a:gdLst>
                <a:gd name="T0" fmla="*/ 38 w 40"/>
                <a:gd name="T1" fmla="*/ 16 h 17"/>
                <a:gd name="T2" fmla="*/ 35 w 40"/>
                <a:gd name="T3" fmla="*/ 11 h 17"/>
                <a:gd name="T4" fmla="*/ 31 w 40"/>
                <a:gd name="T5" fmla="*/ 8 h 17"/>
                <a:gd name="T6" fmla="*/ 26 w 40"/>
                <a:gd name="T7" fmla="*/ 4 h 17"/>
                <a:gd name="T8" fmla="*/ 21 w 40"/>
                <a:gd name="T9" fmla="*/ 2 h 17"/>
                <a:gd name="T10" fmla="*/ 15 w 40"/>
                <a:gd name="T11" fmla="*/ 1 h 17"/>
                <a:gd name="T12" fmla="*/ 10 w 40"/>
                <a:gd name="T13" fmla="*/ 2 h 17"/>
                <a:gd name="T14" fmla="*/ 5 w 40"/>
                <a:gd name="T15" fmla="*/ 3 h 17"/>
                <a:gd name="T16" fmla="*/ 1 w 40"/>
                <a:gd name="T17" fmla="*/ 6 h 17"/>
                <a:gd name="T18" fmla="*/ 0 w 40"/>
                <a:gd name="T19" fmla="*/ 5 h 17"/>
                <a:gd name="T20" fmla="*/ 4 w 40"/>
                <a:gd name="T21" fmla="*/ 2 h 17"/>
                <a:gd name="T22" fmla="*/ 9 w 40"/>
                <a:gd name="T23" fmla="*/ 0 h 17"/>
                <a:gd name="T24" fmla="*/ 15 w 40"/>
                <a:gd name="T25" fmla="*/ 0 h 17"/>
                <a:gd name="T26" fmla="*/ 21 w 40"/>
                <a:gd name="T27" fmla="*/ 1 h 17"/>
                <a:gd name="T28" fmla="*/ 27 w 40"/>
                <a:gd name="T29" fmla="*/ 3 h 17"/>
                <a:gd name="T30" fmla="*/ 32 w 40"/>
                <a:gd name="T31" fmla="*/ 5 h 17"/>
                <a:gd name="T32" fmla="*/ 36 w 40"/>
                <a:gd name="T33" fmla="*/ 10 h 17"/>
                <a:gd name="T34" fmla="*/ 39 w 40"/>
                <a:gd name="T35" fmla="*/ 16 h 17"/>
                <a:gd name="T36" fmla="*/ 38 w 40"/>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17">
                  <a:moveTo>
                    <a:pt x="38" y="16"/>
                  </a:moveTo>
                  <a:lnTo>
                    <a:pt x="35" y="11"/>
                  </a:lnTo>
                  <a:lnTo>
                    <a:pt x="31" y="8"/>
                  </a:lnTo>
                  <a:lnTo>
                    <a:pt x="26" y="4"/>
                  </a:lnTo>
                  <a:lnTo>
                    <a:pt x="21" y="2"/>
                  </a:lnTo>
                  <a:lnTo>
                    <a:pt x="15" y="1"/>
                  </a:lnTo>
                  <a:lnTo>
                    <a:pt x="10" y="2"/>
                  </a:lnTo>
                  <a:lnTo>
                    <a:pt x="5" y="3"/>
                  </a:lnTo>
                  <a:lnTo>
                    <a:pt x="1" y="6"/>
                  </a:lnTo>
                  <a:lnTo>
                    <a:pt x="0" y="5"/>
                  </a:lnTo>
                  <a:lnTo>
                    <a:pt x="4" y="2"/>
                  </a:lnTo>
                  <a:lnTo>
                    <a:pt x="9" y="0"/>
                  </a:lnTo>
                  <a:lnTo>
                    <a:pt x="15" y="0"/>
                  </a:lnTo>
                  <a:lnTo>
                    <a:pt x="21" y="1"/>
                  </a:lnTo>
                  <a:lnTo>
                    <a:pt x="27" y="3"/>
                  </a:lnTo>
                  <a:lnTo>
                    <a:pt x="32" y="5"/>
                  </a:lnTo>
                  <a:lnTo>
                    <a:pt x="36" y="10"/>
                  </a:lnTo>
                  <a:lnTo>
                    <a:pt x="39" y="16"/>
                  </a:lnTo>
                  <a:lnTo>
                    <a:pt x="38" y="16"/>
                  </a:lnTo>
                </a:path>
              </a:pathLst>
            </a:custGeom>
            <a:solidFill>
              <a:srgbClr val="AEF5F5"/>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55" name="Freeform 106"/>
            <p:cNvSpPr>
              <a:spLocks/>
            </p:cNvSpPr>
            <p:nvPr/>
          </p:nvSpPr>
          <p:spPr bwMode="auto">
            <a:xfrm>
              <a:off x="2950" y="1747"/>
              <a:ext cx="22" cy="32"/>
            </a:xfrm>
            <a:custGeom>
              <a:avLst/>
              <a:gdLst>
                <a:gd name="T0" fmla="*/ 0 w 22"/>
                <a:gd name="T1" fmla="*/ 30 h 32"/>
                <a:gd name="T2" fmla="*/ 2 w 22"/>
                <a:gd name="T3" fmla="*/ 27 h 32"/>
                <a:gd name="T4" fmla="*/ 5 w 22"/>
                <a:gd name="T5" fmla="*/ 25 h 32"/>
                <a:gd name="T6" fmla="*/ 7 w 22"/>
                <a:gd name="T7" fmla="*/ 23 h 32"/>
                <a:gd name="T8" fmla="*/ 10 w 22"/>
                <a:gd name="T9" fmla="*/ 22 h 32"/>
                <a:gd name="T10" fmla="*/ 12 w 22"/>
                <a:gd name="T11" fmla="*/ 21 h 32"/>
                <a:gd name="T12" fmla="*/ 14 w 22"/>
                <a:gd name="T13" fmla="*/ 20 h 32"/>
                <a:gd name="T14" fmla="*/ 15 w 22"/>
                <a:gd name="T15" fmla="*/ 19 h 32"/>
                <a:gd name="T16" fmla="*/ 17 w 22"/>
                <a:gd name="T17" fmla="*/ 18 h 32"/>
                <a:gd name="T18" fmla="*/ 18 w 22"/>
                <a:gd name="T19" fmla="*/ 17 h 32"/>
                <a:gd name="T20" fmla="*/ 19 w 22"/>
                <a:gd name="T21" fmla="*/ 16 h 32"/>
                <a:gd name="T22" fmla="*/ 19 w 22"/>
                <a:gd name="T23" fmla="*/ 15 h 32"/>
                <a:gd name="T24" fmla="*/ 19 w 22"/>
                <a:gd name="T25" fmla="*/ 13 h 32"/>
                <a:gd name="T26" fmla="*/ 19 w 22"/>
                <a:gd name="T27" fmla="*/ 11 h 32"/>
                <a:gd name="T28" fmla="*/ 19 w 22"/>
                <a:gd name="T29" fmla="*/ 8 h 32"/>
                <a:gd name="T30" fmla="*/ 18 w 22"/>
                <a:gd name="T31" fmla="*/ 5 h 32"/>
                <a:gd name="T32" fmla="*/ 17 w 22"/>
                <a:gd name="T33" fmla="*/ 1 h 32"/>
                <a:gd name="T34" fmla="*/ 18 w 22"/>
                <a:gd name="T35" fmla="*/ 0 h 32"/>
                <a:gd name="T36" fmla="*/ 19 w 22"/>
                <a:gd name="T37" fmla="*/ 4 h 32"/>
                <a:gd name="T38" fmla="*/ 20 w 22"/>
                <a:gd name="T39" fmla="*/ 8 h 32"/>
                <a:gd name="T40" fmla="*/ 21 w 22"/>
                <a:gd name="T41" fmla="*/ 11 h 32"/>
                <a:gd name="T42" fmla="*/ 21 w 22"/>
                <a:gd name="T43" fmla="*/ 13 h 32"/>
                <a:gd name="T44" fmla="*/ 21 w 22"/>
                <a:gd name="T45" fmla="*/ 15 h 32"/>
                <a:gd name="T46" fmla="*/ 20 w 22"/>
                <a:gd name="T47" fmla="*/ 17 h 32"/>
                <a:gd name="T48" fmla="*/ 19 w 22"/>
                <a:gd name="T49" fmla="*/ 18 h 32"/>
                <a:gd name="T50" fmla="*/ 18 w 22"/>
                <a:gd name="T51" fmla="*/ 19 h 32"/>
                <a:gd name="T52" fmla="*/ 16 w 22"/>
                <a:gd name="T53" fmla="*/ 20 h 32"/>
                <a:gd name="T54" fmla="*/ 14 w 22"/>
                <a:gd name="T55" fmla="*/ 21 h 32"/>
                <a:gd name="T56" fmla="*/ 12 w 22"/>
                <a:gd name="T57" fmla="*/ 22 h 32"/>
                <a:gd name="T58" fmla="*/ 10 w 22"/>
                <a:gd name="T59" fmla="*/ 23 h 32"/>
                <a:gd name="T60" fmla="*/ 8 w 22"/>
                <a:gd name="T61" fmla="*/ 25 h 32"/>
                <a:gd name="T62" fmla="*/ 6 w 22"/>
                <a:gd name="T63" fmla="*/ 26 h 32"/>
                <a:gd name="T64" fmla="*/ 3 w 22"/>
                <a:gd name="T65" fmla="*/ 28 h 32"/>
                <a:gd name="T66" fmla="*/ 1 w 22"/>
                <a:gd name="T67" fmla="*/ 31 h 32"/>
                <a:gd name="T68" fmla="*/ 0 w 22"/>
                <a:gd name="T69" fmla="*/ 30 h 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2" h="32">
                  <a:moveTo>
                    <a:pt x="0" y="30"/>
                  </a:moveTo>
                  <a:lnTo>
                    <a:pt x="2" y="27"/>
                  </a:lnTo>
                  <a:lnTo>
                    <a:pt x="5" y="25"/>
                  </a:lnTo>
                  <a:lnTo>
                    <a:pt x="7" y="23"/>
                  </a:lnTo>
                  <a:lnTo>
                    <a:pt x="10" y="22"/>
                  </a:lnTo>
                  <a:lnTo>
                    <a:pt x="12" y="21"/>
                  </a:lnTo>
                  <a:lnTo>
                    <a:pt x="14" y="20"/>
                  </a:lnTo>
                  <a:lnTo>
                    <a:pt x="15" y="19"/>
                  </a:lnTo>
                  <a:lnTo>
                    <a:pt x="17" y="18"/>
                  </a:lnTo>
                  <a:lnTo>
                    <a:pt x="18" y="17"/>
                  </a:lnTo>
                  <a:lnTo>
                    <a:pt x="19" y="16"/>
                  </a:lnTo>
                  <a:lnTo>
                    <a:pt x="19" y="15"/>
                  </a:lnTo>
                  <a:lnTo>
                    <a:pt x="19" y="13"/>
                  </a:lnTo>
                  <a:lnTo>
                    <a:pt x="19" y="11"/>
                  </a:lnTo>
                  <a:lnTo>
                    <a:pt x="19" y="8"/>
                  </a:lnTo>
                  <a:lnTo>
                    <a:pt x="18" y="5"/>
                  </a:lnTo>
                  <a:lnTo>
                    <a:pt x="17" y="1"/>
                  </a:lnTo>
                  <a:lnTo>
                    <a:pt x="18" y="0"/>
                  </a:lnTo>
                  <a:lnTo>
                    <a:pt x="19" y="4"/>
                  </a:lnTo>
                  <a:lnTo>
                    <a:pt x="20" y="8"/>
                  </a:lnTo>
                  <a:lnTo>
                    <a:pt x="21" y="11"/>
                  </a:lnTo>
                  <a:lnTo>
                    <a:pt x="21" y="13"/>
                  </a:lnTo>
                  <a:lnTo>
                    <a:pt x="21" y="15"/>
                  </a:lnTo>
                  <a:lnTo>
                    <a:pt x="20" y="17"/>
                  </a:lnTo>
                  <a:lnTo>
                    <a:pt x="19" y="18"/>
                  </a:lnTo>
                  <a:lnTo>
                    <a:pt x="18" y="19"/>
                  </a:lnTo>
                  <a:lnTo>
                    <a:pt x="16" y="20"/>
                  </a:lnTo>
                  <a:lnTo>
                    <a:pt x="14" y="21"/>
                  </a:lnTo>
                  <a:lnTo>
                    <a:pt x="12" y="22"/>
                  </a:lnTo>
                  <a:lnTo>
                    <a:pt x="10" y="23"/>
                  </a:lnTo>
                  <a:lnTo>
                    <a:pt x="8" y="25"/>
                  </a:lnTo>
                  <a:lnTo>
                    <a:pt x="6" y="26"/>
                  </a:lnTo>
                  <a:lnTo>
                    <a:pt x="3" y="28"/>
                  </a:lnTo>
                  <a:lnTo>
                    <a:pt x="1" y="31"/>
                  </a:lnTo>
                  <a:lnTo>
                    <a:pt x="0" y="30"/>
                  </a:lnTo>
                </a:path>
              </a:pathLst>
            </a:custGeom>
            <a:solidFill>
              <a:srgbClr val="AEF5F5"/>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56" name="Freeform 107"/>
            <p:cNvSpPr>
              <a:spLocks/>
            </p:cNvSpPr>
            <p:nvPr/>
          </p:nvSpPr>
          <p:spPr bwMode="auto">
            <a:xfrm>
              <a:off x="2935" y="1778"/>
              <a:ext cx="17" cy="17"/>
            </a:xfrm>
            <a:custGeom>
              <a:avLst/>
              <a:gdLst>
                <a:gd name="T0" fmla="*/ 0 w 17"/>
                <a:gd name="T1" fmla="*/ 14 h 17"/>
                <a:gd name="T2" fmla="*/ 2 w 17"/>
                <a:gd name="T3" fmla="*/ 13 h 17"/>
                <a:gd name="T4" fmla="*/ 3 w 17"/>
                <a:gd name="T5" fmla="*/ 12 h 17"/>
                <a:gd name="T6" fmla="*/ 5 w 17"/>
                <a:gd name="T7" fmla="*/ 9 h 17"/>
                <a:gd name="T8" fmla="*/ 7 w 17"/>
                <a:gd name="T9" fmla="*/ 8 h 17"/>
                <a:gd name="T10" fmla="*/ 9 w 17"/>
                <a:gd name="T11" fmla="*/ 6 h 17"/>
                <a:gd name="T12" fmla="*/ 11 w 17"/>
                <a:gd name="T13" fmla="*/ 4 h 17"/>
                <a:gd name="T14" fmla="*/ 12 w 17"/>
                <a:gd name="T15" fmla="*/ 2 h 17"/>
                <a:gd name="T16" fmla="*/ 14 w 17"/>
                <a:gd name="T17" fmla="*/ 0 h 17"/>
                <a:gd name="T18" fmla="*/ 16 w 17"/>
                <a:gd name="T19" fmla="*/ 1 h 17"/>
                <a:gd name="T20" fmla="*/ 13 w 17"/>
                <a:gd name="T21" fmla="*/ 2 h 17"/>
                <a:gd name="T22" fmla="*/ 12 w 17"/>
                <a:gd name="T23" fmla="*/ 5 h 17"/>
                <a:gd name="T24" fmla="*/ 10 w 17"/>
                <a:gd name="T25" fmla="*/ 8 h 17"/>
                <a:gd name="T26" fmla="*/ 8 w 17"/>
                <a:gd name="T27" fmla="*/ 9 h 17"/>
                <a:gd name="T28" fmla="*/ 6 w 17"/>
                <a:gd name="T29" fmla="*/ 10 h 17"/>
                <a:gd name="T30" fmla="*/ 4 w 17"/>
                <a:gd name="T31" fmla="*/ 13 h 17"/>
                <a:gd name="T32" fmla="*/ 2 w 17"/>
                <a:gd name="T33" fmla="*/ 14 h 17"/>
                <a:gd name="T34" fmla="*/ 1 w 17"/>
                <a:gd name="T35" fmla="*/ 16 h 17"/>
                <a:gd name="T36" fmla="*/ 0 w 17"/>
                <a:gd name="T37" fmla="*/ 14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 h="17">
                  <a:moveTo>
                    <a:pt x="0" y="14"/>
                  </a:moveTo>
                  <a:lnTo>
                    <a:pt x="2" y="13"/>
                  </a:lnTo>
                  <a:lnTo>
                    <a:pt x="3" y="12"/>
                  </a:lnTo>
                  <a:lnTo>
                    <a:pt x="5" y="9"/>
                  </a:lnTo>
                  <a:lnTo>
                    <a:pt x="7" y="8"/>
                  </a:lnTo>
                  <a:lnTo>
                    <a:pt x="9" y="6"/>
                  </a:lnTo>
                  <a:lnTo>
                    <a:pt x="11" y="4"/>
                  </a:lnTo>
                  <a:lnTo>
                    <a:pt x="12" y="2"/>
                  </a:lnTo>
                  <a:lnTo>
                    <a:pt x="14" y="0"/>
                  </a:lnTo>
                  <a:lnTo>
                    <a:pt x="16" y="1"/>
                  </a:lnTo>
                  <a:lnTo>
                    <a:pt x="13" y="2"/>
                  </a:lnTo>
                  <a:lnTo>
                    <a:pt x="12" y="5"/>
                  </a:lnTo>
                  <a:lnTo>
                    <a:pt x="10" y="8"/>
                  </a:lnTo>
                  <a:lnTo>
                    <a:pt x="8" y="9"/>
                  </a:lnTo>
                  <a:lnTo>
                    <a:pt x="6" y="10"/>
                  </a:lnTo>
                  <a:lnTo>
                    <a:pt x="4" y="13"/>
                  </a:lnTo>
                  <a:lnTo>
                    <a:pt x="2" y="14"/>
                  </a:lnTo>
                  <a:lnTo>
                    <a:pt x="1" y="16"/>
                  </a:lnTo>
                  <a:lnTo>
                    <a:pt x="0" y="14"/>
                  </a:lnTo>
                </a:path>
              </a:pathLst>
            </a:custGeom>
            <a:solidFill>
              <a:srgbClr val="AEF5F5"/>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57" name="Freeform 108"/>
            <p:cNvSpPr>
              <a:spLocks/>
            </p:cNvSpPr>
            <p:nvPr/>
          </p:nvSpPr>
          <p:spPr bwMode="auto">
            <a:xfrm>
              <a:off x="2924" y="1788"/>
              <a:ext cx="17" cy="17"/>
            </a:xfrm>
            <a:custGeom>
              <a:avLst/>
              <a:gdLst>
                <a:gd name="T0" fmla="*/ 1 w 17"/>
                <a:gd name="T1" fmla="*/ 0 h 17"/>
                <a:gd name="T2" fmla="*/ 1 w 17"/>
                <a:gd name="T3" fmla="*/ 0 h 17"/>
                <a:gd name="T4" fmla="*/ 3 w 17"/>
                <a:gd name="T5" fmla="*/ 4 h 17"/>
                <a:gd name="T6" fmla="*/ 4 w 17"/>
                <a:gd name="T7" fmla="*/ 4 h 17"/>
                <a:gd name="T8" fmla="*/ 6 w 17"/>
                <a:gd name="T9" fmla="*/ 8 h 17"/>
                <a:gd name="T10" fmla="*/ 8 w 17"/>
                <a:gd name="T11" fmla="*/ 8 h 17"/>
                <a:gd name="T12" fmla="*/ 9 w 17"/>
                <a:gd name="T13" fmla="*/ 12 h 17"/>
                <a:gd name="T14" fmla="*/ 11 w 17"/>
                <a:gd name="T15" fmla="*/ 12 h 17"/>
                <a:gd name="T16" fmla="*/ 12 w 17"/>
                <a:gd name="T17" fmla="*/ 12 h 17"/>
                <a:gd name="T18" fmla="*/ 14 w 17"/>
                <a:gd name="T19" fmla="*/ 8 h 17"/>
                <a:gd name="T20" fmla="*/ 16 w 17"/>
                <a:gd name="T21" fmla="*/ 12 h 17"/>
                <a:gd name="T22" fmla="*/ 12 w 17"/>
                <a:gd name="T23" fmla="*/ 16 h 17"/>
                <a:gd name="T24" fmla="*/ 11 w 17"/>
                <a:gd name="T25" fmla="*/ 16 h 17"/>
                <a:gd name="T26" fmla="*/ 8 w 17"/>
                <a:gd name="T27" fmla="*/ 16 h 17"/>
                <a:gd name="T28" fmla="*/ 6 w 17"/>
                <a:gd name="T29" fmla="*/ 12 h 17"/>
                <a:gd name="T30" fmla="*/ 4 w 17"/>
                <a:gd name="T31" fmla="*/ 12 h 17"/>
                <a:gd name="T32" fmla="*/ 3 w 17"/>
                <a:gd name="T33" fmla="*/ 8 h 17"/>
                <a:gd name="T34" fmla="*/ 1 w 17"/>
                <a:gd name="T35" fmla="*/ 4 h 17"/>
                <a:gd name="T36" fmla="*/ 0 w 17"/>
                <a:gd name="T37" fmla="*/ 4 h 17"/>
                <a:gd name="T38" fmla="*/ 0 w 17"/>
                <a:gd name="T39" fmla="*/ 0 h 17"/>
                <a:gd name="T40" fmla="*/ 1 w 17"/>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 h="17">
                  <a:moveTo>
                    <a:pt x="1" y="0"/>
                  </a:moveTo>
                  <a:lnTo>
                    <a:pt x="1" y="0"/>
                  </a:lnTo>
                  <a:lnTo>
                    <a:pt x="3" y="4"/>
                  </a:lnTo>
                  <a:lnTo>
                    <a:pt x="4" y="4"/>
                  </a:lnTo>
                  <a:lnTo>
                    <a:pt x="6" y="8"/>
                  </a:lnTo>
                  <a:lnTo>
                    <a:pt x="8" y="8"/>
                  </a:lnTo>
                  <a:lnTo>
                    <a:pt x="9" y="12"/>
                  </a:lnTo>
                  <a:lnTo>
                    <a:pt x="11" y="12"/>
                  </a:lnTo>
                  <a:lnTo>
                    <a:pt x="12" y="12"/>
                  </a:lnTo>
                  <a:lnTo>
                    <a:pt x="14" y="8"/>
                  </a:lnTo>
                  <a:lnTo>
                    <a:pt x="16" y="12"/>
                  </a:lnTo>
                  <a:lnTo>
                    <a:pt x="12" y="16"/>
                  </a:lnTo>
                  <a:lnTo>
                    <a:pt x="11" y="16"/>
                  </a:lnTo>
                  <a:lnTo>
                    <a:pt x="8" y="16"/>
                  </a:lnTo>
                  <a:lnTo>
                    <a:pt x="6" y="12"/>
                  </a:lnTo>
                  <a:lnTo>
                    <a:pt x="4" y="12"/>
                  </a:lnTo>
                  <a:lnTo>
                    <a:pt x="3" y="8"/>
                  </a:lnTo>
                  <a:lnTo>
                    <a:pt x="1" y="4"/>
                  </a:lnTo>
                  <a:lnTo>
                    <a:pt x="0" y="4"/>
                  </a:lnTo>
                  <a:lnTo>
                    <a:pt x="0" y="0"/>
                  </a:lnTo>
                  <a:lnTo>
                    <a:pt x="1" y="0"/>
                  </a:lnTo>
                </a:path>
              </a:pathLst>
            </a:custGeom>
            <a:solidFill>
              <a:srgbClr val="AEF5F5"/>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58" name="Freeform 109"/>
            <p:cNvSpPr>
              <a:spLocks/>
            </p:cNvSpPr>
            <p:nvPr/>
          </p:nvSpPr>
          <p:spPr bwMode="auto">
            <a:xfrm>
              <a:off x="2923" y="1766"/>
              <a:ext cx="17" cy="23"/>
            </a:xfrm>
            <a:custGeom>
              <a:avLst/>
              <a:gdLst>
                <a:gd name="T0" fmla="*/ 16 w 17"/>
                <a:gd name="T1" fmla="*/ 0 h 23"/>
                <a:gd name="T2" fmla="*/ 16 w 17"/>
                <a:gd name="T3" fmla="*/ 2 h 23"/>
                <a:gd name="T4" fmla="*/ 16 w 17"/>
                <a:gd name="T5" fmla="*/ 5 h 23"/>
                <a:gd name="T6" fmla="*/ 16 w 17"/>
                <a:gd name="T7" fmla="*/ 7 h 23"/>
                <a:gd name="T8" fmla="*/ 16 w 17"/>
                <a:gd name="T9" fmla="*/ 9 h 23"/>
                <a:gd name="T10" fmla="*/ 16 w 17"/>
                <a:gd name="T11" fmla="*/ 11 h 23"/>
                <a:gd name="T12" fmla="*/ 16 w 17"/>
                <a:gd name="T13" fmla="*/ 13 h 23"/>
                <a:gd name="T14" fmla="*/ 16 w 17"/>
                <a:gd name="T15" fmla="*/ 14 h 23"/>
                <a:gd name="T16" fmla="*/ 16 w 17"/>
                <a:gd name="T17" fmla="*/ 16 h 23"/>
                <a:gd name="T18" fmla="*/ 16 w 17"/>
                <a:gd name="T19" fmla="*/ 17 h 23"/>
                <a:gd name="T20" fmla="*/ 16 w 17"/>
                <a:gd name="T21" fmla="*/ 18 h 23"/>
                <a:gd name="T22" fmla="*/ 16 w 17"/>
                <a:gd name="T23" fmla="*/ 19 h 23"/>
                <a:gd name="T24" fmla="*/ 16 w 17"/>
                <a:gd name="T25" fmla="*/ 20 h 23"/>
                <a:gd name="T26" fmla="*/ 16 w 17"/>
                <a:gd name="T27" fmla="*/ 21 h 23"/>
                <a:gd name="T28" fmla="*/ 16 w 17"/>
                <a:gd name="T29" fmla="*/ 22 h 23"/>
                <a:gd name="T30" fmla="*/ 0 w 17"/>
                <a:gd name="T31" fmla="*/ 22 h 23"/>
                <a:gd name="T32" fmla="*/ 0 w 17"/>
                <a:gd name="T33" fmla="*/ 21 h 23"/>
                <a:gd name="T34" fmla="*/ 0 w 17"/>
                <a:gd name="T35" fmla="*/ 20 h 23"/>
                <a:gd name="T36" fmla="*/ 0 w 17"/>
                <a:gd name="T37" fmla="*/ 19 h 23"/>
                <a:gd name="T38" fmla="*/ 0 w 17"/>
                <a:gd name="T39" fmla="*/ 17 h 23"/>
                <a:gd name="T40" fmla="*/ 0 w 17"/>
                <a:gd name="T41" fmla="*/ 16 h 23"/>
                <a:gd name="T42" fmla="*/ 0 w 17"/>
                <a:gd name="T43" fmla="*/ 14 h 23"/>
                <a:gd name="T44" fmla="*/ 0 w 17"/>
                <a:gd name="T45" fmla="*/ 13 h 23"/>
                <a:gd name="T46" fmla="*/ 0 w 17"/>
                <a:gd name="T47" fmla="*/ 11 h 23"/>
                <a:gd name="T48" fmla="*/ 0 w 17"/>
                <a:gd name="T49" fmla="*/ 9 h 23"/>
                <a:gd name="T50" fmla="*/ 0 w 17"/>
                <a:gd name="T51" fmla="*/ 7 h 23"/>
                <a:gd name="T52" fmla="*/ 0 w 17"/>
                <a:gd name="T53" fmla="*/ 5 h 23"/>
                <a:gd name="T54" fmla="*/ 0 w 17"/>
                <a:gd name="T55" fmla="*/ 2 h 23"/>
                <a:gd name="T56" fmla="*/ 0 w 17"/>
                <a:gd name="T57" fmla="*/ 0 h 23"/>
                <a:gd name="T58" fmla="*/ 16 w 17"/>
                <a:gd name="T59" fmla="*/ 0 h 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 h="23">
                  <a:moveTo>
                    <a:pt x="16" y="0"/>
                  </a:moveTo>
                  <a:lnTo>
                    <a:pt x="16" y="2"/>
                  </a:lnTo>
                  <a:lnTo>
                    <a:pt x="16" y="5"/>
                  </a:lnTo>
                  <a:lnTo>
                    <a:pt x="16" y="7"/>
                  </a:lnTo>
                  <a:lnTo>
                    <a:pt x="16" y="9"/>
                  </a:lnTo>
                  <a:lnTo>
                    <a:pt x="16" y="11"/>
                  </a:lnTo>
                  <a:lnTo>
                    <a:pt x="16" y="13"/>
                  </a:lnTo>
                  <a:lnTo>
                    <a:pt x="16" y="14"/>
                  </a:lnTo>
                  <a:lnTo>
                    <a:pt x="16" y="16"/>
                  </a:lnTo>
                  <a:lnTo>
                    <a:pt x="16" y="17"/>
                  </a:lnTo>
                  <a:lnTo>
                    <a:pt x="16" y="18"/>
                  </a:lnTo>
                  <a:lnTo>
                    <a:pt x="16" y="19"/>
                  </a:lnTo>
                  <a:lnTo>
                    <a:pt x="16" y="20"/>
                  </a:lnTo>
                  <a:lnTo>
                    <a:pt x="16" y="21"/>
                  </a:lnTo>
                  <a:lnTo>
                    <a:pt x="16" y="22"/>
                  </a:lnTo>
                  <a:lnTo>
                    <a:pt x="0" y="22"/>
                  </a:lnTo>
                  <a:lnTo>
                    <a:pt x="0" y="21"/>
                  </a:lnTo>
                  <a:lnTo>
                    <a:pt x="0" y="20"/>
                  </a:lnTo>
                  <a:lnTo>
                    <a:pt x="0" y="19"/>
                  </a:lnTo>
                  <a:lnTo>
                    <a:pt x="0" y="17"/>
                  </a:lnTo>
                  <a:lnTo>
                    <a:pt x="0" y="16"/>
                  </a:lnTo>
                  <a:lnTo>
                    <a:pt x="0" y="14"/>
                  </a:lnTo>
                  <a:lnTo>
                    <a:pt x="0" y="13"/>
                  </a:lnTo>
                  <a:lnTo>
                    <a:pt x="0" y="11"/>
                  </a:lnTo>
                  <a:lnTo>
                    <a:pt x="0" y="9"/>
                  </a:lnTo>
                  <a:lnTo>
                    <a:pt x="0" y="7"/>
                  </a:lnTo>
                  <a:lnTo>
                    <a:pt x="0" y="5"/>
                  </a:lnTo>
                  <a:lnTo>
                    <a:pt x="0" y="2"/>
                  </a:lnTo>
                  <a:lnTo>
                    <a:pt x="0" y="0"/>
                  </a:lnTo>
                  <a:lnTo>
                    <a:pt x="16" y="0"/>
                  </a:lnTo>
                </a:path>
              </a:pathLst>
            </a:custGeom>
            <a:solidFill>
              <a:srgbClr val="AEF5F5"/>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59" name="Freeform 110"/>
            <p:cNvSpPr>
              <a:spLocks/>
            </p:cNvSpPr>
            <p:nvPr/>
          </p:nvSpPr>
          <p:spPr bwMode="auto">
            <a:xfrm>
              <a:off x="2840" y="1734"/>
              <a:ext cx="73" cy="73"/>
            </a:xfrm>
            <a:custGeom>
              <a:avLst/>
              <a:gdLst>
                <a:gd name="T0" fmla="*/ 71 w 73"/>
                <a:gd name="T1" fmla="*/ 18 h 73"/>
                <a:gd name="T2" fmla="*/ 72 w 73"/>
                <a:gd name="T3" fmla="*/ 15 h 73"/>
                <a:gd name="T4" fmla="*/ 72 w 73"/>
                <a:gd name="T5" fmla="*/ 11 h 73"/>
                <a:gd name="T6" fmla="*/ 71 w 73"/>
                <a:gd name="T7" fmla="*/ 7 h 73"/>
                <a:gd name="T8" fmla="*/ 68 w 73"/>
                <a:gd name="T9" fmla="*/ 2 h 73"/>
                <a:gd name="T10" fmla="*/ 66 w 73"/>
                <a:gd name="T11" fmla="*/ 0 h 73"/>
                <a:gd name="T12" fmla="*/ 63 w 73"/>
                <a:gd name="T13" fmla="*/ 2 h 73"/>
                <a:gd name="T14" fmla="*/ 60 w 73"/>
                <a:gd name="T15" fmla="*/ 9 h 73"/>
                <a:gd name="T16" fmla="*/ 58 w 73"/>
                <a:gd name="T17" fmla="*/ 16 h 73"/>
                <a:gd name="T18" fmla="*/ 56 w 73"/>
                <a:gd name="T19" fmla="*/ 22 h 73"/>
                <a:gd name="T20" fmla="*/ 54 w 73"/>
                <a:gd name="T21" fmla="*/ 26 h 73"/>
                <a:gd name="T22" fmla="*/ 53 w 73"/>
                <a:gd name="T23" fmla="*/ 29 h 73"/>
                <a:gd name="T24" fmla="*/ 52 w 73"/>
                <a:gd name="T25" fmla="*/ 32 h 73"/>
                <a:gd name="T26" fmla="*/ 51 w 73"/>
                <a:gd name="T27" fmla="*/ 35 h 73"/>
                <a:gd name="T28" fmla="*/ 50 w 73"/>
                <a:gd name="T29" fmla="*/ 39 h 73"/>
                <a:gd name="T30" fmla="*/ 48 w 73"/>
                <a:gd name="T31" fmla="*/ 43 h 73"/>
                <a:gd name="T32" fmla="*/ 44 w 73"/>
                <a:gd name="T33" fmla="*/ 50 h 73"/>
                <a:gd name="T34" fmla="*/ 37 w 73"/>
                <a:gd name="T35" fmla="*/ 54 h 73"/>
                <a:gd name="T36" fmla="*/ 29 w 73"/>
                <a:gd name="T37" fmla="*/ 57 h 73"/>
                <a:gd name="T38" fmla="*/ 17 w 73"/>
                <a:gd name="T39" fmla="*/ 58 h 73"/>
                <a:gd name="T40" fmla="*/ 11 w 73"/>
                <a:gd name="T41" fmla="*/ 57 h 73"/>
                <a:gd name="T42" fmla="*/ 5 w 73"/>
                <a:gd name="T43" fmla="*/ 55 h 73"/>
                <a:gd name="T44" fmla="*/ 1 w 73"/>
                <a:gd name="T45" fmla="*/ 54 h 73"/>
                <a:gd name="T46" fmla="*/ 0 w 73"/>
                <a:gd name="T47" fmla="*/ 57 h 73"/>
                <a:gd name="T48" fmla="*/ 4 w 73"/>
                <a:gd name="T49" fmla="*/ 65 h 73"/>
                <a:gd name="T50" fmla="*/ 12 w 73"/>
                <a:gd name="T51" fmla="*/ 69 h 73"/>
                <a:gd name="T52" fmla="*/ 20 w 73"/>
                <a:gd name="T53" fmla="*/ 72 h 73"/>
                <a:gd name="T54" fmla="*/ 27 w 73"/>
                <a:gd name="T55" fmla="*/ 72 h 73"/>
                <a:gd name="T56" fmla="*/ 31 w 73"/>
                <a:gd name="T57" fmla="*/ 70 h 73"/>
                <a:gd name="T58" fmla="*/ 34 w 73"/>
                <a:gd name="T59" fmla="*/ 68 h 73"/>
                <a:gd name="T60" fmla="*/ 39 w 73"/>
                <a:gd name="T61" fmla="*/ 66 h 73"/>
                <a:gd name="T62" fmla="*/ 48 w 73"/>
                <a:gd name="T63" fmla="*/ 65 h 73"/>
                <a:gd name="T64" fmla="*/ 51 w 73"/>
                <a:gd name="T65" fmla="*/ 65 h 73"/>
                <a:gd name="T66" fmla="*/ 54 w 73"/>
                <a:gd name="T67" fmla="*/ 64 h 73"/>
                <a:gd name="T68" fmla="*/ 56 w 73"/>
                <a:gd name="T69" fmla="*/ 62 h 73"/>
                <a:gd name="T70" fmla="*/ 58 w 73"/>
                <a:gd name="T71" fmla="*/ 59 h 73"/>
                <a:gd name="T72" fmla="*/ 59 w 73"/>
                <a:gd name="T73" fmla="*/ 56 h 73"/>
                <a:gd name="T74" fmla="*/ 60 w 73"/>
                <a:gd name="T75" fmla="*/ 51 h 73"/>
                <a:gd name="T76" fmla="*/ 61 w 73"/>
                <a:gd name="T77" fmla="*/ 46 h 73"/>
                <a:gd name="T78" fmla="*/ 62 w 73"/>
                <a:gd name="T79" fmla="*/ 40 h 73"/>
                <a:gd name="T80" fmla="*/ 62 w 73"/>
                <a:gd name="T81" fmla="*/ 37 h 73"/>
                <a:gd name="T82" fmla="*/ 64 w 73"/>
                <a:gd name="T83" fmla="*/ 31 h 73"/>
                <a:gd name="T84" fmla="*/ 68 w 73"/>
                <a:gd name="T85" fmla="*/ 24 h 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3" h="73">
                  <a:moveTo>
                    <a:pt x="70" y="20"/>
                  </a:moveTo>
                  <a:lnTo>
                    <a:pt x="71" y="18"/>
                  </a:lnTo>
                  <a:lnTo>
                    <a:pt x="71" y="17"/>
                  </a:lnTo>
                  <a:lnTo>
                    <a:pt x="72" y="15"/>
                  </a:lnTo>
                  <a:lnTo>
                    <a:pt x="72" y="13"/>
                  </a:lnTo>
                  <a:lnTo>
                    <a:pt x="72" y="11"/>
                  </a:lnTo>
                  <a:lnTo>
                    <a:pt x="71" y="9"/>
                  </a:lnTo>
                  <a:lnTo>
                    <a:pt x="71" y="7"/>
                  </a:lnTo>
                  <a:lnTo>
                    <a:pt x="69" y="4"/>
                  </a:lnTo>
                  <a:lnTo>
                    <a:pt x="68" y="2"/>
                  </a:lnTo>
                  <a:lnTo>
                    <a:pt x="67" y="1"/>
                  </a:lnTo>
                  <a:lnTo>
                    <a:pt x="66" y="0"/>
                  </a:lnTo>
                  <a:lnTo>
                    <a:pt x="65" y="1"/>
                  </a:lnTo>
                  <a:lnTo>
                    <a:pt x="63" y="2"/>
                  </a:lnTo>
                  <a:lnTo>
                    <a:pt x="62" y="5"/>
                  </a:lnTo>
                  <a:lnTo>
                    <a:pt x="60" y="9"/>
                  </a:lnTo>
                  <a:lnTo>
                    <a:pt x="59" y="13"/>
                  </a:lnTo>
                  <a:lnTo>
                    <a:pt x="58" y="16"/>
                  </a:lnTo>
                  <a:lnTo>
                    <a:pt x="57" y="19"/>
                  </a:lnTo>
                  <a:lnTo>
                    <a:pt x="56" y="22"/>
                  </a:lnTo>
                  <a:lnTo>
                    <a:pt x="55" y="24"/>
                  </a:lnTo>
                  <a:lnTo>
                    <a:pt x="54" y="26"/>
                  </a:lnTo>
                  <a:lnTo>
                    <a:pt x="54" y="28"/>
                  </a:lnTo>
                  <a:lnTo>
                    <a:pt x="53" y="29"/>
                  </a:lnTo>
                  <a:lnTo>
                    <a:pt x="53" y="31"/>
                  </a:lnTo>
                  <a:lnTo>
                    <a:pt x="52" y="32"/>
                  </a:lnTo>
                  <a:lnTo>
                    <a:pt x="52" y="34"/>
                  </a:lnTo>
                  <a:lnTo>
                    <a:pt x="51" y="35"/>
                  </a:lnTo>
                  <a:lnTo>
                    <a:pt x="51" y="37"/>
                  </a:lnTo>
                  <a:lnTo>
                    <a:pt x="50" y="39"/>
                  </a:lnTo>
                  <a:lnTo>
                    <a:pt x="49" y="41"/>
                  </a:lnTo>
                  <a:lnTo>
                    <a:pt x="48" y="43"/>
                  </a:lnTo>
                  <a:lnTo>
                    <a:pt x="46" y="47"/>
                  </a:lnTo>
                  <a:lnTo>
                    <a:pt x="44" y="50"/>
                  </a:lnTo>
                  <a:lnTo>
                    <a:pt x="41" y="52"/>
                  </a:lnTo>
                  <a:lnTo>
                    <a:pt x="37" y="54"/>
                  </a:lnTo>
                  <a:lnTo>
                    <a:pt x="33" y="56"/>
                  </a:lnTo>
                  <a:lnTo>
                    <a:pt x="29" y="57"/>
                  </a:lnTo>
                  <a:lnTo>
                    <a:pt x="23" y="58"/>
                  </a:lnTo>
                  <a:lnTo>
                    <a:pt x="17" y="58"/>
                  </a:lnTo>
                  <a:lnTo>
                    <a:pt x="14" y="57"/>
                  </a:lnTo>
                  <a:lnTo>
                    <a:pt x="11" y="57"/>
                  </a:lnTo>
                  <a:lnTo>
                    <a:pt x="8" y="56"/>
                  </a:lnTo>
                  <a:lnTo>
                    <a:pt x="5" y="55"/>
                  </a:lnTo>
                  <a:lnTo>
                    <a:pt x="3" y="54"/>
                  </a:lnTo>
                  <a:lnTo>
                    <a:pt x="1" y="54"/>
                  </a:lnTo>
                  <a:lnTo>
                    <a:pt x="0" y="55"/>
                  </a:lnTo>
                  <a:lnTo>
                    <a:pt x="0" y="57"/>
                  </a:lnTo>
                  <a:lnTo>
                    <a:pt x="1" y="61"/>
                  </a:lnTo>
                  <a:lnTo>
                    <a:pt x="4" y="65"/>
                  </a:lnTo>
                  <a:lnTo>
                    <a:pt x="8" y="67"/>
                  </a:lnTo>
                  <a:lnTo>
                    <a:pt x="12" y="69"/>
                  </a:lnTo>
                  <a:lnTo>
                    <a:pt x="16" y="71"/>
                  </a:lnTo>
                  <a:lnTo>
                    <a:pt x="20" y="72"/>
                  </a:lnTo>
                  <a:lnTo>
                    <a:pt x="24" y="72"/>
                  </a:lnTo>
                  <a:lnTo>
                    <a:pt x="27" y="72"/>
                  </a:lnTo>
                  <a:lnTo>
                    <a:pt x="29" y="71"/>
                  </a:lnTo>
                  <a:lnTo>
                    <a:pt x="31" y="70"/>
                  </a:lnTo>
                  <a:lnTo>
                    <a:pt x="32" y="69"/>
                  </a:lnTo>
                  <a:lnTo>
                    <a:pt x="34" y="68"/>
                  </a:lnTo>
                  <a:lnTo>
                    <a:pt x="36" y="67"/>
                  </a:lnTo>
                  <a:lnTo>
                    <a:pt x="39" y="66"/>
                  </a:lnTo>
                  <a:lnTo>
                    <a:pt x="43" y="66"/>
                  </a:lnTo>
                  <a:lnTo>
                    <a:pt x="48" y="65"/>
                  </a:lnTo>
                  <a:lnTo>
                    <a:pt x="50" y="65"/>
                  </a:lnTo>
                  <a:lnTo>
                    <a:pt x="51" y="65"/>
                  </a:lnTo>
                  <a:lnTo>
                    <a:pt x="53" y="65"/>
                  </a:lnTo>
                  <a:lnTo>
                    <a:pt x="54" y="64"/>
                  </a:lnTo>
                  <a:lnTo>
                    <a:pt x="55" y="63"/>
                  </a:lnTo>
                  <a:lnTo>
                    <a:pt x="56" y="62"/>
                  </a:lnTo>
                  <a:lnTo>
                    <a:pt x="57" y="61"/>
                  </a:lnTo>
                  <a:lnTo>
                    <a:pt x="58" y="59"/>
                  </a:lnTo>
                  <a:lnTo>
                    <a:pt x="58" y="57"/>
                  </a:lnTo>
                  <a:lnTo>
                    <a:pt x="59" y="56"/>
                  </a:lnTo>
                  <a:lnTo>
                    <a:pt x="59" y="53"/>
                  </a:lnTo>
                  <a:lnTo>
                    <a:pt x="60" y="51"/>
                  </a:lnTo>
                  <a:lnTo>
                    <a:pt x="60" y="49"/>
                  </a:lnTo>
                  <a:lnTo>
                    <a:pt x="61" y="46"/>
                  </a:lnTo>
                  <a:lnTo>
                    <a:pt x="61" y="43"/>
                  </a:lnTo>
                  <a:lnTo>
                    <a:pt x="62" y="40"/>
                  </a:lnTo>
                  <a:lnTo>
                    <a:pt x="62" y="39"/>
                  </a:lnTo>
                  <a:lnTo>
                    <a:pt x="62" y="37"/>
                  </a:lnTo>
                  <a:lnTo>
                    <a:pt x="63" y="34"/>
                  </a:lnTo>
                  <a:lnTo>
                    <a:pt x="64" y="31"/>
                  </a:lnTo>
                  <a:lnTo>
                    <a:pt x="66" y="28"/>
                  </a:lnTo>
                  <a:lnTo>
                    <a:pt x="68" y="24"/>
                  </a:lnTo>
                  <a:lnTo>
                    <a:pt x="70" y="20"/>
                  </a:lnTo>
                </a:path>
              </a:pathLst>
            </a:custGeom>
            <a:solidFill>
              <a:srgbClr val="CCFFFF"/>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60" name="Freeform 111"/>
            <p:cNvSpPr>
              <a:spLocks/>
            </p:cNvSpPr>
            <p:nvPr/>
          </p:nvSpPr>
          <p:spPr bwMode="auto">
            <a:xfrm>
              <a:off x="2910" y="1741"/>
              <a:ext cx="17" cy="17"/>
            </a:xfrm>
            <a:custGeom>
              <a:avLst/>
              <a:gdLst>
                <a:gd name="T0" fmla="*/ 8 w 17"/>
                <a:gd name="T1" fmla="*/ 0 h 17"/>
                <a:gd name="T2" fmla="*/ 16 w 17"/>
                <a:gd name="T3" fmla="*/ 1 h 17"/>
                <a:gd name="T4" fmla="*/ 16 w 17"/>
                <a:gd name="T5" fmla="*/ 2 h 17"/>
                <a:gd name="T6" fmla="*/ 16 w 17"/>
                <a:gd name="T7" fmla="*/ 4 h 17"/>
                <a:gd name="T8" fmla="*/ 16 w 17"/>
                <a:gd name="T9" fmla="*/ 7 h 17"/>
                <a:gd name="T10" fmla="*/ 16 w 17"/>
                <a:gd name="T11" fmla="*/ 9 h 17"/>
                <a:gd name="T12" fmla="*/ 16 w 17"/>
                <a:gd name="T13" fmla="*/ 12 h 17"/>
                <a:gd name="T14" fmla="*/ 8 w 17"/>
                <a:gd name="T15" fmla="*/ 13 h 17"/>
                <a:gd name="T16" fmla="*/ 8 w 17"/>
                <a:gd name="T17" fmla="*/ 16 h 17"/>
                <a:gd name="T18" fmla="*/ 0 w 17"/>
                <a:gd name="T19" fmla="*/ 14 h 17"/>
                <a:gd name="T20" fmla="*/ 0 w 17"/>
                <a:gd name="T21" fmla="*/ 13 h 17"/>
                <a:gd name="T22" fmla="*/ 8 w 17"/>
                <a:gd name="T23" fmla="*/ 11 h 17"/>
                <a:gd name="T24" fmla="*/ 8 w 17"/>
                <a:gd name="T25" fmla="*/ 9 h 17"/>
                <a:gd name="T26" fmla="*/ 8 w 17"/>
                <a:gd name="T27" fmla="*/ 7 h 17"/>
                <a:gd name="T28" fmla="*/ 8 w 17"/>
                <a:gd name="T29" fmla="*/ 4 h 17"/>
                <a:gd name="T30" fmla="*/ 8 w 17"/>
                <a:gd name="T31" fmla="*/ 3 h 17"/>
                <a:gd name="T32" fmla="*/ 8 w 17"/>
                <a:gd name="T33" fmla="*/ 1 h 17"/>
                <a:gd name="T34" fmla="*/ 0 w 17"/>
                <a:gd name="T35" fmla="*/ 0 h 17"/>
                <a:gd name="T36" fmla="*/ 8 w 17"/>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 h="17">
                  <a:moveTo>
                    <a:pt x="8" y="0"/>
                  </a:moveTo>
                  <a:lnTo>
                    <a:pt x="16" y="1"/>
                  </a:lnTo>
                  <a:lnTo>
                    <a:pt x="16" y="2"/>
                  </a:lnTo>
                  <a:lnTo>
                    <a:pt x="16" y="4"/>
                  </a:lnTo>
                  <a:lnTo>
                    <a:pt x="16" y="7"/>
                  </a:lnTo>
                  <a:lnTo>
                    <a:pt x="16" y="9"/>
                  </a:lnTo>
                  <a:lnTo>
                    <a:pt x="16" y="12"/>
                  </a:lnTo>
                  <a:lnTo>
                    <a:pt x="8" y="13"/>
                  </a:lnTo>
                  <a:lnTo>
                    <a:pt x="8" y="16"/>
                  </a:lnTo>
                  <a:lnTo>
                    <a:pt x="0" y="14"/>
                  </a:lnTo>
                  <a:lnTo>
                    <a:pt x="0" y="13"/>
                  </a:lnTo>
                  <a:lnTo>
                    <a:pt x="8" y="11"/>
                  </a:lnTo>
                  <a:lnTo>
                    <a:pt x="8" y="9"/>
                  </a:lnTo>
                  <a:lnTo>
                    <a:pt x="8" y="7"/>
                  </a:lnTo>
                  <a:lnTo>
                    <a:pt x="8" y="4"/>
                  </a:lnTo>
                  <a:lnTo>
                    <a:pt x="8" y="3"/>
                  </a:lnTo>
                  <a:lnTo>
                    <a:pt x="8" y="1"/>
                  </a:lnTo>
                  <a:lnTo>
                    <a:pt x="0" y="0"/>
                  </a:lnTo>
                  <a:lnTo>
                    <a:pt x="8" y="0"/>
                  </a:lnTo>
                </a:path>
              </a:pathLst>
            </a:custGeom>
            <a:solidFill>
              <a:srgbClr val="AEF5F5"/>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61" name="Freeform 112"/>
            <p:cNvSpPr>
              <a:spLocks/>
            </p:cNvSpPr>
            <p:nvPr/>
          </p:nvSpPr>
          <p:spPr bwMode="auto">
            <a:xfrm>
              <a:off x="2900" y="1734"/>
              <a:ext cx="17" cy="17"/>
            </a:xfrm>
            <a:custGeom>
              <a:avLst/>
              <a:gdLst>
                <a:gd name="T0" fmla="*/ 0 w 17"/>
                <a:gd name="T1" fmla="*/ 16 h 17"/>
                <a:gd name="T2" fmla="*/ 3 w 17"/>
                <a:gd name="T3" fmla="*/ 8 h 17"/>
                <a:gd name="T4" fmla="*/ 4 w 17"/>
                <a:gd name="T5" fmla="*/ 3 h 17"/>
                <a:gd name="T6" fmla="*/ 6 w 17"/>
                <a:gd name="T7" fmla="*/ 1 h 17"/>
                <a:gd name="T8" fmla="*/ 8 w 17"/>
                <a:gd name="T9" fmla="*/ 0 h 17"/>
                <a:gd name="T10" fmla="*/ 11 w 17"/>
                <a:gd name="T11" fmla="*/ 1 h 17"/>
                <a:gd name="T12" fmla="*/ 12 w 17"/>
                <a:gd name="T13" fmla="*/ 3 h 17"/>
                <a:gd name="T14" fmla="*/ 14 w 17"/>
                <a:gd name="T15" fmla="*/ 7 h 17"/>
                <a:gd name="T16" fmla="*/ 16 w 17"/>
                <a:gd name="T17" fmla="*/ 10 h 17"/>
                <a:gd name="T18" fmla="*/ 14 w 17"/>
                <a:gd name="T19" fmla="*/ 12 h 17"/>
                <a:gd name="T20" fmla="*/ 12 w 17"/>
                <a:gd name="T21" fmla="*/ 8 h 17"/>
                <a:gd name="T22" fmla="*/ 11 w 17"/>
                <a:gd name="T23" fmla="*/ 5 h 17"/>
                <a:gd name="T24" fmla="*/ 9 w 17"/>
                <a:gd name="T25" fmla="*/ 3 h 17"/>
                <a:gd name="T26" fmla="*/ 8 w 17"/>
                <a:gd name="T27" fmla="*/ 1 h 17"/>
                <a:gd name="T28" fmla="*/ 8 w 17"/>
                <a:gd name="T29" fmla="*/ 3 h 17"/>
                <a:gd name="T30" fmla="*/ 6 w 17"/>
                <a:gd name="T31" fmla="*/ 5 h 17"/>
                <a:gd name="T32" fmla="*/ 4 w 17"/>
                <a:gd name="T33" fmla="*/ 8 h 17"/>
                <a:gd name="T34" fmla="*/ 1 w 17"/>
                <a:gd name="T35" fmla="*/ 16 h 17"/>
                <a:gd name="T36" fmla="*/ 0 w 17"/>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 h="17">
                  <a:moveTo>
                    <a:pt x="0" y="16"/>
                  </a:moveTo>
                  <a:lnTo>
                    <a:pt x="3" y="8"/>
                  </a:lnTo>
                  <a:lnTo>
                    <a:pt x="4" y="3"/>
                  </a:lnTo>
                  <a:lnTo>
                    <a:pt x="6" y="1"/>
                  </a:lnTo>
                  <a:lnTo>
                    <a:pt x="8" y="0"/>
                  </a:lnTo>
                  <a:lnTo>
                    <a:pt x="11" y="1"/>
                  </a:lnTo>
                  <a:lnTo>
                    <a:pt x="12" y="3"/>
                  </a:lnTo>
                  <a:lnTo>
                    <a:pt x="14" y="7"/>
                  </a:lnTo>
                  <a:lnTo>
                    <a:pt x="16" y="10"/>
                  </a:lnTo>
                  <a:lnTo>
                    <a:pt x="14" y="12"/>
                  </a:lnTo>
                  <a:lnTo>
                    <a:pt x="12" y="8"/>
                  </a:lnTo>
                  <a:lnTo>
                    <a:pt x="11" y="5"/>
                  </a:lnTo>
                  <a:lnTo>
                    <a:pt x="9" y="3"/>
                  </a:lnTo>
                  <a:lnTo>
                    <a:pt x="8" y="1"/>
                  </a:lnTo>
                  <a:lnTo>
                    <a:pt x="8" y="3"/>
                  </a:lnTo>
                  <a:lnTo>
                    <a:pt x="6" y="5"/>
                  </a:lnTo>
                  <a:lnTo>
                    <a:pt x="4" y="8"/>
                  </a:lnTo>
                  <a:lnTo>
                    <a:pt x="1" y="16"/>
                  </a:lnTo>
                  <a:lnTo>
                    <a:pt x="0" y="16"/>
                  </a:lnTo>
                </a:path>
              </a:pathLst>
            </a:custGeom>
            <a:solidFill>
              <a:srgbClr val="AEF5F5"/>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62" name="Freeform 113"/>
            <p:cNvSpPr>
              <a:spLocks/>
            </p:cNvSpPr>
            <p:nvPr/>
          </p:nvSpPr>
          <p:spPr bwMode="auto">
            <a:xfrm>
              <a:off x="2888" y="1743"/>
              <a:ext cx="17" cy="34"/>
            </a:xfrm>
            <a:custGeom>
              <a:avLst/>
              <a:gdLst>
                <a:gd name="T0" fmla="*/ 0 w 17"/>
                <a:gd name="T1" fmla="*/ 32 h 34"/>
                <a:gd name="T2" fmla="*/ 1 w 17"/>
                <a:gd name="T3" fmla="*/ 30 h 34"/>
                <a:gd name="T4" fmla="*/ 2 w 17"/>
                <a:gd name="T5" fmla="*/ 28 h 34"/>
                <a:gd name="T6" fmla="*/ 2 w 17"/>
                <a:gd name="T7" fmla="*/ 26 h 34"/>
                <a:gd name="T8" fmla="*/ 3 w 17"/>
                <a:gd name="T9" fmla="*/ 25 h 34"/>
                <a:gd name="T10" fmla="*/ 3 w 17"/>
                <a:gd name="T11" fmla="*/ 23 h 34"/>
                <a:gd name="T12" fmla="*/ 4 w 17"/>
                <a:gd name="T13" fmla="*/ 22 h 34"/>
                <a:gd name="T14" fmla="*/ 4 w 17"/>
                <a:gd name="T15" fmla="*/ 21 h 34"/>
                <a:gd name="T16" fmla="*/ 6 w 17"/>
                <a:gd name="T17" fmla="*/ 20 h 34"/>
                <a:gd name="T18" fmla="*/ 6 w 17"/>
                <a:gd name="T19" fmla="*/ 18 h 34"/>
                <a:gd name="T20" fmla="*/ 7 w 17"/>
                <a:gd name="T21" fmla="*/ 16 h 34"/>
                <a:gd name="T22" fmla="*/ 7 w 17"/>
                <a:gd name="T23" fmla="*/ 15 h 34"/>
                <a:gd name="T24" fmla="*/ 8 w 17"/>
                <a:gd name="T25" fmla="*/ 12 h 34"/>
                <a:gd name="T26" fmla="*/ 9 w 17"/>
                <a:gd name="T27" fmla="*/ 10 h 34"/>
                <a:gd name="T28" fmla="*/ 11 w 17"/>
                <a:gd name="T29" fmla="*/ 7 h 34"/>
                <a:gd name="T30" fmla="*/ 12 w 17"/>
                <a:gd name="T31" fmla="*/ 4 h 34"/>
                <a:gd name="T32" fmla="*/ 13 w 17"/>
                <a:gd name="T33" fmla="*/ 0 h 34"/>
                <a:gd name="T34" fmla="*/ 16 w 17"/>
                <a:gd name="T35" fmla="*/ 1 h 34"/>
                <a:gd name="T36" fmla="*/ 14 w 17"/>
                <a:gd name="T37" fmla="*/ 4 h 34"/>
                <a:gd name="T38" fmla="*/ 12 w 17"/>
                <a:gd name="T39" fmla="*/ 7 h 34"/>
                <a:gd name="T40" fmla="*/ 12 w 17"/>
                <a:gd name="T41" fmla="*/ 10 h 34"/>
                <a:gd name="T42" fmla="*/ 9 w 17"/>
                <a:gd name="T43" fmla="*/ 13 h 34"/>
                <a:gd name="T44" fmla="*/ 9 w 17"/>
                <a:gd name="T45" fmla="*/ 15 h 34"/>
                <a:gd name="T46" fmla="*/ 8 w 17"/>
                <a:gd name="T47" fmla="*/ 17 h 34"/>
                <a:gd name="T48" fmla="*/ 8 w 17"/>
                <a:gd name="T49" fmla="*/ 18 h 34"/>
                <a:gd name="T50" fmla="*/ 7 w 17"/>
                <a:gd name="T51" fmla="*/ 20 h 34"/>
                <a:gd name="T52" fmla="*/ 7 w 17"/>
                <a:gd name="T53" fmla="*/ 21 h 34"/>
                <a:gd name="T54" fmla="*/ 6 w 17"/>
                <a:gd name="T55" fmla="*/ 22 h 34"/>
                <a:gd name="T56" fmla="*/ 6 w 17"/>
                <a:gd name="T57" fmla="*/ 24 h 34"/>
                <a:gd name="T58" fmla="*/ 6 w 17"/>
                <a:gd name="T59" fmla="*/ 25 h 34"/>
                <a:gd name="T60" fmla="*/ 4 w 17"/>
                <a:gd name="T61" fmla="*/ 27 h 34"/>
                <a:gd name="T62" fmla="*/ 3 w 17"/>
                <a:gd name="T63" fmla="*/ 29 h 34"/>
                <a:gd name="T64" fmla="*/ 2 w 17"/>
                <a:gd name="T65" fmla="*/ 31 h 34"/>
                <a:gd name="T66" fmla="*/ 1 w 17"/>
                <a:gd name="T67" fmla="*/ 33 h 34"/>
                <a:gd name="T68" fmla="*/ 0 w 17"/>
                <a:gd name="T69" fmla="*/ 32 h 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 h="34">
                  <a:moveTo>
                    <a:pt x="0" y="32"/>
                  </a:moveTo>
                  <a:lnTo>
                    <a:pt x="1" y="30"/>
                  </a:lnTo>
                  <a:lnTo>
                    <a:pt x="2" y="28"/>
                  </a:lnTo>
                  <a:lnTo>
                    <a:pt x="2" y="26"/>
                  </a:lnTo>
                  <a:lnTo>
                    <a:pt x="3" y="25"/>
                  </a:lnTo>
                  <a:lnTo>
                    <a:pt x="3" y="23"/>
                  </a:lnTo>
                  <a:lnTo>
                    <a:pt x="4" y="22"/>
                  </a:lnTo>
                  <a:lnTo>
                    <a:pt x="4" y="21"/>
                  </a:lnTo>
                  <a:lnTo>
                    <a:pt x="6" y="20"/>
                  </a:lnTo>
                  <a:lnTo>
                    <a:pt x="6" y="18"/>
                  </a:lnTo>
                  <a:lnTo>
                    <a:pt x="7" y="16"/>
                  </a:lnTo>
                  <a:lnTo>
                    <a:pt x="7" y="15"/>
                  </a:lnTo>
                  <a:lnTo>
                    <a:pt x="8" y="12"/>
                  </a:lnTo>
                  <a:lnTo>
                    <a:pt x="9" y="10"/>
                  </a:lnTo>
                  <a:lnTo>
                    <a:pt x="11" y="7"/>
                  </a:lnTo>
                  <a:lnTo>
                    <a:pt x="12" y="4"/>
                  </a:lnTo>
                  <a:lnTo>
                    <a:pt x="13" y="0"/>
                  </a:lnTo>
                  <a:lnTo>
                    <a:pt x="16" y="1"/>
                  </a:lnTo>
                  <a:lnTo>
                    <a:pt x="14" y="4"/>
                  </a:lnTo>
                  <a:lnTo>
                    <a:pt x="12" y="7"/>
                  </a:lnTo>
                  <a:lnTo>
                    <a:pt x="12" y="10"/>
                  </a:lnTo>
                  <a:lnTo>
                    <a:pt x="9" y="13"/>
                  </a:lnTo>
                  <a:lnTo>
                    <a:pt x="9" y="15"/>
                  </a:lnTo>
                  <a:lnTo>
                    <a:pt x="8" y="17"/>
                  </a:lnTo>
                  <a:lnTo>
                    <a:pt x="8" y="18"/>
                  </a:lnTo>
                  <a:lnTo>
                    <a:pt x="7" y="20"/>
                  </a:lnTo>
                  <a:lnTo>
                    <a:pt x="7" y="21"/>
                  </a:lnTo>
                  <a:lnTo>
                    <a:pt x="6" y="22"/>
                  </a:lnTo>
                  <a:lnTo>
                    <a:pt x="6" y="24"/>
                  </a:lnTo>
                  <a:lnTo>
                    <a:pt x="6" y="25"/>
                  </a:lnTo>
                  <a:lnTo>
                    <a:pt x="4" y="27"/>
                  </a:lnTo>
                  <a:lnTo>
                    <a:pt x="3" y="29"/>
                  </a:lnTo>
                  <a:lnTo>
                    <a:pt x="2" y="31"/>
                  </a:lnTo>
                  <a:lnTo>
                    <a:pt x="1" y="33"/>
                  </a:lnTo>
                  <a:lnTo>
                    <a:pt x="0" y="32"/>
                  </a:lnTo>
                </a:path>
              </a:pathLst>
            </a:custGeom>
            <a:solidFill>
              <a:srgbClr val="AEF5F5"/>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63" name="Freeform 114"/>
            <p:cNvSpPr>
              <a:spLocks/>
            </p:cNvSpPr>
            <p:nvPr/>
          </p:nvSpPr>
          <p:spPr bwMode="auto">
            <a:xfrm>
              <a:off x="2857" y="1778"/>
              <a:ext cx="32" cy="17"/>
            </a:xfrm>
            <a:custGeom>
              <a:avLst/>
              <a:gdLst>
                <a:gd name="T0" fmla="*/ 0 w 32"/>
                <a:gd name="T1" fmla="*/ 14 h 17"/>
                <a:gd name="T2" fmla="*/ 6 w 32"/>
                <a:gd name="T3" fmla="*/ 14 h 17"/>
                <a:gd name="T4" fmla="*/ 11 w 32"/>
                <a:gd name="T5" fmla="*/ 13 h 17"/>
                <a:gd name="T6" fmla="*/ 16 w 32"/>
                <a:gd name="T7" fmla="*/ 12 h 17"/>
                <a:gd name="T8" fmla="*/ 20 w 32"/>
                <a:gd name="T9" fmla="*/ 11 h 17"/>
                <a:gd name="T10" fmla="*/ 23 w 32"/>
                <a:gd name="T11" fmla="*/ 9 h 17"/>
                <a:gd name="T12" fmla="*/ 26 w 32"/>
                <a:gd name="T13" fmla="*/ 6 h 17"/>
                <a:gd name="T14" fmla="*/ 28 w 32"/>
                <a:gd name="T15" fmla="*/ 3 h 17"/>
                <a:gd name="T16" fmla="*/ 30 w 32"/>
                <a:gd name="T17" fmla="*/ 0 h 17"/>
                <a:gd name="T18" fmla="*/ 31 w 32"/>
                <a:gd name="T19" fmla="*/ 1 h 17"/>
                <a:gd name="T20" fmla="*/ 29 w 32"/>
                <a:gd name="T21" fmla="*/ 4 h 17"/>
                <a:gd name="T22" fmla="*/ 27 w 32"/>
                <a:gd name="T23" fmla="*/ 8 h 17"/>
                <a:gd name="T24" fmla="*/ 24 w 32"/>
                <a:gd name="T25" fmla="*/ 10 h 17"/>
                <a:gd name="T26" fmla="*/ 20 w 32"/>
                <a:gd name="T27" fmla="*/ 12 h 17"/>
                <a:gd name="T28" fmla="*/ 16 w 32"/>
                <a:gd name="T29" fmla="*/ 14 h 17"/>
                <a:gd name="T30" fmla="*/ 11 w 32"/>
                <a:gd name="T31" fmla="*/ 16 h 17"/>
                <a:gd name="T32" fmla="*/ 6 w 32"/>
                <a:gd name="T33" fmla="*/ 16 h 17"/>
                <a:gd name="T34" fmla="*/ 0 w 32"/>
                <a:gd name="T35" fmla="*/ 16 h 17"/>
                <a:gd name="T36" fmla="*/ 0 w 32"/>
                <a:gd name="T37" fmla="*/ 14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 h="17">
                  <a:moveTo>
                    <a:pt x="0" y="14"/>
                  </a:moveTo>
                  <a:lnTo>
                    <a:pt x="6" y="14"/>
                  </a:lnTo>
                  <a:lnTo>
                    <a:pt x="11" y="13"/>
                  </a:lnTo>
                  <a:lnTo>
                    <a:pt x="16" y="12"/>
                  </a:lnTo>
                  <a:lnTo>
                    <a:pt x="20" y="11"/>
                  </a:lnTo>
                  <a:lnTo>
                    <a:pt x="23" y="9"/>
                  </a:lnTo>
                  <a:lnTo>
                    <a:pt x="26" y="6"/>
                  </a:lnTo>
                  <a:lnTo>
                    <a:pt x="28" y="3"/>
                  </a:lnTo>
                  <a:lnTo>
                    <a:pt x="30" y="0"/>
                  </a:lnTo>
                  <a:lnTo>
                    <a:pt x="31" y="1"/>
                  </a:lnTo>
                  <a:lnTo>
                    <a:pt x="29" y="4"/>
                  </a:lnTo>
                  <a:lnTo>
                    <a:pt x="27" y="8"/>
                  </a:lnTo>
                  <a:lnTo>
                    <a:pt x="24" y="10"/>
                  </a:lnTo>
                  <a:lnTo>
                    <a:pt x="20" y="12"/>
                  </a:lnTo>
                  <a:lnTo>
                    <a:pt x="16" y="14"/>
                  </a:lnTo>
                  <a:lnTo>
                    <a:pt x="11" y="16"/>
                  </a:lnTo>
                  <a:lnTo>
                    <a:pt x="6" y="16"/>
                  </a:lnTo>
                  <a:lnTo>
                    <a:pt x="0" y="16"/>
                  </a:lnTo>
                  <a:lnTo>
                    <a:pt x="0" y="14"/>
                  </a:lnTo>
                </a:path>
              </a:pathLst>
            </a:custGeom>
            <a:solidFill>
              <a:srgbClr val="AEF5F5"/>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64" name="Freeform 115"/>
            <p:cNvSpPr>
              <a:spLocks/>
            </p:cNvSpPr>
            <p:nvPr/>
          </p:nvSpPr>
          <p:spPr bwMode="auto">
            <a:xfrm>
              <a:off x="2839" y="1789"/>
              <a:ext cx="18" cy="17"/>
            </a:xfrm>
            <a:custGeom>
              <a:avLst/>
              <a:gdLst>
                <a:gd name="T0" fmla="*/ 0 w 18"/>
                <a:gd name="T1" fmla="*/ 10 h 17"/>
                <a:gd name="T2" fmla="*/ 0 w 18"/>
                <a:gd name="T3" fmla="*/ 5 h 17"/>
                <a:gd name="T4" fmla="*/ 2 w 18"/>
                <a:gd name="T5" fmla="*/ 0 h 17"/>
                <a:gd name="T6" fmla="*/ 4 w 18"/>
                <a:gd name="T7" fmla="*/ 0 h 17"/>
                <a:gd name="T8" fmla="*/ 6 w 18"/>
                <a:gd name="T9" fmla="*/ 0 h 17"/>
                <a:gd name="T10" fmla="*/ 9 w 18"/>
                <a:gd name="T11" fmla="*/ 5 h 17"/>
                <a:gd name="T12" fmla="*/ 12 w 18"/>
                <a:gd name="T13" fmla="*/ 5 h 17"/>
                <a:gd name="T14" fmla="*/ 15 w 18"/>
                <a:gd name="T15" fmla="*/ 10 h 17"/>
                <a:gd name="T16" fmla="*/ 17 w 18"/>
                <a:gd name="T17" fmla="*/ 10 h 17"/>
                <a:gd name="T18" fmla="*/ 17 w 18"/>
                <a:gd name="T19" fmla="*/ 16 h 17"/>
                <a:gd name="T20" fmla="*/ 14 w 18"/>
                <a:gd name="T21" fmla="*/ 16 h 17"/>
                <a:gd name="T22" fmla="*/ 11 w 18"/>
                <a:gd name="T23" fmla="*/ 10 h 17"/>
                <a:gd name="T24" fmla="*/ 9 w 18"/>
                <a:gd name="T25" fmla="*/ 10 h 17"/>
                <a:gd name="T26" fmla="*/ 6 w 18"/>
                <a:gd name="T27" fmla="*/ 5 h 17"/>
                <a:gd name="T28" fmla="*/ 4 w 18"/>
                <a:gd name="T29" fmla="*/ 5 h 17"/>
                <a:gd name="T30" fmla="*/ 2 w 18"/>
                <a:gd name="T31" fmla="*/ 5 h 17"/>
                <a:gd name="T32" fmla="*/ 1 w 18"/>
                <a:gd name="T33" fmla="*/ 10 h 17"/>
                <a:gd name="T34" fmla="*/ 0 w 18"/>
                <a:gd name="T35" fmla="*/ 1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 h="17">
                  <a:moveTo>
                    <a:pt x="0" y="10"/>
                  </a:moveTo>
                  <a:lnTo>
                    <a:pt x="0" y="5"/>
                  </a:lnTo>
                  <a:lnTo>
                    <a:pt x="2" y="0"/>
                  </a:lnTo>
                  <a:lnTo>
                    <a:pt x="4" y="0"/>
                  </a:lnTo>
                  <a:lnTo>
                    <a:pt x="6" y="0"/>
                  </a:lnTo>
                  <a:lnTo>
                    <a:pt x="9" y="5"/>
                  </a:lnTo>
                  <a:lnTo>
                    <a:pt x="12" y="5"/>
                  </a:lnTo>
                  <a:lnTo>
                    <a:pt x="15" y="10"/>
                  </a:lnTo>
                  <a:lnTo>
                    <a:pt x="17" y="10"/>
                  </a:lnTo>
                  <a:lnTo>
                    <a:pt x="17" y="16"/>
                  </a:lnTo>
                  <a:lnTo>
                    <a:pt x="14" y="16"/>
                  </a:lnTo>
                  <a:lnTo>
                    <a:pt x="11" y="10"/>
                  </a:lnTo>
                  <a:lnTo>
                    <a:pt x="9" y="10"/>
                  </a:lnTo>
                  <a:lnTo>
                    <a:pt x="6" y="5"/>
                  </a:lnTo>
                  <a:lnTo>
                    <a:pt x="4" y="5"/>
                  </a:lnTo>
                  <a:lnTo>
                    <a:pt x="2" y="5"/>
                  </a:lnTo>
                  <a:lnTo>
                    <a:pt x="1" y="10"/>
                  </a:lnTo>
                  <a:lnTo>
                    <a:pt x="0" y="10"/>
                  </a:lnTo>
                </a:path>
              </a:pathLst>
            </a:custGeom>
            <a:solidFill>
              <a:srgbClr val="AEF5F5"/>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65" name="Freeform 116"/>
            <p:cNvSpPr>
              <a:spLocks/>
            </p:cNvSpPr>
            <p:nvPr/>
          </p:nvSpPr>
          <p:spPr bwMode="auto">
            <a:xfrm>
              <a:off x="2839" y="1792"/>
              <a:ext cx="28" cy="17"/>
            </a:xfrm>
            <a:custGeom>
              <a:avLst/>
              <a:gdLst>
                <a:gd name="T0" fmla="*/ 27 w 28"/>
                <a:gd name="T1" fmla="*/ 16 h 17"/>
                <a:gd name="T2" fmla="*/ 24 w 28"/>
                <a:gd name="T3" fmla="*/ 16 h 17"/>
                <a:gd name="T4" fmla="*/ 20 w 28"/>
                <a:gd name="T5" fmla="*/ 16 h 17"/>
                <a:gd name="T6" fmla="*/ 16 w 28"/>
                <a:gd name="T7" fmla="*/ 14 h 17"/>
                <a:gd name="T8" fmla="*/ 12 w 28"/>
                <a:gd name="T9" fmla="*/ 12 h 17"/>
                <a:gd name="T10" fmla="*/ 8 w 28"/>
                <a:gd name="T11" fmla="*/ 10 h 17"/>
                <a:gd name="T12" fmla="*/ 4 w 28"/>
                <a:gd name="T13" fmla="*/ 8 h 17"/>
                <a:gd name="T14" fmla="*/ 1 w 28"/>
                <a:gd name="T15" fmla="*/ 4 h 17"/>
                <a:gd name="T16" fmla="*/ 0 w 28"/>
                <a:gd name="T17" fmla="*/ 0 h 17"/>
                <a:gd name="T18" fmla="*/ 1 w 28"/>
                <a:gd name="T19" fmla="*/ 0 h 17"/>
                <a:gd name="T20" fmla="*/ 3 w 28"/>
                <a:gd name="T21" fmla="*/ 4 h 17"/>
                <a:gd name="T22" fmla="*/ 5 w 28"/>
                <a:gd name="T23" fmla="*/ 7 h 17"/>
                <a:gd name="T24" fmla="*/ 8 w 28"/>
                <a:gd name="T25" fmla="*/ 9 h 17"/>
                <a:gd name="T26" fmla="*/ 12 w 28"/>
                <a:gd name="T27" fmla="*/ 11 h 17"/>
                <a:gd name="T28" fmla="*/ 16 w 28"/>
                <a:gd name="T29" fmla="*/ 12 h 17"/>
                <a:gd name="T30" fmla="*/ 20 w 28"/>
                <a:gd name="T31" fmla="*/ 13 h 17"/>
                <a:gd name="T32" fmla="*/ 24 w 28"/>
                <a:gd name="T33" fmla="*/ 13 h 17"/>
                <a:gd name="T34" fmla="*/ 27 w 28"/>
                <a:gd name="T35" fmla="*/ 13 h 17"/>
                <a:gd name="T36" fmla="*/ 27 w 28"/>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 h="17">
                  <a:moveTo>
                    <a:pt x="27" y="16"/>
                  </a:moveTo>
                  <a:lnTo>
                    <a:pt x="24" y="16"/>
                  </a:lnTo>
                  <a:lnTo>
                    <a:pt x="20" y="16"/>
                  </a:lnTo>
                  <a:lnTo>
                    <a:pt x="16" y="14"/>
                  </a:lnTo>
                  <a:lnTo>
                    <a:pt x="12" y="12"/>
                  </a:lnTo>
                  <a:lnTo>
                    <a:pt x="8" y="10"/>
                  </a:lnTo>
                  <a:lnTo>
                    <a:pt x="4" y="8"/>
                  </a:lnTo>
                  <a:lnTo>
                    <a:pt x="1" y="4"/>
                  </a:lnTo>
                  <a:lnTo>
                    <a:pt x="0" y="0"/>
                  </a:lnTo>
                  <a:lnTo>
                    <a:pt x="1" y="0"/>
                  </a:lnTo>
                  <a:lnTo>
                    <a:pt x="3" y="4"/>
                  </a:lnTo>
                  <a:lnTo>
                    <a:pt x="5" y="7"/>
                  </a:lnTo>
                  <a:lnTo>
                    <a:pt x="8" y="9"/>
                  </a:lnTo>
                  <a:lnTo>
                    <a:pt x="12" y="11"/>
                  </a:lnTo>
                  <a:lnTo>
                    <a:pt x="16" y="12"/>
                  </a:lnTo>
                  <a:lnTo>
                    <a:pt x="20" y="13"/>
                  </a:lnTo>
                  <a:lnTo>
                    <a:pt x="24" y="13"/>
                  </a:lnTo>
                  <a:lnTo>
                    <a:pt x="27" y="13"/>
                  </a:lnTo>
                  <a:lnTo>
                    <a:pt x="27" y="16"/>
                  </a:lnTo>
                </a:path>
              </a:pathLst>
            </a:custGeom>
            <a:solidFill>
              <a:srgbClr val="AEF5F5"/>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66" name="Freeform 117"/>
            <p:cNvSpPr>
              <a:spLocks/>
            </p:cNvSpPr>
            <p:nvPr/>
          </p:nvSpPr>
          <p:spPr bwMode="auto">
            <a:xfrm>
              <a:off x="2867" y="1800"/>
              <a:ext cx="21" cy="17"/>
            </a:xfrm>
            <a:custGeom>
              <a:avLst/>
              <a:gdLst>
                <a:gd name="T0" fmla="*/ 20 w 21"/>
                <a:gd name="T1" fmla="*/ 2 h 17"/>
                <a:gd name="T2" fmla="*/ 15 w 21"/>
                <a:gd name="T3" fmla="*/ 2 h 17"/>
                <a:gd name="T4" fmla="*/ 12 w 21"/>
                <a:gd name="T5" fmla="*/ 5 h 17"/>
                <a:gd name="T6" fmla="*/ 9 w 21"/>
                <a:gd name="T7" fmla="*/ 5 h 17"/>
                <a:gd name="T8" fmla="*/ 7 w 21"/>
                <a:gd name="T9" fmla="*/ 8 h 17"/>
                <a:gd name="T10" fmla="*/ 6 w 21"/>
                <a:gd name="T11" fmla="*/ 10 h 17"/>
                <a:gd name="T12" fmla="*/ 4 w 21"/>
                <a:gd name="T13" fmla="*/ 13 h 17"/>
                <a:gd name="T14" fmla="*/ 2 w 21"/>
                <a:gd name="T15" fmla="*/ 13 h 17"/>
                <a:gd name="T16" fmla="*/ 0 w 21"/>
                <a:gd name="T17" fmla="*/ 16 h 17"/>
                <a:gd name="T18" fmla="*/ 0 w 21"/>
                <a:gd name="T19" fmla="*/ 13 h 17"/>
                <a:gd name="T20" fmla="*/ 2 w 21"/>
                <a:gd name="T21" fmla="*/ 10 h 17"/>
                <a:gd name="T22" fmla="*/ 4 w 21"/>
                <a:gd name="T23" fmla="*/ 10 h 17"/>
                <a:gd name="T24" fmla="*/ 5 w 21"/>
                <a:gd name="T25" fmla="*/ 8 h 17"/>
                <a:gd name="T26" fmla="*/ 7 w 21"/>
                <a:gd name="T27" fmla="*/ 5 h 17"/>
                <a:gd name="T28" fmla="*/ 9 w 21"/>
                <a:gd name="T29" fmla="*/ 2 h 17"/>
                <a:gd name="T30" fmla="*/ 12 w 21"/>
                <a:gd name="T31" fmla="*/ 2 h 17"/>
                <a:gd name="T32" fmla="*/ 15 w 21"/>
                <a:gd name="T33" fmla="*/ 0 h 17"/>
                <a:gd name="T34" fmla="*/ 20 w 21"/>
                <a:gd name="T35" fmla="*/ 0 h 17"/>
                <a:gd name="T36" fmla="*/ 20 w 21"/>
                <a:gd name="T37" fmla="*/ 2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 h="17">
                  <a:moveTo>
                    <a:pt x="20" y="2"/>
                  </a:moveTo>
                  <a:lnTo>
                    <a:pt x="15" y="2"/>
                  </a:lnTo>
                  <a:lnTo>
                    <a:pt x="12" y="5"/>
                  </a:lnTo>
                  <a:lnTo>
                    <a:pt x="9" y="5"/>
                  </a:lnTo>
                  <a:lnTo>
                    <a:pt x="7" y="8"/>
                  </a:lnTo>
                  <a:lnTo>
                    <a:pt x="6" y="10"/>
                  </a:lnTo>
                  <a:lnTo>
                    <a:pt x="4" y="13"/>
                  </a:lnTo>
                  <a:lnTo>
                    <a:pt x="2" y="13"/>
                  </a:lnTo>
                  <a:lnTo>
                    <a:pt x="0" y="16"/>
                  </a:lnTo>
                  <a:lnTo>
                    <a:pt x="0" y="13"/>
                  </a:lnTo>
                  <a:lnTo>
                    <a:pt x="2" y="10"/>
                  </a:lnTo>
                  <a:lnTo>
                    <a:pt x="4" y="10"/>
                  </a:lnTo>
                  <a:lnTo>
                    <a:pt x="5" y="8"/>
                  </a:lnTo>
                  <a:lnTo>
                    <a:pt x="7" y="5"/>
                  </a:lnTo>
                  <a:lnTo>
                    <a:pt x="9" y="2"/>
                  </a:lnTo>
                  <a:lnTo>
                    <a:pt x="12" y="2"/>
                  </a:lnTo>
                  <a:lnTo>
                    <a:pt x="15" y="0"/>
                  </a:lnTo>
                  <a:lnTo>
                    <a:pt x="20" y="0"/>
                  </a:lnTo>
                  <a:lnTo>
                    <a:pt x="20" y="2"/>
                  </a:lnTo>
                </a:path>
              </a:pathLst>
            </a:custGeom>
            <a:solidFill>
              <a:srgbClr val="AEF5F5"/>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67" name="Freeform 118"/>
            <p:cNvSpPr>
              <a:spLocks/>
            </p:cNvSpPr>
            <p:nvPr/>
          </p:nvSpPr>
          <p:spPr bwMode="auto">
            <a:xfrm>
              <a:off x="2888" y="1775"/>
              <a:ext cx="17" cy="26"/>
            </a:xfrm>
            <a:custGeom>
              <a:avLst/>
              <a:gdLst>
                <a:gd name="T0" fmla="*/ 16 w 17"/>
                <a:gd name="T1" fmla="*/ 0 h 26"/>
                <a:gd name="T2" fmla="*/ 16 w 17"/>
                <a:gd name="T3" fmla="*/ 0 h 26"/>
                <a:gd name="T4" fmla="*/ 14 w 17"/>
                <a:gd name="T5" fmla="*/ 3 h 26"/>
                <a:gd name="T6" fmla="*/ 14 w 17"/>
                <a:gd name="T7" fmla="*/ 6 h 26"/>
                <a:gd name="T8" fmla="*/ 14 w 17"/>
                <a:gd name="T9" fmla="*/ 8 h 26"/>
                <a:gd name="T10" fmla="*/ 13 w 17"/>
                <a:gd name="T11" fmla="*/ 11 h 26"/>
                <a:gd name="T12" fmla="*/ 13 w 17"/>
                <a:gd name="T13" fmla="*/ 13 h 26"/>
                <a:gd name="T14" fmla="*/ 12 w 17"/>
                <a:gd name="T15" fmla="*/ 15 h 26"/>
                <a:gd name="T16" fmla="*/ 12 w 17"/>
                <a:gd name="T17" fmla="*/ 17 h 26"/>
                <a:gd name="T18" fmla="*/ 11 w 17"/>
                <a:gd name="T19" fmla="*/ 18 h 26"/>
                <a:gd name="T20" fmla="*/ 11 w 17"/>
                <a:gd name="T21" fmla="*/ 20 h 26"/>
                <a:gd name="T22" fmla="*/ 10 w 17"/>
                <a:gd name="T23" fmla="*/ 21 h 26"/>
                <a:gd name="T24" fmla="*/ 9 w 17"/>
                <a:gd name="T25" fmla="*/ 22 h 26"/>
                <a:gd name="T26" fmla="*/ 8 w 17"/>
                <a:gd name="T27" fmla="*/ 23 h 26"/>
                <a:gd name="T28" fmla="*/ 5 w 17"/>
                <a:gd name="T29" fmla="*/ 24 h 26"/>
                <a:gd name="T30" fmla="*/ 4 w 17"/>
                <a:gd name="T31" fmla="*/ 25 h 26"/>
                <a:gd name="T32" fmla="*/ 2 w 17"/>
                <a:gd name="T33" fmla="*/ 25 h 26"/>
                <a:gd name="T34" fmla="*/ 0 w 17"/>
                <a:gd name="T35" fmla="*/ 25 h 26"/>
                <a:gd name="T36" fmla="*/ 0 w 17"/>
                <a:gd name="T37" fmla="*/ 23 h 26"/>
                <a:gd name="T38" fmla="*/ 2 w 17"/>
                <a:gd name="T39" fmla="*/ 23 h 26"/>
                <a:gd name="T40" fmla="*/ 3 w 17"/>
                <a:gd name="T41" fmla="*/ 23 h 26"/>
                <a:gd name="T42" fmla="*/ 5 w 17"/>
                <a:gd name="T43" fmla="*/ 23 h 26"/>
                <a:gd name="T44" fmla="*/ 6 w 17"/>
                <a:gd name="T45" fmla="*/ 22 h 26"/>
                <a:gd name="T46" fmla="*/ 8 w 17"/>
                <a:gd name="T47" fmla="*/ 21 h 26"/>
                <a:gd name="T48" fmla="*/ 9 w 17"/>
                <a:gd name="T49" fmla="*/ 20 h 26"/>
                <a:gd name="T50" fmla="*/ 9 w 17"/>
                <a:gd name="T51" fmla="*/ 19 h 26"/>
                <a:gd name="T52" fmla="*/ 10 w 17"/>
                <a:gd name="T53" fmla="*/ 18 h 26"/>
                <a:gd name="T54" fmla="*/ 10 w 17"/>
                <a:gd name="T55" fmla="*/ 16 h 26"/>
                <a:gd name="T56" fmla="*/ 11 w 17"/>
                <a:gd name="T57" fmla="*/ 15 h 26"/>
                <a:gd name="T58" fmla="*/ 11 w 17"/>
                <a:gd name="T59" fmla="*/ 13 h 26"/>
                <a:gd name="T60" fmla="*/ 12 w 17"/>
                <a:gd name="T61" fmla="*/ 10 h 26"/>
                <a:gd name="T62" fmla="*/ 12 w 17"/>
                <a:gd name="T63" fmla="*/ 8 h 26"/>
                <a:gd name="T64" fmla="*/ 12 w 17"/>
                <a:gd name="T65" fmla="*/ 6 h 26"/>
                <a:gd name="T66" fmla="*/ 13 w 17"/>
                <a:gd name="T67" fmla="*/ 3 h 26"/>
                <a:gd name="T68" fmla="*/ 13 w 17"/>
                <a:gd name="T69" fmla="*/ 0 h 26"/>
                <a:gd name="T70" fmla="*/ 16 w 17"/>
                <a:gd name="T71" fmla="*/ 0 h 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 h="26">
                  <a:moveTo>
                    <a:pt x="16" y="0"/>
                  </a:moveTo>
                  <a:lnTo>
                    <a:pt x="16" y="0"/>
                  </a:lnTo>
                  <a:lnTo>
                    <a:pt x="14" y="3"/>
                  </a:lnTo>
                  <a:lnTo>
                    <a:pt x="14" y="6"/>
                  </a:lnTo>
                  <a:lnTo>
                    <a:pt x="14" y="8"/>
                  </a:lnTo>
                  <a:lnTo>
                    <a:pt x="13" y="11"/>
                  </a:lnTo>
                  <a:lnTo>
                    <a:pt x="13" y="13"/>
                  </a:lnTo>
                  <a:lnTo>
                    <a:pt x="12" y="15"/>
                  </a:lnTo>
                  <a:lnTo>
                    <a:pt x="12" y="17"/>
                  </a:lnTo>
                  <a:lnTo>
                    <a:pt x="11" y="18"/>
                  </a:lnTo>
                  <a:lnTo>
                    <a:pt x="11" y="20"/>
                  </a:lnTo>
                  <a:lnTo>
                    <a:pt x="10" y="21"/>
                  </a:lnTo>
                  <a:lnTo>
                    <a:pt x="9" y="22"/>
                  </a:lnTo>
                  <a:lnTo>
                    <a:pt x="8" y="23"/>
                  </a:lnTo>
                  <a:lnTo>
                    <a:pt x="5" y="24"/>
                  </a:lnTo>
                  <a:lnTo>
                    <a:pt x="4" y="25"/>
                  </a:lnTo>
                  <a:lnTo>
                    <a:pt x="2" y="25"/>
                  </a:lnTo>
                  <a:lnTo>
                    <a:pt x="0" y="25"/>
                  </a:lnTo>
                  <a:lnTo>
                    <a:pt x="0" y="23"/>
                  </a:lnTo>
                  <a:lnTo>
                    <a:pt x="2" y="23"/>
                  </a:lnTo>
                  <a:lnTo>
                    <a:pt x="3" y="23"/>
                  </a:lnTo>
                  <a:lnTo>
                    <a:pt x="5" y="23"/>
                  </a:lnTo>
                  <a:lnTo>
                    <a:pt x="6" y="22"/>
                  </a:lnTo>
                  <a:lnTo>
                    <a:pt x="8" y="21"/>
                  </a:lnTo>
                  <a:lnTo>
                    <a:pt x="9" y="20"/>
                  </a:lnTo>
                  <a:lnTo>
                    <a:pt x="9" y="19"/>
                  </a:lnTo>
                  <a:lnTo>
                    <a:pt x="10" y="18"/>
                  </a:lnTo>
                  <a:lnTo>
                    <a:pt x="10" y="16"/>
                  </a:lnTo>
                  <a:lnTo>
                    <a:pt x="11" y="15"/>
                  </a:lnTo>
                  <a:lnTo>
                    <a:pt x="11" y="13"/>
                  </a:lnTo>
                  <a:lnTo>
                    <a:pt x="12" y="10"/>
                  </a:lnTo>
                  <a:lnTo>
                    <a:pt x="12" y="8"/>
                  </a:lnTo>
                  <a:lnTo>
                    <a:pt x="12" y="6"/>
                  </a:lnTo>
                  <a:lnTo>
                    <a:pt x="13" y="3"/>
                  </a:lnTo>
                  <a:lnTo>
                    <a:pt x="13" y="0"/>
                  </a:lnTo>
                  <a:lnTo>
                    <a:pt x="16" y="0"/>
                  </a:lnTo>
                </a:path>
              </a:pathLst>
            </a:custGeom>
            <a:solidFill>
              <a:srgbClr val="AEF5F5"/>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68" name="Freeform 119"/>
            <p:cNvSpPr>
              <a:spLocks/>
            </p:cNvSpPr>
            <p:nvPr/>
          </p:nvSpPr>
          <p:spPr bwMode="auto">
            <a:xfrm>
              <a:off x="2901" y="1754"/>
              <a:ext cx="17" cy="21"/>
            </a:xfrm>
            <a:custGeom>
              <a:avLst/>
              <a:gdLst>
                <a:gd name="T0" fmla="*/ 16 w 17"/>
                <a:gd name="T1" fmla="*/ 1 h 21"/>
                <a:gd name="T2" fmla="*/ 12 w 17"/>
                <a:gd name="T3" fmla="*/ 5 h 21"/>
                <a:gd name="T4" fmla="*/ 8 w 17"/>
                <a:gd name="T5" fmla="*/ 8 h 21"/>
                <a:gd name="T6" fmla="*/ 7 w 17"/>
                <a:gd name="T7" fmla="*/ 11 h 21"/>
                <a:gd name="T8" fmla="*/ 5 w 17"/>
                <a:gd name="T9" fmla="*/ 14 h 21"/>
                <a:gd name="T10" fmla="*/ 3 w 17"/>
                <a:gd name="T11" fmla="*/ 17 h 21"/>
                <a:gd name="T12" fmla="*/ 3 w 17"/>
                <a:gd name="T13" fmla="*/ 18 h 21"/>
                <a:gd name="T14" fmla="*/ 3 w 17"/>
                <a:gd name="T15" fmla="*/ 20 h 21"/>
                <a:gd name="T16" fmla="*/ 1 w 17"/>
                <a:gd name="T17" fmla="*/ 20 h 21"/>
                <a:gd name="T18" fmla="*/ 0 w 17"/>
                <a:gd name="T19" fmla="*/ 20 h 21"/>
                <a:gd name="T20" fmla="*/ 0 w 17"/>
                <a:gd name="T21" fmla="*/ 19 h 21"/>
                <a:gd name="T22" fmla="*/ 0 w 17"/>
                <a:gd name="T23" fmla="*/ 18 h 21"/>
                <a:gd name="T24" fmla="*/ 1 w 17"/>
                <a:gd name="T25" fmla="*/ 16 h 21"/>
                <a:gd name="T26" fmla="*/ 1 w 17"/>
                <a:gd name="T27" fmla="*/ 14 h 21"/>
                <a:gd name="T28" fmla="*/ 5 w 17"/>
                <a:gd name="T29" fmla="*/ 11 h 21"/>
                <a:gd name="T30" fmla="*/ 7 w 17"/>
                <a:gd name="T31" fmla="*/ 7 h 21"/>
                <a:gd name="T32" fmla="*/ 10 w 17"/>
                <a:gd name="T33" fmla="*/ 4 h 21"/>
                <a:gd name="T34" fmla="*/ 14 w 17"/>
                <a:gd name="T35" fmla="*/ 0 h 21"/>
                <a:gd name="T36" fmla="*/ 16 w 17"/>
                <a:gd name="T37" fmla="*/ 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 h="21">
                  <a:moveTo>
                    <a:pt x="16" y="1"/>
                  </a:moveTo>
                  <a:lnTo>
                    <a:pt x="12" y="5"/>
                  </a:lnTo>
                  <a:lnTo>
                    <a:pt x="8" y="8"/>
                  </a:lnTo>
                  <a:lnTo>
                    <a:pt x="7" y="11"/>
                  </a:lnTo>
                  <a:lnTo>
                    <a:pt x="5" y="14"/>
                  </a:lnTo>
                  <a:lnTo>
                    <a:pt x="3" y="17"/>
                  </a:lnTo>
                  <a:lnTo>
                    <a:pt x="3" y="18"/>
                  </a:lnTo>
                  <a:lnTo>
                    <a:pt x="3" y="20"/>
                  </a:lnTo>
                  <a:lnTo>
                    <a:pt x="1" y="20"/>
                  </a:lnTo>
                  <a:lnTo>
                    <a:pt x="0" y="20"/>
                  </a:lnTo>
                  <a:lnTo>
                    <a:pt x="0" y="19"/>
                  </a:lnTo>
                  <a:lnTo>
                    <a:pt x="0" y="18"/>
                  </a:lnTo>
                  <a:lnTo>
                    <a:pt x="1" y="16"/>
                  </a:lnTo>
                  <a:lnTo>
                    <a:pt x="1" y="14"/>
                  </a:lnTo>
                  <a:lnTo>
                    <a:pt x="5" y="11"/>
                  </a:lnTo>
                  <a:lnTo>
                    <a:pt x="7" y="7"/>
                  </a:lnTo>
                  <a:lnTo>
                    <a:pt x="10" y="4"/>
                  </a:lnTo>
                  <a:lnTo>
                    <a:pt x="14" y="0"/>
                  </a:lnTo>
                  <a:lnTo>
                    <a:pt x="16" y="1"/>
                  </a:lnTo>
                </a:path>
              </a:pathLst>
            </a:custGeom>
            <a:solidFill>
              <a:srgbClr val="AEF5F5"/>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69" name="Freeform 120"/>
            <p:cNvSpPr>
              <a:spLocks/>
            </p:cNvSpPr>
            <p:nvPr/>
          </p:nvSpPr>
          <p:spPr bwMode="auto">
            <a:xfrm>
              <a:off x="2221" y="1725"/>
              <a:ext cx="660" cy="335"/>
            </a:xfrm>
            <a:custGeom>
              <a:avLst/>
              <a:gdLst>
                <a:gd name="T0" fmla="*/ 654 w 660"/>
                <a:gd name="T1" fmla="*/ 112 h 335"/>
                <a:gd name="T2" fmla="*/ 641 w 660"/>
                <a:gd name="T3" fmla="*/ 121 h 335"/>
                <a:gd name="T4" fmla="*/ 622 w 660"/>
                <a:gd name="T5" fmla="*/ 131 h 335"/>
                <a:gd name="T6" fmla="*/ 598 w 660"/>
                <a:gd name="T7" fmla="*/ 143 h 335"/>
                <a:gd name="T8" fmla="*/ 570 w 660"/>
                <a:gd name="T9" fmla="*/ 153 h 335"/>
                <a:gd name="T10" fmla="*/ 548 w 660"/>
                <a:gd name="T11" fmla="*/ 159 h 335"/>
                <a:gd name="T12" fmla="*/ 531 w 660"/>
                <a:gd name="T13" fmla="*/ 168 h 335"/>
                <a:gd name="T14" fmla="*/ 501 w 660"/>
                <a:gd name="T15" fmla="*/ 184 h 335"/>
                <a:gd name="T16" fmla="*/ 461 w 660"/>
                <a:gd name="T17" fmla="*/ 205 h 335"/>
                <a:gd name="T18" fmla="*/ 412 w 660"/>
                <a:gd name="T19" fmla="*/ 229 h 335"/>
                <a:gd name="T20" fmla="*/ 359 w 660"/>
                <a:gd name="T21" fmla="*/ 255 h 335"/>
                <a:gd name="T22" fmla="*/ 304 w 660"/>
                <a:gd name="T23" fmla="*/ 280 h 335"/>
                <a:gd name="T24" fmla="*/ 250 w 660"/>
                <a:gd name="T25" fmla="*/ 303 h 335"/>
                <a:gd name="T26" fmla="*/ 199 w 660"/>
                <a:gd name="T27" fmla="*/ 320 h 335"/>
                <a:gd name="T28" fmla="*/ 155 w 660"/>
                <a:gd name="T29" fmla="*/ 331 h 335"/>
                <a:gd name="T30" fmla="*/ 121 w 660"/>
                <a:gd name="T31" fmla="*/ 334 h 335"/>
                <a:gd name="T32" fmla="*/ 108 w 660"/>
                <a:gd name="T33" fmla="*/ 332 h 335"/>
                <a:gd name="T34" fmla="*/ 94 w 660"/>
                <a:gd name="T35" fmla="*/ 330 h 335"/>
                <a:gd name="T36" fmla="*/ 71 w 660"/>
                <a:gd name="T37" fmla="*/ 326 h 335"/>
                <a:gd name="T38" fmla="*/ 48 w 660"/>
                <a:gd name="T39" fmla="*/ 321 h 335"/>
                <a:gd name="T40" fmla="*/ 28 w 660"/>
                <a:gd name="T41" fmla="*/ 314 h 335"/>
                <a:gd name="T42" fmla="*/ 18 w 660"/>
                <a:gd name="T43" fmla="*/ 307 h 335"/>
                <a:gd name="T44" fmla="*/ 13 w 660"/>
                <a:gd name="T45" fmla="*/ 305 h 335"/>
                <a:gd name="T46" fmla="*/ 6 w 660"/>
                <a:gd name="T47" fmla="*/ 300 h 335"/>
                <a:gd name="T48" fmla="*/ 1 w 660"/>
                <a:gd name="T49" fmla="*/ 291 h 335"/>
                <a:gd name="T50" fmla="*/ 1 w 660"/>
                <a:gd name="T51" fmla="*/ 279 h 335"/>
                <a:gd name="T52" fmla="*/ 10 w 660"/>
                <a:gd name="T53" fmla="*/ 258 h 335"/>
                <a:gd name="T54" fmla="*/ 28 w 660"/>
                <a:gd name="T55" fmla="*/ 228 h 335"/>
                <a:gd name="T56" fmla="*/ 51 w 660"/>
                <a:gd name="T57" fmla="*/ 198 h 335"/>
                <a:gd name="T58" fmla="*/ 76 w 660"/>
                <a:gd name="T59" fmla="*/ 169 h 335"/>
                <a:gd name="T60" fmla="*/ 103 w 660"/>
                <a:gd name="T61" fmla="*/ 143 h 335"/>
                <a:gd name="T62" fmla="*/ 131 w 660"/>
                <a:gd name="T63" fmla="*/ 117 h 335"/>
                <a:gd name="T64" fmla="*/ 159 w 660"/>
                <a:gd name="T65" fmla="*/ 94 h 335"/>
                <a:gd name="T66" fmla="*/ 187 w 660"/>
                <a:gd name="T67" fmla="*/ 73 h 335"/>
                <a:gd name="T68" fmla="*/ 212 w 660"/>
                <a:gd name="T69" fmla="*/ 55 h 335"/>
                <a:gd name="T70" fmla="*/ 235 w 660"/>
                <a:gd name="T71" fmla="*/ 39 h 335"/>
                <a:gd name="T72" fmla="*/ 255 w 660"/>
                <a:gd name="T73" fmla="*/ 27 h 335"/>
                <a:gd name="T74" fmla="*/ 282 w 660"/>
                <a:gd name="T75" fmla="*/ 12 h 335"/>
                <a:gd name="T76" fmla="*/ 317 w 660"/>
                <a:gd name="T77" fmla="*/ 3 h 335"/>
                <a:gd name="T78" fmla="*/ 351 w 660"/>
                <a:gd name="T79" fmla="*/ 0 h 335"/>
                <a:gd name="T80" fmla="*/ 383 w 660"/>
                <a:gd name="T81" fmla="*/ 2 h 335"/>
                <a:gd name="T82" fmla="*/ 411 w 660"/>
                <a:gd name="T83" fmla="*/ 7 h 335"/>
                <a:gd name="T84" fmla="*/ 435 w 660"/>
                <a:gd name="T85" fmla="*/ 13 h 335"/>
                <a:gd name="T86" fmla="*/ 453 w 660"/>
                <a:gd name="T87" fmla="*/ 20 h 335"/>
                <a:gd name="T88" fmla="*/ 464 w 660"/>
                <a:gd name="T89" fmla="*/ 26 h 335"/>
                <a:gd name="T90" fmla="*/ 471 w 660"/>
                <a:gd name="T91" fmla="*/ 33 h 335"/>
                <a:gd name="T92" fmla="*/ 478 w 660"/>
                <a:gd name="T93" fmla="*/ 39 h 335"/>
                <a:gd name="T94" fmla="*/ 491 w 660"/>
                <a:gd name="T95" fmla="*/ 45 h 335"/>
                <a:gd name="T96" fmla="*/ 518 w 660"/>
                <a:gd name="T97" fmla="*/ 51 h 335"/>
                <a:gd name="T98" fmla="*/ 542 w 660"/>
                <a:gd name="T99" fmla="*/ 55 h 335"/>
                <a:gd name="T100" fmla="*/ 548 w 660"/>
                <a:gd name="T101" fmla="*/ 62 h 335"/>
                <a:gd name="T102" fmla="*/ 560 w 660"/>
                <a:gd name="T103" fmla="*/ 77 h 335"/>
                <a:gd name="T104" fmla="*/ 581 w 660"/>
                <a:gd name="T105" fmla="*/ 92 h 335"/>
                <a:gd name="T106" fmla="*/ 607 w 660"/>
                <a:gd name="T107" fmla="*/ 104 h 335"/>
                <a:gd name="T108" fmla="*/ 635 w 660"/>
                <a:gd name="T109" fmla="*/ 110 h 335"/>
                <a:gd name="T110" fmla="*/ 659 w 660"/>
                <a:gd name="T111" fmla="*/ 107 h 3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60" h="335">
                  <a:moveTo>
                    <a:pt x="659" y="107"/>
                  </a:moveTo>
                  <a:lnTo>
                    <a:pt x="657" y="109"/>
                  </a:lnTo>
                  <a:lnTo>
                    <a:pt x="654" y="112"/>
                  </a:lnTo>
                  <a:lnTo>
                    <a:pt x="650" y="114"/>
                  </a:lnTo>
                  <a:lnTo>
                    <a:pt x="646" y="117"/>
                  </a:lnTo>
                  <a:lnTo>
                    <a:pt x="641" y="121"/>
                  </a:lnTo>
                  <a:lnTo>
                    <a:pt x="635" y="124"/>
                  </a:lnTo>
                  <a:lnTo>
                    <a:pt x="629" y="128"/>
                  </a:lnTo>
                  <a:lnTo>
                    <a:pt x="622" y="131"/>
                  </a:lnTo>
                  <a:lnTo>
                    <a:pt x="614" y="135"/>
                  </a:lnTo>
                  <a:lnTo>
                    <a:pt x="606" y="139"/>
                  </a:lnTo>
                  <a:lnTo>
                    <a:pt x="598" y="143"/>
                  </a:lnTo>
                  <a:lnTo>
                    <a:pt x="589" y="146"/>
                  </a:lnTo>
                  <a:lnTo>
                    <a:pt x="580" y="150"/>
                  </a:lnTo>
                  <a:lnTo>
                    <a:pt x="570" y="153"/>
                  </a:lnTo>
                  <a:lnTo>
                    <a:pt x="560" y="156"/>
                  </a:lnTo>
                  <a:lnTo>
                    <a:pt x="550" y="159"/>
                  </a:lnTo>
                  <a:lnTo>
                    <a:pt x="548" y="159"/>
                  </a:lnTo>
                  <a:lnTo>
                    <a:pt x="544" y="161"/>
                  </a:lnTo>
                  <a:lnTo>
                    <a:pt x="538" y="164"/>
                  </a:lnTo>
                  <a:lnTo>
                    <a:pt x="531" y="168"/>
                  </a:lnTo>
                  <a:lnTo>
                    <a:pt x="523" y="172"/>
                  </a:lnTo>
                  <a:lnTo>
                    <a:pt x="513" y="178"/>
                  </a:lnTo>
                  <a:lnTo>
                    <a:pt x="501" y="184"/>
                  </a:lnTo>
                  <a:lnTo>
                    <a:pt x="489" y="190"/>
                  </a:lnTo>
                  <a:lnTo>
                    <a:pt x="475" y="197"/>
                  </a:lnTo>
                  <a:lnTo>
                    <a:pt x="461" y="205"/>
                  </a:lnTo>
                  <a:lnTo>
                    <a:pt x="445" y="213"/>
                  </a:lnTo>
                  <a:lnTo>
                    <a:pt x="429" y="221"/>
                  </a:lnTo>
                  <a:lnTo>
                    <a:pt x="412" y="229"/>
                  </a:lnTo>
                  <a:lnTo>
                    <a:pt x="395" y="238"/>
                  </a:lnTo>
                  <a:lnTo>
                    <a:pt x="377" y="246"/>
                  </a:lnTo>
                  <a:lnTo>
                    <a:pt x="359" y="255"/>
                  </a:lnTo>
                  <a:lnTo>
                    <a:pt x="341" y="264"/>
                  </a:lnTo>
                  <a:lnTo>
                    <a:pt x="323" y="272"/>
                  </a:lnTo>
                  <a:lnTo>
                    <a:pt x="304" y="280"/>
                  </a:lnTo>
                  <a:lnTo>
                    <a:pt x="286" y="288"/>
                  </a:lnTo>
                  <a:lnTo>
                    <a:pt x="268" y="296"/>
                  </a:lnTo>
                  <a:lnTo>
                    <a:pt x="250" y="303"/>
                  </a:lnTo>
                  <a:lnTo>
                    <a:pt x="233" y="309"/>
                  </a:lnTo>
                  <a:lnTo>
                    <a:pt x="216" y="315"/>
                  </a:lnTo>
                  <a:lnTo>
                    <a:pt x="199" y="320"/>
                  </a:lnTo>
                  <a:lnTo>
                    <a:pt x="184" y="325"/>
                  </a:lnTo>
                  <a:lnTo>
                    <a:pt x="169" y="329"/>
                  </a:lnTo>
                  <a:lnTo>
                    <a:pt x="155" y="331"/>
                  </a:lnTo>
                  <a:lnTo>
                    <a:pt x="143" y="333"/>
                  </a:lnTo>
                  <a:lnTo>
                    <a:pt x="131" y="334"/>
                  </a:lnTo>
                  <a:lnTo>
                    <a:pt x="121" y="334"/>
                  </a:lnTo>
                  <a:lnTo>
                    <a:pt x="112" y="332"/>
                  </a:lnTo>
                  <a:lnTo>
                    <a:pt x="111" y="332"/>
                  </a:lnTo>
                  <a:lnTo>
                    <a:pt x="108" y="332"/>
                  </a:lnTo>
                  <a:lnTo>
                    <a:pt x="105" y="331"/>
                  </a:lnTo>
                  <a:lnTo>
                    <a:pt x="100" y="331"/>
                  </a:lnTo>
                  <a:lnTo>
                    <a:pt x="94" y="330"/>
                  </a:lnTo>
                  <a:lnTo>
                    <a:pt x="87" y="329"/>
                  </a:lnTo>
                  <a:lnTo>
                    <a:pt x="79" y="328"/>
                  </a:lnTo>
                  <a:lnTo>
                    <a:pt x="71" y="326"/>
                  </a:lnTo>
                  <a:lnTo>
                    <a:pt x="64" y="325"/>
                  </a:lnTo>
                  <a:lnTo>
                    <a:pt x="56" y="323"/>
                  </a:lnTo>
                  <a:lnTo>
                    <a:pt x="48" y="321"/>
                  </a:lnTo>
                  <a:lnTo>
                    <a:pt x="40" y="319"/>
                  </a:lnTo>
                  <a:lnTo>
                    <a:pt x="34" y="316"/>
                  </a:lnTo>
                  <a:lnTo>
                    <a:pt x="28" y="314"/>
                  </a:lnTo>
                  <a:lnTo>
                    <a:pt x="23" y="311"/>
                  </a:lnTo>
                  <a:lnTo>
                    <a:pt x="19" y="307"/>
                  </a:lnTo>
                  <a:lnTo>
                    <a:pt x="18" y="307"/>
                  </a:lnTo>
                  <a:lnTo>
                    <a:pt x="16" y="307"/>
                  </a:lnTo>
                  <a:lnTo>
                    <a:pt x="15" y="306"/>
                  </a:lnTo>
                  <a:lnTo>
                    <a:pt x="13" y="305"/>
                  </a:lnTo>
                  <a:lnTo>
                    <a:pt x="10" y="303"/>
                  </a:lnTo>
                  <a:lnTo>
                    <a:pt x="8" y="302"/>
                  </a:lnTo>
                  <a:lnTo>
                    <a:pt x="6" y="300"/>
                  </a:lnTo>
                  <a:lnTo>
                    <a:pt x="4" y="297"/>
                  </a:lnTo>
                  <a:lnTo>
                    <a:pt x="2" y="294"/>
                  </a:lnTo>
                  <a:lnTo>
                    <a:pt x="1" y="291"/>
                  </a:lnTo>
                  <a:lnTo>
                    <a:pt x="0" y="288"/>
                  </a:lnTo>
                  <a:lnTo>
                    <a:pt x="0" y="283"/>
                  </a:lnTo>
                  <a:lnTo>
                    <a:pt x="1" y="279"/>
                  </a:lnTo>
                  <a:lnTo>
                    <a:pt x="2" y="274"/>
                  </a:lnTo>
                  <a:lnTo>
                    <a:pt x="4" y="268"/>
                  </a:lnTo>
                  <a:lnTo>
                    <a:pt x="10" y="258"/>
                  </a:lnTo>
                  <a:lnTo>
                    <a:pt x="15" y="248"/>
                  </a:lnTo>
                  <a:lnTo>
                    <a:pt x="22" y="238"/>
                  </a:lnTo>
                  <a:lnTo>
                    <a:pt x="28" y="228"/>
                  </a:lnTo>
                  <a:lnTo>
                    <a:pt x="35" y="217"/>
                  </a:lnTo>
                  <a:lnTo>
                    <a:pt x="43" y="208"/>
                  </a:lnTo>
                  <a:lnTo>
                    <a:pt x="51" y="198"/>
                  </a:lnTo>
                  <a:lnTo>
                    <a:pt x="59" y="188"/>
                  </a:lnTo>
                  <a:lnTo>
                    <a:pt x="67" y="179"/>
                  </a:lnTo>
                  <a:lnTo>
                    <a:pt x="76" y="169"/>
                  </a:lnTo>
                  <a:lnTo>
                    <a:pt x="85" y="160"/>
                  </a:lnTo>
                  <a:lnTo>
                    <a:pt x="94" y="151"/>
                  </a:lnTo>
                  <a:lnTo>
                    <a:pt x="103" y="143"/>
                  </a:lnTo>
                  <a:lnTo>
                    <a:pt x="112" y="134"/>
                  </a:lnTo>
                  <a:lnTo>
                    <a:pt x="122" y="126"/>
                  </a:lnTo>
                  <a:lnTo>
                    <a:pt x="131" y="117"/>
                  </a:lnTo>
                  <a:lnTo>
                    <a:pt x="141" y="110"/>
                  </a:lnTo>
                  <a:lnTo>
                    <a:pt x="150" y="102"/>
                  </a:lnTo>
                  <a:lnTo>
                    <a:pt x="159" y="94"/>
                  </a:lnTo>
                  <a:lnTo>
                    <a:pt x="169" y="87"/>
                  </a:lnTo>
                  <a:lnTo>
                    <a:pt x="178" y="80"/>
                  </a:lnTo>
                  <a:lnTo>
                    <a:pt x="187" y="73"/>
                  </a:lnTo>
                  <a:lnTo>
                    <a:pt x="196" y="67"/>
                  </a:lnTo>
                  <a:lnTo>
                    <a:pt x="204" y="61"/>
                  </a:lnTo>
                  <a:lnTo>
                    <a:pt x="212" y="55"/>
                  </a:lnTo>
                  <a:lnTo>
                    <a:pt x="220" y="49"/>
                  </a:lnTo>
                  <a:lnTo>
                    <a:pt x="228" y="44"/>
                  </a:lnTo>
                  <a:lnTo>
                    <a:pt x="235" y="39"/>
                  </a:lnTo>
                  <a:lnTo>
                    <a:pt x="242" y="35"/>
                  </a:lnTo>
                  <a:lnTo>
                    <a:pt x="249" y="31"/>
                  </a:lnTo>
                  <a:lnTo>
                    <a:pt x="255" y="27"/>
                  </a:lnTo>
                  <a:lnTo>
                    <a:pt x="260" y="23"/>
                  </a:lnTo>
                  <a:lnTo>
                    <a:pt x="271" y="17"/>
                  </a:lnTo>
                  <a:lnTo>
                    <a:pt x="282" y="12"/>
                  </a:lnTo>
                  <a:lnTo>
                    <a:pt x="294" y="8"/>
                  </a:lnTo>
                  <a:lnTo>
                    <a:pt x="305" y="5"/>
                  </a:lnTo>
                  <a:lnTo>
                    <a:pt x="317" y="3"/>
                  </a:lnTo>
                  <a:lnTo>
                    <a:pt x="328" y="1"/>
                  </a:lnTo>
                  <a:lnTo>
                    <a:pt x="339" y="0"/>
                  </a:lnTo>
                  <a:lnTo>
                    <a:pt x="351" y="0"/>
                  </a:lnTo>
                  <a:lnTo>
                    <a:pt x="362" y="0"/>
                  </a:lnTo>
                  <a:lnTo>
                    <a:pt x="372" y="1"/>
                  </a:lnTo>
                  <a:lnTo>
                    <a:pt x="383" y="2"/>
                  </a:lnTo>
                  <a:lnTo>
                    <a:pt x="393" y="4"/>
                  </a:lnTo>
                  <a:lnTo>
                    <a:pt x="402" y="5"/>
                  </a:lnTo>
                  <a:lnTo>
                    <a:pt x="411" y="7"/>
                  </a:lnTo>
                  <a:lnTo>
                    <a:pt x="419" y="9"/>
                  </a:lnTo>
                  <a:lnTo>
                    <a:pt x="426" y="11"/>
                  </a:lnTo>
                  <a:lnTo>
                    <a:pt x="435" y="13"/>
                  </a:lnTo>
                  <a:lnTo>
                    <a:pt x="442" y="15"/>
                  </a:lnTo>
                  <a:lnTo>
                    <a:pt x="448" y="18"/>
                  </a:lnTo>
                  <a:lnTo>
                    <a:pt x="453" y="20"/>
                  </a:lnTo>
                  <a:lnTo>
                    <a:pt x="457" y="22"/>
                  </a:lnTo>
                  <a:lnTo>
                    <a:pt x="461" y="24"/>
                  </a:lnTo>
                  <a:lnTo>
                    <a:pt x="464" y="26"/>
                  </a:lnTo>
                  <a:lnTo>
                    <a:pt x="466" y="29"/>
                  </a:lnTo>
                  <a:lnTo>
                    <a:pt x="469" y="31"/>
                  </a:lnTo>
                  <a:lnTo>
                    <a:pt x="471" y="33"/>
                  </a:lnTo>
                  <a:lnTo>
                    <a:pt x="473" y="35"/>
                  </a:lnTo>
                  <a:lnTo>
                    <a:pt x="476" y="37"/>
                  </a:lnTo>
                  <a:lnTo>
                    <a:pt x="478" y="39"/>
                  </a:lnTo>
                  <a:lnTo>
                    <a:pt x="482" y="41"/>
                  </a:lnTo>
                  <a:lnTo>
                    <a:pt x="486" y="43"/>
                  </a:lnTo>
                  <a:lnTo>
                    <a:pt x="491" y="45"/>
                  </a:lnTo>
                  <a:lnTo>
                    <a:pt x="500" y="47"/>
                  </a:lnTo>
                  <a:lnTo>
                    <a:pt x="509" y="49"/>
                  </a:lnTo>
                  <a:lnTo>
                    <a:pt x="518" y="51"/>
                  </a:lnTo>
                  <a:lnTo>
                    <a:pt x="527" y="52"/>
                  </a:lnTo>
                  <a:lnTo>
                    <a:pt x="535" y="53"/>
                  </a:lnTo>
                  <a:lnTo>
                    <a:pt x="542" y="55"/>
                  </a:lnTo>
                  <a:lnTo>
                    <a:pt x="546" y="56"/>
                  </a:lnTo>
                  <a:lnTo>
                    <a:pt x="548" y="57"/>
                  </a:lnTo>
                  <a:lnTo>
                    <a:pt x="548" y="62"/>
                  </a:lnTo>
                  <a:lnTo>
                    <a:pt x="551" y="67"/>
                  </a:lnTo>
                  <a:lnTo>
                    <a:pt x="555" y="72"/>
                  </a:lnTo>
                  <a:lnTo>
                    <a:pt x="560" y="77"/>
                  </a:lnTo>
                  <a:lnTo>
                    <a:pt x="566" y="82"/>
                  </a:lnTo>
                  <a:lnTo>
                    <a:pt x="573" y="87"/>
                  </a:lnTo>
                  <a:lnTo>
                    <a:pt x="581" y="92"/>
                  </a:lnTo>
                  <a:lnTo>
                    <a:pt x="589" y="96"/>
                  </a:lnTo>
                  <a:lnTo>
                    <a:pt x="598" y="101"/>
                  </a:lnTo>
                  <a:lnTo>
                    <a:pt x="607" y="104"/>
                  </a:lnTo>
                  <a:lnTo>
                    <a:pt x="616" y="107"/>
                  </a:lnTo>
                  <a:lnTo>
                    <a:pt x="626" y="109"/>
                  </a:lnTo>
                  <a:lnTo>
                    <a:pt x="635" y="110"/>
                  </a:lnTo>
                  <a:lnTo>
                    <a:pt x="643" y="110"/>
                  </a:lnTo>
                  <a:lnTo>
                    <a:pt x="652" y="109"/>
                  </a:lnTo>
                  <a:lnTo>
                    <a:pt x="659" y="107"/>
                  </a:lnTo>
                </a:path>
              </a:pathLst>
            </a:custGeom>
            <a:solidFill>
              <a:srgbClr val="AEC0CC"/>
            </a:solidFill>
            <a:ln w="12700" cap="rnd" cmpd="sng">
              <a:solidFill>
                <a:srgbClr val="000000"/>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470" name="Freeform 121"/>
            <p:cNvSpPr>
              <a:spLocks/>
            </p:cNvSpPr>
            <p:nvPr/>
          </p:nvSpPr>
          <p:spPr bwMode="auto">
            <a:xfrm>
              <a:off x="2536" y="1881"/>
              <a:ext cx="210" cy="119"/>
            </a:xfrm>
            <a:custGeom>
              <a:avLst/>
              <a:gdLst>
                <a:gd name="T0" fmla="*/ 1 w 210"/>
                <a:gd name="T1" fmla="*/ 117 h 119"/>
                <a:gd name="T2" fmla="*/ 4 w 210"/>
                <a:gd name="T3" fmla="*/ 114 h 119"/>
                <a:gd name="T4" fmla="*/ 11 w 210"/>
                <a:gd name="T5" fmla="*/ 108 h 119"/>
                <a:gd name="T6" fmla="*/ 21 w 210"/>
                <a:gd name="T7" fmla="*/ 100 h 119"/>
                <a:gd name="T8" fmla="*/ 34 w 210"/>
                <a:gd name="T9" fmla="*/ 91 h 119"/>
                <a:gd name="T10" fmla="*/ 51 w 210"/>
                <a:gd name="T11" fmla="*/ 80 h 119"/>
                <a:gd name="T12" fmla="*/ 70 w 210"/>
                <a:gd name="T13" fmla="*/ 68 h 119"/>
                <a:gd name="T14" fmla="*/ 92 w 210"/>
                <a:gd name="T15" fmla="*/ 55 h 119"/>
                <a:gd name="T16" fmla="*/ 107 w 210"/>
                <a:gd name="T17" fmla="*/ 48 h 119"/>
                <a:gd name="T18" fmla="*/ 115 w 210"/>
                <a:gd name="T19" fmla="*/ 44 h 119"/>
                <a:gd name="T20" fmla="*/ 128 w 210"/>
                <a:gd name="T21" fmla="*/ 37 h 119"/>
                <a:gd name="T22" fmla="*/ 145 w 210"/>
                <a:gd name="T23" fmla="*/ 29 h 119"/>
                <a:gd name="T24" fmla="*/ 162 w 210"/>
                <a:gd name="T25" fmla="*/ 20 h 119"/>
                <a:gd name="T26" fmla="*/ 179 w 210"/>
                <a:gd name="T27" fmla="*/ 12 h 119"/>
                <a:gd name="T28" fmla="*/ 194 w 210"/>
                <a:gd name="T29" fmla="*/ 6 h 119"/>
                <a:gd name="T30" fmla="*/ 205 w 210"/>
                <a:gd name="T31" fmla="*/ 1 h 119"/>
                <a:gd name="T32" fmla="*/ 207 w 210"/>
                <a:gd name="T33" fmla="*/ 1 h 119"/>
                <a:gd name="T34" fmla="*/ 203 w 210"/>
                <a:gd name="T35" fmla="*/ 4 h 119"/>
                <a:gd name="T36" fmla="*/ 195 w 210"/>
                <a:gd name="T37" fmla="*/ 8 h 119"/>
                <a:gd name="T38" fmla="*/ 185 w 210"/>
                <a:gd name="T39" fmla="*/ 13 h 119"/>
                <a:gd name="T40" fmla="*/ 173 w 210"/>
                <a:gd name="T41" fmla="*/ 19 h 119"/>
                <a:gd name="T42" fmla="*/ 159 w 210"/>
                <a:gd name="T43" fmla="*/ 27 h 119"/>
                <a:gd name="T44" fmla="*/ 142 w 210"/>
                <a:gd name="T45" fmla="*/ 34 h 119"/>
                <a:gd name="T46" fmla="*/ 124 w 210"/>
                <a:gd name="T47" fmla="*/ 42 h 119"/>
                <a:gd name="T48" fmla="*/ 121 w 210"/>
                <a:gd name="T49" fmla="*/ 44 h 119"/>
                <a:gd name="T50" fmla="*/ 112 w 210"/>
                <a:gd name="T51" fmla="*/ 49 h 119"/>
                <a:gd name="T52" fmla="*/ 99 w 210"/>
                <a:gd name="T53" fmla="*/ 57 h 119"/>
                <a:gd name="T54" fmla="*/ 84 w 210"/>
                <a:gd name="T55" fmla="*/ 65 h 119"/>
                <a:gd name="T56" fmla="*/ 69 w 210"/>
                <a:gd name="T57" fmla="*/ 74 h 119"/>
                <a:gd name="T58" fmla="*/ 56 w 210"/>
                <a:gd name="T59" fmla="*/ 82 h 119"/>
                <a:gd name="T60" fmla="*/ 46 w 210"/>
                <a:gd name="T61" fmla="*/ 88 h 119"/>
                <a:gd name="T62" fmla="*/ 42 w 210"/>
                <a:gd name="T63" fmla="*/ 90 h 119"/>
                <a:gd name="T64" fmla="*/ 40 w 210"/>
                <a:gd name="T65" fmla="*/ 91 h 119"/>
                <a:gd name="T66" fmla="*/ 38 w 210"/>
                <a:gd name="T67" fmla="*/ 92 h 119"/>
                <a:gd name="T68" fmla="*/ 36 w 210"/>
                <a:gd name="T69" fmla="*/ 93 h 119"/>
                <a:gd name="T70" fmla="*/ 32 w 210"/>
                <a:gd name="T71" fmla="*/ 95 h 119"/>
                <a:gd name="T72" fmla="*/ 27 w 210"/>
                <a:gd name="T73" fmla="*/ 99 h 119"/>
                <a:gd name="T74" fmla="*/ 20 w 210"/>
                <a:gd name="T75" fmla="*/ 103 h 119"/>
                <a:gd name="T76" fmla="*/ 11 w 210"/>
                <a:gd name="T77" fmla="*/ 110 h 119"/>
                <a:gd name="T78" fmla="*/ 0 w 210"/>
                <a:gd name="T79" fmla="*/ 118 h 1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0" h="119">
                  <a:moveTo>
                    <a:pt x="0" y="118"/>
                  </a:moveTo>
                  <a:lnTo>
                    <a:pt x="1" y="117"/>
                  </a:lnTo>
                  <a:lnTo>
                    <a:pt x="2" y="116"/>
                  </a:lnTo>
                  <a:lnTo>
                    <a:pt x="4" y="114"/>
                  </a:lnTo>
                  <a:lnTo>
                    <a:pt x="7" y="111"/>
                  </a:lnTo>
                  <a:lnTo>
                    <a:pt x="11" y="108"/>
                  </a:lnTo>
                  <a:lnTo>
                    <a:pt x="16" y="104"/>
                  </a:lnTo>
                  <a:lnTo>
                    <a:pt x="21" y="100"/>
                  </a:lnTo>
                  <a:lnTo>
                    <a:pt x="27" y="96"/>
                  </a:lnTo>
                  <a:lnTo>
                    <a:pt x="34" y="91"/>
                  </a:lnTo>
                  <a:lnTo>
                    <a:pt x="42" y="85"/>
                  </a:lnTo>
                  <a:lnTo>
                    <a:pt x="51" y="80"/>
                  </a:lnTo>
                  <a:lnTo>
                    <a:pt x="60" y="74"/>
                  </a:lnTo>
                  <a:lnTo>
                    <a:pt x="70" y="68"/>
                  </a:lnTo>
                  <a:lnTo>
                    <a:pt x="81" y="62"/>
                  </a:lnTo>
                  <a:lnTo>
                    <a:pt x="92" y="55"/>
                  </a:lnTo>
                  <a:lnTo>
                    <a:pt x="105" y="49"/>
                  </a:lnTo>
                  <a:lnTo>
                    <a:pt x="107" y="48"/>
                  </a:lnTo>
                  <a:lnTo>
                    <a:pt x="110" y="46"/>
                  </a:lnTo>
                  <a:lnTo>
                    <a:pt x="115" y="44"/>
                  </a:lnTo>
                  <a:lnTo>
                    <a:pt x="121" y="41"/>
                  </a:lnTo>
                  <a:lnTo>
                    <a:pt x="128" y="37"/>
                  </a:lnTo>
                  <a:lnTo>
                    <a:pt x="136" y="33"/>
                  </a:lnTo>
                  <a:lnTo>
                    <a:pt x="145" y="29"/>
                  </a:lnTo>
                  <a:lnTo>
                    <a:pt x="153" y="25"/>
                  </a:lnTo>
                  <a:lnTo>
                    <a:pt x="162" y="20"/>
                  </a:lnTo>
                  <a:lnTo>
                    <a:pt x="171" y="16"/>
                  </a:lnTo>
                  <a:lnTo>
                    <a:pt x="179" y="12"/>
                  </a:lnTo>
                  <a:lnTo>
                    <a:pt x="187" y="9"/>
                  </a:lnTo>
                  <a:lnTo>
                    <a:pt x="194" y="6"/>
                  </a:lnTo>
                  <a:lnTo>
                    <a:pt x="201" y="3"/>
                  </a:lnTo>
                  <a:lnTo>
                    <a:pt x="205" y="1"/>
                  </a:lnTo>
                  <a:lnTo>
                    <a:pt x="209" y="0"/>
                  </a:lnTo>
                  <a:lnTo>
                    <a:pt x="207" y="1"/>
                  </a:lnTo>
                  <a:lnTo>
                    <a:pt x="205" y="2"/>
                  </a:lnTo>
                  <a:lnTo>
                    <a:pt x="203" y="4"/>
                  </a:lnTo>
                  <a:lnTo>
                    <a:pt x="199" y="5"/>
                  </a:lnTo>
                  <a:lnTo>
                    <a:pt x="195" y="8"/>
                  </a:lnTo>
                  <a:lnTo>
                    <a:pt x="191" y="10"/>
                  </a:lnTo>
                  <a:lnTo>
                    <a:pt x="185" y="13"/>
                  </a:lnTo>
                  <a:lnTo>
                    <a:pt x="179" y="16"/>
                  </a:lnTo>
                  <a:lnTo>
                    <a:pt x="173" y="19"/>
                  </a:lnTo>
                  <a:lnTo>
                    <a:pt x="166" y="23"/>
                  </a:lnTo>
                  <a:lnTo>
                    <a:pt x="159" y="27"/>
                  </a:lnTo>
                  <a:lnTo>
                    <a:pt x="151" y="30"/>
                  </a:lnTo>
                  <a:lnTo>
                    <a:pt x="142" y="34"/>
                  </a:lnTo>
                  <a:lnTo>
                    <a:pt x="133" y="38"/>
                  </a:lnTo>
                  <a:lnTo>
                    <a:pt x="124" y="42"/>
                  </a:lnTo>
                  <a:lnTo>
                    <a:pt x="124" y="43"/>
                  </a:lnTo>
                  <a:lnTo>
                    <a:pt x="121" y="44"/>
                  </a:lnTo>
                  <a:lnTo>
                    <a:pt x="117" y="46"/>
                  </a:lnTo>
                  <a:lnTo>
                    <a:pt x="112" y="49"/>
                  </a:lnTo>
                  <a:lnTo>
                    <a:pt x="106" y="53"/>
                  </a:lnTo>
                  <a:lnTo>
                    <a:pt x="99" y="57"/>
                  </a:lnTo>
                  <a:lnTo>
                    <a:pt x="92" y="61"/>
                  </a:lnTo>
                  <a:lnTo>
                    <a:pt x="84" y="65"/>
                  </a:lnTo>
                  <a:lnTo>
                    <a:pt x="77" y="70"/>
                  </a:lnTo>
                  <a:lnTo>
                    <a:pt x="69" y="74"/>
                  </a:lnTo>
                  <a:lnTo>
                    <a:pt x="62" y="78"/>
                  </a:lnTo>
                  <a:lnTo>
                    <a:pt x="56" y="82"/>
                  </a:lnTo>
                  <a:lnTo>
                    <a:pt x="51" y="85"/>
                  </a:lnTo>
                  <a:lnTo>
                    <a:pt x="46" y="88"/>
                  </a:lnTo>
                  <a:lnTo>
                    <a:pt x="43" y="89"/>
                  </a:lnTo>
                  <a:lnTo>
                    <a:pt x="42" y="90"/>
                  </a:lnTo>
                  <a:lnTo>
                    <a:pt x="41" y="91"/>
                  </a:lnTo>
                  <a:lnTo>
                    <a:pt x="40" y="91"/>
                  </a:lnTo>
                  <a:lnTo>
                    <a:pt x="40" y="92"/>
                  </a:lnTo>
                  <a:lnTo>
                    <a:pt x="38" y="92"/>
                  </a:lnTo>
                  <a:lnTo>
                    <a:pt x="37" y="93"/>
                  </a:lnTo>
                  <a:lnTo>
                    <a:pt x="36" y="93"/>
                  </a:lnTo>
                  <a:lnTo>
                    <a:pt x="34" y="94"/>
                  </a:lnTo>
                  <a:lnTo>
                    <a:pt x="32" y="95"/>
                  </a:lnTo>
                  <a:lnTo>
                    <a:pt x="30" y="97"/>
                  </a:lnTo>
                  <a:lnTo>
                    <a:pt x="27" y="99"/>
                  </a:lnTo>
                  <a:lnTo>
                    <a:pt x="23" y="101"/>
                  </a:lnTo>
                  <a:lnTo>
                    <a:pt x="20" y="103"/>
                  </a:lnTo>
                  <a:lnTo>
                    <a:pt x="16" y="106"/>
                  </a:lnTo>
                  <a:lnTo>
                    <a:pt x="11" y="110"/>
                  </a:lnTo>
                  <a:lnTo>
                    <a:pt x="6" y="114"/>
                  </a:lnTo>
                  <a:lnTo>
                    <a:pt x="0" y="118"/>
                  </a:lnTo>
                </a:path>
              </a:pathLst>
            </a:custGeom>
            <a:solidFill>
              <a:srgbClr val="EEF1FD"/>
            </a:solidFill>
            <a:ln w="12700" cap="rnd" cmpd="sng">
              <a:solidFill>
                <a:srgbClr val="E2DFF8"/>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471" name="Freeform 122"/>
            <p:cNvSpPr>
              <a:spLocks/>
            </p:cNvSpPr>
            <p:nvPr/>
          </p:nvSpPr>
          <p:spPr bwMode="auto">
            <a:xfrm>
              <a:off x="2663" y="1848"/>
              <a:ext cx="112" cy="40"/>
            </a:xfrm>
            <a:custGeom>
              <a:avLst/>
              <a:gdLst>
                <a:gd name="T0" fmla="*/ 111 w 112"/>
                <a:gd name="T1" fmla="*/ 0 h 40"/>
                <a:gd name="T2" fmla="*/ 108 w 112"/>
                <a:gd name="T3" fmla="*/ 1 h 40"/>
                <a:gd name="T4" fmla="*/ 103 w 112"/>
                <a:gd name="T5" fmla="*/ 2 h 40"/>
                <a:gd name="T6" fmla="*/ 96 w 112"/>
                <a:gd name="T7" fmla="*/ 5 h 40"/>
                <a:gd name="T8" fmla="*/ 88 w 112"/>
                <a:gd name="T9" fmla="*/ 7 h 40"/>
                <a:gd name="T10" fmla="*/ 80 w 112"/>
                <a:gd name="T11" fmla="*/ 9 h 40"/>
                <a:gd name="T12" fmla="*/ 71 w 112"/>
                <a:gd name="T13" fmla="*/ 11 h 40"/>
                <a:gd name="T14" fmla="*/ 64 w 112"/>
                <a:gd name="T15" fmla="*/ 13 h 40"/>
                <a:gd name="T16" fmla="*/ 58 w 112"/>
                <a:gd name="T17" fmla="*/ 14 h 40"/>
                <a:gd name="T18" fmla="*/ 56 w 112"/>
                <a:gd name="T19" fmla="*/ 15 h 40"/>
                <a:gd name="T20" fmla="*/ 51 w 112"/>
                <a:gd name="T21" fmla="*/ 17 h 40"/>
                <a:gd name="T22" fmla="*/ 45 w 112"/>
                <a:gd name="T23" fmla="*/ 20 h 40"/>
                <a:gd name="T24" fmla="*/ 37 w 112"/>
                <a:gd name="T25" fmla="*/ 23 h 40"/>
                <a:gd name="T26" fmla="*/ 30 w 112"/>
                <a:gd name="T27" fmla="*/ 26 h 40"/>
                <a:gd name="T28" fmla="*/ 22 w 112"/>
                <a:gd name="T29" fmla="*/ 28 h 40"/>
                <a:gd name="T30" fmla="*/ 16 w 112"/>
                <a:gd name="T31" fmla="*/ 31 h 40"/>
                <a:gd name="T32" fmla="*/ 11 w 112"/>
                <a:gd name="T33" fmla="*/ 32 h 40"/>
                <a:gd name="T34" fmla="*/ 7 w 112"/>
                <a:gd name="T35" fmla="*/ 32 h 40"/>
                <a:gd name="T36" fmla="*/ 4 w 112"/>
                <a:gd name="T37" fmla="*/ 34 h 40"/>
                <a:gd name="T38" fmla="*/ 2 w 112"/>
                <a:gd name="T39" fmla="*/ 36 h 40"/>
                <a:gd name="T40" fmla="*/ 0 w 112"/>
                <a:gd name="T41" fmla="*/ 37 h 40"/>
                <a:gd name="T42" fmla="*/ 0 w 112"/>
                <a:gd name="T43" fmla="*/ 38 h 40"/>
                <a:gd name="T44" fmla="*/ 1 w 112"/>
                <a:gd name="T45" fmla="*/ 39 h 40"/>
                <a:gd name="T46" fmla="*/ 4 w 112"/>
                <a:gd name="T47" fmla="*/ 39 h 40"/>
                <a:gd name="T48" fmla="*/ 9 w 112"/>
                <a:gd name="T49" fmla="*/ 37 h 40"/>
                <a:gd name="T50" fmla="*/ 11 w 112"/>
                <a:gd name="T51" fmla="*/ 36 h 40"/>
                <a:gd name="T52" fmla="*/ 15 w 112"/>
                <a:gd name="T53" fmla="*/ 36 h 40"/>
                <a:gd name="T54" fmla="*/ 19 w 112"/>
                <a:gd name="T55" fmla="*/ 34 h 40"/>
                <a:gd name="T56" fmla="*/ 25 w 112"/>
                <a:gd name="T57" fmla="*/ 33 h 40"/>
                <a:gd name="T58" fmla="*/ 31 w 112"/>
                <a:gd name="T59" fmla="*/ 31 h 40"/>
                <a:gd name="T60" fmla="*/ 39 w 112"/>
                <a:gd name="T61" fmla="*/ 29 h 40"/>
                <a:gd name="T62" fmla="*/ 47 w 112"/>
                <a:gd name="T63" fmla="*/ 25 h 40"/>
                <a:gd name="T64" fmla="*/ 56 w 112"/>
                <a:gd name="T65" fmla="*/ 21 h 40"/>
                <a:gd name="T66" fmla="*/ 57 w 112"/>
                <a:gd name="T67" fmla="*/ 21 h 40"/>
                <a:gd name="T68" fmla="*/ 60 w 112"/>
                <a:gd name="T69" fmla="*/ 20 h 40"/>
                <a:gd name="T70" fmla="*/ 65 w 112"/>
                <a:gd name="T71" fmla="*/ 19 h 40"/>
                <a:gd name="T72" fmla="*/ 70 w 112"/>
                <a:gd name="T73" fmla="*/ 18 h 40"/>
                <a:gd name="T74" fmla="*/ 77 w 112"/>
                <a:gd name="T75" fmla="*/ 17 h 40"/>
                <a:gd name="T76" fmla="*/ 83 w 112"/>
                <a:gd name="T77" fmla="*/ 16 h 40"/>
                <a:gd name="T78" fmla="*/ 90 w 112"/>
                <a:gd name="T79" fmla="*/ 15 h 40"/>
                <a:gd name="T80" fmla="*/ 96 w 112"/>
                <a:gd name="T81" fmla="*/ 15 h 40"/>
                <a:gd name="T82" fmla="*/ 101 w 112"/>
                <a:gd name="T83" fmla="*/ 15 h 40"/>
                <a:gd name="T84" fmla="*/ 104 w 112"/>
                <a:gd name="T85" fmla="*/ 14 h 40"/>
                <a:gd name="T86" fmla="*/ 107 w 112"/>
                <a:gd name="T87" fmla="*/ 12 h 40"/>
                <a:gd name="T88" fmla="*/ 109 w 112"/>
                <a:gd name="T89" fmla="*/ 9 h 40"/>
                <a:gd name="T90" fmla="*/ 110 w 112"/>
                <a:gd name="T91" fmla="*/ 7 h 40"/>
                <a:gd name="T92" fmla="*/ 111 w 112"/>
                <a:gd name="T93" fmla="*/ 4 h 40"/>
                <a:gd name="T94" fmla="*/ 111 w 112"/>
                <a:gd name="T95" fmla="*/ 2 h 40"/>
                <a:gd name="T96" fmla="*/ 111 w 11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2" h="40">
                  <a:moveTo>
                    <a:pt x="111" y="0"/>
                  </a:moveTo>
                  <a:lnTo>
                    <a:pt x="108" y="1"/>
                  </a:lnTo>
                  <a:lnTo>
                    <a:pt x="103" y="2"/>
                  </a:lnTo>
                  <a:lnTo>
                    <a:pt x="96" y="5"/>
                  </a:lnTo>
                  <a:lnTo>
                    <a:pt x="88" y="7"/>
                  </a:lnTo>
                  <a:lnTo>
                    <a:pt x="80" y="9"/>
                  </a:lnTo>
                  <a:lnTo>
                    <a:pt x="71" y="11"/>
                  </a:lnTo>
                  <a:lnTo>
                    <a:pt x="64" y="13"/>
                  </a:lnTo>
                  <a:lnTo>
                    <a:pt x="58" y="14"/>
                  </a:lnTo>
                  <a:lnTo>
                    <a:pt x="56" y="15"/>
                  </a:lnTo>
                  <a:lnTo>
                    <a:pt x="51" y="17"/>
                  </a:lnTo>
                  <a:lnTo>
                    <a:pt x="45" y="20"/>
                  </a:lnTo>
                  <a:lnTo>
                    <a:pt x="37" y="23"/>
                  </a:lnTo>
                  <a:lnTo>
                    <a:pt x="30" y="26"/>
                  </a:lnTo>
                  <a:lnTo>
                    <a:pt x="22" y="28"/>
                  </a:lnTo>
                  <a:lnTo>
                    <a:pt x="16" y="31"/>
                  </a:lnTo>
                  <a:lnTo>
                    <a:pt x="11" y="32"/>
                  </a:lnTo>
                  <a:lnTo>
                    <a:pt x="7" y="32"/>
                  </a:lnTo>
                  <a:lnTo>
                    <a:pt x="4" y="34"/>
                  </a:lnTo>
                  <a:lnTo>
                    <a:pt x="2" y="36"/>
                  </a:lnTo>
                  <a:lnTo>
                    <a:pt x="0" y="37"/>
                  </a:lnTo>
                  <a:lnTo>
                    <a:pt x="0" y="38"/>
                  </a:lnTo>
                  <a:lnTo>
                    <a:pt x="1" y="39"/>
                  </a:lnTo>
                  <a:lnTo>
                    <a:pt x="4" y="39"/>
                  </a:lnTo>
                  <a:lnTo>
                    <a:pt x="9" y="37"/>
                  </a:lnTo>
                  <a:lnTo>
                    <a:pt x="11" y="36"/>
                  </a:lnTo>
                  <a:lnTo>
                    <a:pt x="15" y="36"/>
                  </a:lnTo>
                  <a:lnTo>
                    <a:pt x="19" y="34"/>
                  </a:lnTo>
                  <a:lnTo>
                    <a:pt x="25" y="33"/>
                  </a:lnTo>
                  <a:lnTo>
                    <a:pt x="31" y="31"/>
                  </a:lnTo>
                  <a:lnTo>
                    <a:pt x="39" y="29"/>
                  </a:lnTo>
                  <a:lnTo>
                    <a:pt x="47" y="25"/>
                  </a:lnTo>
                  <a:lnTo>
                    <a:pt x="56" y="21"/>
                  </a:lnTo>
                  <a:lnTo>
                    <a:pt x="57" y="21"/>
                  </a:lnTo>
                  <a:lnTo>
                    <a:pt x="60" y="20"/>
                  </a:lnTo>
                  <a:lnTo>
                    <a:pt x="65" y="19"/>
                  </a:lnTo>
                  <a:lnTo>
                    <a:pt x="70" y="18"/>
                  </a:lnTo>
                  <a:lnTo>
                    <a:pt x="77" y="17"/>
                  </a:lnTo>
                  <a:lnTo>
                    <a:pt x="83" y="16"/>
                  </a:lnTo>
                  <a:lnTo>
                    <a:pt x="90" y="15"/>
                  </a:lnTo>
                  <a:lnTo>
                    <a:pt x="96" y="15"/>
                  </a:lnTo>
                  <a:lnTo>
                    <a:pt x="101" y="15"/>
                  </a:lnTo>
                  <a:lnTo>
                    <a:pt x="104" y="14"/>
                  </a:lnTo>
                  <a:lnTo>
                    <a:pt x="107" y="12"/>
                  </a:lnTo>
                  <a:lnTo>
                    <a:pt x="109" y="9"/>
                  </a:lnTo>
                  <a:lnTo>
                    <a:pt x="110" y="7"/>
                  </a:lnTo>
                  <a:lnTo>
                    <a:pt x="111" y="4"/>
                  </a:lnTo>
                  <a:lnTo>
                    <a:pt x="111" y="2"/>
                  </a:lnTo>
                  <a:lnTo>
                    <a:pt x="111" y="0"/>
                  </a:lnTo>
                </a:path>
              </a:pathLst>
            </a:custGeom>
            <a:solidFill>
              <a:srgbClr val="EEF1FD"/>
            </a:solidFill>
            <a:ln w="12700" cap="rnd" cmpd="sng">
              <a:solidFill>
                <a:srgbClr val="E2DFF8"/>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472" name="Freeform 123"/>
            <p:cNvSpPr>
              <a:spLocks/>
            </p:cNvSpPr>
            <p:nvPr/>
          </p:nvSpPr>
          <p:spPr bwMode="auto">
            <a:xfrm>
              <a:off x="2735" y="1829"/>
              <a:ext cx="35" cy="17"/>
            </a:xfrm>
            <a:custGeom>
              <a:avLst/>
              <a:gdLst>
                <a:gd name="T0" fmla="*/ 33 w 35"/>
                <a:gd name="T1" fmla="*/ 5 h 17"/>
                <a:gd name="T2" fmla="*/ 32 w 35"/>
                <a:gd name="T3" fmla="*/ 6 h 17"/>
                <a:gd name="T4" fmla="*/ 31 w 35"/>
                <a:gd name="T5" fmla="*/ 8 h 17"/>
                <a:gd name="T6" fmla="*/ 28 w 35"/>
                <a:gd name="T7" fmla="*/ 9 h 17"/>
                <a:gd name="T8" fmla="*/ 25 w 35"/>
                <a:gd name="T9" fmla="*/ 11 h 17"/>
                <a:gd name="T10" fmla="*/ 21 w 35"/>
                <a:gd name="T11" fmla="*/ 12 h 17"/>
                <a:gd name="T12" fmla="*/ 17 w 35"/>
                <a:gd name="T13" fmla="*/ 13 h 17"/>
                <a:gd name="T14" fmla="*/ 12 w 35"/>
                <a:gd name="T15" fmla="*/ 14 h 17"/>
                <a:gd name="T16" fmla="*/ 7 w 35"/>
                <a:gd name="T17" fmla="*/ 16 h 17"/>
                <a:gd name="T18" fmla="*/ 3 w 35"/>
                <a:gd name="T19" fmla="*/ 16 h 17"/>
                <a:gd name="T20" fmla="*/ 0 w 35"/>
                <a:gd name="T21" fmla="*/ 14 h 17"/>
                <a:gd name="T22" fmla="*/ 0 w 35"/>
                <a:gd name="T23" fmla="*/ 12 h 17"/>
                <a:gd name="T24" fmla="*/ 1 w 35"/>
                <a:gd name="T25" fmla="*/ 10 h 17"/>
                <a:gd name="T26" fmla="*/ 3 w 35"/>
                <a:gd name="T27" fmla="*/ 8 h 17"/>
                <a:gd name="T28" fmla="*/ 6 w 35"/>
                <a:gd name="T29" fmla="*/ 6 h 17"/>
                <a:gd name="T30" fmla="*/ 9 w 35"/>
                <a:gd name="T31" fmla="*/ 4 h 17"/>
                <a:gd name="T32" fmla="*/ 12 w 35"/>
                <a:gd name="T33" fmla="*/ 2 h 17"/>
                <a:gd name="T34" fmla="*/ 15 w 35"/>
                <a:gd name="T35" fmla="*/ 2 h 17"/>
                <a:gd name="T36" fmla="*/ 19 w 35"/>
                <a:gd name="T37" fmla="*/ 1 h 17"/>
                <a:gd name="T38" fmla="*/ 23 w 35"/>
                <a:gd name="T39" fmla="*/ 0 h 17"/>
                <a:gd name="T40" fmla="*/ 27 w 35"/>
                <a:gd name="T41" fmla="*/ 0 h 17"/>
                <a:gd name="T42" fmla="*/ 31 w 35"/>
                <a:gd name="T43" fmla="*/ 1 h 17"/>
                <a:gd name="T44" fmla="*/ 33 w 35"/>
                <a:gd name="T45" fmla="*/ 1 h 17"/>
                <a:gd name="T46" fmla="*/ 34 w 35"/>
                <a:gd name="T47" fmla="*/ 3 h 17"/>
                <a:gd name="T48" fmla="*/ 33 w 35"/>
                <a:gd name="T49" fmla="*/ 5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 h="17">
                  <a:moveTo>
                    <a:pt x="33" y="5"/>
                  </a:moveTo>
                  <a:lnTo>
                    <a:pt x="32" y="6"/>
                  </a:lnTo>
                  <a:lnTo>
                    <a:pt x="31" y="8"/>
                  </a:lnTo>
                  <a:lnTo>
                    <a:pt x="28" y="9"/>
                  </a:lnTo>
                  <a:lnTo>
                    <a:pt x="25" y="11"/>
                  </a:lnTo>
                  <a:lnTo>
                    <a:pt x="21" y="12"/>
                  </a:lnTo>
                  <a:lnTo>
                    <a:pt x="17" y="13"/>
                  </a:lnTo>
                  <a:lnTo>
                    <a:pt x="12" y="14"/>
                  </a:lnTo>
                  <a:lnTo>
                    <a:pt x="7" y="16"/>
                  </a:lnTo>
                  <a:lnTo>
                    <a:pt x="3" y="16"/>
                  </a:lnTo>
                  <a:lnTo>
                    <a:pt x="0" y="14"/>
                  </a:lnTo>
                  <a:lnTo>
                    <a:pt x="0" y="12"/>
                  </a:lnTo>
                  <a:lnTo>
                    <a:pt x="1" y="10"/>
                  </a:lnTo>
                  <a:lnTo>
                    <a:pt x="3" y="8"/>
                  </a:lnTo>
                  <a:lnTo>
                    <a:pt x="6" y="6"/>
                  </a:lnTo>
                  <a:lnTo>
                    <a:pt x="9" y="4"/>
                  </a:lnTo>
                  <a:lnTo>
                    <a:pt x="12" y="2"/>
                  </a:lnTo>
                  <a:lnTo>
                    <a:pt x="15" y="2"/>
                  </a:lnTo>
                  <a:lnTo>
                    <a:pt x="19" y="1"/>
                  </a:lnTo>
                  <a:lnTo>
                    <a:pt x="23" y="0"/>
                  </a:lnTo>
                  <a:lnTo>
                    <a:pt x="27" y="0"/>
                  </a:lnTo>
                  <a:lnTo>
                    <a:pt x="31" y="1"/>
                  </a:lnTo>
                  <a:lnTo>
                    <a:pt x="33" y="1"/>
                  </a:lnTo>
                  <a:lnTo>
                    <a:pt x="34" y="3"/>
                  </a:lnTo>
                  <a:lnTo>
                    <a:pt x="33" y="5"/>
                  </a:lnTo>
                </a:path>
              </a:pathLst>
            </a:custGeom>
            <a:solidFill>
              <a:srgbClr val="EEF1FD"/>
            </a:solidFill>
            <a:ln w="12700" cap="rnd" cmpd="sng">
              <a:solidFill>
                <a:srgbClr val="E2DFF8"/>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473" name="Freeform 124"/>
            <p:cNvSpPr>
              <a:spLocks/>
            </p:cNvSpPr>
            <p:nvPr/>
          </p:nvSpPr>
          <p:spPr bwMode="auto">
            <a:xfrm>
              <a:off x="2682" y="1842"/>
              <a:ext cx="19" cy="17"/>
            </a:xfrm>
            <a:custGeom>
              <a:avLst/>
              <a:gdLst>
                <a:gd name="T0" fmla="*/ 18 w 19"/>
                <a:gd name="T1" fmla="*/ 5 h 17"/>
                <a:gd name="T2" fmla="*/ 17 w 19"/>
                <a:gd name="T3" fmla="*/ 8 h 17"/>
                <a:gd name="T4" fmla="*/ 15 w 19"/>
                <a:gd name="T5" fmla="*/ 10 h 17"/>
                <a:gd name="T6" fmla="*/ 13 w 19"/>
                <a:gd name="T7" fmla="*/ 13 h 17"/>
                <a:gd name="T8" fmla="*/ 11 w 19"/>
                <a:gd name="T9" fmla="*/ 13 h 17"/>
                <a:gd name="T10" fmla="*/ 8 w 19"/>
                <a:gd name="T11" fmla="*/ 16 h 17"/>
                <a:gd name="T12" fmla="*/ 6 w 19"/>
                <a:gd name="T13" fmla="*/ 16 h 17"/>
                <a:gd name="T14" fmla="*/ 4 w 19"/>
                <a:gd name="T15" fmla="*/ 16 h 17"/>
                <a:gd name="T16" fmla="*/ 2 w 19"/>
                <a:gd name="T17" fmla="*/ 13 h 17"/>
                <a:gd name="T18" fmla="*/ 0 w 19"/>
                <a:gd name="T19" fmla="*/ 10 h 17"/>
                <a:gd name="T20" fmla="*/ 0 w 19"/>
                <a:gd name="T21" fmla="*/ 8 h 17"/>
                <a:gd name="T22" fmla="*/ 1 w 19"/>
                <a:gd name="T23" fmla="*/ 5 h 17"/>
                <a:gd name="T24" fmla="*/ 4 w 19"/>
                <a:gd name="T25" fmla="*/ 2 h 17"/>
                <a:gd name="T26" fmla="*/ 7 w 19"/>
                <a:gd name="T27" fmla="*/ 0 h 17"/>
                <a:gd name="T28" fmla="*/ 10 w 19"/>
                <a:gd name="T29" fmla="*/ 0 h 17"/>
                <a:gd name="T30" fmla="*/ 14 w 19"/>
                <a:gd name="T31" fmla="*/ 2 h 17"/>
                <a:gd name="T32" fmla="*/ 18 w 19"/>
                <a:gd name="T33" fmla="*/ 5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7">
                  <a:moveTo>
                    <a:pt x="18" y="5"/>
                  </a:moveTo>
                  <a:lnTo>
                    <a:pt x="17" y="8"/>
                  </a:lnTo>
                  <a:lnTo>
                    <a:pt x="15" y="10"/>
                  </a:lnTo>
                  <a:lnTo>
                    <a:pt x="13" y="13"/>
                  </a:lnTo>
                  <a:lnTo>
                    <a:pt x="11" y="13"/>
                  </a:lnTo>
                  <a:lnTo>
                    <a:pt x="8" y="16"/>
                  </a:lnTo>
                  <a:lnTo>
                    <a:pt x="6" y="16"/>
                  </a:lnTo>
                  <a:lnTo>
                    <a:pt x="4" y="16"/>
                  </a:lnTo>
                  <a:lnTo>
                    <a:pt x="2" y="13"/>
                  </a:lnTo>
                  <a:lnTo>
                    <a:pt x="0" y="10"/>
                  </a:lnTo>
                  <a:lnTo>
                    <a:pt x="0" y="8"/>
                  </a:lnTo>
                  <a:lnTo>
                    <a:pt x="1" y="5"/>
                  </a:lnTo>
                  <a:lnTo>
                    <a:pt x="4" y="2"/>
                  </a:lnTo>
                  <a:lnTo>
                    <a:pt x="7" y="0"/>
                  </a:lnTo>
                  <a:lnTo>
                    <a:pt x="10" y="0"/>
                  </a:lnTo>
                  <a:lnTo>
                    <a:pt x="14" y="2"/>
                  </a:lnTo>
                  <a:lnTo>
                    <a:pt x="18" y="5"/>
                  </a:lnTo>
                </a:path>
              </a:pathLst>
            </a:custGeom>
            <a:solidFill>
              <a:srgbClr val="EEF1FD"/>
            </a:solidFill>
            <a:ln w="12700" cap="rnd" cmpd="sng">
              <a:solidFill>
                <a:srgbClr val="E2DFF8"/>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474" name="Freeform 125"/>
            <p:cNvSpPr>
              <a:spLocks/>
            </p:cNvSpPr>
            <p:nvPr/>
          </p:nvSpPr>
          <p:spPr bwMode="auto">
            <a:xfrm>
              <a:off x="2335" y="1922"/>
              <a:ext cx="289" cy="135"/>
            </a:xfrm>
            <a:custGeom>
              <a:avLst/>
              <a:gdLst>
                <a:gd name="T0" fmla="*/ 287 w 289"/>
                <a:gd name="T1" fmla="*/ 1 h 135"/>
                <a:gd name="T2" fmla="*/ 282 w 289"/>
                <a:gd name="T3" fmla="*/ 4 h 135"/>
                <a:gd name="T4" fmla="*/ 274 w 289"/>
                <a:gd name="T5" fmla="*/ 9 h 135"/>
                <a:gd name="T6" fmla="*/ 265 w 289"/>
                <a:gd name="T7" fmla="*/ 15 h 135"/>
                <a:gd name="T8" fmla="*/ 254 w 289"/>
                <a:gd name="T9" fmla="*/ 22 h 135"/>
                <a:gd name="T10" fmla="*/ 244 w 289"/>
                <a:gd name="T11" fmla="*/ 28 h 135"/>
                <a:gd name="T12" fmla="*/ 235 w 289"/>
                <a:gd name="T13" fmla="*/ 33 h 135"/>
                <a:gd name="T14" fmla="*/ 227 w 289"/>
                <a:gd name="T15" fmla="*/ 36 h 135"/>
                <a:gd name="T16" fmla="*/ 222 w 289"/>
                <a:gd name="T17" fmla="*/ 38 h 135"/>
                <a:gd name="T18" fmla="*/ 210 w 289"/>
                <a:gd name="T19" fmla="*/ 44 h 135"/>
                <a:gd name="T20" fmla="*/ 188 w 289"/>
                <a:gd name="T21" fmla="*/ 55 h 135"/>
                <a:gd name="T22" fmla="*/ 160 w 289"/>
                <a:gd name="T23" fmla="*/ 68 h 135"/>
                <a:gd name="T24" fmla="*/ 129 w 289"/>
                <a:gd name="T25" fmla="*/ 82 h 135"/>
                <a:gd name="T26" fmla="*/ 97 w 289"/>
                <a:gd name="T27" fmla="*/ 96 h 135"/>
                <a:gd name="T28" fmla="*/ 69 w 289"/>
                <a:gd name="T29" fmla="*/ 107 h 135"/>
                <a:gd name="T30" fmla="*/ 48 w 289"/>
                <a:gd name="T31" fmla="*/ 115 h 135"/>
                <a:gd name="T32" fmla="*/ 36 w 289"/>
                <a:gd name="T33" fmla="*/ 117 h 135"/>
                <a:gd name="T34" fmla="*/ 25 w 289"/>
                <a:gd name="T35" fmla="*/ 121 h 135"/>
                <a:gd name="T36" fmla="*/ 12 w 289"/>
                <a:gd name="T37" fmla="*/ 127 h 135"/>
                <a:gd name="T38" fmla="*/ 3 w 289"/>
                <a:gd name="T39" fmla="*/ 132 h 135"/>
                <a:gd name="T40" fmla="*/ 0 w 289"/>
                <a:gd name="T41" fmla="*/ 134 h 135"/>
                <a:gd name="T42" fmla="*/ 0 w 289"/>
                <a:gd name="T43" fmla="*/ 132 h 135"/>
                <a:gd name="T44" fmla="*/ 2 w 289"/>
                <a:gd name="T45" fmla="*/ 130 h 135"/>
                <a:gd name="T46" fmla="*/ 7 w 289"/>
                <a:gd name="T47" fmla="*/ 127 h 135"/>
                <a:gd name="T48" fmla="*/ 14 w 289"/>
                <a:gd name="T49" fmla="*/ 123 h 135"/>
                <a:gd name="T50" fmla="*/ 27 w 289"/>
                <a:gd name="T51" fmla="*/ 117 h 135"/>
                <a:gd name="T52" fmla="*/ 44 w 289"/>
                <a:gd name="T53" fmla="*/ 110 h 135"/>
                <a:gd name="T54" fmla="*/ 46 w 289"/>
                <a:gd name="T55" fmla="*/ 109 h 135"/>
                <a:gd name="T56" fmla="*/ 49 w 289"/>
                <a:gd name="T57" fmla="*/ 108 h 135"/>
                <a:gd name="T58" fmla="*/ 53 w 289"/>
                <a:gd name="T59" fmla="*/ 105 h 135"/>
                <a:gd name="T60" fmla="*/ 59 w 289"/>
                <a:gd name="T61" fmla="*/ 102 h 135"/>
                <a:gd name="T62" fmla="*/ 64 w 289"/>
                <a:gd name="T63" fmla="*/ 98 h 135"/>
                <a:gd name="T64" fmla="*/ 71 w 289"/>
                <a:gd name="T65" fmla="*/ 95 h 135"/>
                <a:gd name="T66" fmla="*/ 78 w 289"/>
                <a:gd name="T67" fmla="*/ 92 h 135"/>
                <a:gd name="T68" fmla="*/ 85 w 289"/>
                <a:gd name="T69" fmla="*/ 89 h 135"/>
                <a:gd name="T70" fmla="*/ 96 w 289"/>
                <a:gd name="T71" fmla="*/ 84 h 135"/>
                <a:gd name="T72" fmla="*/ 113 w 289"/>
                <a:gd name="T73" fmla="*/ 77 h 135"/>
                <a:gd name="T74" fmla="*/ 135 w 289"/>
                <a:gd name="T75" fmla="*/ 67 h 135"/>
                <a:gd name="T76" fmla="*/ 158 w 289"/>
                <a:gd name="T77" fmla="*/ 57 h 135"/>
                <a:gd name="T78" fmla="*/ 180 w 289"/>
                <a:gd name="T79" fmla="*/ 46 h 135"/>
                <a:gd name="T80" fmla="*/ 200 w 289"/>
                <a:gd name="T81" fmla="*/ 37 h 135"/>
                <a:gd name="T82" fmla="*/ 214 w 289"/>
                <a:gd name="T83" fmla="*/ 31 h 135"/>
                <a:gd name="T84" fmla="*/ 221 w 289"/>
                <a:gd name="T85" fmla="*/ 28 h 135"/>
                <a:gd name="T86" fmla="*/ 225 w 289"/>
                <a:gd name="T87" fmla="*/ 27 h 135"/>
                <a:gd name="T88" fmla="*/ 233 w 289"/>
                <a:gd name="T89" fmla="*/ 24 h 135"/>
                <a:gd name="T90" fmla="*/ 242 w 289"/>
                <a:gd name="T91" fmla="*/ 20 h 135"/>
                <a:gd name="T92" fmla="*/ 253 w 289"/>
                <a:gd name="T93" fmla="*/ 16 h 135"/>
                <a:gd name="T94" fmla="*/ 264 w 289"/>
                <a:gd name="T95" fmla="*/ 11 h 135"/>
                <a:gd name="T96" fmla="*/ 274 w 289"/>
                <a:gd name="T97" fmla="*/ 7 h 135"/>
                <a:gd name="T98" fmla="*/ 283 w 289"/>
                <a:gd name="T99" fmla="*/ 3 h 135"/>
                <a:gd name="T100" fmla="*/ 288 w 289"/>
                <a:gd name="T101" fmla="*/ 0 h 1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9" h="135">
                  <a:moveTo>
                    <a:pt x="288" y="0"/>
                  </a:moveTo>
                  <a:lnTo>
                    <a:pt x="287" y="1"/>
                  </a:lnTo>
                  <a:lnTo>
                    <a:pt x="285" y="2"/>
                  </a:lnTo>
                  <a:lnTo>
                    <a:pt x="282" y="4"/>
                  </a:lnTo>
                  <a:lnTo>
                    <a:pt x="278" y="7"/>
                  </a:lnTo>
                  <a:lnTo>
                    <a:pt x="274" y="9"/>
                  </a:lnTo>
                  <a:lnTo>
                    <a:pt x="269" y="12"/>
                  </a:lnTo>
                  <a:lnTo>
                    <a:pt x="265" y="15"/>
                  </a:lnTo>
                  <a:lnTo>
                    <a:pt x="259" y="19"/>
                  </a:lnTo>
                  <a:lnTo>
                    <a:pt x="254" y="22"/>
                  </a:lnTo>
                  <a:lnTo>
                    <a:pt x="249" y="25"/>
                  </a:lnTo>
                  <a:lnTo>
                    <a:pt x="244" y="28"/>
                  </a:lnTo>
                  <a:lnTo>
                    <a:pt x="239" y="30"/>
                  </a:lnTo>
                  <a:lnTo>
                    <a:pt x="235" y="33"/>
                  </a:lnTo>
                  <a:lnTo>
                    <a:pt x="230" y="35"/>
                  </a:lnTo>
                  <a:lnTo>
                    <a:pt x="227" y="36"/>
                  </a:lnTo>
                  <a:lnTo>
                    <a:pt x="224" y="37"/>
                  </a:lnTo>
                  <a:lnTo>
                    <a:pt x="222" y="38"/>
                  </a:lnTo>
                  <a:lnTo>
                    <a:pt x="217" y="40"/>
                  </a:lnTo>
                  <a:lnTo>
                    <a:pt x="210" y="44"/>
                  </a:lnTo>
                  <a:lnTo>
                    <a:pt x="200" y="49"/>
                  </a:lnTo>
                  <a:lnTo>
                    <a:pt x="188" y="55"/>
                  </a:lnTo>
                  <a:lnTo>
                    <a:pt x="174" y="61"/>
                  </a:lnTo>
                  <a:lnTo>
                    <a:pt x="160" y="68"/>
                  </a:lnTo>
                  <a:lnTo>
                    <a:pt x="144" y="75"/>
                  </a:lnTo>
                  <a:lnTo>
                    <a:pt x="129" y="82"/>
                  </a:lnTo>
                  <a:lnTo>
                    <a:pt x="113" y="89"/>
                  </a:lnTo>
                  <a:lnTo>
                    <a:pt x="97" y="96"/>
                  </a:lnTo>
                  <a:lnTo>
                    <a:pt x="83" y="102"/>
                  </a:lnTo>
                  <a:lnTo>
                    <a:pt x="69" y="107"/>
                  </a:lnTo>
                  <a:lnTo>
                    <a:pt x="57" y="112"/>
                  </a:lnTo>
                  <a:lnTo>
                    <a:pt x="48" y="115"/>
                  </a:lnTo>
                  <a:lnTo>
                    <a:pt x="40" y="117"/>
                  </a:lnTo>
                  <a:lnTo>
                    <a:pt x="36" y="117"/>
                  </a:lnTo>
                  <a:lnTo>
                    <a:pt x="31" y="119"/>
                  </a:lnTo>
                  <a:lnTo>
                    <a:pt x="25" y="121"/>
                  </a:lnTo>
                  <a:lnTo>
                    <a:pt x="18" y="124"/>
                  </a:lnTo>
                  <a:lnTo>
                    <a:pt x="12" y="127"/>
                  </a:lnTo>
                  <a:lnTo>
                    <a:pt x="6" y="129"/>
                  </a:lnTo>
                  <a:lnTo>
                    <a:pt x="3" y="132"/>
                  </a:lnTo>
                  <a:lnTo>
                    <a:pt x="1" y="134"/>
                  </a:lnTo>
                  <a:lnTo>
                    <a:pt x="0" y="134"/>
                  </a:lnTo>
                  <a:lnTo>
                    <a:pt x="0" y="133"/>
                  </a:lnTo>
                  <a:lnTo>
                    <a:pt x="0" y="132"/>
                  </a:lnTo>
                  <a:lnTo>
                    <a:pt x="1" y="131"/>
                  </a:lnTo>
                  <a:lnTo>
                    <a:pt x="2" y="130"/>
                  </a:lnTo>
                  <a:lnTo>
                    <a:pt x="4" y="128"/>
                  </a:lnTo>
                  <a:lnTo>
                    <a:pt x="7" y="127"/>
                  </a:lnTo>
                  <a:lnTo>
                    <a:pt x="10" y="125"/>
                  </a:lnTo>
                  <a:lnTo>
                    <a:pt x="14" y="123"/>
                  </a:lnTo>
                  <a:lnTo>
                    <a:pt x="20" y="120"/>
                  </a:lnTo>
                  <a:lnTo>
                    <a:pt x="27" y="117"/>
                  </a:lnTo>
                  <a:lnTo>
                    <a:pt x="34" y="114"/>
                  </a:lnTo>
                  <a:lnTo>
                    <a:pt x="44" y="110"/>
                  </a:lnTo>
                  <a:lnTo>
                    <a:pt x="45" y="110"/>
                  </a:lnTo>
                  <a:lnTo>
                    <a:pt x="46" y="109"/>
                  </a:lnTo>
                  <a:lnTo>
                    <a:pt x="47" y="109"/>
                  </a:lnTo>
                  <a:lnTo>
                    <a:pt x="49" y="108"/>
                  </a:lnTo>
                  <a:lnTo>
                    <a:pt x="51" y="106"/>
                  </a:lnTo>
                  <a:lnTo>
                    <a:pt x="53" y="105"/>
                  </a:lnTo>
                  <a:lnTo>
                    <a:pt x="56" y="103"/>
                  </a:lnTo>
                  <a:lnTo>
                    <a:pt x="59" y="102"/>
                  </a:lnTo>
                  <a:lnTo>
                    <a:pt x="61" y="100"/>
                  </a:lnTo>
                  <a:lnTo>
                    <a:pt x="64" y="98"/>
                  </a:lnTo>
                  <a:lnTo>
                    <a:pt x="68" y="97"/>
                  </a:lnTo>
                  <a:lnTo>
                    <a:pt x="71" y="95"/>
                  </a:lnTo>
                  <a:lnTo>
                    <a:pt x="74" y="94"/>
                  </a:lnTo>
                  <a:lnTo>
                    <a:pt x="78" y="92"/>
                  </a:lnTo>
                  <a:lnTo>
                    <a:pt x="81" y="90"/>
                  </a:lnTo>
                  <a:lnTo>
                    <a:pt x="85" y="89"/>
                  </a:lnTo>
                  <a:lnTo>
                    <a:pt x="89" y="87"/>
                  </a:lnTo>
                  <a:lnTo>
                    <a:pt x="96" y="84"/>
                  </a:lnTo>
                  <a:lnTo>
                    <a:pt x="104" y="81"/>
                  </a:lnTo>
                  <a:lnTo>
                    <a:pt x="113" y="77"/>
                  </a:lnTo>
                  <a:lnTo>
                    <a:pt x="124" y="72"/>
                  </a:lnTo>
                  <a:lnTo>
                    <a:pt x="135" y="67"/>
                  </a:lnTo>
                  <a:lnTo>
                    <a:pt x="146" y="62"/>
                  </a:lnTo>
                  <a:lnTo>
                    <a:pt x="158" y="57"/>
                  </a:lnTo>
                  <a:lnTo>
                    <a:pt x="169" y="51"/>
                  </a:lnTo>
                  <a:lnTo>
                    <a:pt x="180" y="46"/>
                  </a:lnTo>
                  <a:lnTo>
                    <a:pt x="191" y="42"/>
                  </a:lnTo>
                  <a:lnTo>
                    <a:pt x="200" y="37"/>
                  </a:lnTo>
                  <a:lnTo>
                    <a:pt x="208" y="34"/>
                  </a:lnTo>
                  <a:lnTo>
                    <a:pt x="214" y="31"/>
                  </a:lnTo>
                  <a:lnTo>
                    <a:pt x="219" y="29"/>
                  </a:lnTo>
                  <a:lnTo>
                    <a:pt x="221" y="28"/>
                  </a:lnTo>
                  <a:lnTo>
                    <a:pt x="222" y="27"/>
                  </a:lnTo>
                  <a:lnTo>
                    <a:pt x="225" y="27"/>
                  </a:lnTo>
                  <a:lnTo>
                    <a:pt x="228" y="25"/>
                  </a:lnTo>
                  <a:lnTo>
                    <a:pt x="233" y="24"/>
                  </a:lnTo>
                  <a:lnTo>
                    <a:pt x="237" y="22"/>
                  </a:lnTo>
                  <a:lnTo>
                    <a:pt x="242" y="20"/>
                  </a:lnTo>
                  <a:lnTo>
                    <a:pt x="248" y="18"/>
                  </a:lnTo>
                  <a:lnTo>
                    <a:pt x="253" y="16"/>
                  </a:lnTo>
                  <a:lnTo>
                    <a:pt x="259" y="14"/>
                  </a:lnTo>
                  <a:lnTo>
                    <a:pt x="264" y="11"/>
                  </a:lnTo>
                  <a:lnTo>
                    <a:pt x="269" y="9"/>
                  </a:lnTo>
                  <a:lnTo>
                    <a:pt x="274" y="7"/>
                  </a:lnTo>
                  <a:lnTo>
                    <a:pt x="279" y="5"/>
                  </a:lnTo>
                  <a:lnTo>
                    <a:pt x="283" y="3"/>
                  </a:lnTo>
                  <a:lnTo>
                    <a:pt x="286" y="1"/>
                  </a:lnTo>
                  <a:lnTo>
                    <a:pt x="288" y="0"/>
                  </a:lnTo>
                </a:path>
              </a:pathLst>
            </a:custGeom>
            <a:solidFill>
              <a:srgbClr val="EEF1FD"/>
            </a:solidFill>
            <a:ln w="12700" cap="rnd" cmpd="sng">
              <a:solidFill>
                <a:srgbClr val="E2DFF8"/>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475" name="Freeform 126"/>
            <p:cNvSpPr>
              <a:spLocks/>
            </p:cNvSpPr>
            <p:nvPr/>
          </p:nvSpPr>
          <p:spPr bwMode="auto">
            <a:xfrm>
              <a:off x="2241" y="1898"/>
              <a:ext cx="417" cy="134"/>
            </a:xfrm>
            <a:custGeom>
              <a:avLst/>
              <a:gdLst>
                <a:gd name="T0" fmla="*/ 2 w 417"/>
                <a:gd name="T1" fmla="*/ 132 h 134"/>
                <a:gd name="T2" fmla="*/ 13 w 417"/>
                <a:gd name="T3" fmla="*/ 128 h 134"/>
                <a:gd name="T4" fmla="*/ 28 w 417"/>
                <a:gd name="T5" fmla="*/ 124 h 134"/>
                <a:gd name="T6" fmla="*/ 44 w 417"/>
                <a:gd name="T7" fmla="*/ 121 h 134"/>
                <a:gd name="T8" fmla="*/ 55 w 417"/>
                <a:gd name="T9" fmla="*/ 121 h 134"/>
                <a:gd name="T10" fmla="*/ 67 w 417"/>
                <a:gd name="T11" fmla="*/ 120 h 134"/>
                <a:gd name="T12" fmla="*/ 83 w 417"/>
                <a:gd name="T13" fmla="*/ 117 h 134"/>
                <a:gd name="T14" fmla="*/ 103 w 417"/>
                <a:gd name="T15" fmla="*/ 113 h 134"/>
                <a:gd name="T16" fmla="*/ 126 w 417"/>
                <a:gd name="T17" fmla="*/ 107 h 134"/>
                <a:gd name="T18" fmla="*/ 151 w 417"/>
                <a:gd name="T19" fmla="*/ 100 h 134"/>
                <a:gd name="T20" fmla="*/ 178 w 417"/>
                <a:gd name="T21" fmla="*/ 91 h 134"/>
                <a:gd name="T22" fmla="*/ 207 w 417"/>
                <a:gd name="T23" fmla="*/ 82 h 134"/>
                <a:gd name="T24" fmla="*/ 236 w 417"/>
                <a:gd name="T25" fmla="*/ 72 h 134"/>
                <a:gd name="T26" fmla="*/ 267 w 417"/>
                <a:gd name="T27" fmla="*/ 60 h 134"/>
                <a:gd name="T28" fmla="*/ 300 w 417"/>
                <a:gd name="T29" fmla="*/ 47 h 134"/>
                <a:gd name="T30" fmla="*/ 331 w 417"/>
                <a:gd name="T31" fmla="*/ 35 h 134"/>
                <a:gd name="T32" fmla="*/ 360 w 417"/>
                <a:gd name="T33" fmla="*/ 23 h 134"/>
                <a:gd name="T34" fmla="*/ 385 w 417"/>
                <a:gd name="T35" fmla="*/ 13 h 134"/>
                <a:gd name="T36" fmla="*/ 403 w 417"/>
                <a:gd name="T37" fmla="*/ 5 h 134"/>
                <a:gd name="T38" fmla="*/ 414 w 417"/>
                <a:gd name="T39" fmla="*/ 1 h 134"/>
                <a:gd name="T40" fmla="*/ 415 w 417"/>
                <a:gd name="T41" fmla="*/ 0 h 134"/>
                <a:gd name="T42" fmla="*/ 413 w 417"/>
                <a:gd name="T43" fmla="*/ 2 h 134"/>
                <a:gd name="T44" fmla="*/ 409 w 417"/>
                <a:gd name="T45" fmla="*/ 6 h 134"/>
                <a:gd name="T46" fmla="*/ 404 w 417"/>
                <a:gd name="T47" fmla="*/ 11 h 134"/>
                <a:gd name="T48" fmla="*/ 398 w 417"/>
                <a:gd name="T49" fmla="*/ 15 h 134"/>
                <a:gd name="T50" fmla="*/ 392 w 417"/>
                <a:gd name="T51" fmla="*/ 20 h 134"/>
                <a:gd name="T52" fmla="*/ 387 w 417"/>
                <a:gd name="T53" fmla="*/ 23 h 134"/>
                <a:gd name="T54" fmla="*/ 384 w 417"/>
                <a:gd name="T55" fmla="*/ 25 h 134"/>
                <a:gd name="T56" fmla="*/ 383 w 417"/>
                <a:gd name="T57" fmla="*/ 24 h 134"/>
                <a:gd name="T58" fmla="*/ 387 w 417"/>
                <a:gd name="T59" fmla="*/ 20 h 134"/>
                <a:gd name="T60" fmla="*/ 392 w 417"/>
                <a:gd name="T61" fmla="*/ 14 h 134"/>
                <a:gd name="T62" fmla="*/ 395 w 417"/>
                <a:gd name="T63" fmla="*/ 12 h 134"/>
                <a:gd name="T64" fmla="*/ 393 w 417"/>
                <a:gd name="T65" fmla="*/ 14 h 134"/>
                <a:gd name="T66" fmla="*/ 387 w 417"/>
                <a:gd name="T67" fmla="*/ 17 h 134"/>
                <a:gd name="T68" fmla="*/ 377 w 417"/>
                <a:gd name="T69" fmla="*/ 22 h 134"/>
                <a:gd name="T70" fmla="*/ 363 w 417"/>
                <a:gd name="T71" fmla="*/ 27 h 134"/>
                <a:gd name="T72" fmla="*/ 349 w 417"/>
                <a:gd name="T73" fmla="*/ 33 h 134"/>
                <a:gd name="T74" fmla="*/ 334 w 417"/>
                <a:gd name="T75" fmla="*/ 39 h 134"/>
                <a:gd name="T76" fmla="*/ 322 w 417"/>
                <a:gd name="T77" fmla="*/ 44 h 134"/>
                <a:gd name="T78" fmla="*/ 314 w 417"/>
                <a:gd name="T79" fmla="*/ 46 h 134"/>
                <a:gd name="T80" fmla="*/ 310 w 417"/>
                <a:gd name="T81" fmla="*/ 47 h 134"/>
                <a:gd name="T82" fmla="*/ 302 w 417"/>
                <a:gd name="T83" fmla="*/ 50 h 134"/>
                <a:gd name="T84" fmla="*/ 291 w 417"/>
                <a:gd name="T85" fmla="*/ 56 h 134"/>
                <a:gd name="T86" fmla="*/ 275 w 417"/>
                <a:gd name="T87" fmla="*/ 63 h 134"/>
                <a:gd name="T88" fmla="*/ 258 w 417"/>
                <a:gd name="T89" fmla="*/ 71 h 134"/>
                <a:gd name="T90" fmla="*/ 239 w 417"/>
                <a:gd name="T91" fmla="*/ 79 h 134"/>
                <a:gd name="T92" fmla="*/ 219 w 417"/>
                <a:gd name="T93" fmla="*/ 86 h 134"/>
                <a:gd name="T94" fmla="*/ 201 w 417"/>
                <a:gd name="T95" fmla="*/ 92 h 134"/>
                <a:gd name="T96" fmla="*/ 184 w 417"/>
                <a:gd name="T97" fmla="*/ 97 h 134"/>
                <a:gd name="T98" fmla="*/ 165 w 417"/>
                <a:gd name="T99" fmla="*/ 102 h 134"/>
                <a:gd name="T100" fmla="*/ 146 w 417"/>
                <a:gd name="T101" fmla="*/ 107 h 134"/>
                <a:gd name="T102" fmla="*/ 127 w 417"/>
                <a:gd name="T103" fmla="*/ 112 h 134"/>
                <a:gd name="T104" fmla="*/ 110 w 417"/>
                <a:gd name="T105" fmla="*/ 117 h 134"/>
                <a:gd name="T106" fmla="*/ 94 w 417"/>
                <a:gd name="T107" fmla="*/ 121 h 134"/>
                <a:gd name="T108" fmla="*/ 82 w 417"/>
                <a:gd name="T109" fmla="*/ 124 h 134"/>
                <a:gd name="T110" fmla="*/ 73 w 417"/>
                <a:gd name="T111" fmla="*/ 126 h 134"/>
                <a:gd name="T112" fmla="*/ 66 w 417"/>
                <a:gd name="T113" fmla="*/ 125 h 134"/>
                <a:gd name="T114" fmla="*/ 50 w 417"/>
                <a:gd name="T115" fmla="*/ 125 h 134"/>
                <a:gd name="T116" fmla="*/ 30 w 417"/>
                <a:gd name="T117" fmla="*/ 127 h 134"/>
                <a:gd name="T118" fmla="*/ 10 w 417"/>
                <a:gd name="T119" fmla="*/ 131 h 1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17" h="134">
                  <a:moveTo>
                    <a:pt x="0" y="133"/>
                  </a:moveTo>
                  <a:lnTo>
                    <a:pt x="2" y="132"/>
                  </a:lnTo>
                  <a:lnTo>
                    <a:pt x="7" y="130"/>
                  </a:lnTo>
                  <a:lnTo>
                    <a:pt x="13" y="128"/>
                  </a:lnTo>
                  <a:lnTo>
                    <a:pt x="20" y="126"/>
                  </a:lnTo>
                  <a:lnTo>
                    <a:pt x="28" y="124"/>
                  </a:lnTo>
                  <a:lnTo>
                    <a:pt x="36" y="122"/>
                  </a:lnTo>
                  <a:lnTo>
                    <a:pt x="44" y="121"/>
                  </a:lnTo>
                  <a:lnTo>
                    <a:pt x="51" y="121"/>
                  </a:lnTo>
                  <a:lnTo>
                    <a:pt x="55" y="121"/>
                  </a:lnTo>
                  <a:lnTo>
                    <a:pt x="60" y="121"/>
                  </a:lnTo>
                  <a:lnTo>
                    <a:pt x="67" y="120"/>
                  </a:lnTo>
                  <a:lnTo>
                    <a:pt x="74" y="119"/>
                  </a:lnTo>
                  <a:lnTo>
                    <a:pt x="83" y="117"/>
                  </a:lnTo>
                  <a:lnTo>
                    <a:pt x="92" y="115"/>
                  </a:lnTo>
                  <a:lnTo>
                    <a:pt x="103" y="113"/>
                  </a:lnTo>
                  <a:lnTo>
                    <a:pt x="114" y="110"/>
                  </a:lnTo>
                  <a:lnTo>
                    <a:pt x="126" y="107"/>
                  </a:lnTo>
                  <a:lnTo>
                    <a:pt x="138" y="103"/>
                  </a:lnTo>
                  <a:lnTo>
                    <a:pt x="151" y="100"/>
                  </a:lnTo>
                  <a:lnTo>
                    <a:pt x="165" y="96"/>
                  </a:lnTo>
                  <a:lnTo>
                    <a:pt x="178" y="91"/>
                  </a:lnTo>
                  <a:lnTo>
                    <a:pt x="192" y="87"/>
                  </a:lnTo>
                  <a:lnTo>
                    <a:pt x="207" y="82"/>
                  </a:lnTo>
                  <a:lnTo>
                    <a:pt x="221" y="77"/>
                  </a:lnTo>
                  <a:lnTo>
                    <a:pt x="236" y="72"/>
                  </a:lnTo>
                  <a:lnTo>
                    <a:pt x="251" y="66"/>
                  </a:lnTo>
                  <a:lnTo>
                    <a:pt x="267" y="60"/>
                  </a:lnTo>
                  <a:lnTo>
                    <a:pt x="284" y="54"/>
                  </a:lnTo>
                  <a:lnTo>
                    <a:pt x="300" y="47"/>
                  </a:lnTo>
                  <a:lnTo>
                    <a:pt x="316" y="41"/>
                  </a:lnTo>
                  <a:lnTo>
                    <a:pt x="331" y="35"/>
                  </a:lnTo>
                  <a:lnTo>
                    <a:pt x="346" y="29"/>
                  </a:lnTo>
                  <a:lnTo>
                    <a:pt x="360" y="23"/>
                  </a:lnTo>
                  <a:lnTo>
                    <a:pt x="373" y="18"/>
                  </a:lnTo>
                  <a:lnTo>
                    <a:pt x="385" y="13"/>
                  </a:lnTo>
                  <a:lnTo>
                    <a:pt x="395" y="9"/>
                  </a:lnTo>
                  <a:lnTo>
                    <a:pt x="403" y="5"/>
                  </a:lnTo>
                  <a:lnTo>
                    <a:pt x="410" y="3"/>
                  </a:lnTo>
                  <a:lnTo>
                    <a:pt x="414" y="1"/>
                  </a:lnTo>
                  <a:lnTo>
                    <a:pt x="416" y="0"/>
                  </a:lnTo>
                  <a:lnTo>
                    <a:pt x="415" y="0"/>
                  </a:lnTo>
                  <a:lnTo>
                    <a:pt x="415" y="1"/>
                  </a:lnTo>
                  <a:lnTo>
                    <a:pt x="413" y="2"/>
                  </a:lnTo>
                  <a:lnTo>
                    <a:pt x="411" y="4"/>
                  </a:lnTo>
                  <a:lnTo>
                    <a:pt x="409" y="6"/>
                  </a:lnTo>
                  <a:lnTo>
                    <a:pt x="406" y="8"/>
                  </a:lnTo>
                  <a:lnTo>
                    <a:pt x="404" y="11"/>
                  </a:lnTo>
                  <a:lnTo>
                    <a:pt x="401" y="13"/>
                  </a:lnTo>
                  <a:lnTo>
                    <a:pt x="398" y="15"/>
                  </a:lnTo>
                  <a:lnTo>
                    <a:pt x="395" y="18"/>
                  </a:lnTo>
                  <a:lnTo>
                    <a:pt x="392" y="20"/>
                  </a:lnTo>
                  <a:lnTo>
                    <a:pt x="390" y="22"/>
                  </a:lnTo>
                  <a:lnTo>
                    <a:pt x="387" y="23"/>
                  </a:lnTo>
                  <a:lnTo>
                    <a:pt x="385" y="24"/>
                  </a:lnTo>
                  <a:lnTo>
                    <a:pt x="384" y="25"/>
                  </a:lnTo>
                  <a:lnTo>
                    <a:pt x="383" y="25"/>
                  </a:lnTo>
                  <a:lnTo>
                    <a:pt x="383" y="24"/>
                  </a:lnTo>
                  <a:lnTo>
                    <a:pt x="385" y="22"/>
                  </a:lnTo>
                  <a:lnTo>
                    <a:pt x="387" y="20"/>
                  </a:lnTo>
                  <a:lnTo>
                    <a:pt x="390" y="17"/>
                  </a:lnTo>
                  <a:lnTo>
                    <a:pt x="392" y="14"/>
                  </a:lnTo>
                  <a:lnTo>
                    <a:pt x="394" y="12"/>
                  </a:lnTo>
                  <a:lnTo>
                    <a:pt x="395" y="12"/>
                  </a:lnTo>
                  <a:lnTo>
                    <a:pt x="394" y="13"/>
                  </a:lnTo>
                  <a:lnTo>
                    <a:pt x="393" y="14"/>
                  </a:lnTo>
                  <a:lnTo>
                    <a:pt x="391" y="15"/>
                  </a:lnTo>
                  <a:lnTo>
                    <a:pt x="387" y="17"/>
                  </a:lnTo>
                  <a:lnTo>
                    <a:pt x="382" y="19"/>
                  </a:lnTo>
                  <a:lnTo>
                    <a:pt x="377" y="22"/>
                  </a:lnTo>
                  <a:lnTo>
                    <a:pt x="370" y="24"/>
                  </a:lnTo>
                  <a:lnTo>
                    <a:pt x="363" y="27"/>
                  </a:lnTo>
                  <a:lnTo>
                    <a:pt x="356" y="30"/>
                  </a:lnTo>
                  <a:lnTo>
                    <a:pt x="349" y="33"/>
                  </a:lnTo>
                  <a:lnTo>
                    <a:pt x="341" y="36"/>
                  </a:lnTo>
                  <a:lnTo>
                    <a:pt x="334" y="39"/>
                  </a:lnTo>
                  <a:lnTo>
                    <a:pt x="328" y="41"/>
                  </a:lnTo>
                  <a:lnTo>
                    <a:pt x="322" y="44"/>
                  </a:lnTo>
                  <a:lnTo>
                    <a:pt x="317" y="45"/>
                  </a:lnTo>
                  <a:lnTo>
                    <a:pt x="314" y="46"/>
                  </a:lnTo>
                  <a:lnTo>
                    <a:pt x="311" y="46"/>
                  </a:lnTo>
                  <a:lnTo>
                    <a:pt x="310" y="47"/>
                  </a:lnTo>
                  <a:lnTo>
                    <a:pt x="307" y="48"/>
                  </a:lnTo>
                  <a:lnTo>
                    <a:pt x="302" y="50"/>
                  </a:lnTo>
                  <a:lnTo>
                    <a:pt x="297" y="53"/>
                  </a:lnTo>
                  <a:lnTo>
                    <a:pt x="291" y="56"/>
                  </a:lnTo>
                  <a:lnTo>
                    <a:pt x="284" y="59"/>
                  </a:lnTo>
                  <a:lnTo>
                    <a:pt x="275" y="63"/>
                  </a:lnTo>
                  <a:lnTo>
                    <a:pt x="267" y="67"/>
                  </a:lnTo>
                  <a:lnTo>
                    <a:pt x="258" y="71"/>
                  </a:lnTo>
                  <a:lnTo>
                    <a:pt x="248" y="75"/>
                  </a:lnTo>
                  <a:lnTo>
                    <a:pt x="239" y="79"/>
                  </a:lnTo>
                  <a:lnTo>
                    <a:pt x="229" y="83"/>
                  </a:lnTo>
                  <a:lnTo>
                    <a:pt x="219" y="86"/>
                  </a:lnTo>
                  <a:lnTo>
                    <a:pt x="210" y="90"/>
                  </a:lnTo>
                  <a:lnTo>
                    <a:pt x="201" y="92"/>
                  </a:lnTo>
                  <a:lnTo>
                    <a:pt x="192" y="95"/>
                  </a:lnTo>
                  <a:lnTo>
                    <a:pt x="184" y="97"/>
                  </a:lnTo>
                  <a:lnTo>
                    <a:pt x="174" y="99"/>
                  </a:lnTo>
                  <a:lnTo>
                    <a:pt x="165" y="102"/>
                  </a:lnTo>
                  <a:lnTo>
                    <a:pt x="156" y="104"/>
                  </a:lnTo>
                  <a:lnTo>
                    <a:pt x="146" y="107"/>
                  </a:lnTo>
                  <a:lnTo>
                    <a:pt x="137" y="110"/>
                  </a:lnTo>
                  <a:lnTo>
                    <a:pt x="127" y="112"/>
                  </a:lnTo>
                  <a:lnTo>
                    <a:pt x="119" y="115"/>
                  </a:lnTo>
                  <a:lnTo>
                    <a:pt x="110" y="117"/>
                  </a:lnTo>
                  <a:lnTo>
                    <a:pt x="102" y="119"/>
                  </a:lnTo>
                  <a:lnTo>
                    <a:pt x="94" y="121"/>
                  </a:lnTo>
                  <a:lnTo>
                    <a:pt x="88" y="123"/>
                  </a:lnTo>
                  <a:lnTo>
                    <a:pt x="82" y="124"/>
                  </a:lnTo>
                  <a:lnTo>
                    <a:pt x="77" y="125"/>
                  </a:lnTo>
                  <a:lnTo>
                    <a:pt x="73" y="126"/>
                  </a:lnTo>
                  <a:lnTo>
                    <a:pt x="71" y="125"/>
                  </a:lnTo>
                  <a:lnTo>
                    <a:pt x="66" y="125"/>
                  </a:lnTo>
                  <a:lnTo>
                    <a:pt x="59" y="125"/>
                  </a:lnTo>
                  <a:lnTo>
                    <a:pt x="50" y="125"/>
                  </a:lnTo>
                  <a:lnTo>
                    <a:pt x="41" y="126"/>
                  </a:lnTo>
                  <a:lnTo>
                    <a:pt x="30" y="127"/>
                  </a:lnTo>
                  <a:lnTo>
                    <a:pt x="20" y="129"/>
                  </a:lnTo>
                  <a:lnTo>
                    <a:pt x="10" y="131"/>
                  </a:lnTo>
                  <a:lnTo>
                    <a:pt x="0" y="133"/>
                  </a:lnTo>
                </a:path>
              </a:pathLst>
            </a:custGeom>
            <a:solidFill>
              <a:srgbClr val="EEF1FD"/>
            </a:solidFill>
            <a:ln w="12700" cap="rnd" cmpd="sng">
              <a:solidFill>
                <a:srgbClr val="E2DFF8"/>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476" name="Freeform 127"/>
            <p:cNvSpPr>
              <a:spLocks/>
            </p:cNvSpPr>
            <p:nvPr/>
          </p:nvSpPr>
          <p:spPr bwMode="auto">
            <a:xfrm>
              <a:off x="2515" y="1849"/>
              <a:ext cx="199" cy="50"/>
            </a:xfrm>
            <a:custGeom>
              <a:avLst/>
              <a:gdLst>
                <a:gd name="T0" fmla="*/ 196 w 199"/>
                <a:gd name="T1" fmla="*/ 2 h 50"/>
                <a:gd name="T2" fmla="*/ 188 w 199"/>
                <a:gd name="T3" fmla="*/ 0 h 50"/>
                <a:gd name="T4" fmla="*/ 175 w 199"/>
                <a:gd name="T5" fmla="*/ 0 h 50"/>
                <a:gd name="T6" fmla="*/ 158 w 199"/>
                <a:gd name="T7" fmla="*/ 1 h 50"/>
                <a:gd name="T8" fmla="*/ 137 w 199"/>
                <a:gd name="T9" fmla="*/ 6 h 50"/>
                <a:gd name="T10" fmla="*/ 114 w 199"/>
                <a:gd name="T11" fmla="*/ 12 h 50"/>
                <a:gd name="T12" fmla="*/ 91 w 199"/>
                <a:gd name="T13" fmla="*/ 17 h 50"/>
                <a:gd name="T14" fmla="*/ 74 w 199"/>
                <a:gd name="T15" fmla="*/ 20 h 50"/>
                <a:gd name="T16" fmla="*/ 68 w 199"/>
                <a:gd name="T17" fmla="*/ 20 h 50"/>
                <a:gd name="T18" fmla="*/ 67 w 199"/>
                <a:gd name="T19" fmla="*/ 22 h 50"/>
                <a:gd name="T20" fmla="*/ 64 w 199"/>
                <a:gd name="T21" fmla="*/ 24 h 50"/>
                <a:gd name="T22" fmla="*/ 59 w 199"/>
                <a:gd name="T23" fmla="*/ 27 h 50"/>
                <a:gd name="T24" fmla="*/ 51 w 199"/>
                <a:gd name="T25" fmla="*/ 31 h 50"/>
                <a:gd name="T26" fmla="*/ 39 w 199"/>
                <a:gd name="T27" fmla="*/ 36 h 50"/>
                <a:gd name="T28" fmla="*/ 22 w 199"/>
                <a:gd name="T29" fmla="*/ 42 h 50"/>
                <a:gd name="T30" fmla="*/ 0 w 199"/>
                <a:gd name="T31" fmla="*/ 49 h 50"/>
                <a:gd name="T32" fmla="*/ 4 w 199"/>
                <a:gd name="T33" fmla="*/ 49 h 50"/>
                <a:gd name="T34" fmla="*/ 9 w 199"/>
                <a:gd name="T35" fmla="*/ 48 h 50"/>
                <a:gd name="T36" fmla="*/ 18 w 199"/>
                <a:gd name="T37" fmla="*/ 47 h 50"/>
                <a:gd name="T38" fmla="*/ 27 w 199"/>
                <a:gd name="T39" fmla="*/ 45 h 50"/>
                <a:gd name="T40" fmla="*/ 39 w 199"/>
                <a:gd name="T41" fmla="*/ 41 h 50"/>
                <a:gd name="T42" fmla="*/ 50 w 199"/>
                <a:gd name="T43" fmla="*/ 37 h 50"/>
                <a:gd name="T44" fmla="*/ 63 w 199"/>
                <a:gd name="T45" fmla="*/ 31 h 50"/>
                <a:gd name="T46" fmla="*/ 70 w 199"/>
                <a:gd name="T47" fmla="*/ 28 h 50"/>
                <a:gd name="T48" fmla="*/ 82 w 199"/>
                <a:gd name="T49" fmla="*/ 28 h 50"/>
                <a:gd name="T50" fmla="*/ 102 w 199"/>
                <a:gd name="T51" fmla="*/ 26 h 50"/>
                <a:gd name="T52" fmla="*/ 127 w 199"/>
                <a:gd name="T53" fmla="*/ 20 h 50"/>
                <a:gd name="T54" fmla="*/ 142 w 199"/>
                <a:gd name="T55" fmla="*/ 13 h 50"/>
                <a:gd name="T56" fmla="*/ 154 w 199"/>
                <a:gd name="T57" fmla="*/ 11 h 50"/>
                <a:gd name="T58" fmla="*/ 169 w 199"/>
                <a:gd name="T59" fmla="*/ 9 h 50"/>
                <a:gd name="T60" fmla="*/ 184 w 199"/>
                <a:gd name="T61" fmla="*/ 8 h 50"/>
                <a:gd name="T62" fmla="*/ 193 w 199"/>
                <a:gd name="T63" fmla="*/ 9 h 50"/>
                <a:gd name="T64" fmla="*/ 197 w 199"/>
                <a:gd name="T65" fmla="*/ 8 h 50"/>
                <a:gd name="T66" fmla="*/ 198 w 199"/>
                <a:gd name="T67" fmla="*/ 5 h 50"/>
                <a:gd name="T68" fmla="*/ 198 w 199"/>
                <a:gd name="T69" fmla="*/ 3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9" h="50">
                  <a:moveTo>
                    <a:pt x="198" y="2"/>
                  </a:moveTo>
                  <a:lnTo>
                    <a:pt x="196" y="2"/>
                  </a:lnTo>
                  <a:lnTo>
                    <a:pt x="193" y="1"/>
                  </a:lnTo>
                  <a:lnTo>
                    <a:pt x="188" y="0"/>
                  </a:lnTo>
                  <a:lnTo>
                    <a:pt x="182" y="0"/>
                  </a:lnTo>
                  <a:lnTo>
                    <a:pt x="175" y="0"/>
                  </a:lnTo>
                  <a:lnTo>
                    <a:pt x="167" y="0"/>
                  </a:lnTo>
                  <a:lnTo>
                    <a:pt x="158" y="1"/>
                  </a:lnTo>
                  <a:lnTo>
                    <a:pt x="148" y="3"/>
                  </a:lnTo>
                  <a:lnTo>
                    <a:pt x="137" y="6"/>
                  </a:lnTo>
                  <a:lnTo>
                    <a:pt x="125" y="9"/>
                  </a:lnTo>
                  <a:lnTo>
                    <a:pt x="114" y="12"/>
                  </a:lnTo>
                  <a:lnTo>
                    <a:pt x="102" y="15"/>
                  </a:lnTo>
                  <a:lnTo>
                    <a:pt x="91" y="17"/>
                  </a:lnTo>
                  <a:lnTo>
                    <a:pt x="81" y="19"/>
                  </a:lnTo>
                  <a:lnTo>
                    <a:pt x="74" y="20"/>
                  </a:lnTo>
                  <a:lnTo>
                    <a:pt x="69" y="20"/>
                  </a:lnTo>
                  <a:lnTo>
                    <a:pt x="68" y="20"/>
                  </a:lnTo>
                  <a:lnTo>
                    <a:pt x="68" y="21"/>
                  </a:lnTo>
                  <a:lnTo>
                    <a:pt x="67" y="22"/>
                  </a:lnTo>
                  <a:lnTo>
                    <a:pt x="66" y="23"/>
                  </a:lnTo>
                  <a:lnTo>
                    <a:pt x="64" y="24"/>
                  </a:lnTo>
                  <a:lnTo>
                    <a:pt x="62" y="26"/>
                  </a:lnTo>
                  <a:lnTo>
                    <a:pt x="59" y="27"/>
                  </a:lnTo>
                  <a:lnTo>
                    <a:pt x="55" y="29"/>
                  </a:lnTo>
                  <a:lnTo>
                    <a:pt x="51" y="31"/>
                  </a:lnTo>
                  <a:lnTo>
                    <a:pt x="45" y="34"/>
                  </a:lnTo>
                  <a:lnTo>
                    <a:pt x="39" y="36"/>
                  </a:lnTo>
                  <a:lnTo>
                    <a:pt x="31" y="39"/>
                  </a:lnTo>
                  <a:lnTo>
                    <a:pt x="22" y="42"/>
                  </a:lnTo>
                  <a:lnTo>
                    <a:pt x="12" y="45"/>
                  </a:lnTo>
                  <a:lnTo>
                    <a:pt x="0" y="49"/>
                  </a:lnTo>
                  <a:lnTo>
                    <a:pt x="2" y="49"/>
                  </a:lnTo>
                  <a:lnTo>
                    <a:pt x="4" y="49"/>
                  </a:lnTo>
                  <a:lnTo>
                    <a:pt x="6" y="48"/>
                  </a:lnTo>
                  <a:lnTo>
                    <a:pt x="9" y="48"/>
                  </a:lnTo>
                  <a:lnTo>
                    <a:pt x="13" y="48"/>
                  </a:lnTo>
                  <a:lnTo>
                    <a:pt x="18" y="47"/>
                  </a:lnTo>
                  <a:lnTo>
                    <a:pt x="22" y="46"/>
                  </a:lnTo>
                  <a:lnTo>
                    <a:pt x="27" y="45"/>
                  </a:lnTo>
                  <a:lnTo>
                    <a:pt x="33" y="43"/>
                  </a:lnTo>
                  <a:lnTo>
                    <a:pt x="39" y="41"/>
                  </a:lnTo>
                  <a:lnTo>
                    <a:pt x="45" y="39"/>
                  </a:lnTo>
                  <a:lnTo>
                    <a:pt x="50" y="37"/>
                  </a:lnTo>
                  <a:lnTo>
                    <a:pt x="57" y="34"/>
                  </a:lnTo>
                  <a:lnTo>
                    <a:pt x="63" y="31"/>
                  </a:lnTo>
                  <a:lnTo>
                    <a:pt x="69" y="28"/>
                  </a:lnTo>
                  <a:lnTo>
                    <a:pt x="70" y="28"/>
                  </a:lnTo>
                  <a:lnTo>
                    <a:pt x="75" y="28"/>
                  </a:lnTo>
                  <a:lnTo>
                    <a:pt x="82" y="28"/>
                  </a:lnTo>
                  <a:lnTo>
                    <a:pt x="91" y="27"/>
                  </a:lnTo>
                  <a:lnTo>
                    <a:pt x="102" y="26"/>
                  </a:lnTo>
                  <a:lnTo>
                    <a:pt x="114" y="24"/>
                  </a:lnTo>
                  <a:lnTo>
                    <a:pt x="127" y="20"/>
                  </a:lnTo>
                  <a:lnTo>
                    <a:pt x="140" y="14"/>
                  </a:lnTo>
                  <a:lnTo>
                    <a:pt x="142" y="13"/>
                  </a:lnTo>
                  <a:lnTo>
                    <a:pt x="147" y="12"/>
                  </a:lnTo>
                  <a:lnTo>
                    <a:pt x="154" y="11"/>
                  </a:lnTo>
                  <a:lnTo>
                    <a:pt x="162" y="10"/>
                  </a:lnTo>
                  <a:lnTo>
                    <a:pt x="169" y="9"/>
                  </a:lnTo>
                  <a:lnTo>
                    <a:pt x="177" y="8"/>
                  </a:lnTo>
                  <a:lnTo>
                    <a:pt x="184" y="8"/>
                  </a:lnTo>
                  <a:lnTo>
                    <a:pt x="189" y="8"/>
                  </a:lnTo>
                  <a:lnTo>
                    <a:pt x="193" y="9"/>
                  </a:lnTo>
                  <a:lnTo>
                    <a:pt x="195" y="9"/>
                  </a:lnTo>
                  <a:lnTo>
                    <a:pt x="197" y="8"/>
                  </a:lnTo>
                  <a:lnTo>
                    <a:pt x="198" y="6"/>
                  </a:lnTo>
                  <a:lnTo>
                    <a:pt x="198" y="5"/>
                  </a:lnTo>
                  <a:lnTo>
                    <a:pt x="198" y="4"/>
                  </a:lnTo>
                  <a:lnTo>
                    <a:pt x="198" y="3"/>
                  </a:lnTo>
                  <a:lnTo>
                    <a:pt x="198" y="2"/>
                  </a:lnTo>
                </a:path>
              </a:pathLst>
            </a:custGeom>
            <a:solidFill>
              <a:srgbClr val="EEF1FD"/>
            </a:solidFill>
            <a:ln w="12700" cap="rnd" cmpd="sng">
              <a:solidFill>
                <a:srgbClr val="E2DFF8"/>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477" name="Freeform 128"/>
            <p:cNvSpPr>
              <a:spLocks/>
            </p:cNvSpPr>
            <p:nvPr/>
          </p:nvSpPr>
          <p:spPr bwMode="auto">
            <a:xfrm>
              <a:off x="2781" y="1804"/>
              <a:ext cx="37" cy="78"/>
            </a:xfrm>
            <a:custGeom>
              <a:avLst/>
              <a:gdLst>
                <a:gd name="T0" fmla="*/ 8 w 37"/>
                <a:gd name="T1" fmla="*/ 0 h 78"/>
                <a:gd name="T2" fmla="*/ 12 w 37"/>
                <a:gd name="T3" fmla="*/ 3 h 78"/>
                <a:gd name="T4" fmla="*/ 20 w 37"/>
                <a:gd name="T5" fmla="*/ 9 h 78"/>
                <a:gd name="T6" fmla="*/ 30 w 37"/>
                <a:gd name="T7" fmla="*/ 15 h 78"/>
                <a:gd name="T8" fmla="*/ 35 w 37"/>
                <a:gd name="T9" fmla="*/ 20 h 78"/>
                <a:gd name="T10" fmla="*/ 34 w 37"/>
                <a:gd name="T11" fmla="*/ 24 h 78"/>
                <a:gd name="T12" fmla="*/ 33 w 37"/>
                <a:gd name="T13" fmla="*/ 27 h 78"/>
                <a:gd name="T14" fmla="*/ 31 w 37"/>
                <a:gd name="T15" fmla="*/ 31 h 78"/>
                <a:gd name="T16" fmla="*/ 30 w 37"/>
                <a:gd name="T17" fmla="*/ 35 h 78"/>
                <a:gd name="T18" fmla="*/ 29 w 37"/>
                <a:gd name="T19" fmla="*/ 38 h 78"/>
                <a:gd name="T20" fmla="*/ 28 w 37"/>
                <a:gd name="T21" fmla="*/ 41 h 78"/>
                <a:gd name="T22" fmla="*/ 26 w 37"/>
                <a:gd name="T23" fmla="*/ 45 h 78"/>
                <a:gd name="T24" fmla="*/ 26 w 37"/>
                <a:gd name="T25" fmla="*/ 47 h 78"/>
                <a:gd name="T26" fmla="*/ 25 w 37"/>
                <a:gd name="T27" fmla="*/ 50 h 78"/>
                <a:gd name="T28" fmla="*/ 24 w 37"/>
                <a:gd name="T29" fmla="*/ 53 h 78"/>
                <a:gd name="T30" fmla="*/ 24 w 37"/>
                <a:gd name="T31" fmla="*/ 56 h 78"/>
                <a:gd name="T32" fmla="*/ 23 w 37"/>
                <a:gd name="T33" fmla="*/ 59 h 78"/>
                <a:gd name="T34" fmla="*/ 22 w 37"/>
                <a:gd name="T35" fmla="*/ 62 h 78"/>
                <a:gd name="T36" fmla="*/ 21 w 37"/>
                <a:gd name="T37" fmla="*/ 66 h 78"/>
                <a:gd name="T38" fmla="*/ 21 w 37"/>
                <a:gd name="T39" fmla="*/ 69 h 78"/>
                <a:gd name="T40" fmla="*/ 18 w 37"/>
                <a:gd name="T41" fmla="*/ 72 h 78"/>
                <a:gd name="T42" fmla="*/ 12 w 37"/>
                <a:gd name="T43" fmla="*/ 74 h 78"/>
                <a:gd name="T44" fmla="*/ 5 w 37"/>
                <a:gd name="T45" fmla="*/ 76 h 78"/>
                <a:gd name="T46" fmla="*/ 1 w 37"/>
                <a:gd name="T47" fmla="*/ 77 h 78"/>
                <a:gd name="T48" fmla="*/ 0 w 37"/>
                <a:gd name="T49" fmla="*/ 76 h 78"/>
                <a:gd name="T50" fmla="*/ 1 w 37"/>
                <a:gd name="T51" fmla="*/ 73 h 78"/>
                <a:gd name="T52" fmla="*/ 1 w 37"/>
                <a:gd name="T53" fmla="*/ 70 h 78"/>
                <a:gd name="T54" fmla="*/ 1 w 37"/>
                <a:gd name="T55" fmla="*/ 67 h 78"/>
                <a:gd name="T56" fmla="*/ 2 w 37"/>
                <a:gd name="T57" fmla="*/ 64 h 78"/>
                <a:gd name="T58" fmla="*/ 2 w 37"/>
                <a:gd name="T59" fmla="*/ 60 h 78"/>
                <a:gd name="T60" fmla="*/ 3 w 37"/>
                <a:gd name="T61" fmla="*/ 57 h 78"/>
                <a:gd name="T62" fmla="*/ 3 w 37"/>
                <a:gd name="T63" fmla="*/ 53 h 78"/>
                <a:gd name="T64" fmla="*/ 3 w 37"/>
                <a:gd name="T65" fmla="*/ 49 h 78"/>
                <a:gd name="T66" fmla="*/ 3 w 37"/>
                <a:gd name="T67" fmla="*/ 43 h 78"/>
                <a:gd name="T68" fmla="*/ 3 w 37"/>
                <a:gd name="T69" fmla="*/ 36 h 78"/>
                <a:gd name="T70" fmla="*/ 4 w 37"/>
                <a:gd name="T71" fmla="*/ 27 h 78"/>
                <a:gd name="T72" fmla="*/ 4 w 37"/>
                <a:gd name="T73" fmla="*/ 18 h 78"/>
                <a:gd name="T74" fmla="*/ 5 w 37"/>
                <a:gd name="T75" fmla="*/ 10 h 78"/>
                <a:gd name="T76" fmla="*/ 6 w 37"/>
                <a:gd name="T77" fmla="*/ 4 h 78"/>
                <a:gd name="T78" fmla="*/ 8 w 37"/>
                <a:gd name="T79" fmla="*/ 0 h 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 h="78">
                  <a:moveTo>
                    <a:pt x="8" y="0"/>
                  </a:moveTo>
                  <a:lnTo>
                    <a:pt x="8" y="0"/>
                  </a:lnTo>
                  <a:lnTo>
                    <a:pt x="10" y="2"/>
                  </a:lnTo>
                  <a:lnTo>
                    <a:pt x="12" y="3"/>
                  </a:lnTo>
                  <a:lnTo>
                    <a:pt x="16" y="6"/>
                  </a:lnTo>
                  <a:lnTo>
                    <a:pt x="20" y="9"/>
                  </a:lnTo>
                  <a:lnTo>
                    <a:pt x="25" y="12"/>
                  </a:lnTo>
                  <a:lnTo>
                    <a:pt x="30" y="15"/>
                  </a:lnTo>
                  <a:lnTo>
                    <a:pt x="36" y="18"/>
                  </a:lnTo>
                  <a:lnTo>
                    <a:pt x="35" y="20"/>
                  </a:lnTo>
                  <a:lnTo>
                    <a:pt x="35" y="22"/>
                  </a:lnTo>
                  <a:lnTo>
                    <a:pt x="34" y="24"/>
                  </a:lnTo>
                  <a:lnTo>
                    <a:pt x="33" y="25"/>
                  </a:lnTo>
                  <a:lnTo>
                    <a:pt x="33" y="27"/>
                  </a:lnTo>
                  <a:lnTo>
                    <a:pt x="32" y="29"/>
                  </a:lnTo>
                  <a:lnTo>
                    <a:pt x="31" y="31"/>
                  </a:lnTo>
                  <a:lnTo>
                    <a:pt x="31" y="33"/>
                  </a:lnTo>
                  <a:lnTo>
                    <a:pt x="30" y="35"/>
                  </a:lnTo>
                  <a:lnTo>
                    <a:pt x="29" y="36"/>
                  </a:lnTo>
                  <a:lnTo>
                    <a:pt x="29" y="38"/>
                  </a:lnTo>
                  <a:lnTo>
                    <a:pt x="28" y="40"/>
                  </a:lnTo>
                  <a:lnTo>
                    <a:pt x="28" y="41"/>
                  </a:lnTo>
                  <a:lnTo>
                    <a:pt x="27" y="43"/>
                  </a:lnTo>
                  <a:lnTo>
                    <a:pt x="26" y="45"/>
                  </a:lnTo>
                  <a:lnTo>
                    <a:pt x="26" y="46"/>
                  </a:lnTo>
                  <a:lnTo>
                    <a:pt x="26" y="47"/>
                  </a:lnTo>
                  <a:lnTo>
                    <a:pt x="25" y="48"/>
                  </a:lnTo>
                  <a:lnTo>
                    <a:pt x="25" y="50"/>
                  </a:lnTo>
                  <a:lnTo>
                    <a:pt x="25" y="51"/>
                  </a:lnTo>
                  <a:lnTo>
                    <a:pt x="24" y="53"/>
                  </a:lnTo>
                  <a:lnTo>
                    <a:pt x="24" y="54"/>
                  </a:lnTo>
                  <a:lnTo>
                    <a:pt x="24" y="56"/>
                  </a:lnTo>
                  <a:lnTo>
                    <a:pt x="23" y="57"/>
                  </a:lnTo>
                  <a:lnTo>
                    <a:pt x="23" y="59"/>
                  </a:lnTo>
                  <a:lnTo>
                    <a:pt x="23" y="61"/>
                  </a:lnTo>
                  <a:lnTo>
                    <a:pt x="22" y="62"/>
                  </a:lnTo>
                  <a:lnTo>
                    <a:pt x="22" y="64"/>
                  </a:lnTo>
                  <a:lnTo>
                    <a:pt x="21" y="66"/>
                  </a:lnTo>
                  <a:lnTo>
                    <a:pt x="21" y="67"/>
                  </a:lnTo>
                  <a:lnTo>
                    <a:pt x="21" y="69"/>
                  </a:lnTo>
                  <a:lnTo>
                    <a:pt x="21" y="71"/>
                  </a:lnTo>
                  <a:lnTo>
                    <a:pt x="18" y="72"/>
                  </a:lnTo>
                  <a:lnTo>
                    <a:pt x="15" y="73"/>
                  </a:lnTo>
                  <a:lnTo>
                    <a:pt x="12" y="74"/>
                  </a:lnTo>
                  <a:lnTo>
                    <a:pt x="8" y="75"/>
                  </a:lnTo>
                  <a:lnTo>
                    <a:pt x="5" y="76"/>
                  </a:lnTo>
                  <a:lnTo>
                    <a:pt x="3" y="76"/>
                  </a:lnTo>
                  <a:lnTo>
                    <a:pt x="1" y="77"/>
                  </a:lnTo>
                  <a:lnTo>
                    <a:pt x="0" y="77"/>
                  </a:lnTo>
                  <a:lnTo>
                    <a:pt x="0" y="76"/>
                  </a:lnTo>
                  <a:lnTo>
                    <a:pt x="1" y="74"/>
                  </a:lnTo>
                  <a:lnTo>
                    <a:pt x="1" y="73"/>
                  </a:lnTo>
                  <a:lnTo>
                    <a:pt x="1" y="72"/>
                  </a:lnTo>
                  <a:lnTo>
                    <a:pt x="1" y="70"/>
                  </a:lnTo>
                  <a:lnTo>
                    <a:pt x="1" y="69"/>
                  </a:lnTo>
                  <a:lnTo>
                    <a:pt x="1" y="67"/>
                  </a:lnTo>
                  <a:lnTo>
                    <a:pt x="2" y="65"/>
                  </a:lnTo>
                  <a:lnTo>
                    <a:pt x="2" y="64"/>
                  </a:lnTo>
                  <a:lnTo>
                    <a:pt x="2" y="62"/>
                  </a:lnTo>
                  <a:lnTo>
                    <a:pt x="2" y="60"/>
                  </a:lnTo>
                  <a:lnTo>
                    <a:pt x="2" y="59"/>
                  </a:lnTo>
                  <a:lnTo>
                    <a:pt x="3" y="57"/>
                  </a:lnTo>
                  <a:lnTo>
                    <a:pt x="3" y="55"/>
                  </a:lnTo>
                  <a:lnTo>
                    <a:pt x="3" y="53"/>
                  </a:lnTo>
                  <a:lnTo>
                    <a:pt x="3" y="51"/>
                  </a:lnTo>
                  <a:lnTo>
                    <a:pt x="3" y="49"/>
                  </a:lnTo>
                  <a:lnTo>
                    <a:pt x="3" y="46"/>
                  </a:lnTo>
                  <a:lnTo>
                    <a:pt x="3" y="43"/>
                  </a:lnTo>
                  <a:lnTo>
                    <a:pt x="3" y="40"/>
                  </a:lnTo>
                  <a:lnTo>
                    <a:pt x="3" y="36"/>
                  </a:lnTo>
                  <a:lnTo>
                    <a:pt x="3" y="31"/>
                  </a:lnTo>
                  <a:lnTo>
                    <a:pt x="4" y="27"/>
                  </a:lnTo>
                  <a:lnTo>
                    <a:pt x="4" y="23"/>
                  </a:lnTo>
                  <a:lnTo>
                    <a:pt x="4" y="18"/>
                  </a:lnTo>
                  <a:lnTo>
                    <a:pt x="5" y="14"/>
                  </a:lnTo>
                  <a:lnTo>
                    <a:pt x="5" y="10"/>
                  </a:lnTo>
                  <a:lnTo>
                    <a:pt x="6" y="7"/>
                  </a:lnTo>
                  <a:lnTo>
                    <a:pt x="6" y="4"/>
                  </a:lnTo>
                  <a:lnTo>
                    <a:pt x="7" y="1"/>
                  </a:lnTo>
                  <a:lnTo>
                    <a:pt x="8" y="0"/>
                  </a:lnTo>
                </a:path>
              </a:pathLst>
            </a:custGeom>
            <a:solidFill>
              <a:srgbClr val="27332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78" name="Freeform 129"/>
            <p:cNvSpPr>
              <a:spLocks/>
            </p:cNvSpPr>
            <p:nvPr/>
          </p:nvSpPr>
          <p:spPr bwMode="auto">
            <a:xfrm>
              <a:off x="2283" y="1976"/>
              <a:ext cx="30" cy="23"/>
            </a:xfrm>
            <a:custGeom>
              <a:avLst/>
              <a:gdLst>
                <a:gd name="T0" fmla="*/ 9 w 30"/>
                <a:gd name="T1" fmla="*/ 17 h 23"/>
                <a:gd name="T2" fmla="*/ 10 w 30"/>
                <a:gd name="T3" fmla="*/ 17 h 23"/>
                <a:gd name="T4" fmla="*/ 11 w 30"/>
                <a:gd name="T5" fmla="*/ 16 h 23"/>
                <a:gd name="T6" fmla="*/ 12 w 30"/>
                <a:gd name="T7" fmla="*/ 15 h 23"/>
                <a:gd name="T8" fmla="*/ 13 w 30"/>
                <a:gd name="T9" fmla="*/ 14 h 23"/>
                <a:gd name="T10" fmla="*/ 14 w 30"/>
                <a:gd name="T11" fmla="*/ 13 h 23"/>
                <a:gd name="T12" fmla="*/ 16 w 30"/>
                <a:gd name="T13" fmla="*/ 12 h 23"/>
                <a:gd name="T14" fmla="*/ 17 w 30"/>
                <a:gd name="T15" fmla="*/ 11 h 23"/>
                <a:gd name="T16" fmla="*/ 17 w 30"/>
                <a:gd name="T17" fmla="*/ 10 h 23"/>
                <a:gd name="T18" fmla="*/ 22 w 30"/>
                <a:gd name="T19" fmla="*/ 7 h 23"/>
                <a:gd name="T20" fmla="*/ 25 w 30"/>
                <a:gd name="T21" fmla="*/ 5 h 23"/>
                <a:gd name="T22" fmla="*/ 27 w 30"/>
                <a:gd name="T23" fmla="*/ 4 h 23"/>
                <a:gd name="T24" fmla="*/ 28 w 30"/>
                <a:gd name="T25" fmla="*/ 3 h 23"/>
                <a:gd name="T26" fmla="*/ 29 w 30"/>
                <a:gd name="T27" fmla="*/ 2 h 23"/>
                <a:gd name="T28" fmla="*/ 29 w 30"/>
                <a:gd name="T29" fmla="*/ 1 h 23"/>
                <a:gd name="T30" fmla="*/ 28 w 30"/>
                <a:gd name="T31" fmla="*/ 1 h 23"/>
                <a:gd name="T32" fmla="*/ 28 w 30"/>
                <a:gd name="T33" fmla="*/ 0 h 23"/>
                <a:gd name="T34" fmla="*/ 27 w 30"/>
                <a:gd name="T35" fmla="*/ 0 h 23"/>
                <a:gd name="T36" fmla="*/ 26 w 30"/>
                <a:gd name="T37" fmla="*/ 1 h 23"/>
                <a:gd name="T38" fmla="*/ 25 w 30"/>
                <a:gd name="T39" fmla="*/ 1 h 23"/>
                <a:gd name="T40" fmla="*/ 22 w 30"/>
                <a:gd name="T41" fmla="*/ 3 h 23"/>
                <a:gd name="T42" fmla="*/ 19 w 30"/>
                <a:gd name="T43" fmla="*/ 5 h 23"/>
                <a:gd name="T44" fmla="*/ 15 w 30"/>
                <a:gd name="T45" fmla="*/ 7 h 23"/>
                <a:gd name="T46" fmla="*/ 13 w 30"/>
                <a:gd name="T47" fmla="*/ 7 h 23"/>
                <a:gd name="T48" fmla="*/ 11 w 30"/>
                <a:gd name="T49" fmla="*/ 8 h 23"/>
                <a:gd name="T50" fmla="*/ 9 w 30"/>
                <a:gd name="T51" fmla="*/ 9 h 23"/>
                <a:gd name="T52" fmla="*/ 7 w 30"/>
                <a:gd name="T53" fmla="*/ 10 h 23"/>
                <a:gd name="T54" fmla="*/ 7 w 30"/>
                <a:gd name="T55" fmla="*/ 11 h 23"/>
                <a:gd name="T56" fmla="*/ 5 w 30"/>
                <a:gd name="T57" fmla="*/ 11 h 23"/>
                <a:gd name="T58" fmla="*/ 3 w 30"/>
                <a:gd name="T59" fmla="*/ 11 h 23"/>
                <a:gd name="T60" fmla="*/ 0 w 30"/>
                <a:gd name="T61" fmla="*/ 12 h 23"/>
                <a:gd name="T62" fmla="*/ 1 w 30"/>
                <a:gd name="T63" fmla="*/ 12 h 23"/>
                <a:gd name="T64" fmla="*/ 2 w 30"/>
                <a:gd name="T65" fmla="*/ 12 h 23"/>
                <a:gd name="T66" fmla="*/ 3 w 30"/>
                <a:gd name="T67" fmla="*/ 12 h 23"/>
                <a:gd name="T68" fmla="*/ 4 w 30"/>
                <a:gd name="T69" fmla="*/ 13 h 23"/>
                <a:gd name="T70" fmla="*/ 5 w 30"/>
                <a:gd name="T71" fmla="*/ 14 h 23"/>
                <a:gd name="T72" fmla="*/ 6 w 30"/>
                <a:gd name="T73" fmla="*/ 16 h 23"/>
                <a:gd name="T74" fmla="*/ 5 w 30"/>
                <a:gd name="T75" fmla="*/ 18 h 23"/>
                <a:gd name="T76" fmla="*/ 3 w 30"/>
                <a:gd name="T77" fmla="*/ 22 h 23"/>
                <a:gd name="T78" fmla="*/ 4 w 30"/>
                <a:gd name="T79" fmla="*/ 22 h 23"/>
                <a:gd name="T80" fmla="*/ 4 w 30"/>
                <a:gd name="T81" fmla="*/ 21 h 23"/>
                <a:gd name="T82" fmla="*/ 5 w 30"/>
                <a:gd name="T83" fmla="*/ 20 h 23"/>
                <a:gd name="T84" fmla="*/ 6 w 30"/>
                <a:gd name="T85" fmla="*/ 20 h 23"/>
                <a:gd name="T86" fmla="*/ 7 w 30"/>
                <a:gd name="T87" fmla="*/ 19 h 23"/>
                <a:gd name="T88" fmla="*/ 8 w 30"/>
                <a:gd name="T89" fmla="*/ 18 h 23"/>
                <a:gd name="T90" fmla="*/ 9 w 30"/>
                <a:gd name="T91" fmla="*/ 17 h 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0" h="23">
                  <a:moveTo>
                    <a:pt x="9" y="17"/>
                  </a:moveTo>
                  <a:lnTo>
                    <a:pt x="10" y="17"/>
                  </a:lnTo>
                  <a:lnTo>
                    <a:pt x="11" y="16"/>
                  </a:lnTo>
                  <a:lnTo>
                    <a:pt x="12" y="15"/>
                  </a:lnTo>
                  <a:lnTo>
                    <a:pt x="13" y="14"/>
                  </a:lnTo>
                  <a:lnTo>
                    <a:pt x="14" y="13"/>
                  </a:lnTo>
                  <a:lnTo>
                    <a:pt x="16" y="12"/>
                  </a:lnTo>
                  <a:lnTo>
                    <a:pt x="17" y="11"/>
                  </a:lnTo>
                  <a:lnTo>
                    <a:pt x="17" y="10"/>
                  </a:lnTo>
                  <a:lnTo>
                    <a:pt x="22" y="7"/>
                  </a:lnTo>
                  <a:lnTo>
                    <a:pt x="25" y="5"/>
                  </a:lnTo>
                  <a:lnTo>
                    <a:pt x="27" y="4"/>
                  </a:lnTo>
                  <a:lnTo>
                    <a:pt x="28" y="3"/>
                  </a:lnTo>
                  <a:lnTo>
                    <a:pt x="29" y="2"/>
                  </a:lnTo>
                  <a:lnTo>
                    <a:pt x="29" y="1"/>
                  </a:lnTo>
                  <a:lnTo>
                    <a:pt x="28" y="1"/>
                  </a:lnTo>
                  <a:lnTo>
                    <a:pt x="28" y="0"/>
                  </a:lnTo>
                  <a:lnTo>
                    <a:pt x="27" y="0"/>
                  </a:lnTo>
                  <a:lnTo>
                    <a:pt x="26" y="1"/>
                  </a:lnTo>
                  <a:lnTo>
                    <a:pt x="25" y="1"/>
                  </a:lnTo>
                  <a:lnTo>
                    <a:pt x="22" y="3"/>
                  </a:lnTo>
                  <a:lnTo>
                    <a:pt x="19" y="5"/>
                  </a:lnTo>
                  <a:lnTo>
                    <a:pt x="15" y="7"/>
                  </a:lnTo>
                  <a:lnTo>
                    <a:pt x="13" y="7"/>
                  </a:lnTo>
                  <a:lnTo>
                    <a:pt x="11" y="8"/>
                  </a:lnTo>
                  <a:lnTo>
                    <a:pt x="9" y="9"/>
                  </a:lnTo>
                  <a:lnTo>
                    <a:pt x="7" y="10"/>
                  </a:lnTo>
                  <a:lnTo>
                    <a:pt x="7" y="11"/>
                  </a:lnTo>
                  <a:lnTo>
                    <a:pt x="5" y="11"/>
                  </a:lnTo>
                  <a:lnTo>
                    <a:pt x="3" y="11"/>
                  </a:lnTo>
                  <a:lnTo>
                    <a:pt x="0" y="12"/>
                  </a:lnTo>
                  <a:lnTo>
                    <a:pt x="1" y="12"/>
                  </a:lnTo>
                  <a:lnTo>
                    <a:pt x="2" y="12"/>
                  </a:lnTo>
                  <a:lnTo>
                    <a:pt x="3" y="12"/>
                  </a:lnTo>
                  <a:lnTo>
                    <a:pt x="4" y="13"/>
                  </a:lnTo>
                  <a:lnTo>
                    <a:pt x="5" y="14"/>
                  </a:lnTo>
                  <a:lnTo>
                    <a:pt x="6" y="16"/>
                  </a:lnTo>
                  <a:lnTo>
                    <a:pt x="5" y="18"/>
                  </a:lnTo>
                  <a:lnTo>
                    <a:pt x="3" y="22"/>
                  </a:lnTo>
                  <a:lnTo>
                    <a:pt x="4" y="22"/>
                  </a:lnTo>
                  <a:lnTo>
                    <a:pt x="4" y="21"/>
                  </a:lnTo>
                  <a:lnTo>
                    <a:pt x="5" y="20"/>
                  </a:lnTo>
                  <a:lnTo>
                    <a:pt x="6" y="20"/>
                  </a:lnTo>
                  <a:lnTo>
                    <a:pt x="7" y="19"/>
                  </a:lnTo>
                  <a:lnTo>
                    <a:pt x="8" y="18"/>
                  </a:lnTo>
                  <a:lnTo>
                    <a:pt x="9" y="17"/>
                  </a:lnTo>
                </a:path>
              </a:pathLst>
            </a:custGeom>
            <a:solidFill>
              <a:srgbClr val="27332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79" name="Freeform 130"/>
            <p:cNvSpPr>
              <a:spLocks/>
            </p:cNvSpPr>
            <p:nvPr/>
          </p:nvSpPr>
          <p:spPr bwMode="auto">
            <a:xfrm>
              <a:off x="2298" y="1965"/>
              <a:ext cx="36" cy="22"/>
            </a:xfrm>
            <a:custGeom>
              <a:avLst/>
              <a:gdLst>
                <a:gd name="T0" fmla="*/ 34 w 36"/>
                <a:gd name="T1" fmla="*/ 0 h 22"/>
                <a:gd name="T2" fmla="*/ 34 w 36"/>
                <a:gd name="T3" fmla="*/ 0 h 22"/>
                <a:gd name="T4" fmla="*/ 33 w 36"/>
                <a:gd name="T5" fmla="*/ 0 h 22"/>
                <a:gd name="T6" fmla="*/ 32 w 36"/>
                <a:gd name="T7" fmla="*/ 0 h 22"/>
                <a:gd name="T8" fmla="*/ 31 w 36"/>
                <a:gd name="T9" fmla="*/ 1 h 22"/>
                <a:gd name="T10" fmla="*/ 28 w 36"/>
                <a:gd name="T11" fmla="*/ 2 h 22"/>
                <a:gd name="T12" fmla="*/ 25 w 36"/>
                <a:gd name="T13" fmla="*/ 3 h 22"/>
                <a:gd name="T14" fmla="*/ 21 w 36"/>
                <a:gd name="T15" fmla="*/ 6 h 22"/>
                <a:gd name="T16" fmla="*/ 15 w 36"/>
                <a:gd name="T17" fmla="*/ 8 h 22"/>
                <a:gd name="T18" fmla="*/ 15 w 36"/>
                <a:gd name="T19" fmla="*/ 9 h 22"/>
                <a:gd name="T20" fmla="*/ 13 w 36"/>
                <a:gd name="T21" fmla="*/ 9 h 22"/>
                <a:gd name="T22" fmla="*/ 11 w 36"/>
                <a:gd name="T23" fmla="*/ 10 h 22"/>
                <a:gd name="T24" fmla="*/ 9 w 36"/>
                <a:gd name="T25" fmla="*/ 11 h 22"/>
                <a:gd name="T26" fmla="*/ 6 w 36"/>
                <a:gd name="T27" fmla="*/ 13 h 22"/>
                <a:gd name="T28" fmla="*/ 4 w 36"/>
                <a:gd name="T29" fmla="*/ 14 h 22"/>
                <a:gd name="T30" fmla="*/ 1 w 36"/>
                <a:gd name="T31" fmla="*/ 14 h 22"/>
                <a:gd name="T32" fmla="*/ 0 w 36"/>
                <a:gd name="T33" fmla="*/ 15 h 22"/>
                <a:gd name="T34" fmla="*/ 1 w 36"/>
                <a:gd name="T35" fmla="*/ 15 h 22"/>
                <a:gd name="T36" fmla="*/ 3 w 36"/>
                <a:gd name="T37" fmla="*/ 15 h 22"/>
                <a:gd name="T38" fmla="*/ 4 w 36"/>
                <a:gd name="T39" fmla="*/ 15 h 22"/>
                <a:gd name="T40" fmla="*/ 5 w 36"/>
                <a:gd name="T41" fmla="*/ 16 h 22"/>
                <a:gd name="T42" fmla="*/ 6 w 36"/>
                <a:gd name="T43" fmla="*/ 17 h 22"/>
                <a:gd name="T44" fmla="*/ 6 w 36"/>
                <a:gd name="T45" fmla="*/ 19 h 22"/>
                <a:gd name="T46" fmla="*/ 5 w 36"/>
                <a:gd name="T47" fmla="*/ 21 h 22"/>
                <a:gd name="T48" fmla="*/ 6 w 36"/>
                <a:gd name="T49" fmla="*/ 20 h 22"/>
                <a:gd name="T50" fmla="*/ 6 w 36"/>
                <a:gd name="T51" fmla="*/ 19 h 22"/>
                <a:gd name="T52" fmla="*/ 8 w 36"/>
                <a:gd name="T53" fmla="*/ 18 h 22"/>
                <a:gd name="T54" fmla="*/ 9 w 36"/>
                <a:gd name="T55" fmla="*/ 17 h 22"/>
                <a:gd name="T56" fmla="*/ 12 w 36"/>
                <a:gd name="T57" fmla="*/ 15 h 22"/>
                <a:gd name="T58" fmla="*/ 15 w 36"/>
                <a:gd name="T59" fmla="*/ 14 h 22"/>
                <a:gd name="T60" fmla="*/ 18 w 36"/>
                <a:gd name="T61" fmla="*/ 12 h 22"/>
                <a:gd name="T62" fmla="*/ 24 w 36"/>
                <a:gd name="T63" fmla="*/ 9 h 22"/>
                <a:gd name="T64" fmla="*/ 28 w 36"/>
                <a:gd name="T65" fmla="*/ 7 h 22"/>
                <a:gd name="T66" fmla="*/ 31 w 36"/>
                <a:gd name="T67" fmla="*/ 5 h 22"/>
                <a:gd name="T68" fmla="*/ 33 w 36"/>
                <a:gd name="T69" fmla="*/ 4 h 22"/>
                <a:gd name="T70" fmla="*/ 34 w 36"/>
                <a:gd name="T71" fmla="*/ 2 h 22"/>
                <a:gd name="T72" fmla="*/ 35 w 36"/>
                <a:gd name="T73" fmla="*/ 2 h 22"/>
                <a:gd name="T74" fmla="*/ 35 w 36"/>
                <a:gd name="T75" fmla="*/ 1 h 22"/>
                <a:gd name="T76" fmla="*/ 34 w 36"/>
                <a:gd name="T77" fmla="*/ 0 h 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6" h="22">
                  <a:moveTo>
                    <a:pt x="34" y="0"/>
                  </a:moveTo>
                  <a:lnTo>
                    <a:pt x="34" y="0"/>
                  </a:lnTo>
                  <a:lnTo>
                    <a:pt x="33" y="0"/>
                  </a:lnTo>
                  <a:lnTo>
                    <a:pt x="32" y="0"/>
                  </a:lnTo>
                  <a:lnTo>
                    <a:pt x="31" y="1"/>
                  </a:lnTo>
                  <a:lnTo>
                    <a:pt x="28" y="2"/>
                  </a:lnTo>
                  <a:lnTo>
                    <a:pt x="25" y="3"/>
                  </a:lnTo>
                  <a:lnTo>
                    <a:pt x="21" y="6"/>
                  </a:lnTo>
                  <a:lnTo>
                    <a:pt x="15" y="8"/>
                  </a:lnTo>
                  <a:lnTo>
                    <a:pt x="15" y="9"/>
                  </a:lnTo>
                  <a:lnTo>
                    <a:pt x="13" y="9"/>
                  </a:lnTo>
                  <a:lnTo>
                    <a:pt x="11" y="10"/>
                  </a:lnTo>
                  <a:lnTo>
                    <a:pt x="9" y="11"/>
                  </a:lnTo>
                  <a:lnTo>
                    <a:pt x="6" y="13"/>
                  </a:lnTo>
                  <a:lnTo>
                    <a:pt x="4" y="14"/>
                  </a:lnTo>
                  <a:lnTo>
                    <a:pt x="1" y="14"/>
                  </a:lnTo>
                  <a:lnTo>
                    <a:pt x="0" y="15"/>
                  </a:lnTo>
                  <a:lnTo>
                    <a:pt x="1" y="15"/>
                  </a:lnTo>
                  <a:lnTo>
                    <a:pt x="3" y="15"/>
                  </a:lnTo>
                  <a:lnTo>
                    <a:pt x="4" y="15"/>
                  </a:lnTo>
                  <a:lnTo>
                    <a:pt x="5" y="16"/>
                  </a:lnTo>
                  <a:lnTo>
                    <a:pt x="6" y="17"/>
                  </a:lnTo>
                  <a:lnTo>
                    <a:pt x="6" y="19"/>
                  </a:lnTo>
                  <a:lnTo>
                    <a:pt x="5" y="21"/>
                  </a:lnTo>
                  <a:lnTo>
                    <a:pt x="6" y="20"/>
                  </a:lnTo>
                  <a:lnTo>
                    <a:pt x="6" y="19"/>
                  </a:lnTo>
                  <a:lnTo>
                    <a:pt x="8" y="18"/>
                  </a:lnTo>
                  <a:lnTo>
                    <a:pt x="9" y="17"/>
                  </a:lnTo>
                  <a:lnTo>
                    <a:pt x="12" y="15"/>
                  </a:lnTo>
                  <a:lnTo>
                    <a:pt x="15" y="14"/>
                  </a:lnTo>
                  <a:lnTo>
                    <a:pt x="18" y="12"/>
                  </a:lnTo>
                  <a:lnTo>
                    <a:pt x="24" y="9"/>
                  </a:lnTo>
                  <a:lnTo>
                    <a:pt x="28" y="7"/>
                  </a:lnTo>
                  <a:lnTo>
                    <a:pt x="31" y="5"/>
                  </a:lnTo>
                  <a:lnTo>
                    <a:pt x="33" y="4"/>
                  </a:lnTo>
                  <a:lnTo>
                    <a:pt x="34" y="2"/>
                  </a:lnTo>
                  <a:lnTo>
                    <a:pt x="35" y="2"/>
                  </a:lnTo>
                  <a:lnTo>
                    <a:pt x="35" y="1"/>
                  </a:lnTo>
                  <a:lnTo>
                    <a:pt x="34" y="0"/>
                  </a:lnTo>
                </a:path>
              </a:pathLst>
            </a:custGeom>
            <a:solidFill>
              <a:srgbClr val="27332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80" name="Freeform 131"/>
            <p:cNvSpPr>
              <a:spLocks/>
            </p:cNvSpPr>
            <p:nvPr/>
          </p:nvSpPr>
          <p:spPr bwMode="auto">
            <a:xfrm>
              <a:off x="2324" y="1953"/>
              <a:ext cx="39" cy="20"/>
            </a:xfrm>
            <a:custGeom>
              <a:avLst/>
              <a:gdLst>
                <a:gd name="T0" fmla="*/ 37 w 39"/>
                <a:gd name="T1" fmla="*/ 0 h 20"/>
                <a:gd name="T2" fmla="*/ 37 w 39"/>
                <a:gd name="T3" fmla="*/ 0 h 20"/>
                <a:gd name="T4" fmla="*/ 36 w 39"/>
                <a:gd name="T5" fmla="*/ 0 h 20"/>
                <a:gd name="T6" fmla="*/ 35 w 39"/>
                <a:gd name="T7" fmla="*/ 0 h 20"/>
                <a:gd name="T8" fmla="*/ 33 w 39"/>
                <a:gd name="T9" fmla="*/ 1 h 20"/>
                <a:gd name="T10" fmla="*/ 30 w 39"/>
                <a:gd name="T11" fmla="*/ 2 h 20"/>
                <a:gd name="T12" fmla="*/ 27 w 39"/>
                <a:gd name="T13" fmla="*/ 3 h 20"/>
                <a:gd name="T14" fmla="*/ 22 w 39"/>
                <a:gd name="T15" fmla="*/ 5 h 20"/>
                <a:gd name="T16" fmla="*/ 16 w 39"/>
                <a:gd name="T17" fmla="*/ 7 h 20"/>
                <a:gd name="T18" fmla="*/ 15 w 39"/>
                <a:gd name="T19" fmla="*/ 7 h 20"/>
                <a:gd name="T20" fmla="*/ 14 w 39"/>
                <a:gd name="T21" fmla="*/ 8 h 20"/>
                <a:gd name="T22" fmla="*/ 12 w 39"/>
                <a:gd name="T23" fmla="*/ 9 h 20"/>
                <a:gd name="T24" fmla="*/ 9 w 39"/>
                <a:gd name="T25" fmla="*/ 10 h 20"/>
                <a:gd name="T26" fmla="*/ 7 w 39"/>
                <a:gd name="T27" fmla="*/ 11 h 20"/>
                <a:gd name="T28" fmla="*/ 4 w 39"/>
                <a:gd name="T29" fmla="*/ 11 h 20"/>
                <a:gd name="T30" fmla="*/ 2 w 39"/>
                <a:gd name="T31" fmla="*/ 12 h 20"/>
                <a:gd name="T32" fmla="*/ 0 w 39"/>
                <a:gd name="T33" fmla="*/ 12 h 20"/>
                <a:gd name="T34" fmla="*/ 1 w 39"/>
                <a:gd name="T35" fmla="*/ 13 h 20"/>
                <a:gd name="T36" fmla="*/ 2 w 39"/>
                <a:gd name="T37" fmla="*/ 13 h 20"/>
                <a:gd name="T38" fmla="*/ 3 w 39"/>
                <a:gd name="T39" fmla="*/ 13 h 20"/>
                <a:gd name="T40" fmla="*/ 4 w 39"/>
                <a:gd name="T41" fmla="*/ 14 h 20"/>
                <a:gd name="T42" fmla="*/ 5 w 39"/>
                <a:gd name="T43" fmla="*/ 15 h 20"/>
                <a:gd name="T44" fmla="*/ 5 w 39"/>
                <a:gd name="T45" fmla="*/ 17 h 20"/>
                <a:gd name="T46" fmla="*/ 4 w 39"/>
                <a:gd name="T47" fmla="*/ 19 h 20"/>
                <a:gd name="T48" fmla="*/ 5 w 39"/>
                <a:gd name="T49" fmla="*/ 18 h 20"/>
                <a:gd name="T50" fmla="*/ 7 w 39"/>
                <a:gd name="T51" fmla="*/ 17 h 20"/>
                <a:gd name="T52" fmla="*/ 8 w 39"/>
                <a:gd name="T53" fmla="*/ 16 h 20"/>
                <a:gd name="T54" fmla="*/ 11 w 39"/>
                <a:gd name="T55" fmla="*/ 14 h 20"/>
                <a:gd name="T56" fmla="*/ 15 w 39"/>
                <a:gd name="T57" fmla="*/ 13 h 20"/>
                <a:gd name="T58" fmla="*/ 19 w 39"/>
                <a:gd name="T59" fmla="*/ 11 h 20"/>
                <a:gd name="T60" fmla="*/ 25 w 39"/>
                <a:gd name="T61" fmla="*/ 9 h 20"/>
                <a:gd name="T62" fmla="*/ 30 w 39"/>
                <a:gd name="T63" fmla="*/ 7 h 20"/>
                <a:gd name="T64" fmla="*/ 34 w 39"/>
                <a:gd name="T65" fmla="*/ 5 h 20"/>
                <a:gd name="T66" fmla="*/ 36 w 39"/>
                <a:gd name="T67" fmla="*/ 4 h 20"/>
                <a:gd name="T68" fmla="*/ 37 w 39"/>
                <a:gd name="T69" fmla="*/ 3 h 20"/>
                <a:gd name="T70" fmla="*/ 38 w 39"/>
                <a:gd name="T71" fmla="*/ 2 h 20"/>
                <a:gd name="T72" fmla="*/ 38 w 39"/>
                <a:gd name="T73" fmla="*/ 1 h 20"/>
                <a:gd name="T74" fmla="*/ 37 w 39"/>
                <a:gd name="T75" fmla="*/ 0 h 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9" h="20">
                  <a:moveTo>
                    <a:pt x="37" y="0"/>
                  </a:moveTo>
                  <a:lnTo>
                    <a:pt x="37" y="0"/>
                  </a:lnTo>
                  <a:lnTo>
                    <a:pt x="36" y="0"/>
                  </a:lnTo>
                  <a:lnTo>
                    <a:pt x="35" y="0"/>
                  </a:lnTo>
                  <a:lnTo>
                    <a:pt x="33" y="1"/>
                  </a:lnTo>
                  <a:lnTo>
                    <a:pt x="30" y="2"/>
                  </a:lnTo>
                  <a:lnTo>
                    <a:pt x="27" y="3"/>
                  </a:lnTo>
                  <a:lnTo>
                    <a:pt x="22" y="5"/>
                  </a:lnTo>
                  <a:lnTo>
                    <a:pt x="16" y="7"/>
                  </a:lnTo>
                  <a:lnTo>
                    <a:pt x="15" y="7"/>
                  </a:lnTo>
                  <a:lnTo>
                    <a:pt x="14" y="8"/>
                  </a:lnTo>
                  <a:lnTo>
                    <a:pt x="12" y="9"/>
                  </a:lnTo>
                  <a:lnTo>
                    <a:pt x="9" y="10"/>
                  </a:lnTo>
                  <a:lnTo>
                    <a:pt x="7" y="11"/>
                  </a:lnTo>
                  <a:lnTo>
                    <a:pt x="4" y="11"/>
                  </a:lnTo>
                  <a:lnTo>
                    <a:pt x="2" y="12"/>
                  </a:lnTo>
                  <a:lnTo>
                    <a:pt x="0" y="12"/>
                  </a:lnTo>
                  <a:lnTo>
                    <a:pt x="1" y="13"/>
                  </a:lnTo>
                  <a:lnTo>
                    <a:pt x="2" y="13"/>
                  </a:lnTo>
                  <a:lnTo>
                    <a:pt x="3" y="13"/>
                  </a:lnTo>
                  <a:lnTo>
                    <a:pt x="4" y="14"/>
                  </a:lnTo>
                  <a:lnTo>
                    <a:pt x="5" y="15"/>
                  </a:lnTo>
                  <a:lnTo>
                    <a:pt x="5" y="17"/>
                  </a:lnTo>
                  <a:lnTo>
                    <a:pt x="4" y="19"/>
                  </a:lnTo>
                  <a:lnTo>
                    <a:pt x="5" y="18"/>
                  </a:lnTo>
                  <a:lnTo>
                    <a:pt x="7" y="17"/>
                  </a:lnTo>
                  <a:lnTo>
                    <a:pt x="8" y="16"/>
                  </a:lnTo>
                  <a:lnTo>
                    <a:pt x="11" y="14"/>
                  </a:lnTo>
                  <a:lnTo>
                    <a:pt x="15" y="13"/>
                  </a:lnTo>
                  <a:lnTo>
                    <a:pt x="19" y="11"/>
                  </a:lnTo>
                  <a:lnTo>
                    <a:pt x="25" y="9"/>
                  </a:lnTo>
                  <a:lnTo>
                    <a:pt x="30" y="7"/>
                  </a:lnTo>
                  <a:lnTo>
                    <a:pt x="34" y="5"/>
                  </a:lnTo>
                  <a:lnTo>
                    <a:pt x="36" y="4"/>
                  </a:lnTo>
                  <a:lnTo>
                    <a:pt x="37" y="3"/>
                  </a:lnTo>
                  <a:lnTo>
                    <a:pt x="38" y="2"/>
                  </a:lnTo>
                  <a:lnTo>
                    <a:pt x="38" y="1"/>
                  </a:lnTo>
                  <a:lnTo>
                    <a:pt x="37" y="0"/>
                  </a:lnTo>
                </a:path>
              </a:pathLst>
            </a:custGeom>
            <a:solidFill>
              <a:srgbClr val="27332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81" name="Freeform 132"/>
            <p:cNvSpPr>
              <a:spLocks/>
            </p:cNvSpPr>
            <p:nvPr/>
          </p:nvSpPr>
          <p:spPr bwMode="auto">
            <a:xfrm>
              <a:off x="2354" y="1937"/>
              <a:ext cx="43" cy="25"/>
            </a:xfrm>
            <a:custGeom>
              <a:avLst/>
              <a:gdLst>
                <a:gd name="T0" fmla="*/ 41 w 43"/>
                <a:gd name="T1" fmla="*/ 1 h 25"/>
                <a:gd name="T2" fmla="*/ 41 w 43"/>
                <a:gd name="T3" fmla="*/ 0 h 25"/>
                <a:gd name="T4" fmla="*/ 40 w 43"/>
                <a:gd name="T5" fmla="*/ 0 h 25"/>
                <a:gd name="T6" fmla="*/ 38 w 43"/>
                <a:gd name="T7" fmla="*/ 0 h 25"/>
                <a:gd name="T8" fmla="*/ 37 w 43"/>
                <a:gd name="T9" fmla="*/ 1 h 25"/>
                <a:gd name="T10" fmla="*/ 34 w 43"/>
                <a:gd name="T11" fmla="*/ 2 h 25"/>
                <a:gd name="T12" fmla="*/ 30 w 43"/>
                <a:gd name="T13" fmla="*/ 3 h 25"/>
                <a:gd name="T14" fmla="*/ 24 w 43"/>
                <a:gd name="T15" fmla="*/ 6 h 25"/>
                <a:gd name="T16" fmla="*/ 18 w 43"/>
                <a:gd name="T17" fmla="*/ 9 h 25"/>
                <a:gd name="T18" fmla="*/ 17 w 43"/>
                <a:gd name="T19" fmla="*/ 9 h 25"/>
                <a:gd name="T20" fmla="*/ 15 w 43"/>
                <a:gd name="T21" fmla="*/ 10 h 25"/>
                <a:gd name="T22" fmla="*/ 13 w 43"/>
                <a:gd name="T23" fmla="*/ 10 h 25"/>
                <a:gd name="T24" fmla="*/ 10 w 43"/>
                <a:gd name="T25" fmla="*/ 12 h 25"/>
                <a:gd name="T26" fmla="*/ 7 w 43"/>
                <a:gd name="T27" fmla="*/ 13 h 25"/>
                <a:gd name="T28" fmla="*/ 4 w 43"/>
                <a:gd name="T29" fmla="*/ 14 h 25"/>
                <a:gd name="T30" fmla="*/ 2 w 43"/>
                <a:gd name="T31" fmla="*/ 14 h 25"/>
                <a:gd name="T32" fmla="*/ 0 w 43"/>
                <a:gd name="T33" fmla="*/ 15 h 25"/>
                <a:gd name="T34" fmla="*/ 1 w 43"/>
                <a:gd name="T35" fmla="*/ 15 h 25"/>
                <a:gd name="T36" fmla="*/ 2 w 43"/>
                <a:gd name="T37" fmla="*/ 16 h 25"/>
                <a:gd name="T38" fmla="*/ 3 w 43"/>
                <a:gd name="T39" fmla="*/ 16 h 25"/>
                <a:gd name="T40" fmla="*/ 4 w 43"/>
                <a:gd name="T41" fmla="*/ 18 h 25"/>
                <a:gd name="T42" fmla="*/ 5 w 43"/>
                <a:gd name="T43" fmla="*/ 19 h 25"/>
                <a:gd name="T44" fmla="*/ 4 w 43"/>
                <a:gd name="T45" fmla="*/ 21 h 25"/>
                <a:gd name="T46" fmla="*/ 3 w 43"/>
                <a:gd name="T47" fmla="*/ 24 h 25"/>
                <a:gd name="T48" fmla="*/ 4 w 43"/>
                <a:gd name="T49" fmla="*/ 23 h 25"/>
                <a:gd name="T50" fmla="*/ 5 w 43"/>
                <a:gd name="T51" fmla="*/ 22 h 25"/>
                <a:gd name="T52" fmla="*/ 7 w 43"/>
                <a:gd name="T53" fmla="*/ 21 h 25"/>
                <a:gd name="T54" fmla="*/ 10 w 43"/>
                <a:gd name="T55" fmla="*/ 19 h 25"/>
                <a:gd name="T56" fmla="*/ 13 w 43"/>
                <a:gd name="T57" fmla="*/ 17 h 25"/>
                <a:gd name="T58" fmla="*/ 16 w 43"/>
                <a:gd name="T59" fmla="*/ 15 h 25"/>
                <a:gd name="T60" fmla="*/ 21 w 43"/>
                <a:gd name="T61" fmla="*/ 13 h 25"/>
                <a:gd name="T62" fmla="*/ 28 w 43"/>
                <a:gd name="T63" fmla="*/ 10 h 25"/>
                <a:gd name="T64" fmla="*/ 33 w 43"/>
                <a:gd name="T65" fmla="*/ 8 h 25"/>
                <a:gd name="T66" fmla="*/ 37 w 43"/>
                <a:gd name="T67" fmla="*/ 6 h 25"/>
                <a:gd name="T68" fmla="*/ 40 w 43"/>
                <a:gd name="T69" fmla="*/ 5 h 25"/>
                <a:gd name="T70" fmla="*/ 41 w 43"/>
                <a:gd name="T71" fmla="*/ 3 h 25"/>
                <a:gd name="T72" fmla="*/ 42 w 43"/>
                <a:gd name="T73" fmla="*/ 2 h 25"/>
                <a:gd name="T74" fmla="*/ 42 w 43"/>
                <a:gd name="T75" fmla="*/ 1 h 25"/>
                <a:gd name="T76" fmla="*/ 41 w 43"/>
                <a:gd name="T77" fmla="*/ 1 h 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3" h="25">
                  <a:moveTo>
                    <a:pt x="41" y="1"/>
                  </a:moveTo>
                  <a:lnTo>
                    <a:pt x="41" y="0"/>
                  </a:lnTo>
                  <a:lnTo>
                    <a:pt x="40" y="0"/>
                  </a:lnTo>
                  <a:lnTo>
                    <a:pt x="38" y="0"/>
                  </a:lnTo>
                  <a:lnTo>
                    <a:pt x="37" y="1"/>
                  </a:lnTo>
                  <a:lnTo>
                    <a:pt x="34" y="2"/>
                  </a:lnTo>
                  <a:lnTo>
                    <a:pt x="30" y="3"/>
                  </a:lnTo>
                  <a:lnTo>
                    <a:pt x="24" y="6"/>
                  </a:lnTo>
                  <a:lnTo>
                    <a:pt x="18" y="9"/>
                  </a:lnTo>
                  <a:lnTo>
                    <a:pt x="17" y="9"/>
                  </a:lnTo>
                  <a:lnTo>
                    <a:pt x="15" y="10"/>
                  </a:lnTo>
                  <a:lnTo>
                    <a:pt x="13" y="10"/>
                  </a:lnTo>
                  <a:lnTo>
                    <a:pt x="10" y="12"/>
                  </a:lnTo>
                  <a:lnTo>
                    <a:pt x="7" y="13"/>
                  </a:lnTo>
                  <a:lnTo>
                    <a:pt x="4" y="14"/>
                  </a:lnTo>
                  <a:lnTo>
                    <a:pt x="2" y="14"/>
                  </a:lnTo>
                  <a:lnTo>
                    <a:pt x="0" y="15"/>
                  </a:lnTo>
                  <a:lnTo>
                    <a:pt x="1" y="15"/>
                  </a:lnTo>
                  <a:lnTo>
                    <a:pt x="2" y="16"/>
                  </a:lnTo>
                  <a:lnTo>
                    <a:pt x="3" y="16"/>
                  </a:lnTo>
                  <a:lnTo>
                    <a:pt x="4" y="18"/>
                  </a:lnTo>
                  <a:lnTo>
                    <a:pt x="5" y="19"/>
                  </a:lnTo>
                  <a:lnTo>
                    <a:pt x="4" y="21"/>
                  </a:lnTo>
                  <a:lnTo>
                    <a:pt x="3" y="24"/>
                  </a:lnTo>
                  <a:lnTo>
                    <a:pt x="4" y="23"/>
                  </a:lnTo>
                  <a:lnTo>
                    <a:pt x="5" y="22"/>
                  </a:lnTo>
                  <a:lnTo>
                    <a:pt x="7" y="21"/>
                  </a:lnTo>
                  <a:lnTo>
                    <a:pt x="10" y="19"/>
                  </a:lnTo>
                  <a:lnTo>
                    <a:pt x="13" y="17"/>
                  </a:lnTo>
                  <a:lnTo>
                    <a:pt x="16" y="15"/>
                  </a:lnTo>
                  <a:lnTo>
                    <a:pt x="21" y="13"/>
                  </a:lnTo>
                  <a:lnTo>
                    <a:pt x="28" y="10"/>
                  </a:lnTo>
                  <a:lnTo>
                    <a:pt x="33" y="8"/>
                  </a:lnTo>
                  <a:lnTo>
                    <a:pt x="37" y="6"/>
                  </a:lnTo>
                  <a:lnTo>
                    <a:pt x="40" y="5"/>
                  </a:lnTo>
                  <a:lnTo>
                    <a:pt x="41" y="3"/>
                  </a:lnTo>
                  <a:lnTo>
                    <a:pt x="42" y="2"/>
                  </a:lnTo>
                  <a:lnTo>
                    <a:pt x="42" y="1"/>
                  </a:lnTo>
                  <a:lnTo>
                    <a:pt x="41" y="1"/>
                  </a:lnTo>
                </a:path>
              </a:pathLst>
            </a:custGeom>
            <a:solidFill>
              <a:srgbClr val="27332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82" name="Freeform 133"/>
            <p:cNvSpPr>
              <a:spLocks/>
            </p:cNvSpPr>
            <p:nvPr/>
          </p:nvSpPr>
          <p:spPr bwMode="auto">
            <a:xfrm>
              <a:off x="2388" y="1914"/>
              <a:ext cx="79" cy="33"/>
            </a:xfrm>
            <a:custGeom>
              <a:avLst/>
              <a:gdLst>
                <a:gd name="T0" fmla="*/ 71 w 79"/>
                <a:gd name="T1" fmla="*/ 1 h 33"/>
                <a:gd name="T2" fmla="*/ 68 w 79"/>
                <a:gd name="T3" fmla="*/ 1 h 33"/>
                <a:gd name="T4" fmla="*/ 65 w 79"/>
                <a:gd name="T5" fmla="*/ 2 h 33"/>
                <a:gd name="T6" fmla="*/ 61 w 79"/>
                <a:gd name="T7" fmla="*/ 3 h 33"/>
                <a:gd name="T8" fmla="*/ 57 w 79"/>
                <a:gd name="T9" fmla="*/ 4 h 33"/>
                <a:gd name="T10" fmla="*/ 52 w 79"/>
                <a:gd name="T11" fmla="*/ 6 h 33"/>
                <a:gd name="T12" fmla="*/ 47 w 79"/>
                <a:gd name="T13" fmla="*/ 8 h 33"/>
                <a:gd name="T14" fmla="*/ 42 w 79"/>
                <a:gd name="T15" fmla="*/ 10 h 33"/>
                <a:gd name="T16" fmla="*/ 36 w 79"/>
                <a:gd name="T17" fmla="*/ 11 h 33"/>
                <a:gd name="T18" fmla="*/ 31 w 79"/>
                <a:gd name="T19" fmla="*/ 13 h 33"/>
                <a:gd name="T20" fmla="*/ 25 w 79"/>
                <a:gd name="T21" fmla="*/ 15 h 33"/>
                <a:gd name="T22" fmla="*/ 20 w 79"/>
                <a:gd name="T23" fmla="*/ 17 h 33"/>
                <a:gd name="T24" fmla="*/ 15 w 79"/>
                <a:gd name="T25" fmla="*/ 18 h 33"/>
                <a:gd name="T26" fmla="*/ 11 w 79"/>
                <a:gd name="T27" fmla="*/ 20 h 33"/>
                <a:gd name="T28" fmla="*/ 6 w 79"/>
                <a:gd name="T29" fmla="*/ 21 h 33"/>
                <a:gd name="T30" fmla="*/ 3 w 79"/>
                <a:gd name="T31" fmla="*/ 21 h 33"/>
                <a:gd name="T32" fmla="*/ 0 w 79"/>
                <a:gd name="T33" fmla="*/ 22 h 33"/>
                <a:gd name="T34" fmla="*/ 1 w 79"/>
                <a:gd name="T35" fmla="*/ 22 h 33"/>
                <a:gd name="T36" fmla="*/ 3 w 79"/>
                <a:gd name="T37" fmla="*/ 23 h 33"/>
                <a:gd name="T38" fmla="*/ 4 w 79"/>
                <a:gd name="T39" fmla="*/ 24 h 33"/>
                <a:gd name="T40" fmla="*/ 5 w 79"/>
                <a:gd name="T41" fmla="*/ 25 h 33"/>
                <a:gd name="T42" fmla="*/ 6 w 79"/>
                <a:gd name="T43" fmla="*/ 27 h 33"/>
                <a:gd name="T44" fmla="*/ 5 w 79"/>
                <a:gd name="T45" fmla="*/ 29 h 33"/>
                <a:gd name="T46" fmla="*/ 3 w 79"/>
                <a:gd name="T47" fmla="*/ 32 h 33"/>
                <a:gd name="T48" fmla="*/ 4 w 79"/>
                <a:gd name="T49" fmla="*/ 32 h 33"/>
                <a:gd name="T50" fmla="*/ 4 w 79"/>
                <a:gd name="T51" fmla="*/ 31 h 33"/>
                <a:gd name="T52" fmla="*/ 5 w 79"/>
                <a:gd name="T53" fmla="*/ 31 h 33"/>
                <a:gd name="T54" fmla="*/ 6 w 79"/>
                <a:gd name="T55" fmla="*/ 30 h 33"/>
                <a:gd name="T56" fmla="*/ 8 w 79"/>
                <a:gd name="T57" fmla="*/ 29 h 33"/>
                <a:gd name="T58" fmla="*/ 11 w 79"/>
                <a:gd name="T59" fmla="*/ 28 h 33"/>
                <a:gd name="T60" fmla="*/ 14 w 79"/>
                <a:gd name="T61" fmla="*/ 26 h 33"/>
                <a:gd name="T62" fmla="*/ 18 w 79"/>
                <a:gd name="T63" fmla="*/ 25 h 33"/>
                <a:gd name="T64" fmla="*/ 23 w 79"/>
                <a:gd name="T65" fmla="*/ 23 h 33"/>
                <a:gd name="T66" fmla="*/ 28 w 79"/>
                <a:gd name="T67" fmla="*/ 21 h 33"/>
                <a:gd name="T68" fmla="*/ 35 w 79"/>
                <a:gd name="T69" fmla="*/ 19 h 33"/>
                <a:gd name="T70" fmla="*/ 42 w 79"/>
                <a:gd name="T71" fmla="*/ 16 h 33"/>
                <a:gd name="T72" fmla="*/ 51 w 79"/>
                <a:gd name="T73" fmla="*/ 14 h 33"/>
                <a:gd name="T74" fmla="*/ 61 w 79"/>
                <a:gd name="T75" fmla="*/ 11 h 33"/>
                <a:gd name="T76" fmla="*/ 72 w 79"/>
                <a:gd name="T77" fmla="*/ 8 h 33"/>
                <a:gd name="T78" fmla="*/ 73 w 79"/>
                <a:gd name="T79" fmla="*/ 8 h 33"/>
                <a:gd name="T80" fmla="*/ 74 w 79"/>
                <a:gd name="T81" fmla="*/ 6 h 33"/>
                <a:gd name="T82" fmla="*/ 76 w 79"/>
                <a:gd name="T83" fmla="*/ 5 h 33"/>
                <a:gd name="T84" fmla="*/ 77 w 79"/>
                <a:gd name="T85" fmla="*/ 3 h 33"/>
                <a:gd name="T86" fmla="*/ 78 w 79"/>
                <a:gd name="T87" fmla="*/ 2 h 33"/>
                <a:gd name="T88" fmla="*/ 77 w 79"/>
                <a:gd name="T89" fmla="*/ 1 h 33"/>
                <a:gd name="T90" fmla="*/ 75 w 79"/>
                <a:gd name="T91" fmla="*/ 0 h 33"/>
                <a:gd name="T92" fmla="*/ 71 w 79"/>
                <a:gd name="T93" fmla="*/ 1 h 3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9" h="33">
                  <a:moveTo>
                    <a:pt x="71" y="1"/>
                  </a:moveTo>
                  <a:lnTo>
                    <a:pt x="68" y="1"/>
                  </a:lnTo>
                  <a:lnTo>
                    <a:pt x="65" y="2"/>
                  </a:lnTo>
                  <a:lnTo>
                    <a:pt x="61" y="3"/>
                  </a:lnTo>
                  <a:lnTo>
                    <a:pt x="57" y="4"/>
                  </a:lnTo>
                  <a:lnTo>
                    <a:pt x="52" y="6"/>
                  </a:lnTo>
                  <a:lnTo>
                    <a:pt x="47" y="8"/>
                  </a:lnTo>
                  <a:lnTo>
                    <a:pt x="42" y="10"/>
                  </a:lnTo>
                  <a:lnTo>
                    <a:pt x="36" y="11"/>
                  </a:lnTo>
                  <a:lnTo>
                    <a:pt x="31" y="13"/>
                  </a:lnTo>
                  <a:lnTo>
                    <a:pt x="25" y="15"/>
                  </a:lnTo>
                  <a:lnTo>
                    <a:pt x="20" y="17"/>
                  </a:lnTo>
                  <a:lnTo>
                    <a:pt x="15" y="18"/>
                  </a:lnTo>
                  <a:lnTo>
                    <a:pt x="11" y="20"/>
                  </a:lnTo>
                  <a:lnTo>
                    <a:pt x="6" y="21"/>
                  </a:lnTo>
                  <a:lnTo>
                    <a:pt x="3" y="21"/>
                  </a:lnTo>
                  <a:lnTo>
                    <a:pt x="0" y="22"/>
                  </a:lnTo>
                  <a:lnTo>
                    <a:pt x="1" y="22"/>
                  </a:lnTo>
                  <a:lnTo>
                    <a:pt x="3" y="23"/>
                  </a:lnTo>
                  <a:lnTo>
                    <a:pt x="4" y="24"/>
                  </a:lnTo>
                  <a:lnTo>
                    <a:pt x="5" y="25"/>
                  </a:lnTo>
                  <a:lnTo>
                    <a:pt x="6" y="27"/>
                  </a:lnTo>
                  <a:lnTo>
                    <a:pt x="5" y="29"/>
                  </a:lnTo>
                  <a:lnTo>
                    <a:pt x="3" y="32"/>
                  </a:lnTo>
                  <a:lnTo>
                    <a:pt x="4" y="32"/>
                  </a:lnTo>
                  <a:lnTo>
                    <a:pt x="4" y="31"/>
                  </a:lnTo>
                  <a:lnTo>
                    <a:pt x="5" y="31"/>
                  </a:lnTo>
                  <a:lnTo>
                    <a:pt x="6" y="30"/>
                  </a:lnTo>
                  <a:lnTo>
                    <a:pt x="8" y="29"/>
                  </a:lnTo>
                  <a:lnTo>
                    <a:pt x="11" y="28"/>
                  </a:lnTo>
                  <a:lnTo>
                    <a:pt x="14" y="26"/>
                  </a:lnTo>
                  <a:lnTo>
                    <a:pt x="18" y="25"/>
                  </a:lnTo>
                  <a:lnTo>
                    <a:pt x="23" y="23"/>
                  </a:lnTo>
                  <a:lnTo>
                    <a:pt x="28" y="21"/>
                  </a:lnTo>
                  <a:lnTo>
                    <a:pt x="35" y="19"/>
                  </a:lnTo>
                  <a:lnTo>
                    <a:pt x="42" y="16"/>
                  </a:lnTo>
                  <a:lnTo>
                    <a:pt x="51" y="14"/>
                  </a:lnTo>
                  <a:lnTo>
                    <a:pt x="61" y="11"/>
                  </a:lnTo>
                  <a:lnTo>
                    <a:pt x="72" y="8"/>
                  </a:lnTo>
                  <a:lnTo>
                    <a:pt x="73" y="8"/>
                  </a:lnTo>
                  <a:lnTo>
                    <a:pt x="74" y="6"/>
                  </a:lnTo>
                  <a:lnTo>
                    <a:pt x="76" y="5"/>
                  </a:lnTo>
                  <a:lnTo>
                    <a:pt x="77" y="3"/>
                  </a:lnTo>
                  <a:lnTo>
                    <a:pt x="78" y="2"/>
                  </a:lnTo>
                  <a:lnTo>
                    <a:pt x="77" y="1"/>
                  </a:lnTo>
                  <a:lnTo>
                    <a:pt x="75" y="0"/>
                  </a:lnTo>
                  <a:lnTo>
                    <a:pt x="71" y="1"/>
                  </a:lnTo>
                </a:path>
              </a:pathLst>
            </a:custGeom>
            <a:solidFill>
              <a:srgbClr val="27332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83" name="Freeform 134"/>
            <p:cNvSpPr>
              <a:spLocks/>
            </p:cNvSpPr>
            <p:nvPr/>
          </p:nvSpPr>
          <p:spPr bwMode="auto">
            <a:xfrm>
              <a:off x="2456" y="1860"/>
              <a:ext cx="167" cy="66"/>
            </a:xfrm>
            <a:custGeom>
              <a:avLst/>
              <a:gdLst>
                <a:gd name="T0" fmla="*/ 164 w 167"/>
                <a:gd name="T1" fmla="*/ 2 h 66"/>
                <a:gd name="T2" fmla="*/ 159 w 167"/>
                <a:gd name="T3" fmla="*/ 5 h 66"/>
                <a:gd name="T4" fmla="*/ 153 w 167"/>
                <a:gd name="T5" fmla="*/ 9 h 66"/>
                <a:gd name="T6" fmla="*/ 149 w 167"/>
                <a:gd name="T7" fmla="*/ 11 h 66"/>
                <a:gd name="T8" fmla="*/ 139 w 167"/>
                <a:gd name="T9" fmla="*/ 15 h 66"/>
                <a:gd name="T10" fmla="*/ 122 w 167"/>
                <a:gd name="T11" fmla="*/ 20 h 66"/>
                <a:gd name="T12" fmla="*/ 106 w 167"/>
                <a:gd name="T13" fmla="*/ 26 h 66"/>
                <a:gd name="T14" fmla="*/ 89 w 167"/>
                <a:gd name="T15" fmla="*/ 32 h 66"/>
                <a:gd name="T16" fmla="*/ 73 w 167"/>
                <a:gd name="T17" fmla="*/ 37 h 66"/>
                <a:gd name="T18" fmla="*/ 58 w 167"/>
                <a:gd name="T19" fmla="*/ 43 h 66"/>
                <a:gd name="T20" fmla="*/ 45 w 167"/>
                <a:gd name="T21" fmla="*/ 48 h 66"/>
                <a:gd name="T22" fmla="*/ 35 w 167"/>
                <a:gd name="T23" fmla="*/ 52 h 66"/>
                <a:gd name="T24" fmla="*/ 29 w 167"/>
                <a:gd name="T25" fmla="*/ 54 h 66"/>
                <a:gd name="T26" fmla="*/ 22 w 167"/>
                <a:gd name="T27" fmla="*/ 57 h 66"/>
                <a:gd name="T28" fmla="*/ 14 w 167"/>
                <a:gd name="T29" fmla="*/ 60 h 66"/>
                <a:gd name="T30" fmla="*/ 6 w 167"/>
                <a:gd name="T31" fmla="*/ 64 h 66"/>
                <a:gd name="T32" fmla="*/ 4 w 167"/>
                <a:gd name="T33" fmla="*/ 64 h 66"/>
                <a:gd name="T34" fmla="*/ 5 w 167"/>
                <a:gd name="T35" fmla="*/ 60 h 66"/>
                <a:gd name="T36" fmla="*/ 5 w 167"/>
                <a:gd name="T37" fmla="*/ 55 h 66"/>
                <a:gd name="T38" fmla="*/ 0 w 167"/>
                <a:gd name="T39" fmla="*/ 49 h 66"/>
                <a:gd name="T40" fmla="*/ 5 w 167"/>
                <a:gd name="T41" fmla="*/ 49 h 66"/>
                <a:gd name="T42" fmla="*/ 13 w 167"/>
                <a:gd name="T43" fmla="*/ 47 h 66"/>
                <a:gd name="T44" fmla="*/ 24 w 167"/>
                <a:gd name="T45" fmla="*/ 43 h 66"/>
                <a:gd name="T46" fmla="*/ 37 w 167"/>
                <a:gd name="T47" fmla="*/ 37 h 66"/>
                <a:gd name="T48" fmla="*/ 52 w 167"/>
                <a:gd name="T49" fmla="*/ 32 h 66"/>
                <a:gd name="T50" fmla="*/ 67 w 167"/>
                <a:gd name="T51" fmla="*/ 26 h 66"/>
                <a:gd name="T52" fmla="*/ 82 w 167"/>
                <a:gd name="T53" fmla="*/ 20 h 66"/>
                <a:gd name="T54" fmla="*/ 98 w 167"/>
                <a:gd name="T55" fmla="*/ 14 h 66"/>
                <a:gd name="T56" fmla="*/ 113 w 167"/>
                <a:gd name="T57" fmla="*/ 9 h 66"/>
                <a:gd name="T58" fmla="*/ 127 w 167"/>
                <a:gd name="T59" fmla="*/ 3 h 66"/>
                <a:gd name="T60" fmla="*/ 143 w 167"/>
                <a:gd name="T61" fmla="*/ 2 h 66"/>
                <a:gd name="T62" fmla="*/ 166 w 167"/>
                <a:gd name="T63" fmla="*/ 0 h 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7" h="66">
                  <a:moveTo>
                    <a:pt x="166" y="0"/>
                  </a:moveTo>
                  <a:lnTo>
                    <a:pt x="164" y="2"/>
                  </a:lnTo>
                  <a:lnTo>
                    <a:pt x="161" y="4"/>
                  </a:lnTo>
                  <a:lnTo>
                    <a:pt x="159" y="5"/>
                  </a:lnTo>
                  <a:lnTo>
                    <a:pt x="156" y="7"/>
                  </a:lnTo>
                  <a:lnTo>
                    <a:pt x="153" y="9"/>
                  </a:lnTo>
                  <a:lnTo>
                    <a:pt x="151" y="10"/>
                  </a:lnTo>
                  <a:lnTo>
                    <a:pt x="149" y="11"/>
                  </a:lnTo>
                  <a:lnTo>
                    <a:pt x="147" y="12"/>
                  </a:lnTo>
                  <a:lnTo>
                    <a:pt x="139" y="15"/>
                  </a:lnTo>
                  <a:lnTo>
                    <a:pt x="131" y="17"/>
                  </a:lnTo>
                  <a:lnTo>
                    <a:pt x="122" y="20"/>
                  </a:lnTo>
                  <a:lnTo>
                    <a:pt x="114" y="23"/>
                  </a:lnTo>
                  <a:lnTo>
                    <a:pt x="106" y="26"/>
                  </a:lnTo>
                  <a:lnTo>
                    <a:pt x="97" y="29"/>
                  </a:lnTo>
                  <a:lnTo>
                    <a:pt x="89" y="32"/>
                  </a:lnTo>
                  <a:lnTo>
                    <a:pt x="81" y="34"/>
                  </a:lnTo>
                  <a:lnTo>
                    <a:pt x="73" y="37"/>
                  </a:lnTo>
                  <a:lnTo>
                    <a:pt x="65" y="40"/>
                  </a:lnTo>
                  <a:lnTo>
                    <a:pt x="58" y="43"/>
                  </a:lnTo>
                  <a:lnTo>
                    <a:pt x="52" y="45"/>
                  </a:lnTo>
                  <a:lnTo>
                    <a:pt x="45" y="48"/>
                  </a:lnTo>
                  <a:lnTo>
                    <a:pt x="40" y="50"/>
                  </a:lnTo>
                  <a:lnTo>
                    <a:pt x="35" y="52"/>
                  </a:lnTo>
                  <a:lnTo>
                    <a:pt x="30" y="54"/>
                  </a:lnTo>
                  <a:lnTo>
                    <a:pt x="29" y="54"/>
                  </a:lnTo>
                  <a:lnTo>
                    <a:pt x="26" y="55"/>
                  </a:lnTo>
                  <a:lnTo>
                    <a:pt x="22" y="57"/>
                  </a:lnTo>
                  <a:lnTo>
                    <a:pt x="18" y="59"/>
                  </a:lnTo>
                  <a:lnTo>
                    <a:pt x="14" y="60"/>
                  </a:lnTo>
                  <a:lnTo>
                    <a:pt x="10" y="62"/>
                  </a:lnTo>
                  <a:lnTo>
                    <a:pt x="6" y="64"/>
                  </a:lnTo>
                  <a:lnTo>
                    <a:pt x="3" y="65"/>
                  </a:lnTo>
                  <a:lnTo>
                    <a:pt x="4" y="64"/>
                  </a:lnTo>
                  <a:lnTo>
                    <a:pt x="5" y="62"/>
                  </a:lnTo>
                  <a:lnTo>
                    <a:pt x="5" y="60"/>
                  </a:lnTo>
                  <a:lnTo>
                    <a:pt x="5" y="58"/>
                  </a:lnTo>
                  <a:lnTo>
                    <a:pt x="5" y="55"/>
                  </a:lnTo>
                  <a:lnTo>
                    <a:pt x="3" y="52"/>
                  </a:lnTo>
                  <a:lnTo>
                    <a:pt x="0" y="49"/>
                  </a:lnTo>
                  <a:lnTo>
                    <a:pt x="1" y="49"/>
                  </a:lnTo>
                  <a:lnTo>
                    <a:pt x="5" y="49"/>
                  </a:lnTo>
                  <a:lnTo>
                    <a:pt x="9" y="48"/>
                  </a:lnTo>
                  <a:lnTo>
                    <a:pt x="13" y="47"/>
                  </a:lnTo>
                  <a:lnTo>
                    <a:pt x="18" y="45"/>
                  </a:lnTo>
                  <a:lnTo>
                    <a:pt x="24" y="43"/>
                  </a:lnTo>
                  <a:lnTo>
                    <a:pt x="31" y="40"/>
                  </a:lnTo>
                  <a:lnTo>
                    <a:pt x="37" y="37"/>
                  </a:lnTo>
                  <a:lnTo>
                    <a:pt x="44" y="34"/>
                  </a:lnTo>
                  <a:lnTo>
                    <a:pt x="52" y="32"/>
                  </a:lnTo>
                  <a:lnTo>
                    <a:pt x="59" y="29"/>
                  </a:lnTo>
                  <a:lnTo>
                    <a:pt x="67" y="26"/>
                  </a:lnTo>
                  <a:lnTo>
                    <a:pt x="74" y="23"/>
                  </a:lnTo>
                  <a:lnTo>
                    <a:pt x="82" y="20"/>
                  </a:lnTo>
                  <a:lnTo>
                    <a:pt x="90" y="17"/>
                  </a:lnTo>
                  <a:lnTo>
                    <a:pt x="98" y="14"/>
                  </a:lnTo>
                  <a:lnTo>
                    <a:pt x="105" y="11"/>
                  </a:lnTo>
                  <a:lnTo>
                    <a:pt x="113" y="9"/>
                  </a:lnTo>
                  <a:lnTo>
                    <a:pt x="120" y="6"/>
                  </a:lnTo>
                  <a:lnTo>
                    <a:pt x="127" y="3"/>
                  </a:lnTo>
                  <a:lnTo>
                    <a:pt x="131" y="3"/>
                  </a:lnTo>
                  <a:lnTo>
                    <a:pt x="143" y="2"/>
                  </a:lnTo>
                  <a:lnTo>
                    <a:pt x="156" y="1"/>
                  </a:lnTo>
                  <a:lnTo>
                    <a:pt x="166" y="0"/>
                  </a:lnTo>
                </a:path>
              </a:pathLst>
            </a:custGeom>
            <a:solidFill>
              <a:srgbClr val="27332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84" name="Freeform 135"/>
            <p:cNvSpPr>
              <a:spLocks/>
            </p:cNvSpPr>
            <p:nvPr/>
          </p:nvSpPr>
          <p:spPr bwMode="auto">
            <a:xfrm>
              <a:off x="2403" y="1729"/>
              <a:ext cx="365" cy="142"/>
            </a:xfrm>
            <a:custGeom>
              <a:avLst/>
              <a:gdLst>
                <a:gd name="T0" fmla="*/ 301 w 365"/>
                <a:gd name="T1" fmla="*/ 41 h 142"/>
                <a:gd name="T2" fmla="*/ 296 w 365"/>
                <a:gd name="T3" fmla="*/ 38 h 142"/>
                <a:gd name="T4" fmla="*/ 291 w 365"/>
                <a:gd name="T5" fmla="*/ 35 h 142"/>
                <a:gd name="T6" fmla="*/ 287 w 365"/>
                <a:gd name="T7" fmla="*/ 31 h 142"/>
                <a:gd name="T8" fmla="*/ 283 w 365"/>
                <a:gd name="T9" fmla="*/ 27 h 142"/>
                <a:gd name="T10" fmla="*/ 277 w 365"/>
                <a:gd name="T11" fmla="*/ 23 h 142"/>
                <a:gd name="T12" fmla="*/ 270 w 365"/>
                <a:gd name="T13" fmla="*/ 19 h 142"/>
                <a:gd name="T14" fmla="*/ 260 w 365"/>
                <a:gd name="T15" fmla="*/ 15 h 142"/>
                <a:gd name="T16" fmla="*/ 248 w 365"/>
                <a:gd name="T17" fmla="*/ 11 h 142"/>
                <a:gd name="T18" fmla="*/ 233 w 365"/>
                <a:gd name="T19" fmla="*/ 8 h 142"/>
                <a:gd name="T20" fmla="*/ 215 w 365"/>
                <a:gd name="T21" fmla="*/ 4 h 142"/>
                <a:gd name="T22" fmla="*/ 196 w 365"/>
                <a:gd name="T23" fmla="*/ 2 h 142"/>
                <a:gd name="T24" fmla="*/ 175 w 365"/>
                <a:gd name="T25" fmla="*/ 0 h 142"/>
                <a:gd name="T26" fmla="*/ 155 w 365"/>
                <a:gd name="T27" fmla="*/ 1 h 142"/>
                <a:gd name="T28" fmla="*/ 136 w 365"/>
                <a:gd name="T29" fmla="*/ 2 h 142"/>
                <a:gd name="T30" fmla="*/ 120 w 365"/>
                <a:gd name="T31" fmla="*/ 6 h 142"/>
                <a:gd name="T32" fmla="*/ 106 w 365"/>
                <a:gd name="T33" fmla="*/ 10 h 142"/>
                <a:gd name="T34" fmla="*/ 94 w 365"/>
                <a:gd name="T35" fmla="*/ 15 h 142"/>
                <a:gd name="T36" fmla="*/ 86 w 365"/>
                <a:gd name="T37" fmla="*/ 19 h 142"/>
                <a:gd name="T38" fmla="*/ 81 w 365"/>
                <a:gd name="T39" fmla="*/ 22 h 142"/>
                <a:gd name="T40" fmla="*/ 76 w 365"/>
                <a:gd name="T41" fmla="*/ 25 h 142"/>
                <a:gd name="T42" fmla="*/ 69 w 365"/>
                <a:gd name="T43" fmla="*/ 29 h 142"/>
                <a:gd name="T44" fmla="*/ 61 w 365"/>
                <a:gd name="T45" fmla="*/ 34 h 142"/>
                <a:gd name="T46" fmla="*/ 54 w 365"/>
                <a:gd name="T47" fmla="*/ 39 h 142"/>
                <a:gd name="T48" fmla="*/ 47 w 365"/>
                <a:gd name="T49" fmla="*/ 43 h 142"/>
                <a:gd name="T50" fmla="*/ 40 w 365"/>
                <a:gd name="T51" fmla="*/ 48 h 142"/>
                <a:gd name="T52" fmla="*/ 34 w 365"/>
                <a:gd name="T53" fmla="*/ 52 h 142"/>
                <a:gd name="T54" fmla="*/ 27 w 365"/>
                <a:gd name="T55" fmla="*/ 57 h 142"/>
                <a:gd name="T56" fmla="*/ 21 w 365"/>
                <a:gd name="T57" fmla="*/ 60 h 142"/>
                <a:gd name="T58" fmla="*/ 14 w 365"/>
                <a:gd name="T59" fmla="*/ 66 h 142"/>
                <a:gd name="T60" fmla="*/ 6 w 365"/>
                <a:gd name="T61" fmla="*/ 72 h 142"/>
                <a:gd name="T62" fmla="*/ 1 w 365"/>
                <a:gd name="T63" fmla="*/ 76 h 142"/>
                <a:gd name="T64" fmla="*/ 3 w 365"/>
                <a:gd name="T65" fmla="*/ 80 h 142"/>
                <a:gd name="T66" fmla="*/ 13 w 365"/>
                <a:gd name="T67" fmla="*/ 86 h 142"/>
                <a:gd name="T68" fmla="*/ 25 w 365"/>
                <a:gd name="T69" fmla="*/ 91 h 142"/>
                <a:gd name="T70" fmla="*/ 39 w 365"/>
                <a:gd name="T71" fmla="*/ 95 h 142"/>
                <a:gd name="T72" fmla="*/ 52 w 365"/>
                <a:gd name="T73" fmla="*/ 99 h 142"/>
                <a:gd name="T74" fmla="*/ 65 w 365"/>
                <a:gd name="T75" fmla="*/ 102 h 142"/>
                <a:gd name="T76" fmla="*/ 74 w 365"/>
                <a:gd name="T77" fmla="*/ 104 h 142"/>
                <a:gd name="T78" fmla="*/ 80 w 365"/>
                <a:gd name="T79" fmla="*/ 106 h 142"/>
                <a:gd name="T80" fmla="*/ 108 w 365"/>
                <a:gd name="T81" fmla="*/ 117 h 142"/>
                <a:gd name="T82" fmla="*/ 157 w 365"/>
                <a:gd name="T83" fmla="*/ 132 h 142"/>
                <a:gd name="T84" fmla="*/ 198 w 365"/>
                <a:gd name="T85" fmla="*/ 139 h 142"/>
                <a:gd name="T86" fmla="*/ 232 w 365"/>
                <a:gd name="T87" fmla="*/ 141 h 142"/>
                <a:gd name="T88" fmla="*/ 259 w 365"/>
                <a:gd name="T89" fmla="*/ 139 h 142"/>
                <a:gd name="T90" fmla="*/ 279 w 365"/>
                <a:gd name="T91" fmla="*/ 134 h 142"/>
                <a:gd name="T92" fmla="*/ 292 w 365"/>
                <a:gd name="T93" fmla="*/ 130 h 142"/>
                <a:gd name="T94" fmla="*/ 298 w 365"/>
                <a:gd name="T95" fmla="*/ 127 h 142"/>
                <a:gd name="T96" fmla="*/ 302 w 365"/>
                <a:gd name="T97" fmla="*/ 124 h 142"/>
                <a:gd name="T98" fmla="*/ 310 w 365"/>
                <a:gd name="T99" fmla="*/ 118 h 142"/>
                <a:gd name="T100" fmla="*/ 319 w 365"/>
                <a:gd name="T101" fmla="*/ 110 h 142"/>
                <a:gd name="T102" fmla="*/ 329 w 365"/>
                <a:gd name="T103" fmla="*/ 101 h 142"/>
                <a:gd name="T104" fmla="*/ 339 w 365"/>
                <a:gd name="T105" fmla="*/ 90 h 142"/>
                <a:gd name="T106" fmla="*/ 348 w 365"/>
                <a:gd name="T107" fmla="*/ 79 h 142"/>
                <a:gd name="T108" fmla="*/ 356 w 365"/>
                <a:gd name="T109" fmla="*/ 69 h 142"/>
                <a:gd name="T110" fmla="*/ 362 w 365"/>
                <a:gd name="T111" fmla="*/ 59 h 142"/>
                <a:gd name="T112" fmla="*/ 362 w 365"/>
                <a:gd name="T113" fmla="*/ 55 h 142"/>
                <a:gd name="T114" fmla="*/ 351 w 365"/>
                <a:gd name="T115" fmla="*/ 53 h 142"/>
                <a:gd name="T116" fmla="*/ 332 w 365"/>
                <a:gd name="T117" fmla="*/ 50 h 142"/>
                <a:gd name="T118" fmla="*/ 313 w 365"/>
                <a:gd name="T119" fmla="*/ 45 h 1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65" h="142">
                  <a:moveTo>
                    <a:pt x="304" y="42"/>
                  </a:moveTo>
                  <a:lnTo>
                    <a:pt x="301" y="41"/>
                  </a:lnTo>
                  <a:lnTo>
                    <a:pt x="298" y="40"/>
                  </a:lnTo>
                  <a:lnTo>
                    <a:pt x="296" y="38"/>
                  </a:lnTo>
                  <a:lnTo>
                    <a:pt x="294" y="36"/>
                  </a:lnTo>
                  <a:lnTo>
                    <a:pt x="291" y="35"/>
                  </a:lnTo>
                  <a:lnTo>
                    <a:pt x="289" y="33"/>
                  </a:lnTo>
                  <a:lnTo>
                    <a:pt x="287" y="31"/>
                  </a:lnTo>
                  <a:lnTo>
                    <a:pt x="285" y="29"/>
                  </a:lnTo>
                  <a:lnTo>
                    <a:pt x="283" y="27"/>
                  </a:lnTo>
                  <a:lnTo>
                    <a:pt x="280" y="25"/>
                  </a:lnTo>
                  <a:lnTo>
                    <a:pt x="277" y="23"/>
                  </a:lnTo>
                  <a:lnTo>
                    <a:pt x="274" y="20"/>
                  </a:lnTo>
                  <a:lnTo>
                    <a:pt x="270" y="19"/>
                  </a:lnTo>
                  <a:lnTo>
                    <a:pt x="266" y="17"/>
                  </a:lnTo>
                  <a:lnTo>
                    <a:pt x="260" y="15"/>
                  </a:lnTo>
                  <a:lnTo>
                    <a:pt x="255" y="13"/>
                  </a:lnTo>
                  <a:lnTo>
                    <a:pt x="248" y="11"/>
                  </a:lnTo>
                  <a:lnTo>
                    <a:pt x="241" y="9"/>
                  </a:lnTo>
                  <a:lnTo>
                    <a:pt x="233" y="8"/>
                  </a:lnTo>
                  <a:lnTo>
                    <a:pt x="224" y="6"/>
                  </a:lnTo>
                  <a:lnTo>
                    <a:pt x="215" y="4"/>
                  </a:lnTo>
                  <a:lnTo>
                    <a:pt x="206" y="3"/>
                  </a:lnTo>
                  <a:lnTo>
                    <a:pt x="196" y="2"/>
                  </a:lnTo>
                  <a:lnTo>
                    <a:pt x="185" y="1"/>
                  </a:lnTo>
                  <a:lnTo>
                    <a:pt x="175" y="0"/>
                  </a:lnTo>
                  <a:lnTo>
                    <a:pt x="165" y="0"/>
                  </a:lnTo>
                  <a:lnTo>
                    <a:pt x="155" y="1"/>
                  </a:lnTo>
                  <a:lnTo>
                    <a:pt x="145" y="1"/>
                  </a:lnTo>
                  <a:lnTo>
                    <a:pt x="136" y="2"/>
                  </a:lnTo>
                  <a:lnTo>
                    <a:pt x="128" y="4"/>
                  </a:lnTo>
                  <a:lnTo>
                    <a:pt x="120" y="6"/>
                  </a:lnTo>
                  <a:lnTo>
                    <a:pt x="113" y="7"/>
                  </a:lnTo>
                  <a:lnTo>
                    <a:pt x="106" y="10"/>
                  </a:lnTo>
                  <a:lnTo>
                    <a:pt x="100" y="12"/>
                  </a:lnTo>
                  <a:lnTo>
                    <a:pt x="94" y="15"/>
                  </a:lnTo>
                  <a:lnTo>
                    <a:pt x="90" y="17"/>
                  </a:lnTo>
                  <a:lnTo>
                    <a:pt x="86" y="19"/>
                  </a:lnTo>
                  <a:lnTo>
                    <a:pt x="83" y="21"/>
                  </a:lnTo>
                  <a:lnTo>
                    <a:pt x="81" y="22"/>
                  </a:lnTo>
                  <a:lnTo>
                    <a:pt x="80" y="22"/>
                  </a:lnTo>
                  <a:lnTo>
                    <a:pt x="76" y="25"/>
                  </a:lnTo>
                  <a:lnTo>
                    <a:pt x="72" y="27"/>
                  </a:lnTo>
                  <a:lnTo>
                    <a:pt x="69" y="29"/>
                  </a:lnTo>
                  <a:lnTo>
                    <a:pt x="65" y="32"/>
                  </a:lnTo>
                  <a:lnTo>
                    <a:pt x="61" y="34"/>
                  </a:lnTo>
                  <a:lnTo>
                    <a:pt x="58" y="36"/>
                  </a:lnTo>
                  <a:lnTo>
                    <a:pt x="54" y="39"/>
                  </a:lnTo>
                  <a:lnTo>
                    <a:pt x="51" y="41"/>
                  </a:lnTo>
                  <a:lnTo>
                    <a:pt x="47" y="43"/>
                  </a:lnTo>
                  <a:lnTo>
                    <a:pt x="44" y="46"/>
                  </a:lnTo>
                  <a:lnTo>
                    <a:pt x="40" y="48"/>
                  </a:lnTo>
                  <a:lnTo>
                    <a:pt x="37" y="50"/>
                  </a:lnTo>
                  <a:lnTo>
                    <a:pt x="34" y="52"/>
                  </a:lnTo>
                  <a:lnTo>
                    <a:pt x="30" y="54"/>
                  </a:lnTo>
                  <a:lnTo>
                    <a:pt x="27" y="57"/>
                  </a:lnTo>
                  <a:lnTo>
                    <a:pt x="24" y="59"/>
                  </a:lnTo>
                  <a:lnTo>
                    <a:pt x="21" y="60"/>
                  </a:lnTo>
                  <a:lnTo>
                    <a:pt x="18" y="63"/>
                  </a:lnTo>
                  <a:lnTo>
                    <a:pt x="14" y="66"/>
                  </a:lnTo>
                  <a:lnTo>
                    <a:pt x="10" y="69"/>
                  </a:lnTo>
                  <a:lnTo>
                    <a:pt x="6" y="72"/>
                  </a:lnTo>
                  <a:lnTo>
                    <a:pt x="3" y="74"/>
                  </a:lnTo>
                  <a:lnTo>
                    <a:pt x="1" y="76"/>
                  </a:lnTo>
                  <a:lnTo>
                    <a:pt x="0" y="77"/>
                  </a:lnTo>
                  <a:lnTo>
                    <a:pt x="3" y="80"/>
                  </a:lnTo>
                  <a:lnTo>
                    <a:pt x="8" y="83"/>
                  </a:lnTo>
                  <a:lnTo>
                    <a:pt x="13" y="86"/>
                  </a:lnTo>
                  <a:lnTo>
                    <a:pt x="19" y="88"/>
                  </a:lnTo>
                  <a:lnTo>
                    <a:pt x="25" y="91"/>
                  </a:lnTo>
                  <a:lnTo>
                    <a:pt x="32" y="93"/>
                  </a:lnTo>
                  <a:lnTo>
                    <a:pt x="39" y="95"/>
                  </a:lnTo>
                  <a:lnTo>
                    <a:pt x="46" y="97"/>
                  </a:lnTo>
                  <a:lnTo>
                    <a:pt x="52" y="99"/>
                  </a:lnTo>
                  <a:lnTo>
                    <a:pt x="59" y="101"/>
                  </a:lnTo>
                  <a:lnTo>
                    <a:pt x="65" y="102"/>
                  </a:lnTo>
                  <a:lnTo>
                    <a:pt x="70" y="103"/>
                  </a:lnTo>
                  <a:lnTo>
                    <a:pt x="74" y="104"/>
                  </a:lnTo>
                  <a:lnTo>
                    <a:pt x="78" y="105"/>
                  </a:lnTo>
                  <a:lnTo>
                    <a:pt x="80" y="106"/>
                  </a:lnTo>
                  <a:lnTo>
                    <a:pt x="81" y="106"/>
                  </a:lnTo>
                  <a:lnTo>
                    <a:pt x="108" y="117"/>
                  </a:lnTo>
                  <a:lnTo>
                    <a:pt x="134" y="125"/>
                  </a:lnTo>
                  <a:lnTo>
                    <a:pt x="157" y="132"/>
                  </a:lnTo>
                  <a:lnTo>
                    <a:pt x="179" y="136"/>
                  </a:lnTo>
                  <a:lnTo>
                    <a:pt x="198" y="139"/>
                  </a:lnTo>
                  <a:lnTo>
                    <a:pt x="216" y="141"/>
                  </a:lnTo>
                  <a:lnTo>
                    <a:pt x="232" y="141"/>
                  </a:lnTo>
                  <a:lnTo>
                    <a:pt x="247" y="140"/>
                  </a:lnTo>
                  <a:lnTo>
                    <a:pt x="259" y="139"/>
                  </a:lnTo>
                  <a:lnTo>
                    <a:pt x="270" y="137"/>
                  </a:lnTo>
                  <a:lnTo>
                    <a:pt x="279" y="134"/>
                  </a:lnTo>
                  <a:lnTo>
                    <a:pt x="286" y="132"/>
                  </a:lnTo>
                  <a:lnTo>
                    <a:pt x="292" y="130"/>
                  </a:lnTo>
                  <a:lnTo>
                    <a:pt x="296" y="128"/>
                  </a:lnTo>
                  <a:lnTo>
                    <a:pt x="298" y="127"/>
                  </a:lnTo>
                  <a:lnTo>
                    <a:pt x="299" y="126"/>
                  </a:lnTo>
                  <a:lnTo>
                    <a:pt x="302" y="124"/>
                  </a:lnTo>
                  <a:lnTo>
                    <a:pt x="306" y="122"/>
                  </a:lnTo>
                  <a:lnTo>
                    <a:pt x="310" y="118"/>
                  </a:lnTo>
                  <a:lnTo>
                    <a:pt x="315" y="115"/>
                  </a:lnTo>
                  <a:lnTo>
                    <a:pt x="319" y="110"/>
                  </a:lnTo>
                  <a:lnTo>
                    <a:pt x="324" y="106"/>
                  </a:lnTo>
                  <a:lnTo>
                    <a:pt x="329" y="101"/>
                  </a:lnTo>
                  <a:lnTo>
                    <a:pt x="334" y="96"/>
                  </a:lnTo>
                  <a:lnTo>
                    <a:pt x="339" y="90"/>
                  </a:lnTo>
                  <a:lnTo>
                    <a:pt x="343" y="85"/>
                  </a:lnTo>
                  <a:lnTo>
                    <a:pt x="348" y="79"/>
                  </a:lnTo>
                  <a:lnTo>
                    <a:pt x="352" y="74"/>
                  </a:lnTo>
                  <a:lnTo>
                    <a:pt x="356" y="69"/>
                  </a:lnTo>
                  <a:lnTo>
                    <a:pt x="359" y="64"/>
                  </a:lnTo>
                  <a:lnTo>
                    <a:pt x="362" y="59"/>
                  </a:lnTo>
                  <a:lnTo>
                    <a:pt x="364" y="55"/>
                  </a:lnTo>
                  <a:lnTo>
                    <a:pt x="362" y="55"/>
                  </a:lnTo>
                  <a:lnTo>
                    <a:pt x="358" y="54"/>
                  </a:lnTo>
                  <a:lnTo>
                    <a:pt x="351" y="53"/>
                  </a:lnTo>
                  <a:lnTo>
                    <a:pt x="342" y="52"/>
                  </a:lnTo>
                  <a:lnTo>
                    <a:pt x="332" y="50"/>
                  </a:lnTo>
                  <a:lnTo>
                    <a:pt x="323" y="48"/>
                  </a:lnTo>
                  <a:lnTo>
                    <a:pt x="313" y="45"/>
                  </a:lnTo>
                  <a:lnTo>
                    <a:pt x="304" y="42"/>
                  </a:lnTo>
                </a:path>
              </a:pathLst>
            </a:custGeom>
            <a:solidFill>
              <a:srgbClr val="00785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85" name="Freeform 136"/>
            <p:cNvSpPr>
              <a:spLocks/>
            </p:cNvSpPr>
            <p:nvPr/>
          </p:nvSpPr>
          <p:spPr bwMode="auto">
            <a:xfrm>
              <a:off x="2524" y="1769"/>
              <a:ext cx="97" cy="87"/>
            </a:xfrm>
            <a:custGeom>
              <a:avLst/>
              <a:gdLst>
                <a:gd name="T0" fmla="*/ 92 w 97"/>
                <a:gd name="T1" fmla="*/ 75 h 87"/>
                <a:gd name="T2" fmla="*/ 93 w 97"/>
                <a:gd name="T3" fmla="*/ 69 h 87"/>
                <a:gd name="T4" fmla="*/ 94 w 97"/>
                <a:gd name="T5" fmla="*/ 62 h 87"/>
                <a:gd name="T6" fmla="*/ 94 w 97"/>
                <a:gd name="T7" fmla="*/ 57 h 87"/>
                <a:gd name="T8" fmla="*/ 95 w 97"/>
                <a:gd name="T9" fmla="*/ 51 h 87"/>
                <a:gd name="T10" fmla="*/ 95 w 97"/>
                <a:gd name="T11" fmla="*/ 45 h 87"/>
                <a:gd name="T12" fmla="*/ 96 w 97"/>
                <a:gd name="T13" fmla="*/ 39 h 87"/>
                <a:gd name="T14" fmla="*/ 96 w 97"/>
                <a:gd name="T15" fmla="*/ 34 h 87"/>
                <a:gd name="T16" fmla="*/ 96 w 97"/>
                <a:gd name="T17" fmla="*/ 28 h 87"/>
                <a:gd name="T18" fmla="*/ 96 w 97"/>
                <a:gd name="T19" fmla="*/ 24 h 87"/>
                <a:gd name="T20" fmla="*/ 95 w 97"/>
                <a:gd name="T21" fmla="*/ 19 h 87"/>
                <a:gd name="T22" fmla="*/ 94 w 97"/>
                <a:gd name="T23" fmla="*/ 15 h 87"/>
                <a:gd name="T24" fmla="*/ 93 w 97"/>
                <a:gd name="T25" fmla="*/ 12 h 87"/>
                <a:gd name="T26" fmla="*/ 92 w 97"/>
                <a:gd name="T27" fmla="*/ 9 h 87"/>
                <a:gd name="T28" fmla="*/ 90 w 97"/>
                <a:gd name="T29" fmla="*/ 6 h 87"/>
                <a:gd name="T30" fmla="*/ 88 w 97"/>
                <a:gd name="T31" fmla="*/ 5 h 87"/>
                <a:gd name="T32" fmla="*/ 85 w 97"/>
                <a:gd name="T33" fmla="*/ 3 h 87"/>
                <a:gd name="T34" fmla="*/ 82 w 97"/>
                <a:gd name="T35" fmla="*/ 3 h 87"/>
                <a:gd name="T36" fmla="*/ 77 w 97"/>
                <a:gd name="T37" fmla="*/ 2 h 87"/>
                <a:gd name="T38" fmla="*/ 72 w 97"/>
                <a:gd name="T39" fmla="*/ 1 h 87"/>
                <a:gd name="T40" fmla="*/ 65 w 97"/>
                <a:gd name="T41" fmla="*/ 1 h 87"/>
                <a:gd name="T42" fmla="*/ 58 w 97"/>
                <a:gd name="T43" fmla="*/ 0 h 87"/>
                <a:gd name="T44" fmla="*/ 51 w 97"/>
                <a:gd name="T45" fmla="*/ 0 h 87"/>
                <a:gd name="T46" fmla="*/ 44 w 97"/>
                <a:gd name="T47" fmla="*/ 0 h 87"/>
                <a:gd name="T48" fmla="*/ 37 w 97"/>
                <a:gd name="T49" fmla="*/ 1 h 87"/>
                <a:gd name="T50" fmla="*/ 30 w 97"/>
                <a:gd name="T51" fmla="*/ 3 h 87"/>
                <a:gd name="T52" fmla="*/ 23 w 97"/>
                <a:gd name="T53" fmla="*/ 5 h 87"/>
                <a:gd name="T54" fmla="*/ 16 w 97"/>
                <a:gd name="T55" fmla="*/ 8 h 87"/>
                <a:gd name="T56" fmla="*/ 11 w 97"/>
                <a:gd name="T57" fmla="*/ 12 h 87"/>
                <a:gd name="T58" fmla="*/ 7 w 97"/>
                <a:gd name="T59" fmla="*/ 17 h 87"/>
                <a:gd name="T60" fmla="*/ 3 w 97"/>
                <a:gd name="T61" fmla="*/ 23 h 87"/>
                <a:gd name="T62" fmla="*/ 1 w 97"/>
                <a:gd name="T63" fmla="*/ 30 h 87"/>
                <a:gd name="T64" fmla="*/ 0 w 97"/>
                <a:gd name="T65" fmla="*/ 39 h 87"/>
                <a:gd name="T66" fmla="*/ 1 w 97"/>
                <a:gd name="T67" fmla="*/ 47 h 87"/>
                <a:gd name="T68" fmla="*/ 4 w 97"/>
                <a:gd name="T69" fmla="*/ 54 h 87"/>
                <a:gd name="T70" fmla="*/ 8 w 97"/>
                <a:gd name="T71" fmla="*/ 60 h 87"/>
                <a:gd name="T72" fmla="*/ 14 w 97"/>
                <a:gd name="T73" fmla="*/ 66 h 87"/>
                <a:gd name="T74" fmla="*/ 21 w 97"/>
                <a:gd name="T75" fmla="*/ 71 h 87"/>
                <a:gd name="T76" fmla="*/ 29 w 97"/>
                <a:gd name="T77" fmla="*/ 76 h 87"/>
                <a:gd name="T78" fmla="*/ 37 w 97"/>
                <a:gd name="T79" fmla="*/ 79 h 87"/>
                <a:gd name="T80" fmla="*/ 45 w 97"/>
                <a:gd name="T81" fmla="*/ 82 h 87"/>
                <a:gd name="T82" fmla="*/ 54 w 97"/>
                <a:gd name="T83" fmla="*/ 84 h 87"/>
                <a:gd name="T84" fmla="*/ 62 w 97"/>
                <a:gd name="T85" fmla="*/ 85 h 87"/>
                <a:gd name="T86" fmla="*/ 70 w 97"/>
                <a:gd name="T87" fmla="*/ 86 h 87"/>
                <a:gd name="T88" fmla="*/ 77 w 97"/>
                <a:gd name="T89" fmla="*/ 85 h 87"/>
                <a:gd name="T90" fmla="*/ 83 w 97"/>
                <a:gd name="T91" fmla="*/ 84 h 87"/>
                <a:gd name="T92" fmla="*/ 88 w 97"/>
                <a:gd name="T93" fmla="*/ 82 h 87"/>
                <a:gd name="T94" fmla="*/ 91 w 97"/>
                <a:gd name="T95" fmla="*/ 79 h 87"/>
                <a:gd name="T96" fmla="*/ 92 w 97"/>
                <a:gd name="T97" fmla="*/ 75 h 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7" h="87">
                  <a:moveTo>
                    <a:pt x="92" y="75"/>
                  </a:moveTo>
                  <a:lnTo>
                    <a:pt x="93" y="69"/>
                  </a:lnTo>
                  <a:lnTo>
                    <a:pt x="94" y="62"/>
                  </a:lnTo>
                  <a:lnTo>
                    <a:pt x="94" y="57"/>
                  </a:lnTo>
                  <a:lnTo>
                    <a:pt x="95" y="51"/>
                  </a:lnTo>
                  <a:lnTo>
                    <a:pt x="95" y="45"/>
                  </a:lnTo>
                  <a:lnTo>
                    <a:pt x="96" y="39"/>
                  </a:lnTo>
                  <a:lnTo>
                    <a:pt x="96" y="34"/>
                  </a:lnTo>
                  <a:lnTo>
                    <a:pt x="96" y="28"/>
                  </a:lnTo>
                  <a:lnTo>
                    <a:pt x="96" y="24"/>
                  </a:lnTo>
                  <a:lnTo>
                    <a:pt x="95" y="19"/>
                  </a:lnTo>
                  <a:lnTo>
                    <a:pt x="94" y="15"/>
                  </a:lnTo>
                  <a:lnTo>
                    <a:pt x="93" y="12"/>
                  </a:lnTo>
                  <a:lnTo>
                    <a:pt x="92" y="9"/>
                  </a:lnTo>
                  <a:lnTo>
                    <a:pt x="90" y="6"/>
                  </a:lnTo>
                  <a:lnTo>
                    <a:pt x="88" y="5"/>
                  </a:lnTo>
                  <a:lnTo>
                    <a:pt x="85" y="3"/>
                  </a:lnTo>
                  <a:lnTo>
                    <a:pt x="82" y="3"/>
                  </a:lnTo>
                  <a:lnTo>
                    <a:pt x="77" y="2"/>
                  </a:lnTo>
                  <a:lnTo>
                    <a:pt x="72" y="1"/>
                  </a:lnTo>
                  <a:lnTo>
                    <a:pt x="65" y="1"/>
                  </a:lnTo>
                  <a:lnTo>
                    <a:pt x="58" y="0"/>
                  </a:lnTo>
                  <a:lnTo>
                    <a:pt x="51" y="0"/>
                  </a:lnTo>
                  <a:lnTo>
                    <a:pt x="44" y="0"/>
                  </a:lnTo>
                  <a:lnTo>
                    <a:pt x="37" y="1"/>
                  </a:lnTo>
                  <a:lnTo>
                    <a:pt x="30" y="3"/>
                  </a:lnTo>
                  <a:lnTo>
                    <a:pt x="23" y="5"/>
                  </a:lnTo>
                  <a:lnTo>
                    <a:pt x="16" y="8"/>
                  </a:lnTo>
                  <a:lnTo>
                    <a:pt x="11" y="12"/>
                  </a:lnTo>
                  <a:lnTo>
                    <a:pt x="7" y="17"/>
                  </a:lnTo>
                  <a:lnTo>
                    <a:pt x="3" y="23"/>
                  </a:lnTo>
                  <a:lnTo>
                    <a:pt x="1" y="30"/>
                  </a:lnTo>
                  <a:lnTo>
                    <a:pt x="0" y="39"/>
                  </a:lnTo>
                  <a:lnTo>
                    <a:pt x="1" y="47"/>
                  </a:lnTo>
                  <a:lnTo>
                    <a:pt x="4" y="54"/>
                  </a:lnTo>
                  <a:lnTo>
                    <a:pt x="8" y="60"/>
                  </a:lnTo>
                  <a:lnTo>
                    <a:pt x="14" y="66"/>
                  </a:lnTo>
                  <a:lnTo>
                    <a:pt x="21" y="71"/>
                  </a:lnTo>
                  <a:lnTo>
                    <a:pt x="29" y="76"/>
                  </a:lnTo>
                  <a:lnTo>
                    <a:pt x="37" y="79"/>
                  </a:lnTo>
                  <a:lnTo>
                    <a:pt x="45" y="82"/>
                  </a:lnTo>
                  <a:lnTo>
                    <a:pt x="54" y="84"/>
                  </a:lnTo>
                  <a:lnTo>
                    <a:pt x="62" y="85"/>
                  </a:lnTo>
                  <a:lnTo>
                    <a:pt x="70" y="86"/>
                  </a:lnTo>
                  <a:lnTo>
                    <a:pt x="77" y="85"/>
                  </a:lnTo>
                  <a:lnTo>
                    <a:pt x="83" y="84"/>
                  </a:lnTo>
                  <a:lnTo>
                    <a:pt x="88" y="82"/>
                  </a:lnTo>
                  <a:lnTo>
                    <a:pt x="91" y="79"/>
                  </a:lnTo>
                  <a:lnTo>
                    <a:pt x="92" y="75"/>
                  </a:lnTo>
                </a:path>
              </a:pathLst>
            </a:custGeom>
            <a:solidFill>
              <a:srgbClr val="00785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86" name="Freeform 137"/>
            <p:cNvSpPr>
              <a:spLocks/>
            </p:cNvSpPr>
            <p:nvPr/>
          </p:nvSpPr>
          <p:spPr bwMode="auto">
            <a:xfrm>
              <a:off x="2529" y="1775"/>
              <a:ext cx="87" cy="76"/>
            </a:xfrm>
            <a:custGeom>
              <a:avLst/>
              <a:gdLst>
                <a:gd name="T0" fmla="*/ 0 w 87"/>
                <a:gd name="T1" fmla="*/ 33 h 76"/>
                <a:gd name="T2" fmla="*/ 1 w 87"/>
                <a:gd name="T3" fmla="*/ 40 h 76"/>
                <a:gd name="T4" fmla="*/ 4 w 87"/>
                <a:gd name="T5" fmla="*/ 47 h 76"/>
                <a:gd name="T6" fmla="*/ 8 w 87"/>
                <a:gd name="T7" fmla="*/ 52 h 76"/>
                <a:gd name="T8" fmla="*/ 13 w 87"/>
                <a:gd name="T9" fmla="*/ 58 h 76"/>
                <a:gd name="T10" fmla="*/ 19 w 87"/>
                <a:gd name="T11" fmla="*/ 62 h 76"/>
                <a:gd name="T12" fmla="*/ 26 w 87"/>
                <a:gd name="T13" fmla="*/ 66 h 76"/>
                <a:gd name="T14" fmla="*/ 33 w 87"/>
                <a:gd name="T15" fmla="*/ 69 h 76"/>
                <a:gd name="T16" fmla="*/ 41 w 87"/>
                <a:gd name="T17" fmla="*/ 72 h 76"/>
                <a:gd name="T18" fmla="*/ 48 w 87"/>
                <a:gd name="T19" fmla="*/ 74 h 76"/>
                <a:gd name="T20" fmla="*/ 56 w 87"/>
                <a:gd name="T21" fmla="*/ 75 h 76"/>
                <a:gd name="T22" fmla="*/ 63 w 87"/>
                <a:gd name="T23" fmla="*/ 75 h 76"/>
                <a:gd name="T24" fmla="*/ 69 w 87"/>
                <a:gd name="T25" fmla="*/ 74 h 76"/>
                <a:gd name="T26" fmla="*/ 75 w 87"/>
                <a:gd name="T27" fmla="*/ 73 h 76"/>
                <a:gd name="T28" fmla="*/ 79 w 87"/>
                <a:gd name="T29" fmla="*/ 71 h 76"/>
                <a:gd name="T30" fmla="*/ 82 w 87"/>
                <a:gd name="T31" fmla="*/ 68 h 76"/>
                <a:gd name="T32" fmla="*/ 83 w 87"/>
                <a:gd name="T33" fmla="*/ 64 h 76"/>
                <a:gd name="T34" fmla="*/ 84 w 87"/>
                <a:gd name="T35" fmla="*/ 58 h 76"/>
                <a:gd name="T36" fmla="*/ 84 w 87"/>
                <a:gd name="T37" fmla="*/ 53 h 76"/>
                <a:gd name="T38" fmla="*/ 85 w 87"/>
                <a:gd name="T39" fmla="*/ 47 h 76"/>
                <a:gd name="T40" fmla="*/ 85 w 87"/>
                <a:gd name="T41" fmla="*/ 42 h 76"/>
                <a:gd name="T42" fmla="*/ 86 w 87"/>
                <a:gd name="T43" fmla="*/ 37 h 76"/>
                <a:gd name="T44" fmla="*/ 86 w 87"/>
                <a:gd name="T45" fmla="*/ 32 h 76"/>
                <a:gd name="T46" fmla="*/ 86 w 87"/>
                <a:gd name="T47" fmla="*/ 27 h 76"/>
                <a:gd name="T48" fmla="*/ 86 w 87"/>
                <a:gd name="T49" fmla="*/ 23 h 76"/>
                <a:gd name="T50" fmla="*/ 85 w 87"/>
                <a:gd name="T51" fmla="*/ 19 h 76"/>
                <a:gd name="T52" fmla="*/ 85 w 87"/>
                <a:gd name="T53" fmla="*/ 15 h 76"/>
                <a:gd name="T54" fmla="*/ 84 w 87"/>
                <a:gd name="T55" fmla="*/ 12 h 76"/>
                <a:gd name="T56" fmla="*/ 83 w 87"/>
                <a:gd name="T57" fmla="*/ 9 h 76"/>
                <a:gd name="T58" fmla="*/ 81 w 87"/>
                <a:gd name="T59" fmla="*/ 7 h 76"/>
                <a:gd name="T60" fmla="*/ 79 w 87"/>
                <a:gd name="T61" fmla="*/ 5 h 76"/>
                <a:gd name="T62" fmla="*/ 77 w 87"/>
                <a:gd name="T63" fmla="*/ 3 h 76"/>
                <a:gd name="T64" fmla="*/ 74 w 87"/>
                <a:gd name="T65" fmla="*/ 3 h 76"/>
                <a:gd name="T66" fmla="*/ 71 w 87"/>
                <a:gd name="T67" fmla="*/ 2 h 76"/>
                <a:gd name="T68" fmla="*/ 67 w 87"/>
                <a:gd name="T69" fmla="*/ 1 h 76"/>
                <a:gd name="T70" fmla="*/ 62 w 87"/>
                <a:gd name="T71" fmla="*/ 1 h 76"/>
                <a:gd name="T72" fmla="*/ 56 w 87"/>
                <a:gd name="T73" fmla="*/ 0 h 76"/>
                <a:gd name="T74" fmla="*/ 50 w 87"/>
                <a:gd name="T75" fmla="*/ 0 h 76"/>
                <a:gd name="T76" fmla="*/ 44 w 87"/>
                <a:gd name="T77" fmla="*/ 0 h 76"/>
                <a:gd name="T78" fmla="*/ 38 w 87"/>
                <a:gd name="T79" fmla="*/ 1 h 76"/>
                <a:gd name="T80" fmla="*/ 31 w 87"/>
                <a:gd name="T81" fmla="*/ 1 h 76"/>
                <a:gd name="T82" fmla="*/ 25 w 87"/>
                <a:gd name="T83" fmla="*/ 3 h 76"/>
                <a:gd name="T84" fmla="*/ 19 w 87"/>
                <a:gd name="T85" fmla="*/ 5 h 76"/>
                <a:gd name="T86" fmla="*/ 14 w 87"/>
                <a:gd name="T87" fmla="*/ 7 h 76"/>
                <a:gd name="T88" fmla="*/ 10 w 87"/>
                <a:gd name="T89" fmla="*/ 10 h 76"/>
                <a:gd name="T90" fmla="*/ 6 w 87"/>
                <a:gd name="T91" fmla="*/ 15 h 76"/>
                <a:gd name="T92" fmla="*/ 3 w 87"/>
                <a:gd name="T93" fmla="*/ 20 h 76"/>
                <a:gd name="T94" fmla="*/ 1 w 87"/>
                <a:gd name="T95" fmla="*/ 26 h 76"/>
                <a:gd name="T96" fmla="*/ 0 w 87"/>
                <a:gd name="T97" fmla="*/ 33 h 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7" h="76">
                  <a:moveTo>
                    <a:pt x="0" y="33"/>
                  </a:moveTo>
                  <a:lnTo>
                    <a:pt x="1" y="40"/>
                  </a:lnTo>
                  <a:lnTo>
                    <a:pt x="4" y="47"/>
                  </a:lnTo>
                  <a:lnTo>
                    <a:pt x="8" y="52"/>
                  </a:lnTo>
                  <a:lnTo>
                    <a:pt x="13" y="58"/>
                  </a:lnTo>
                  <a:lnTo>
                    <a:pt x="19" y="62"/>
                  </a:lnTo>
                  <a:lnTo>
                    <a:pt x="26" y="66"/>
                  </a:lnTo>
                  <a:lnTo>
                    <a:pt x="33" y="69"/>
                  </a:lnTo>
                  <a:lnTo>
                    <a:pt x="41" y="72"/>
                  </a:lnTo>
                  <a:lnTo>
                    <a:pt x="48" y="74"/>
                  </a:lnTo>
                  <a:lnTo>
                    <a:pt x="56" y="75"/>
                  </a:lnTo>
                  <a:lnTo>
                    <a:pt x="63" y="75"/>
                  </a:lnTo>
                  <a:lnTo>
                    <a:pt x="69" y="74"/>
                  </a:lnTo>
                  <a:lnTo>
                    <a:pt x="75" y="73"/>
                  </a:lnTo>
                  <a:lnTo>
                    <a:pt x="79" y="71"/>
                  </a:lnTo>
                  <a:lnTo>
                    <a:pt x="82" y="68"/>
                  </a:lnTo>
                  <a:lnTo>
                    <a:pt x="83" y="64"/>
                  </a:lnTo>
                  <a:lnTo>
                    <a:pt x="84" y="58"/>
                  </a:lnTo>
                  <a:lnTo>
                    <a:pt x="84" y="53"/>
                  </a:lnTo>
                  <a:lnTo>
                    <a:pt x="85" y="47"/>
                  </a:lnTo>
                  <a:lnTo>
                    <a:pt x="85" y="42"/>
                  </a:lnTo>
                  <a:lnTo>
                    <a:pt x="86" y="37"/>
                  </a:lnTo>
                  <a:lnTo>
                    <a:pt x="86" y="32"/>
                  </a:lnTo>
                  <a:lnTo>
                    <a:pt x="86" y="27"/>
                  </a:lnTo>
                  <a:lnTo>
                    <a:pt x="86" y="23"/>
                  </a:lnTo>
                  <a:lnTo>
                    <a:pt x="85" y="19"/>
                  </a:lnTo>
                  <a:lnTo>
                    <a:pt x="85" y="15"/>
                  </a:lnTo>
                  <a:lnTo>
                    <a:pt x="84" y="12"/>
                  </a:lnTo>
                  <a:lnTo>
                    <a:pt x="83" y="9"/>
                  </a:lnTo>
                  <a:lnTo>
                    <a:pt x="81" y="7"/>
                  </a:lnTo>
                  <a:lnTo>
                    <a:pt x="79" y="5"/>
                  </a:lnTo>
                  <a:lnTo>
                    <a:pt x="77" y="3"/>
                  </a:lnTo>
                  <a:lnTo>
                    <a:pt x="74" y="3"/>
                  </a:lnTo>
                  <a:lnTo>
                    <a:pt x="71" y="2"/>
                  </a:lnTo>
                  <a:lnTo>
                    <a:pt x="67" y="1"/>
                  </a:lnTo>
                  <a:lnTo>
                    <a:pt x="62" y="1"/>
                  </a:lnTo>
                  <a:lnTo>
                    <a:pt x="56" y="0"/>
                  </a:lnTo>
                  <a:lnTo>
                    <a:pt x="50" y="0"/>
                  </a:lnTo>
                  <a:lnTo>
                    <a:pt x="44" y="0"/>
                  </a:lnTo>
                  <a:lnTo>
                    <a:pt x="38" y="1"/>
                  </a:lnTo>
                  <a:lnTo>
                    <a:pt x="31" y="1"/>
                  </a:lnTo>
                  <a:lnTo>
                    <a:pt x="25" y="3"/>
                  </a:lnTo>
                  <a:lnTo>
                    <a:pt x="19" y="5"/>
                  </a:lnTo>
                  <a:lnTo>
                    <a:pt x="14" y="7"/>
                  </a:lnTo>
                  <a:lnTo>
                    <a:pt x="10" y="10"/>
                  </a:lnTo>
                  <a:lnTo>
                    <a:pt x="6" y="15"/>
                  </a:lnTo>
                  <a:lnTo>
                    <a:pt x="3" y="20"/>
                  </a:lnTo>
                  <a:lnTo>
                    <a:pt x="1" y="26"/>
                  </a:lnTo>
                  <a:lnTo>
                    <a:pt x="0" y="33"/>
                  </a:lnTo>
                </a:path>
              </a:pathLst>
            </a:custGeom>
            <a:solidFill>
              <a:srgbClr val="008062"/>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87" name="Freeform 138"/>
            <p:cNvSpPr>
              <a:spLocks/>
            </p:cNvSpPr>
            <p:nvPr/>
          </p:nvSpPr>
          <p:spPr bwMode="auto">
            <a:xfrm>
              <a:off x="2535" y="1781"/>
              <a:ext cx="78" cy="66"/>
            </a:xfrm>
            <a:custGeom>
              <a:avLst/>
              <a:gdLst>
                <a:gd name="T0" fmla="*/ 0 w 78"/>
                <a:gd name="T1" fmla="*/ 28 h 66"/>
                <a:gd name="T2" fmla="*/ 1 w 78"/>
                <a:gd name="T3" fmla="*/ 34 h 66"/>
                <a:gd name="T4" fmla="*/ 3 w 78"/>
                <a:gd name="T5" fmla="*/ 40 h 66"/>
                <a:gd name="T6" fmla="*/ 7 w 78"/>
                <a:gd name="T7" fmla="*/ 45 h 66"/>
                <a:gd name="T8" fmla="*/ 11 w 78"/>
                <a:gd name="T9" fmla="*/ 49 h 66"/>
                <a:gd name="T10" fmla="*/ 17 w 78"/>
                <a:gd name="T11" fmla="*/ 54 h 66"/>
                <a:gd name="T12" fmla="*/ 23 w 78"/>
                <a:gd name="T13" fmla="*/ 57 h 66"/>
                <a:gd name="T14" fmla="*/ 30 w 78"/>
                <a:gd name="T15" fmla="*/ 60 h 66"/>
                <a:gd name="T16" fmla="*/ 37 w 78"/>
                <a:gd name="T17" fmla="*/ 62 h 66"/>
                <a:gd name="T18" fmla="*/ 43 w 78"/>
                <a:gd name="T19" fmla="*/ 64 h 66"/>
                <a:gd name="T20" fmla="*/ 50 w 78"/>
                <a:gd name="T21" fmla="*/ 65 h 66"/>
                <a:gd name="T22" fmla="*/ 56 w 78"/>
                <a:gd name="T23" fmla="*/ 65 h 66"/>
                <a:gd name="T24" fmla="*/ 62 w 78"/>
                <a:gd name="T25" fmla="*/ 64 h 66"/>
                <a:gd name="T26" fmla="*/ 67 w 78"/>
                <a:gd name="T27" fmla="*/ 63 h 66"/>
                <a:gd name="T28" fmla="*/ 71 w 78"/>
                <a:gd name="T29" fmla="*/ 61 h 66"/>
                <a:gd name="T30" fmla="*/ 74 w 78"/>
                <a:gd name="T31" fmla="*/ 57 h 66"/>
                <a:gd name="T32" fmla="*/ 75 w 78"/>
                <a:gd name="T33" fmla="*/ 53 h 66"/>
                <a:gd name="T34" fmla="*/ 76 w 78"/>
                <a:gd name="T35" fmla="*/ 48 h 66"/>
                <a:gd name="T36" fmla="*/ 76 w 78"/>
                <a:gd name="T37" fmla="*/ 43 h 66"/>
                <a:gd name="T38" fmla="*/ 77 w 78"/>
                <a:gd name="T39" fmla="*/ 38 h 66"/>
                <a:gd name="T40" fmla="*/ 77 w 78"/>
                <a:gd name="T41" fmla="*/ 34 h 66"/>
                <a:gd name="T42" fmla="*/ 77 w 78"/>
                <a:gd name="T43" fmla="*/ 29 h 66"/>
                <a:gd name="T44" fmla="*/ 77 w 78"/>
                <a:gd name="T45" fmla="*/ 25 h 66"/>
                <a:gd name="T46" fmla="*/ 77 w 78"/>
                <a:gd name="T47" fmla="*/ 21 h 66"/>
                <a:gd name="T48" fmla="*/ 77 w 78"/>
                <a:gd name="T49" fmla="*/ 18 h 66"/>
                <a:gd name="T50" fmla="*/ 76 w 78"/>
                <a:gd name="T51" fmla="*/ 14 h 66"/>
                <a:gd name="T52" fmla="*/ 75 w 78"/>
                <a:gd name="T53" fmla="*/ 12 h 66"/>
                <a:gd name="T54" fmla="*/ 74 w 78"/>
                <a:gd name="T55" fmla="*/ 9 h 66"/>
                <a:gd name="T56" fmla="*/ 73 w 78"/>
                <a:gd name="T57" fmla="*/ 7 h 66"/>
                <a:gd name="T58" fmla="*/ 71 w 78"/>
                <a:gd name="T59" fmla="*/ 5 h 66"/>
                <a:gd name="T60" fmla="*/ 69 w 78"/>
                <a:gd name="T61" fmla="*/ 3 h 66"/>
                <a:gd name="T62" fmla="*/ 67 w 78"/>
                <a:gd name="T63" fmla="*/ 2 h 66"/>
                <a:gd name="T64" fmla="*/ 64 w 78"/>
                <a:gd name="T65" fmla="*/ 2 h 66"/>
                <a:gd name="T66" fmla="*/ 61 w 78"/>
                <a:gd name="T67" fmla="*/ 1 h 66"/>
                <a:gd name="T68" fmla="*/ 57 w 78"/>
                <a:gd name="T69" fmla="*/ 1 h 66"/>
                <a:gd name="T70" fmla="*/ 53 w 78"/>
                <a:gd name="T71" fmla="*/ 0 h 66"/>
                <a:gd name="T72" fmla="*/ 48 w 78"/>
                <a:gd name="T73" fmla="*/ 0 h 66"/>
                <a:gd name="T74" fmla="*/ 43 w 78"/>
                <a:gd name="T75" fmla="*/ 0 h 66"/>
                <a:gd name="T76" fmla="*/ 37 w 78"/>
                <a:gd name="T77" fmla="*/ 0 h 66"/>
                <a:gd name="T78" fmla="*/ 32 w 78"/>
                <a:gd name="T79" fmla="*/ 1 h 66"/>
                <a:gd name="T80" fmla="*/ 26 w 78"/>
                <a:gd name="T81" fmla="*/ 1 h 66"/>
                <a:gd name="T82" fmla="*/ 21 w 78"/>
                <a:gd name="T83" fmla="*/ 3 h 66"/>
                <a:gd name="T84" fmla="*/ 16 w 78"/>
                <a:gd name="T85" fmla="*/ 4 h 66"/>
                <a:gd name="T86" fmla="*/ 12 w 78"/>
                <a:gd name="T87" fmla="*/ 7 h 66"/>
                <a:gd name="T88" fmla="*/ 8 w 78"/>
                <a:gd name="T89" fmla="*/ 9 h 66"/>
                <a:gd name="T90" fmla="*/ 5 w 78"/>
                <a:gd name="T91" fmla="*/ 13 h 66"/>
                <a:gd name="T92" fmla="*/ 2 w 78"/>
                <a:gd name="T93" fmla="*/ 17 h 66"/>
                <a:gd name="T94" fmla="*/ 1 w 78"/>
                <a:gd name="T95" fmla="*/ 22 h 66"/>
                <a:gd name="T96" fmla="*/ 0 w 78"/>
                <a:gd name="T97" fmla="*/ 28 h 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8" h="66">
                  <a:moveTo>
                    <a:pt x="0" y="28"/>
                  </a:moveTo>
                  <a:lnTo>
                    <a:pt x="1" y="34"/>
                  </a:lnTo>
                  <a:lnTo>
                    <a:pt x="3" y="40"/>
                  </a:lnTo>
                  <a:lnTo>
                    <a:pt x="7" y="45"/>
                  </a:lnTo>
                  <a:lnTo>
                    <a:pt x="11" y="49"/>
                  </a:lnTo>
                  <a:lnTo>
                    <a:pt x="17" y="54"/>
                  </a:lnTo>
                  <a:lnTo>
                    <a:pt x="23" y="57"/>
                  </a:lnTo>
                  <a:lnTo>
                    <a:pt x="30" y="60"/>
                  </a:lnTo>
                  <a:lnTo>
                    <a:pt x="37" y="62"/>
                  </a:lnTo>
                  <a:lnTo>
                    <a:pt x="43" y="64"/>
                  </a:lnTo>
                  <a:lnTo>
                    <a:pt x="50" y="65"/>
                  </a:lnTo>
                  <a:lnTo>
                    <a:pt x="56" y="65"/>
                  </a:lnTo>
                  <a:lnTo>
                    <a:pt x="62" y="64"/>
                  </a:lnTo>
                  <a:lnTo>
                    <a:pt x="67" y="63"/>
                  </a:lnTo>
                  <a:lnTo>
                    <a:pt x="71" y="61"/>
                  </a:lnTo>
                  <a:lnTo>
                    <a:pt x="74" y="57"/>
                  </a:lnTo>
                  <a:lnTo>
                    <a:pt x="75" y="53"/>
                  </a:lnTo>
                  <a:lnTo>
                    <a:pt x="76" y="48"/>
                  </a:lnTo>
                  <a:lnTo>
                    <a:pt x="76" y="43"/>
                  </a:lnTo>
                  <a:lnTo>
                    <a:pt x="77" y="38"/>
                  </a:lnTo>
                  <a:lnTo>
                    <a:pt x="77" y="34"/>
                  </a:lnTo>
                  <a:lnTo>
                    <a:pt x="77" y="29"/>
                  </a:lnTo>
                  <a:lnTo>
                    <a:pt x="77" y="25"/>
                  </a:lnTo>
                  <a:lnTo>
                    <a:pt x="77" y="21"/>
                  </a:lnTo>
                  <a:lnTo>
                    <a:pt x="77" y="18"/>
                  </a:lnTo>
                  <a:lnTo>
                    <a:pt x="76" y="14"/>
                  </a:lnTo>
                  <a:lnTo>
                    <a:pt x="75" y="12"/>
                  </a:lnTo>
                  <a:lnTo>
                    <a:pt x="74" y="9"/>
                  </a:lnTo>
                  <a:lnTo>
                    <a:pt x="73" y="7"/>
                  </a:lnTo>
                  <a:lnTo>
                    <a:pt x="71" y="5"/>
                  </a:lnTo>
                  <a:lnTo>
                    <a:pt x="69" y="3"/>
                  </a:lnTo>
                  <a:lnTo>
                    <a:pt x="67" y="2"/>
                  </a:lnTo>
                  <a:lnTo>
                    <a:pt x="64" y="2"/>
                  </a:lnTo>
                  <a:lnTo>
                    <a:pt x="61" y="1"/>
                  </a:lnTo>
                  <a:lnTo>
                    <a:pt x="57" y="1"/>
                  </a:lnTo>
                  <a:lnTo>
                    <a:pt x="53" y="0"/>
                  </a:lnTo>
                  <a:lnTo>
                    <a:pt x="48" y="0"/>
                  </a:lnTo>
                  <a:lnTo>
                    <a:pt x="43" y="0"/>
                  </a:lnTo>
                  <a:lnTo>
                    <a:pt x="37" y="0"/>
                  </a:lnTo>
                  <a:lnTo>
                    <a:pt x="32" y="1"/>
                  </a:lnTo>
                  <a:lnTo>
                    <a:pt x="26" y="1"/>
                  </a:lnTo>
                  <a:lnTo>
                    <a:pt x="21" y="3"/>
                  </a:lnTo>
                  <a:lnTo>
                    <a:pt x="16" y="4"/>
                  </a:lnTo>
                  <a:lnTo>
                    <a:pt x="12" y="7"/>
                  </a:lnTo>
                  <a:lnTo>
                    <a:pt x="8" y="9"/>
                  </a:lnTo>
                  <a:lnTo>
                    <a:pt x="5" y="13"/>
                  </a:lnTo>
                  <a:lnTo>
                    <a:pt x="2" y="17"/>
                  </a:lnTo>
                  <a:lnTo>
                    <a:pt x="1" y="22"/>
                  </a:lnTo>
                  <a:lnTo>
                    <a:pt x="0" y="28"/>
                  </a:lnTo>
                </a:path>
              </a:pathLst>
            </a:custGeom>
            <a:solidFill>
              <a:srgbClr val="00886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88" name="Freeform 139"/>
            <p:cNvSpPr>
              <a:spLocks/>
            </p:cNvSpPr>
            <p:nvPr/>
          </p:nvSpPr>
          <p:spPr bwMode="auto">
            <a:xfrm>
              <a:off x="2538" y="1788"/>
              <a:ext cx="71" cy="57"/>
            </a:xfrm>
            <a:custGeom>
              <a:avLst/>
              <a:gdLst>
                <a:gd name="T0" fmla="*/ 0 w 71"/>
                <a:gd name="T1" fmla="*/ 23 h 57"/>
                <a:gd name="T2" fmla="*/ 1 w 71"/>
                <a:gd name="T3" fmla="*/ 28 h 57"/>
                <a:gd name="T4" fmla="*/ 3 w 71"/>
                <a:gd name="T5" fmla="*/ 33 h 57"/>
                <a:gd name="T6" fmla="*/ 6 w 71"/>
                <a:gd name="T7" fmla="*/ 38 h 57"/>
                <a:gd name="T8" fmla="*/ 10 w 71"/>
                <a:gd name="T9" fmla="*/ 42 h 57"/>
                <a:gd name="T10" fmla="*/ 15 w 71"/>
                <a:gd name="T11" fmla="*/ 46 h 57"/>
                <a:gd name="T12" fmla="*/ 21 w 71"/>
                <a:gd name="T13" fmla="*/ 49 h 57"/>
                <a:gd name="T14" fmla="*/ 27 w 71"/>
                <a:gd name="T15" fmla="*/ 52 h 57"/>
                <a:gd name="T16" fmla="*/ 33 w 71"/>
                <a:gd name="T17" fmla="*/ 54 h 57"/>
                <a:gd name="T18" fmla="*/ 39 w 71"/>
                <a:gd name="T19" fmla="*/ 55 h 57"/>
                <a:gd name="T20" fmla="*/ 46 w 71"/>
                <a:gd name="T21" fmla="*/ 56 h 57"/>
                <a:gd name="T22" fmla="*/ 51 w 71"/>
                <a:gd name="T23" fmla="*/ 56 h 57"/>
                <a:gd name="T24" fmla="*/ 57 w 71"/>
                <a:gd name="T25" fmla="*/ 55 h 57"/>
                <a:gd name="T26" fmla="*/ 61 w 71"/>
                <a:gd name="T27" fmla="*/ 54 h 57"/>
                <a:gd name="T28" fmla="*/ 65 w 71"/>
                <a:gd name="T29" fmla="*/ 51 h 57"/>
                <a:gd name="T30" fmla="*/ 67 w 71"/>
                <a:gd name="T31" fmla="*/ 48 h 57"/>
                <a:gd name="T32" fmla="*/ 69 w 71"/>
                <a:gd name="T33" fmla="*/ 44 h 57"/>
                <a:gd name="T34" fmla="*/ 69 w 71"/>
                <a:gd name="T35" fmla="*/ 39 h 57"/>
                <a:gd name="T36" fmla="*/ 69 w 71"/>
                <a:gd name="T37" fmla="*/ 35 h 57"/>
                <a:gd name="T38" fmla="*/ 70 w 71"/>
                <a:gd name="T39" fmla="*/ 30 h 57"/>
                <a:gd name="T40" fmla="*/ 70 w 71"/>
                <a:gd name="T41" fmla="*/ 26 h 57"/>
                <a:gd name="T42" fmla="*/ 70 w 71"/>
                <a:gd name="T43" fmla="*/ 22 h 57"/>
                <a:gd name="T44" fmla="*/ 70 w 71"/>
                <a:gd name="T45" fmla="*/ 19 h 57"/>
                <a:gd name="T46" fmla="*/ 70 w 71"/>
                <a:gd name="T47" fmla="*/ 16 h 57"/>
                <a:gd name="T48" fmla="*/ 69 w 71"/>
                <a:gd name="T49" fmla="*/ 13 h 57"/>
                <a:gd name="T50" fmla="*/ 69 w 71"/>
                <a:gd name="T51" fmla="*/ 10 h 57"/>
                <a:gd name="T52" fmla="*/ 67 w 71"/>
                <a:gd name="T53" fmla="*/ 8 h 57"/>
                <a:gd name="T54" fmla="*/ 66 w 71"/>
                <a:gd name="T55" fmla="*/ 6 h 57"/>
                <a:gd name="T56" fmla="*/ 65 w 71"/>
                <a:gd name="T57" fmla="*/ 4 h 57"/>
                <a:gd name="T58" fmla="*/ 63 w 71"/>
                <a:gd name="T59" fmla="*/ 3 h 57"/>
                <a:gd name="T60" fmla="*/ 61 w 71"/>
                <a:gd name="T61" fmla="*/ 2 h 57"/>
                <a:gd name="T62" fmla="*/ 59 w 71"/>
                <a:gd name="T63" fmla="*/ 1 h 57"/>
                <a:gd name="T64" fmla="*/ 56 w 71"/>
                <a:gd name="T65" fmla="*/ 1 h 57"/>
                <a:gd name="T66" fmla="*/ 53 w 71"/>
                <a:gd name="T67" fmla="*/ 1 h 57"/>
                <a:gd name="T68" fmla="*/ 49 w 71"/>
                <a:gd name="T69" fmla="*/ 0 h 57"/>
                <a:gd name="T70" fmla="*/ 45 w 71"/>
                <a:gd name="T71" fmla="*/ 0 h 57"/>
                <a:gd name="T72" fmla="*/ 41 w 71"/>
                <a:gd name="T73" fmla="*/ 0 h 57"/>
                <a:gd name="T74" fmla="*/ 36 w 71"/>
                <a:gd name="T75" fmla="*/ 0 h 57"/>
                <a:gd name="T76" fmla="*/ 31 w 71"/>
                <a:gd name="T77" fmla="*/ 0 h 57"/>
                <a:gd name="T78" fmla="*/ 27 w 71"/>
                <a:gd name="T79" fmla="*/ 1 h 57"/>
                <a:gd name="T80" fmla="*/ 22 w 71"/>
                <a:gd name="T81" fmla="*/ 2 h 57"/>
                <a:gd name="T82" fmla="*/ 18 w 71"/>
                <a:gd name="T83" fmla="*/ 3 h 57"/>
                <a:gd name="T84" fmla="*/ 14 w 71"/>
                <a:gd name="T85" fmla="*/ 4 h 57"/>
                <a:gd name="T86" fmla="*/ 10 w 71"/>
                <a:gd name="T87" fmla="*/ 6 h 57"/>
                <a:gd name="T88" fmla="*/ 7 w 71"/>
                <a:gd name="T89" fmla="*/ 8 h 57"/>
                <a:gd name="T90" fmla="*/ 4 w 71"/>
                <a:gd name="T91" fmla="*/ 11 h 57"/>
                <a:gd name="T92" fmla="*/ 2 w 71"/>
                <a:gd name="T93" fmla="*/ 15 h 57"/>
                <a:gd name="T94" fmla="*/ 1 w 71"/>
                <a:gd name="T95" fmla="*/ 18 h 57"/>
                <a:gd name="T96" fmla="*/ 0 w 71"/>
                <a:gd name="T97" fmla="*/ 23 h 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 h="57">
                  <a:moveTo>
                    <a:pt x="0" y="23"/>
                  </a:moveTo>
                  <a:lnTo>
                    <a:pt x="1" y="28"/>
                  </a:lnTo>
                  <a:lnTo>
                    <a:pt x="3" y="33"/>
                  </a:lnTo>
                  <a:lnTo>
                    <a:pt x="6" y="38"/>
                  </a:lnTo>
                  <a:lnTo>
                    <a:pt x="10" y="42"/>
                  </a:lnTo>
                  <a:lnTo>
                    <a:pt x="15" y="46"/>
                  </a:lnTo>
                  <a:lnTo>
                    <a:pt x="21" y="49"/>
                  </a:lnTo>
                  <a:lnTo>
                    <a:pt x="27" y="52"/>
                  </a:lnTo>
                  <a:lnTo>
                    <a:pt x="33" y="54"/>
                  </a:lnTo>
                  <a:lnTo>
                    <a:pt x="39" y="55"/>
                  </a:lnTo>
                  <a:lnTo>
                    <a:pt x="46" y="56"/>
                  </a:lnTo>
                  <a:lnTo>
                    <a:pt x="51" y="56"/>
                  </a:lnTo>
                  <a:lnTo>
                    <a:pt x="57" y="55"/>
                  </a:lnTo>
                  <a:lnTo>
                    <a:pt x="61" y="54"/>
                  </a:lnTo>
                  <a:lnTo>
                    <a:pt x="65" y="51"/>
                  </a:lnTo>
                  <a:lnTo>
                    <a:pt x="67" y="48"/>
                  </a:lnTo>
                  <a:lnTo>
                    <a:pt x="69" y="44"/>
                  </a:lnTo>
                  <a:lnTo>
                    <a:pt x="69" y="39"/>
                  </a:lnTo>
                  <a:lnTo>
                    <a:pt x="69" y="35"/>
                  </a:lnTo>
                  <a:lnTo>
                    <a:pt x="70" y="30"/>
                  </a:lnTo>
                  <a:lnTo>
                    <a:pt x="70" y="26"/>
                  </a:lnTo>
                  <a:lnTo>
                    <a:pt x="70" y="22"/>
                  </a:lnTo>
                  <a:lnTo>
                    <a:pt x="70" y="19"/>
                  </a:lnTo>
                  <a:lnTo>
                    <a:pt x="70" y="16"/>
                  </a:lnTo>
                  <a:lnTo>
                    <a:pt x="69" y="13"/>
                  </a:lnTo>
                  <a:lnTo>
                    <a:pt x="69" y="10"/>
                  </a:lnTo>
                  <a:lnTo>
                    <a:pt x="67" y="8"/>
                  </a:lnTo>
                  <a:lnTo>
                    <a:pt x="66" y="6"/>
                  </a:lnTo>
                  <a:lnTo>
                    <a:pt x="65" y="4"/>
                  </a:lnTo>
                  <a:lnTo>
                    <a:pt x="63" y="3"/>
                  </a:lnTo>
                  <a:lnTo>
                    <a:pt x="61" y="2"/>
                  </a:lnTo>
                  <a:lnTo>
                    <a:pt x="59" y="1"/>
                  </a:lnTo>
                  <a:lnTo>
                    <a:pt x="56" y="1"/>
                  </a:lnTo>
                  <a:lnTo>
                    <a:pt x="53" y="1"/>
                  </a:lnTo>
                  <a:lnTo>
                    <a:pt x="49" y="0"/>
                  </a:lnTo>
                  <a:lnTo>
                    <a:pt x="45" y="0"/>
                  </a:lnTo>
                  <a:lnTo>
                    <a:pt x="41" y="0"/>
                  </a:lnTo>
                  <a:lnTo>
                    <a:pt x="36" y="0"/>
                  </a:lnTo>
                  <a:lnTo>
                    <a:pt x="31" y="0"/>
                  </a:lnTo>
                  <a:lnTo>
                    <a:pt x="27" y="1"/>
                  </a:lnTo>
                  <a:lnTo>
                    <a:pt x="22" y="2"/>
                  </a:lnTo>
                  <a:lnTo>
                    <a:pt x="18" y="3"/>
                  </a:lnTo>
                  <a:lnTo>
                    <a:pt x="14" y="4"/>
                  </a:lnTo>
                  <a:lnTo>
                    <a:pt x="10" y="6"/>
                  </a:lnTo>
                  <a:lnTo>
                    <a:pt x="7" y="8"/>
                  </a:lnTo>
                  <a:lnTo>
                    <a:pt x="4" y="11"/>
                  </a:lnTo>
                  <a:lnTo>
                    <a:pt x="2" y="15"/>
                  </a:lnTo>
                  <a:lnTo>
                    <a:pt x="1" y="18"/>
                  </a:lnTo>
                  <a:lnTo>
                    <a:pt x="0" y="23"/>
                  </a:lnTo>
                </a:path>
              </a:pathLst>
            </a:custGeom>
            <a:solidFill>
              <a:srgbClr val="008F71"/>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89" name="Freeform 140"/>
            <p:cNvSpPr>
              <a:spLocks/>
            </p:cNvSpPr>
            <p:nvPr/>
          </p:nvSpPr>
          <p:spPr bwMode="auto">
            <a:xfrm>
              <a:off x="2542" y="1793"/>
              <a:ext cx="65" cy="47"/>
            </a:xfrm>
            <a:custGeom>
              <a:avLst/>
              <a:gdLst>
                <a:gd name="T0" fmla="*/ 0 w 65"/>
                <a:gd name="T1" fmla="*/ 18 h 47"/>
                <a:gd name="T2" fmla="*/ 1 w 65"/>
                <a:gd name="T3" fmla="*/ 22 h 47"/>
                <a:gd name="T4" fmla="*/ 3 w 65"/>
                <a:gd name="T5" fmla="*/ 27 h 47"/>
                <a:gd name="T6" fmla="*/ 6 w 65"/>
                <a:gd name="T7" fmla="*/ 31 h 47"/>
                <a:gd name="T8" fmla="*/ 10 w 65"/>
                <a:gd name="T9" fmla="*/ 34 h 47"/>
                <a:gd name="T10" fmla="*/ 14 w 65"/>
                <a:gd name="T11" fmla="*/ 38 h 47"/>
                <a:gd name="T12" fmla="*/ 19 w 65"/>
                <a:gd name="T13" fmla="*/ 41 h 47"/>
                <a:gd name="T14" fmla="*/ 25 w 65"/>
                <a:gd name="T15" fmla="*/ 43 h 47"/>
                <a:gd name="T16" fmla="*/ 30 w 65"/>
                <a:gd name="T17" fmla="*/ 44 h 47"/>
                <a:gd name="T18" fmla="*/ 36 w 65"/>
                <a:gd name="T19" fmla="*/ 46 h 47"/>
                <a:gd name="T20" fmla="*/ 42 w 65"/>
                <a:gd name="T21" fmla="*/ 46 h 47"/>
                <a:gd name="T22" fmla="*/ 47 w 65"/>
                <a:gd name="T23" fmla="*/ 46 h 47"/>
                <a:gd name="T24" fmla="*/ 52 w 65"/>
                <a:gd name="T25" fmla="*/ 45 h 47"/>
                <a:gd name="T26" fmla="*/ 56 w 65"/>
                <a:gd name="T27" fmla="*/ 44 h 47"/>
                <a:gd name="T28" fmla="*/ 59 w 65"/>
                <a:gd name="T29" fmla="*/ 41 h 47"/>
                <a:gd name="T30" fmla="*/ 61 w 65"/>
                <a:gd name="T31" fmla="*/ 38 h 47"/>
                <a:gd name="T32" fmla="*/ 63 w 65"/>
                <a:gd name="T33" fmla="*/ 34 h 47"/>
                <a:gd name="T34" fmla="*/ 63 w 65"/>
                <a:gd name="T35" fmla="*/ 30 h 47"/>
                <a:gd name="T36" fmla="*/ 64 w 65"/>
                <a:gd name="T37" fmla="*/ 25 h 47"/>
                <a:gd name="T38" fmla="*/ 64 w 65"/>
                <a:gd name="T39" fmla="*/ 22 h 47"/>
                <a:gd name="T40" fmla="*/ 64 w 65"/>
                <a:gd name="T41" fmla="*/ 18 h 47"/>
                <a:gd name="T42" fmla="*/ 64 w 65"/>
                <a:gd name="T43" fmla="*/ 15 h 47"/>
                <a:gd name="T44" fmla="*/ 63 w 65"/>
                <a:gd name="T45" fmla="*/ 12 h 47"/>
                <a:gd name="T46" fmla="*/ 63 w 65"/>
                <a:gd name="T47" fmla="*/ 10 h 47"/>
                <a:gd name="T48" fmla="*/ 63 w 65"/>
                <a:gd name="T49" fmla="*/ 8 h 47"/>
                <a:gd name="T50" fmla="*/ 62 w 65"/>
                <a:gd name="T51" fmla="*/ 6 h 47"/>
                <a:gd name="T52" fmla="*/ 61 w 65"/>
                <a:gd name="T53" fmla="*/ 5 h 47"/>
                <a:gd name="T54" fmla="*/ 59 w 65"/>
                <a:gd name="T55" fmla="*/ 3 h 47"/>
                <a:gd name="T56" fmla="*/ 57 w 65"/>
                <a:gd name="T57" fmla="*/ 2 h 47"/>
                <a:gd name="T58" fmla="*/ 56 w 65"/>
                <a:gd name="T59" fmla="*/ 1 h 47"/>
                <a:gd name="T60" fmla="*/ 53 w 65"/>
                <a:gd name="T61" fmla="*/ 1 h 47"/>
                <a:gd name="T62" fmla="*/ 51 w 65"/>
                <a:gd name="T63" fmla="*/ 1 h 47"/>
                <a:gd name="T64" fmla="*/ 48 w 65"/>
                <a:gd name="T65" fmla="*/ 0 h 47"/>
                <a:gd name="T66" fmla="*/ 41 w 65"/>
                <a:gd name="T67" fmla="*/ 0 h 47"/>
                <a:gd name="T68" fmla="*/ 33 w 65"/>
                <a:gd name="T69" fmla="*/ 0 h 47"/>
                <a:gd name="T70" fmla="*/ 26 w 65"/>
                <a:gd name="T71" fmla="*/ 1 h 47"/>
                <a:gd name="T72" fmla="*/ 18 w 65"/>
                <a:gd name="T73" fmla="*/ 2 h 47"/>
                <a:gd name="T74" fmla="*/ 11 w 65"/>
                <a:gd name="T75" fmla="*/ 4 h 47"/>
                <a:gd name="T76" fmla="*/ 5 w 65"/>
                <a:gd name="T77" fmla="*/ 7 h 47"/>
                <a:gd name="T78" fmla="*/ 1 w 65"/>
                <a:gd name="T79" fmla="*/ 12 h 47"/>
                <a:gd name="T80" fmla="*/ 0 w 65"/>
                <a:gd name="T81" fmla="*/ 18 h 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5" h="47">
                  <a:moveTo>
                    <a:pt x="0" y="18"/>
                  </a:moveTo>
                  <a:lnTo>
                    <a:pt x="1" y="22"/>
                  </a:lnTo>
                  <a:lnTo>
                    <a:pt x="3" y="27"/>
                  </a:lnTo>
                  <a:lnTo>
                    <a:pt x="6" y="31"/>
                  </a:lnTo>
                  <a:lnTo>
                    <a:pt x="10" y="34"/>
                  </a:lnTo>
                  <a:lnTo>
                    <a:pt x="14" y="38"/>
                  </a:lnTo>
                  <a:lnTo>
                    <a:pt x="19" y="41"/>
                  </a:lnTo>
                  <a:lnTo>
                    <a:pt x="25" y="43"/>
                  </a:lnTo>
                  <a:lnTo>
                    <a:pt x="30" y="44"/>
                  </a:lnTo>
                  <a:lnTo>
                    <a:pt x="36" y="46"/>
                  </a:lnTo>
                  <a:lnTo>
                    <a:pt x="42" y="46"/>
                  </a:lnTo>
                  <a:lnTo>
                    <a:pt x="47" y="46"/>
                  </a:lnTo>
                  <a:lnTo>
                    <a:pt x="52" y="45"/>
                  </a:lnTo>
                  <a:lnTo>
                    <a:pt x="56" y="44"/>
                  </a:lnTo>
                  <a:lnTo>
                    <a:pt x="59" y="41"/>
                  </a:lnTo>
                  <a:lnTo>
                    <a:pt x="61" y="38"/>
                  </a:lnTo>
                  <a:lnTo>
                    <a:pt x="63" y="34"/>
                  </a:lnTo>
                  <a:lnTo>
                    <a:pt x="63" y="30"/>
                  </a:lnTo>
                  <a:lnTo>
                    <a:pt x="64" y="25"/>
                  </a:lnTo>
                  <a:lnTo>
                    <a:pt x="64" y="22"/>
                  </a:lnTo>
                  <a:lnTo>
                    <a:pt x="64" y="18"/>
                  </a:lnTo>
                  <a:lnTo>
                    <a:pt x="64" y="15"/>
                  </a:lnTo>
                  <a:lnTo>
                    <a:pt x="63" y="12"/>
                  </a:lnTo>
                  <a:lnTo>
                    <a:pt x="63" y="10"/>
                  </a:lnTo>
                  <a:lnTo>
                    <a:pt x="63" y="8"/>
                  </a:lnTo>
                  <a:lnTo>
                    <a:pt x="62" y="6"/>
                  </a:lnTo>
                  <a:lnTo>
                    <a:pt x="61" y="5"/>
                  </a:lnTo>
                  <a:lnTo>
                    <a:pt x="59" y="3"/>
                  </a:lnTo>
                  <a:lnTo>
                    <a:pt x="57" y="2"/>
                  </a:lnTo>
                  <a:lnTo>
                    <a:pt x="56" y="1"/>
                  </a:lnTo>
                  <a:lnTo>
                    <a:pt x="53" y="1"/>
                  </a:lnTo>
                  <a:lnTo>
                    <a:pt x="51" y="1"/>
                  </a:lnTo>
                  <a:lnTo>
                    <a:pt x="48" y="0"/>
                  </a:lnTo>
                  <a:lnTo>
                    <a:pt x="41" y="0"/>
                  </a:lnTo>
                  <a:lnTo>
                    <a:pt x="33" y="0"/>
                  </a:lnTo>
                  <a:lnTo>
                    <a:pt x="26" y="1"/>
                  </a:lnTo>
                  <a:lnTo>
                    <a:pt x="18" y="2"/>
                  </a:lnTo>
                  <a:lnTo>
                    <a:pt x="11" y="4"/>
                  </a:lnTo>
                  <a:lnTo>
                    <a:pt x="5" y="7"/>
                  </a:lnTo>
                  <a:lnTo>
                    <a:pt x="1" y="12"/>
                  </a:lnTo>
                  <a:lnTo>
                    <a:pt x="0" y="18"/>
                  </a:lnTo>
                </a:path>
              </a:pathLst>
            </a:custGeom>
            <a:solidFill>
              <a:srgbClr val="009779"/>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90" name="Freeform 141"/>
            <p:cNvSpPr>
              <a:spLocks/>
            </p:cNvSpPr>
            <p:nvPr/>
          </p:nvSpPr>
          <p:spPr bwMode="auto">
            <a:xfrm>
              <a:off x="2547" y="1800"/>
              <a:ext cx="55" cy="36"/>
            </a:xfrm>
            <a:custGeom>
              <a:avLst/>
              <a:gdLst>
                <a:gd name="T0" fmla="*/ 53 w 55"/>
                <a:gd name="T1" fmla="*/ 23 h 36"/>
                <a:gd name="T2" fmla="*/ 53 w 55"/>
                <a:gd name="T3" fmla="*/ 19 h 36"/>
                <a:gd name="T4" fmla="*/ 54 w 55"/>
                <a:gd name="T5" fmla="*/ 16 h 36"/>
                <a:gd name="T6" fmla="*/ 54 w 55"/>
                <a:gd name="T7" fmla="*/ 13 h 36"/>
                <a:gd name="T8" fmla="*/ 54 w 55"/>
                <a:gd name="T9" fmla="*/ 10 h 36"/>
                <a:gd name="T10" fmla="*/ 54 w 55"/>
                <a:gd name="T11" fmla="*/ 8 h 36"/>
                <a:gd name="T12" fmla="*/ 53 w 55"/>
                <a:gd name="T13" fmla="*/ 6 h 36"/>
                <a:gd name="T14" fmla="*/ 53 w 55"/>
                <a:gd name="T15" fmla="*/ 5 h 36"/>
                <a:gd name="T16" fmla="*/ 52 w 55"/>
                <a:gd name="T17" fmla="*/ 3 h 36"/>
                <a:gd name="T18" fmla="*/ 51 w 55"/>
                <a:gd name="T19" fmla="*/ 2 h 36"/>
                <a:gd name="T20" fmla="*/ 50 w 55"/>
                <a:gd name="T21" fmla="*/ 2 h 36"/>
                <a:gd name="T22" fmla="*/ 48 w 55"/>
                <a:gd name="T23" fmla="*/ 1 h 36"/>
                <a:gd name="T24" fmla="*/ 47 w 55"/>
                <a:gd name="T25" fmla="*/ 1 h 36"/>
                <a:gd name="T26" fmla="*/ 45 w 55"/>
                <a:gd name="T27" fmla="*/ 0 h 36"/>
                <a:gd name="T28" fmla="*/ 42 w 55"/>
                <a:gd name="T29" fmla="*/ 0 h 36"/>
                <a:gd name="T30" fmla="*/ 40 w 55"/>
                <a:gd name="T31" fmla="*/ 0 h 36"/>
                <a:gd name="T32" fmla="*/ 37 w 55"/>
                <a:gd name="T33" fmla="*/ 0 h 36"/>
                <a:gd name="T34" fmla="*/ 31 w 55"/>
                <a:gd name="T35" fmla="*/ 0 h 36"/>
                <a:gd name="T36" fmla="*/ 25 w 55"/>
                <a:gd name="T37" fmla="*/ 1 h 36"/>
                <a:gd name="T38" fmla="*/ 18 w 55"/>
                <a:gd name="T39" fmla="*/ 2 h 36"/>
                <a:gd name="T40" fmla="*/ 13 w 55"/>
                <a:gd name="T41" fmla="*/ 3 h 36"/>
                <a:gd name="T42" fmla="*/ 7 w 55"/>
                <a:gd name="T43" fmla="*/ 5 h 36"/>
                <a:gd name="T44" fmla="*/ 4 w 55"/>
                <a:gd name="T45" fmla="*/ 7 h 36"/>
                <a:gd name="T46" fmla="*/ 1 w 55"/>
                <a:gd name="T47" fmla="*/ 9 h 36"/>
                <a:gd name="T48" fmla="*/ 0 w 55"/>
                <a:gd name="T49" fmla="*/ 12 h 36"/>
                <a:gd name="T50" fmla="*/ 1 w 55"/>
                <a:gd name="T51" fmla="*/ 16 h 36"/>
                <a:gd name="T52" fmla="*/ 2 w 55"/>
                <a:gd name="T53" fmla="*/ 19 h 36"/>
                <a:gd name="T54" fmla="*/ 5 w 55"/>
                <a:gd name="T55" fmla="*/ 23 h 36"/>
                <a:gd name="T56" fmla="*/ 8 w 55"/>
                <a:gd name="T57" fmla="*/ 26 h 36"/>
                <a:gd name="T58" fmla="*/ 12 w 55"/>
                <a:gd name="T59" fmla="*/ 28 h 36"/>
                <a:gd name="T60" fmla="*/ 16 w 55"/>
                <a:gd name="T61" fmla="*/ 31 h 36"/>
                <a:gd name="T62" fmla="*/ 21 w 55"/>
                <a:gd name="T63" fmla="*/ 33 h 36"/>
                <a:gd name="T64" fmla="*/ 26 w 55"/>
                <a:gd name="T65" fmla="*/ 34 h 36"/>
                <a:gd name="T66" fmla="*/ 30 w 55"/>
                <a:gd name="T67" fmla="*/ 35 h 36"/>
                <a:gd name="T68" fmla="*/ 35 w 55"/>
                <a:gd name="T69" fmla="*/ 35 h 36"/>
                <a:gd name="T70" fmla="*/ 40 w 55"/>
                <a:gd name="T71" fmla="*/ 35 h 36"/>
                <a:gd name="T72" fmla="*/ 44 w 55"/>
                <a:gd name="T73" fmla="*/ 34 h 36"/>
                <a:gd name="T74" fmla="*/ 47 w 55"/>
                <a:gd name="T75" fmla="*/ 32 h 36"/>
                <a:gd name="T76" fmla="*/ 50 w 55"/>
                <a:gd name="T77" fmla="*/ 30 h 36"/>
                <a:gd name="T78" fmla="*/ 52 w 55"/>
                <a:gd name="T79" fmla="*/ 27 h 36"/>
                <a:gd name="T80" fmla="*/ 53 w 55"/>
                <a:gd name="T81" fmla="*/ 23 h 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5" h="36">
                  <a:moveTo>
                    <a:pt x="53" y="23"/>
                  </a:moveTo>
                  <a:lnTo>
                    <a:pt x="53" y="19"/>
                  </a:lnTo>
                  <a:lnTo>
                    <a:pt x="54" y="16"/>
                  </a:lnTo>
                  <a:lnTo>
                    <a:pt x="54" y="13"/>
                  </a:lnTo>
                  <a:lnTo>
                    <a:pt x="54" y="10"/>
                  </a:lnTo>
                  <a:lnTo>
                    <a:pt x="54" y="8"/>
                  </a:lnTo>
                  <a:lnTo>
                    <a:pt x="53" y="6"/>
                  </a:lnTo>
                  <a:lnTo>
                    <a:pt x="53" y="5"/>
                  </a:lnTo>
                  <a:lnTo>
                    <a:pt x="52" y="3"/>
                  </a:lnTo>
                  <a:lnTo>
                    <a:pt x="51" y="2"/>
                  </a:lnTo>
                  <a:lnTo>
                    <a:pt x="50" y="2"/>
                  </a:lnTo>
                  <a:lnTo>
                    <a:pt x="48" y="1"/>
                  </a:lnTo>
                  <a:lnTo>
                    <a:pt x="47" y="1"/>
                  </a:lnTo>
                  <a:lnTo>
                    <a:pt x="45" y="0"/>
                  </a:lnTo>
                  <a:lnTo>
                    <a:pt x="42" y="0"/>
                  </a:lnTo>
                  <a:lnTo>
                    <a:pt x="40" y="0"/>
                  </a:lnTo>
                  <a:lnTo>
                    <a:pt x="37" y="0"/>
                  </a:lnTo>
                  <a:lnTo>
                    <a:pt x="31" y="0"/>
                  </a:lnTo>
                  <a:lnTo>
                    <a:pt x="25" y="1"/>
                  </a:lnTo>
                  <a:lnTo>
                    <a:pt x="18" y="2"/>
                  </a:lnTo>
                  <a:lnTo>
                    <a:pt x="13" y="3"/>
                  </a:lnTo>
                  <a:lnTo>
                    <a:pt x="7" y="5"/>
                  </a:lnTo>
                  <a:lnTo>
                    <a:pt x="4" y="7"/>
                  </a:lnTo>
                  <a:lnTo>
                    <a:pt x="1" y="9"/>
                  </a:lnTo>
                  <a:lnTo>
                    <a:pt x="0" y="12"/>
                  </a:lnTo>
                  <a:lnTo>
                    <a:pt x="1" y="16"/>
                  </a:lnTo>
                  <a:lnTo>
                    <a:pt x="2" y="19"/>
                  </a:lnTo>
                  <a:lnTo>
                    <a:pt x="5" y="23"/>
                  </a:lnTo>
                  <a:lnTo>
                    <a:pt x="8" y="26"/>
                  </a:lnTo>
                  <a:lnTo>
                    <a:pt x="12" y="28"/>
                  </a:lnTo>
                  <a:lnTo>
                    <a:pt x="16" y="31"/>
                  </a:lnTo>
                  <a:lnTo>
                    <a:pt x="21" y="33"/>
                  </a:lnTo>
                  <a:lnTo>
                    <a:pt x="26" y="34"/>
                  </a:lnTo>
                  <a:lnTo>
                    <a:pt x="30" y="35"/>
                  </a:lnTo>
                  <a:lnTo>
                    <a:pt x="35" y="35"/>
                  </a:lnTo>
                  <a:lnTo>
                    <a:pt x="40" y="35"/>
                  </a:lnTo>
                  <a:lnTo>
                    <a:pt x="44" y="34"/>
                  </a:lnTo>
                  <a:lnTo>
                    <a:pt x="47" y="32"/>
                  </a:lnTo>
                  <a:lnTo>
                    <a:pt x="50" y="30"/>
                  </a:lnTo>
                  <a:lnTo>
                    <a:pt x="52" y="27"/>
                  </a:lnTo>
                  <a:lnTo>
                    <a:pt x="53" y="23"/>
                  </a:lnTo>
                </a:path>
              </a:pathLst>
            </a:custGeom>
            <a:solidFill>
              <a:srgbClr val="009F81"/>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91" name="Freeform 142"/>
            <p:cNvSpPr>
              <a:spLocks/>
            </p:cNvSpPr>
            <p:nvPr/>
          </p:nvSpPr>
          <p:spPr bwMode="auto">
            <a:xfrm>
              <a:off x="2642" y="1776"/>
              <a:ext cx="93" cy="77"/>
            </a:xfrm>
            <a:custGeom>
              <a:avLst/>
              <a:gdLst>
                <a:gd name="T0" fmla="*/ 87 w 93"/>
                <a:gd name="T1" fmla="*/ 24 h 77"/>
                <a:gd name="T2" fmla="*/ 84 w 93"/>
                <a:gd name="T3" fmla="*/ 22 h 77"/>
                <a:gd name="T4" fmla="*/ 80 w 93"/>
                <a:gd name="T5" fmla="*/ 20 h 77"/>
                <a:gd name="T6" fmla="*/ 75 w 93"/>
                <a:gd name="T7" fmla="*/ 18 h 77"/>
                <a:gd name="T8" fmla="*/ 69 w 93"/>
                <a:gd name="T9" fmla="*/ 15 h 77"/>
                <a:gd name="T10" fmla="*/ 63 w 93"/>
                <a:gd name="T11" fmla="*/ 12 h 77"/>
                <a:gd name="T12" fmla="*/ 56 w 93"/>
                <a:gd name="T13" fmla="*/ 9 h 77"/>
                <a:gd name="T14" fmla="*/ 49 w 93"/>
                <a:gd name="T15" fmla="*/ 6 h 77"/>
                <a:gd name="T16" fmla="*/ 42 w 93"/>
                <a:gd name="T17" fmla="*/ 4 h 77"/>
                <a:gd name="T18" fmla="*/ 35 w 93"/>
                <a:gd name="T19" fmla="*/ 2 h 77"/>
                <a:gd name="T20" fmla="*/ 28 w 93"/>
                <a:gd name="T21" fmla="*/ 0 h 77"/>
                <a:gd name="T22" fmla="*/ 22 w 93"/>
                <a:gd name="T23" fmla="*/ 0 h 77"/>
                <a:gd name="T24" fmla="*/ 16 w 93"/>
                <a:gd name="T25" fmla="*/ 1 h 77"/>
                <a:gd name="T26" fmla="*/ 11 w 93"/>
                <a:gd name="T27" fmla="*/ 3 h 77"/>
                <a:gd name="T28" fmla="*/ 7 w 93"/>
                <a:gd name="T29" fmla="*/ 6 h 77"/>
                <a:gd name="T30" fmla="*/ 5 w 93"/>
                <a:gd name="T31" fmla="*/ 11 h 77"/>
                <a:gd name="T32" fmla="*/ 3 w 93"/>
                <a:gd name="T33" fmla="*/ 19 h 77"/>
                <a:gd name="T34" fmla="*/ 3 w 93"/>
                <a:gd name="T35" fmla="*/ 26 h 77"/>
                <a:gd name="T36" fmla="*/ 2 w 93"/>
                <a:gd name="T37" fmla="*/ 33 h 77"/>
                <a:gd name="T38" fmla="*/ 1 w 93"/>
                <a:gd name="T39" fmla="*/ 39 h 77"/>
                <a:gd name="T40" fmla="*/ 1 w 93"/>
                <a:gd name="T41" fmla="*/ 45 h 77"/>
                <a:gd name="T42" fmla="*/ 0 w 93"/>
                <a:gd name="T43" fmla="*/ 50 h 77"/>
                <a:gd name="T44" fmla="*/ 0 w 93"/>
                <a:gd name="T45" fmla="*/ 54 h 77"/>
                <a:gd name="T46" fmla="*/ 0 w 93"/>
                <a:gd name="T47" fmla="*/ 58 h 77"/>
                <a:gd name="T48" fmla="*/ 0 w 93"/>
                <a:gd name="T49" fmla="*/ 62 h 77"/>
                <a:gd name="T50" fmla="*/ 1 w 93"/>
                <a:gd name="T51" fmla="*/ 65 h 77"/>
                <a:gd name="T52" fmla="*/ 1 w 93"/>
                <a:gd name="T53" fmla="*/ 68 h 77"/>
                <a:gd name="T54" fmla="*/ 3 w 93"/>
                <a:gd name="T55" fmla="*/ 70 h 77"/>
                <a:gd name="T56" fmla="*/ 4 w 93"/>
                <a:gd name="T57" fmla="*/ 72 h 77"/>
                <a:gd name="T58" fmla="*/ 6 w 93"/>
                <a:gd name="T59" fmla="*/ 73 h 77"/>
                <a:gd name="T60" fmla="*/ 8 w 93"/>
                <a:gd name="T61" fmla="*/ 74 h 77"/>
                <a:gd name="T62" fmla="*/ 11 w 93"/>
                <a:gd name="T63" fmla="*/ 75 h 77"/>
                <a:gd name="T64" fmla="*/ 15 w 93"/>
                <a:gd name="T65" fmla="*/ 76 h 77"/>
                <a:gd name="T66" fmla="*/ 21 w 93"/>
                <a:gd name="T67" fmla="*/ 76 h 77"/>
                <a:gd name="T68" fmla="*/ 28 w 93"/>
                <a:gd name="T69" fmla="*/ 75 h 77"/>
                <a:gd name="T70" fmla="*/ 35 w 93"/>
                <a:gd name="T71" fmla="*/ 73 h 77"/>
                <a:gd name="T72" fmla="*/ 42 w 93"/>
                <a:gd name="T73" fmla="*/ 71 h 77"/>
                <a:gd name="T74" fmla="*/ 50 w 93"/>
                <a:gd name="T75" fmla="*/ 67 h 77"/>
                <a:gd name="T76" fmla="*/ 57 w 93"/>
                <a:gd name="T77" fmla="*/ 63 h 77"/>
                <a:gd name="T78" fmla="*/ 65 w 93"/>
                <a:gd name="T79" fmla="*/ 59 h 77"/>
                <a:gd name="T80" fmla="*/ 71 w 93"/>
                <a:gd name="T81" fmla="*/ 54 h 77"/>
                <a:gd name="T82" fmla="*/ 77 w 93"/>
                <a:gd name="T83" fmla="*/ 50 h 77"/>
                <a:gd name="T84" fmla="*/ 83 w 93"/>
                <a:gd name="T85" fmla="*/ 45 h 77"/>
                <a:gd name="T86" fmla="*/ 87 w 93"/>
                <a:gd name="T87" fmla="*/ 40 h 77"/>
                <a:gd name="T88" fmla="*/ 90 w 93"/>
                <a:gd name="T89" fmla="*/ 36 h 77"/>
                <a:gd name="T90" fmla="*/ 92 w 93"/>
                <a:gd name="T91" fmla="*/ 32 h 77"/>
                <a:gd name="T92" fmla="*/ 92 w 93"/>
                <a:gd name="T93" fmla="*/ 29 h 77"/>
                <a:gd name="T94" fmla="*/ 91 w 93"/>
                <a:gd name="T95" fmla="*/ 26 h 77"/>
                <a:gd name="T96" fmla="*/ 87 w 93"/>
                <a:gd name="T97" fmla="*/ 24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 h="77">
                  <a:moveTo>
                    <a:pt x="87" y="24"/>
                  </a:moveTo>
                  <a:lnTo>
                    <a:pt x="84" y="22"/>
                  </a:lnTo>
                  <a:lnTo>
                    <a:pt x="80" y="20"/>
                  </a:lnTo>
                  <a:lnTo>
                    <a:pt x="75" y="18"/>
                  </a:lnTo>
                  <a:lnTo>
                    <a:pt x="69" y="15"/>
                  </a:lnTo>
                  <a:lnTo>
                    <a:pt x="63" y="12"/>
                  </a:lnTo>
                  <a:lnTo>
                    <a:pt x="56" y="9"/>
                  </a:lnTo>
                  <a:lnTo>
                    <a:pt x="49" y="6"/>
                  </a:lnTo>
                  <a:lnTo>
                    <a:pt x="42" y="4"/>
                  </a:lnTo>
                  <a:lnTo>
                    <a:pt x="35" y="2"/>
                  </a:lnTo>
                  <a:lnTo>
                    <a:pt x="28" y="0"/>
                  </a:lnTo>
                  <a:lnTo>
                    <a:pt x="22" y="0"/>
                  </a:lnTo>
                  <a:lnTo>
                    <a:pt x="16" y="1"/>
                  </a:lnTo>
                  <a:lnTo>
                    <a:pt x="11" y="3"/>
                  </a:lnTo>
                  <a:lnTo>
                    <a:pt x="7" y="6"/>
                  </a:lnTo>
                  <a:lnTo>
                    <a:pt x="5" y="11"/>
                  </a:lnTo>
                  <a:lnTo>
                    <a:pt x="3" y="19"/>
                  </a:lnTo>
                  <a:lnTo>
                    <a:pt x="3" y="26"/>
                  </a:lnTo>
                  <a:lnTo>
                    <a:pt x="2" y="33"/>
                  </a:lnTo>
                  <a:lnTo>
                    <a:pt x="1" y="39"/>
                  </a:lnTo>
                  <a:lnTo>
                    <a:pt x="1" y="45"/>
                  </a:lnTo>
                  <a:lnTo>
                    <a:pt x="0" y="50"/>
                  </a:lnTo>
                  <a:lnTo>
                    <a:pt x="0" y="54"/>
                  </a:lnTo>
                  <a:lnTo>
                    <a:pt x="0" y="58"/>
                  </a:lnTo>
                  <a:lnTo>
                    <a:pt x="0" y="62"/>
                  </a:lnTo>
                  <a:lnTo>
                    <a:pt x="1" y="65"/>
                  </a:lnTo>
                  <a:lnTo>
                    <a:pt x="1" y="68"/>
                  </a:lnTo>
                  <a:lnTo>
                    <a:pt x="3" y="70"/>
                  </a:lnTo>
                  <a:lnTo>
                    <a:pt x="4" y="72"/>
                  </a:lnTo>
                  <a:lnTo>
                    <a:pt x="6" y="73"/>
                  </a:lnTo>
                  <a:lnTo>
                    <a:pt x="8" y="74"/>
                  </a:lnTo>
                  <a:lnTo>
                    <a:pt x="11" y="75"/>
                  </a:lnTo>
                  <a:lnTo>
                    <a:pt x="15" y="76"/>
                  </a:lnTo>
                  <a:lnTo>
                    <a:pt x="21" y="76"/>
                  </a:lnTo>
                  <a:lnTo>
                    <a:pt x="28" y="75"/>
                  </a:lnTo>
                  <a:lnTo>
                    <a:pt x="35" y="73"/>
                  </a:lnTo>
                  <a:lnTo>
                    <a:pt x="42" y="71"/>
                  </a:lnTo>
                  <a:lnTo>
                    <a:pt x="50" y="67"/>
                  </a:lnTo>
                  <a:lnTo>
                    <a:pt x="57" y="63"/>
                  </a:lnTo>
                  <a:lnTo>
                    <a:pt x="65" y="59"/>
                  </a:lnTo>
                  <a:lnTo>
                    <a:pt x="71" y="54"/>
                  </a:lnTo>
                  <a:lnTo>
                    <a:pt x="77" y="50"/>
                  </a:lnTo>
                  <a:lnTo>
                    <a:pt x="83" y="45"/>
                  </a:lnTo>
                  <a:lnTo>
                    <a:pt x="87" y="40"/>
                  </a:lnTo>
                  <a:lnTo>
                    <a:pt x="90" y="36"/>
                  </a:lnTo>
                  <a:lnTo>
                    <a:pt x="92" y="32"/>
                  </a:lnTo>
                  <a:lnTo>
                    <a:pt x="92" y="29"/>
                  </a:lnTo>
                  <a:lnTo>
                    <a:pt x="91" y="26"/>
                  </a:lnTo>
                  <a:lnTo>
                    <a:pt x="87" y="24"/>
                  </a:lnTo>
                </a:path>
              </a:pathLst>
            </a:custGeom>
            <a:solidFill>
              <a:srgbClr val="00785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92" name="Freeform 143"/>
            <p:cNvSpPr>
              <a:spLocks/>
            </p:cNvSpPr>
            <p:nvPr/>
          </p:nvSpPr>
          <p:spPr bwMode="auto">
            <a:xfrm>
              <a:off x="2646" y="1781"/>
              <a:ext cx="83" cy="69"/>
            </a:xfrm>
            <a:custGeom>
              <a:avLst/>
              <a:gdLst>
                <a:gd name="T0" fmla="*/ 78 w 83"/>
                <a:gd name="T1" fmla="*/ 21 h 69"/>
                <a:gd name="T2" fmla="*/ 74 w 83"/>
                <a:gd name="T3" fmla="*/ 20 h 69"/>
                <a:gd name="T4" fmla="*/ 70 w 83"/>
                <a:gd name="T5" fmla="*/ 18 h 69"/>
                <a:gd name="T6" fmla="*/ 66 w 83"/>
                <a:gd name="T7" fmla="*/ 16 h 69"/>
                <a:gd name="T8" fmla="*/ 61 w 83"/>
                <a:gd name="T9" fmla="*/ 13 h 69"/>
                <a:gd name="T10" fmla="*/ 55 w 83"/>
                <a:gd name="T11" fmla="*/ 11 h 69"/>
                <a:gd name="T12" fmla="*/ 49 w 83"/>
                <a:gd name="T13" fmla="*/ 8 h 69"/>
                <a:gd name="T14" fmla="*/ 42 w 83"/>
                <a:gd name="T15" fmla="*/ 5 h 69"/>
                <a:gd name="T16" fmla="*/ 36 w 83"/>
                <a:gd name="T17" fmla="*/ 3 h 69"/>
                <a:gd name="T18" fmla="*/ 30 w 83"/>
                <a:gd name="T19" fmla="*/ 1 h 69"/>
                <a:gd name="T20" fmla="*/ 24 w 83"/>
                <a:gd name="T21" fmla="*/ 0 h 69"/>
                <a:gd name="T22" fmla="*/ 19 w 83"/>
                <a:gd name="T23" fmla="*/ 0 h 69"/>
                <a:gd name="T24" fmla="*/ 14 w 83"/>
                <a:gd name="T25" fmla="*/ 1 h 69"/>
                <a:gd name="T26" fmla="*/ 10 w 83"/>
                <a:gd name="T27" fmla="*/ 3 h 69"/>
                <a:gd name="T28" fmla="*/ 6 w 83"/>
                <a:gd name="T29" fmla="*/ 6 h 69"/>
                <a:gd name="T30" fmla="*/ 4 w 83"/>
                <a:gd name="T31" fmla="*/ 10 h 69"/>
                <a:gd name="T32" fmla="*/ 3 w 83"/>
                <a:gd name="T33" fmla="*/ 16 h 69"/>
                <a:gd name="T34" fmla="*/ 2 w 83"/>
                <a:gd name="T35" fmla="*/ 23 h 69"/>
                <a:gd name="T36" fmla="*/ 2 w 83"/>
                <a:gd name="T37" fmla="*/ 29 h 69"/>
                <a:gd name="T38" fmla="*/ 1 w 83"/>
                <a:gd name="T39" fmla="*/ 35 h 69"/>
                <a:gd name="T40" fmla="*/ 1 w 83"/>
                <a:gd name="T41" fmla="*/ 40 h 69"/>
                <a:gd name="T42" fmla="*/ 0 w 83"/>
                <a:gd name="T43" fmla="*/ 45 h 69"/>
                <a:gd name="T44" fmla="*/ 0 w 83"/>
                <a:gd name="T45" fmla="*/ 49 h 69"/>
                <a:gd name="T46" fmla="*/ 0 w 83"/>
                <a:gd name="T47" fmla="*/ 53 h 69"/>
                <a:gd name="T48" fmla="*/ 0 w 83"/>
                <a:gd name="T49" fmla="*/ 56 h 69"/>
                <a:gd name="T50" fmla="*/ 1 w 83"/>
                <a:gd name="T51" fmla="*/ 59 h 69"/>
                <a:gd name="T52" fmla="*/ 1 w 83"/>
                <a:gd name="T53" fmla="*/ 61 h 69"/>
                <a:gd name="T54" fmla="*/ 2 w 83"/>
                <a:gd name="T55" fmla="*/ 63 h 69"/>
                <a:gd name="T56" fmla="*/ 4 w 83"/>
                <a:gd name="T57" fmla="*/ 65 h 69"/>
                <a:gd name="T58" fmla="*/ 6 w 83"/>
                <a:gd name="T59" fmla="*/ 66 h 69"/>
                <a:gd name="T60" fmla="*/ 8 w 83"/>
                <a:gd name="T61" fmla="*/ 67 h 69"/>
                <a:gd name="T62" fmla="*/ 11 w 83"/>
                <a:gd name="T63" fmla="*/ 68 h 69"/>
                <a:gd name="T64" fmla="*/ 14 w 83"/>
                <a:gd name="T65" fmla="*/ 68 h 69"/>
                <a:gd name="T66" fmla="*/ 20 w 83"/>
                <a:gd name="T67" fmla="*/ 68 h 69"/>
                <a:gd name="T68" fmla="*/ 26 w 83"/>
                <a:gd name="T69" fmla="*/ 67 h 69"/>
                <a:gd name="T70" fmla="*/ 33 w 83"/>
                <a:gd name="T71" fmla="*/ 65 h 69"/>
                <a:gd name="T72" fmla="*/ 39 w 83"/>
                <a:gd name="T73" fmla="*/ 63 h 69"/>
                <a:gd name="T74" fmla="*/ 46 w 83"/>
                <a:gd name="T75" fmla="*/ 60 h 69"/>
                <a:gd name="T76" fmla="*/ 53 w 83"/>
                <a:gd name="T77" fmla="*/ 56 h 69"/>
                <a:gd name="T78" fmla="*/ 59 w 83"/>
                <a:gd name="T79" fmla="*/ 52 h 69"/>
                <a:gd name="T80" fmla="*/ 65 w 83"/>
                <a:gd name="T81" fmla="*/ 48 h 69"/>
                <a:gd name="T82" fmla="*/ 70 w 83"/>
                <a:gd name="T83" fmla="*/ 44 h 69"/>
                <a:gd name="T84" fmla="*/ 74 w 83"/>
                <a:gd name="T85" fmla="*/ 40 h 69"/>
                <a:gd name="T86" fmla="*/ 78 w 83"/>
                <a:gd name="T87" fmla="*/ 35 h 69"/>
                <a:gd name="T88" fmla="*/ 81 w 83"/>
                <a:gd name="T89" fmla="*/ 32 h 69"/>
                <a:gd name="T90" fmla="*/ 82 w 83"/>
                <a:gd name="T91" fmla="*/ 28 h 69"/>
                <a:gd name="T92" fmla="*/ 82 w 83"/>
                <a:gd name="T93" fmla="*/ 25 h 69"/>
                <a:gd name="T94" fmla="*/ 81 w 83"/>
                <a:gd name="T95" fmla="*/ 23 h 69"/>
                <a:gd name="T96" fmla="*/ 78 w 83"/>
                <a:gd name="T97" fmla="*/ 21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3" h="69">
                  <a:moveTo>
                    <a:pt x="78" y="21"/>
                  </a:moveTo>
                  <a:lnTo>
                    <a:pt x="74" y="20"/>
                  </a:lnTo>
                  <a:lnTo>
                    <a:pt x="70" y="18"/>
                  </a:lnTo>
                  <a:lnTo>
                    <a:pt x="66" y="16"/>
                  </a:lnTo>
                  <a:lnTo>
                    <a:pt x="61" y="13"/>
                  </a:lnTo>
                  <a:lnTo>
                    <a:pt x="55" y="11"/>
                  </a:lnTo>
                  <a:lnTo>
                    <a:pt x="49" y="8"/>
                  </a:lnTo>
                  <a:lnTo>
                    <a:pt x="42" y="5"/>
                  </a:lnTo>
                  <a:lnTo>
                    <a:pt x="36" y="3"/>
                  </a:lnTo>
                  <a:lnTo>
                    <a:pt x="30" y="1"/>
                  </a:lnTo>
                  <a:lnTo>
                    <a:pt x="24" y="0"/>
                  </a:lnTo>
                  <a:lnTo>
                    <a:pt x="19" y="0"/>
                  </a:lnTo>
                  <a:lnTo>
                    <a:pt x="14" y="1"/>
                  </a:lnTo>
                  <a:lnTo>
                    <a:pt x="10" y="3"/>
                  </a:lnTo>
                  <a:lnTo>
                    <a:pt x="6" y="6"/>
                  </a:lnTo>
                  <a:lnTo>
                    <a:pt x="4" y="10"/>
                  </a:lnTo>
                  <a:lnTo>
                    <a:pt x="3" y="16"/>
                  </a:lnTo>
                  <a:lnTo>
                    <a:pt x="2" y="23"/>
                  </a:lnTo>
                  <a:lnTo>
                    <a:pt x="2" y="29"/>
                  </a:lnTo>
                  <a:lnTo>
                    <a:pt x="1" y="35"/>
                  </a:lnTo>
                  <a:lnTo>
                    <a:pt x="1" y="40"/>
                  </a:lnTo>
                  <a:lnTo>
                    <a:pt x="0" y="45"/>
                  </a:lnTo>
                  <a:lnTo>
                    <a:pt x="0" y="49"/>
                  </a:lnTo>
                  <a:lnTo>
                    <a:pt x="0" y="53"/>
                  </a:lnTo>
                  <a:lnTo>
                    <a:pt x="0" y="56"/>
                  </a:lnTo>
                  <a:lnTo>
                    <a:pt x="1" y="59"/>
                  </a:lnTo>
                  <a:lnTo>
                    <a:pt x="1" y="61"/>
                  </a:lnTo>
                  <a:lnTo>
                    <a:pt x="2" y="63"/>
                  </a:lnTo>
                  <a:lnTo>
                    <a:pt x="4" y="65"/>
                  </a:lnTo>
                  <a:lnTo>
                    <a:pt x="6" y="66"/>
                  </a:lnTo>
                  <a:lnTo>
                    <a:pt x="8" y="67"/>
                  </a:lnTo>
                  <a:lnTo>
                    <a:pt x="11" y="68"/>
                  </a:lnTo>
                  <a:lnTo>
                    <a:pt x="14" y="68"/>
                  </a:lnTo>
                  <a:lnTo>
                    <a:pt x="20" y="68"/>
                  </a:lnTo>
                  <a:lnTo>
                    <a:pt x="26" y="67"/>
                  </a:lnTo>
                  <a:lnTo>
                    <a:pt x="33" y="65"/>
                  </a:lnTo>
                  <a:lnTo>
                    <a:pt x="39" y="63"/>
                  </a:lnTo>
                  <a:lnTo>
                    <a:pt x="46" y="60"/>
                  </a:lnTo>
                  <a:lnTo>
                    <a:pt x="53" y="56"/>
                  </a:lnTo>
                  <a:lnTo>
                    <a:pt x="59" y="52"/>
                  </a:lnTo>
                  <a:lnTo>
                    <a:pt x="65" y="48"/>
                  </a:lnTo>
                  <a:lnTo>
                    <a:pt x="70" y="44"/>
                  </a:lnTo>
                  <a:lnTo>
                    <a:pt x="74" y="40"/>
                  </a:lnTo>
                  <a:lnTo>
                    <a:pt x="78" y="35"/>
                  </a:lnTo>
                  <a:lnTo>
                    <a:pt x="81" y="32"/>
                  </a:lnTo>
                  <a:lnTo>
                    <a:pt x="82" y="28"/>
                  </a:lnTo>
                  <a:lnTo>
                    <a:pt x="82" y="25"/>
                  </a:lnTo>
                  <a:lnTo>
                    <a:pt x="81" y="23"/>
                  </a:lnTo>
                  <a:lnTo>
                    <a:pt x="78" y="21"/>
                  </a:lnTo>
                </a:path>
              </a:pathLst>
            </a:custGeom>
            <a:solidFill>
              <a:srgbClr val="008062"/>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93" name="Freeform 144"/>
            <p:cNvSpPr>
              <a:spLocks/>
            </p:cNvSpPr>
            <p:nvPr/>
          </p:nvSpPr>
          <p:spPr bwMode="auto">
            <a:xfrm>
              <a:off x="2650" y="1788"/>
              <a:ext cx="75" cy="58"/>
            </a:xfrm>
            <a:custGeom>
              <a:avLst/>
              <a:gdLst>
                <a:gd name="T0" fmla="*/ 70 w 75"/>
                <a:gd name="T1" fmla="*/ 17 h 58"/>
                <a:gd name="T2" fmla="*/ 67 w 75"/>
                <a:gd name="T3" fmla="*/ 16 h 58"/>
                <a:gd name="T4" fmla="*/ 63 w 75"/>
                <a:gd name="T5" fmla="*/ 15 h 58"/>
                <a:gd name="T6" fmla="*/ 59 w 75"/>
                <a:gd name="T7" fmla="*/ 13 h 58"/>
                <a:gd name="T8" fmla="*/ 54 w 75"/>
                <a:gd name="T9" fmla="*/ 11 h 58"/>
                <a:gd name="T10" fmla="*/ 48 w 75"/>
                <a:gd name="T11" fmla="*/ 9 h 58"/>
                <a:gd name="T12" fmla="*/ 43 w 75"/>
                <a:gd name="T13" fmla="*/ 6 h 58"/>
                <a:gd name="T14" fmla="*/ 37 w 75"/>
                <a:gd name="T15" fmla="*/ 4 h 58"/>
                <a:gd name="T16" fmla="*/ 31 w 75"/>
                <a:gd name="T17" fmla="*/ 2 h 58"/>
                <a:gd name="T18" fmla="*/ 26 w 75"/>
                <a:gd name="T19" fmla="*/ 1 h 58"/>
                <a:gd name="T20" fmla="*/ 21 w 75"/>
                <a:gd name="T21" fmla="*/ 0 h 58"/>
                <a:gd name="T22" fmla="*/ 16 w 75"/>
                <a:gd name="T23" fmla="*/ 0 h 58"/>
                <a:gd name="T24" fmla="*/ 12 w 75"/>
                <a:gd name="T25" fmla="*/ 0 h 58"/>
                <a:gd name="T26" fmla="*/ 8 w 75"/>
                <a:gd name="T27" fmla="*/ 2 h 58"/>
                <a:gd name="T28" fmla="*/ 5 w 75"/>
                <a:gd name="T29" fmla="*/ 4 h 58"/>
                <a:gd name="T30" fmla="*/ 3 w 75"/>
                <a:gd name="T31" fmla="*/ 8 h 58"/>
                <a:gd name="T32" fmla="*/ 2 w 75"/>
                <a:gd name="T33" fmla="*/ 13 h 58"/>
                <a:gd name="T34" fmla="*/ 2 w 75"/>
                <a:gd name="T35" fmla="*/ 19 h 58"/>
                <a:gd name="T36" fmla="*/ 1 w 75"/>
                <a:gd name="T37" fmla="*/ 24 h 58"/>
                <a:gd name="T38" fmla="*/ 1 w 75"/>
                <a:gd name="T39" fmla="*/ 29 h 58"/>
                <a:gd name="T40" fmla="*/ 1 w 75"/>
                <a:gd name="T41" fmla="*/ 34 h 58"/>
                <a:gd name="T42" fmla="*/ 0 w 75"/>
                <a:gd name="T43" fmla="*/ 38 h 58"/>
                <a:gd name="T44" fmla="*/ 0 w 75"/>
                <a:gd name="T45" fmla="*/ 41 h 58"/>
                <a:gd name="T46" fmla="*/ 0 w 75"/>
                <a:gd name="T47" fmla="*/ 44 h 58"/>
                <a:gd name="T48" fmla="*/ 0 w 75"/>
                <a:gd name="T49" fmla="*/ 47 h 58"/>
                <a:gd name="T50" fmla="*/ 1 w 75"/>
                <a:gd name="T51" fmla="*/ 49 h 58"/>
                <a:gd name="T52" fmla="*/ 1 w 75"/>
                <a:gd name="T53" fmla="*/ 51 h 58"/>
                <a:gd name="T54" fmla="*/ 2 w 75"/>
                <a:gd name="T55" fmla="*/ 53 h 58"/>
                <a:gd name="T56" fmla="*/ 3 w 75"/>
                <a:gd name="T57" fmla="*/ 54 h 58"/>
                <a:gd name="T58" fmla="*/ 5 w 75"/>
                <a:gd name="T59" fmla="*/ 56 h 58"/>
                <a:gd name="T60" fmla="*/ 7 w 75"/>
                <a:gd name="T61" fmla="*/ 56 h 58"/>
                <a:gd name="T62" fmla="*/ 10 w 75"/>
                <a:gd name="T63" fmla="*/ 57 h 58"/>
                <a:gd name="T64" fmla="*/ 13 w 75"/>
                <a:gd name="T65" fmla="*/ 57 h 58"/>
                <a:gd name="T66" fmla="*/ 19 w 75"/>
                <a:gd name="T67" fmla="*/ 57 h 58"/>
                <a:gd name="T68" fmla="*/ 25 w 75"/>
                <a:gd name="T69" fmla="*/ 56 h 58"/>
                <a:gd name="T70" fmla="*/ 31 w 75"/>
                <a:gd name="T71" fmla="*/ 54 h 58"/>
                <a:gd name="T72" fmla="*/ 37 w 75"/>
                <a:gd name="T73" fmla="*/ 51 h 58"/>
                <a:gd name="T74" fmla="*/ 43 w 75"/>
                <a:gd name="T75" fmla="*/ 49 h 58"/>
                <a:gd name="T76" fmla="*/ 49 w 75"/>
                <a:gd name="T77" fmla="*/ 46 h 58"/>
                <a:gd name="T78" fmla="*/ 55 w 75"/>
                <a:gd name="T79" fmla="*/ 43 h 58"/>
                <a:gd name="T80" fmla="*/ 60 w 75"/>
                <a:gd name="T81" fmla="*/ 39 h 58"/>
                <a:gd name="T82" fmla="*/ 64 w 75"/>
                <a:gd name="T83" fmla="*/ 36 h 58"/>
                <a:gd name="T84" fmla="*/ 68 w 75"/>
                <a:gd name="T85" fmla="*/ 32 h 58"/>
                <a:gd name="T86" fmla="*/ 71 w 75"/>
                <a:gd name="T87" fmla="*/ 29 h 58"/>
                <a:gd name="T88" fmla="*/ 73 w 75"/>
                <a:gd name="T89" fmla="*/ 26 h 58"/>
                <a:gd name="T90" fmla="*/ 74 w 75"/>
                <a:gd name="T91" fmla="*/ 23 h 58"/>
                <a:gd name="T92" fmla="*/ 74 w 75"/>
                <a:gd name="T93" fmla="*/ 21 h 58"/>
                <a:gd name="T94" fmla="*/ 73 w 75"/>
                <a:gd name="T95" fmla="*/ 19 h 58"/>
                <a:gd name="T96" fmla="*/ 70 w 75"/>
                <a:gd name="T97" fmla="*/ 17 h 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 h="58">
                  <a:moveTo>
                    <a:pt x="70" y="17"/>
                  </a:moveTo>
                  <a:lnTo>
                    <a:pt x="67" y="16"/>
                  </a:lnTo>
                  <a:lnTo>
                    <a:pt x="63" y="15"/>
                  </a:lnTo>
                  <a:lnTo>
                    <a:pt x="59" y="13"/>
                  </a:lnTo>
                  <a:lnTo>
                    <a:pt x="54" y="11"/>
                  </a:lnTo>
                  <a:lnTo>
                    <a:pt x="48" y="9"/>
                  </a:lnTo>
                  <a:lnTo>
                    <a:pt x="43" y="6"/>
                  </a:lnTo>
                  <a:lnTo>
                    <a:pt x="37" y="4"/>
                  </a:lnTo>
                  <a:lnTo>
                    <a:pt x="31" y="2"/>
                  </a:lnTo>
                  <a:lnTo>
                    <a:pt x="26" y="1"/>
                  </a:lnTo>
                  <a:lnTo>
                    <a:pt x="21" y="0"/>
                  </a:lnTo>
                  <a:lnTo>
                    <a:pt x="16" y="0"/>
                  </a:lnTo>
                  <a:lnTo>
                    <a:pt x="12" y="0"/>
                  </a:lnTo>
                  <a:lnTo>
                    <a:pt x="8" y="2"/>
                  </a:lnTo>
                  <a:lnTo>
                    <a:pt x="5" y="4"/>
                  </a:lnTo>
                  <a:lnTo>
                    <a:pt x="3" y="8"/>
                  </a:lnTo>
                  <a:lnTo>
                    <a:pt x="2" y="13"/>
                  </a:lnTo>
                  <a:lnTo>
                    <a:pt x="2" y="19"/>
                  </a:lnTo>
                  <a:lnTo>
                    <a:pt x="1" y="24"/>
                  </a:lnTo>
                  <a:lnTo>
                    <a:pt x="1" y="29"/>
                  </a:lnTo>
                  <a:lnTo>
                    <a:pt x="1" y="34"/>
                  </a:lnTo>
                  <a:lnTo>
                    <a:pt x="0" y="38"/>
                  </a:lnTo>
                  <a:lnTo>
                    <a:pt x="0" y="41"/>
                  </a:lnTo>
                  <a:lnTo>
                    <a:pt x="0" y="44"/>
                  </a:lnTo>
                  <a:lnTo>
                    <a:pt x="0" y="47"/>
                  </a:lnTo>
                  <a:lnTo>
                    <a:pt x="1" y="49"/>
                  </a:lnTo>
                  <a:lnTo>
                    <a:pt x="1" y="51"/>
                  </a:lnTo>
                  <a:lnTo>
                    <a:pt x="2" y="53"/>
                  </a:lnTo>
                  <a:lnTo>
                    <a:pt x="3" y="54"/>
                  </a:lnTo>
                  <a:lnTo>
                    <a:pt x="5" y="56"/>
                  </a:lnTo>
                  <a:lnTo>
                    <a:pt x="7" y="56"/>
                  </a:lnTo>
                  <a:lnTo>
                    <a:pt x="10" y="57"/>
                  </a:lnTo>
                  <a:lnTo>
                    <a:pt x="13" y="57"/>
                  </a:lnTo>
                  <a:lnTo>
                    <a:pt x="19" y="57"/>
                  </a:lnTo>
                  <a:lnTo>
                    <a:pt x="25" y="56"/>
                  </a:lnTo>
                  <a:lnTo>
                    <a:pt x="31" y="54"/>
                  </a:lnTo>
                  <a:lnTo>
                    <a:pt x="37" y="51"/>
                  </a:lnTo>
                  <a:lnTo>
                    <a:pt x="43" y="49"/>
                  </a:lnTo>
                  <a:lnTo>
                    <a:pt x="49" y="46"/>
                  </a:lnTo>
                  <a:lnTo>
                    <a:pt x="55" y="43"/>
                  </a:lnTo>
                  <a:lnTo>
                    <a:pt x="60" y="39"/>
                  </a:lnTo>
                  <a:lnTo>
                    <a:pt x="64" y="36"/>
                  </a:lnTo>
                  <a:lnTo>
                    <a:pt x="68" y="32"/>
                  </a:lnTo>
                  <a:lnTo>
                    <a:pt x="71" y="29"/>
                  </a:lnTo>
                  <a:lnTo>
                    <a:pt x="73" y="26"/>
                  </a:lnTo>
                  <a:lnTo>
                    <a:pt x="74" y="23"/>
                  </a:lnTo>
                  <a:lnTo>
                    <a:pt x="74" y="21"/>
                  </a:lnTo>
                  <a:lnTo>
                    <a:pt x="73" y="19"/>
                  </a:lnTo>
                  <a:lnTo>
                    <a:pt x="70" y="17"/>
                  </a:lnTo>
                </a:path>
              </a:pathLst>
            </a:custGeom>
            <a:solidFill>
              <a:srgbClr val="00886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94" name="Freeform 145"/>
            <p:cNvSpPr>
              <a:spLocks/>
            </p:cNvSpPr>
            <p:nvPr/>
          </p:nvSpPr>
          <p:spPr bwMode="auto">
            <a:xfrm>
              <a:off x="2655" y="1793"/>
              <a:ext cx="63" cy="50"/>
            </a:xfrm>
            <a:custGeom>
              <a:avLst/>
              <a:gdLst>
                <a:gd name="T0" fmla="*/ 58 w 63"/>
                <a:gd name="T1" fmla="*/ 14 h 50"/>
                <a:gd name="T2" fmla="*/ 55 w 63"/>
                <a:gd name="T3" fmla="*/ 14 h 50"/>
                <a:gd name="T4" fmla="*/ 52 w 63"/>
                <a:gd name="T5" fmla="*/ 12 h 50"/>
                <a:gd name="T6" fmla="*/ 48 w 63"/>
                <a:gd name="T7" fmla="*/ 11 h 50"/>
                <a:gd name="T8" fmla="*/ 44 w 63"/>
                <a:gd name="T9" fmla="*/ 9 h 50"/>
                <a:gd name="T10" fmla="*/ 39 w 63"/>
                <a:gd name="T11" fmla="*/ 7 h 50"/>
                <a:gd name="T12" fmla="*/ 35 w 63"/>
                <a:gd name="T13" fmla="*/ 5 h 50"/>
                <a:gd name="T14" fmla="*/ 30 w 63"/>
                <a:gd name="T15" fmla="*/ 4 h 50"/>
                <a:gd name="T16" fmla="*/ 25 w 63"/>
                <a:gd name="T17" fmla="*/ 2 h 50"/>
                <a:gd name="T18" fmla="*/ 21 w 63"/>
                <a:gd name="T19" fmla="*/ 1 h 50"/>
                <a:gd name="T20" fmla="*/ 16 w 63"/>
                <a:gd name="T21" fmla="*/ 0 h 50"/>
                <a:gd name="T22" fmla="*/ 12 w 63"/>
                <a:gd name="T23" fmla="*/ 0 h 50"/>
                <a:gd name="T24" fmla="*/ 9 w 63"/>
                <a:gd name="T25" fmla="*/ 1 h 50"/>
                <a:gd name="T26" fmla="*/ 6 w 63"/>
                <a:gd name="T27" fmla="*/ 2 h 50"/>
                <a:gd name="T28" fmla="*/ 4 w 63"/>
                <a:gd name="T29" fmla="*/ 4 h 50"/>
                <a:gd name="T30" fmla="*/ 2 w 63"/>
                <a:gd name="T31" fmla="*/ 7 h 50"/>
                <a:gd name="T32" fmla="*/ 2 w 63"/>
                <a:gd name="T33" fmla="*/ 11 h 50"/>
                <a:gd name="T34" fmla="*/ 1 w 63"/>
                <a:gd name="T35" fmla="*/ 16 h 50"/>
                <a:gd name="T36" fmla="*/ 1 w 63"/>
                <a:gd name="T37" fmla="*/ 21 h 50"/>
                <a:gd name="T38" fmla="*/ 1 w 63"/>
                <a:gd name="T39" fmla="*/ 25 h 50"/>
                <a:gd name="T40" fmla="*/ 1 w 63"/>
                <a:gd name="T41" fmla="*/ 29 h 50"/>
                <a:gd name="T42" fmla="*/ 0 w 63"/>
                <a:gd name="T43" fmla="*/ 33 h 50"/>
                <a:gd name="T44" fmla="*/ 0 w 63"/>
                <a:gd name="T45" fmla="*/ 36 h 50"/>
                <a:gd name="T46" fmla="*/ 0 w 63"/>
                <a:gd name="T47" fmla="*/ 39 h 50"/>
                <a:gd name="T48" fmla="*/ 0 w 63"/>
                <a:gd name="T49" fmla="*/ 41 h 50"/>
                <a:gd name="T50" fmla="*/ 0 w 63"/>
                <a:gd name="T51" fmla="*/ 43 h 50"/>
                <a:gd name="T52" fmla="*/ 1 w 63"/>
                <a:gd name="T53" fmla="*/ 45 h 50"/>
                <a:gd name="T54" fmla="*/ 2 w 63"/>
                <a:gd name="T55" fmla="*/ 46 h 50"/>
                <a:gd name="T56" fmla="*/ 3 w 63"/>
                <a:gd name="T57" fmla="*/ 47 h 50"/>
                <a:gd name="T58" fmla="*/ 4 w 63"/>
                <a:gd name="T59" fmla="*/ 48 h 50"/>
                <a:gd name="T60" fmla="*/ 6 w 63"/>
                <a:gd name="T61" fmla="*/ 49 h 50"/>
                <a:gd name="T62" fmla="*/ 9 w 63"/>
                <a:gd name="T63" fmla="*/ 49 h 50"/>
                <a:gd name="T64" fmla="*/ 12 w 63"/>
                <a:gd name="T65" fmla="*/ 49 h 50"/>
                <a:gd name="T66" fmla="*/ 17 w 63"/>
                <a:gd name="T67" fmla="*/ 48 h 50"/>
                <a:gd name="T68" fmla="*/ 22 w 63"/>
                <a:gd name="T69" fmla="*/ 47 h 50"/>
                <a:gd name="T70" fmla="*/ 28 w 63"/>
                <a:gd name="T71" fmla="*/ 45 h 50"/>
                <a:gd name="T72" fmla="*/ 33 w 63"/>
                <a:gd name="T73" fmla="*/ 43 h 50"/>
                <a:gd name="T74" fmla="*/ 38 w 63"/>
                <a:gd name="T75" fmla="*/ 41 h 50"/>
                <a:gd name="T76" fmla="*/ 43 w 63"/>
                <a:gd name="T77" fmla="*/ 38 h 50"/>
                <a:gd name="T78" fmla="*/ 47 w 63"/>
                <a:gd name="T79" fmla="*/ 35 h 50"/>
                <a:gd name="T80" fmla="*/ 51 w 63"/>
                <a:gd name="T81" fmla="*/ 32 h 50"/>
                <a:gd name="T82" fmla="*/ 55 w 63"/>
                <a:gd name="T83" fmla="*/ 30 h 50"/>
                <a:gd name="T84" fmla="*/ 58 w 63"/>
                <a:gd name="T85" fmla="*/ 27 h 50"/>
                <a:gd name="T86" fmla="*/ 60 w 63"/>
                <a:gd name="T87" fmla="*/ 24 h 50"/>
                <a:gd name="T88" fmla="*/ 61 w 63"/>
                <a:gd name="T89" fmla="*/ 21 h 50"/>
                <a:gd name="T90" fmla="*/ 62 w 63"/>
                <a:gd name="T91" fmla="*/ 19 h 50"/>
                <a:gd name="T92" fmla="*/ 62 w 63"/>
                <a:gd name="T93" fmla="*/ 17 h 50"/>
                <a:gd name="T94" fmla="*/ 60 w 63"/>
                <a:gd name="T95" fmla="*/ 16 h 50"/>
                <a:gd name="T96" fmla="*/ 58 w 63"/>
                <a:gd name="T97" fmla="*/ 14 h 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3" h="50">
                  <a:moveTo>
                    <a:pt x="58" y="14"/>
                  </a:moveTo>
                  <a:lnTo>
                    <a:pt x="55" y="14"/>
                  </a:lnTo>
                  <a:lnTo>
                    <a:pt x="52" y="12"/>
                  </a:lnTo>
                  <a:lnTo>
                    <a:pt x="48" y="11"/>
                  </a:lnTo>
                  <a:lnTo>
                    <a:pt x="44" y="9"/>
                  </a:lnTo>
                  <a:lnTo>
                    <a:pt x="39" y="7"/>
                  </a:lnTo>
                  <a:lnTo>
                    <a:pt x="35" y="5"/>
                  </a:lnTo>
                  <a:lnTo>
                    <a:pt x="30" y="4"/>
                  </a:lnTo>
                  <a:lnTo>
                    <a:pt x="25" y="2"/>
                  </a:lnTo>
                  <a:lnTo>
                    <a:pt x="21" y="1"/>
                  </a:lnTo>
                  <a:lnTo>
                    <a:pt x="16" y="0"/>
                  </a:lnTo>
                  <a:lnTo>
                    <a:pt x="12" y="0"/>
                  </a:lnTo>
                  <a:lnTo>
                    <a:pt x="9" y="1"/>
                  </a:lnTo>
                  <a:lnTo>
                    <a:pt x="6" y="2"/>
                  </a:lnTo>
                  <a:lnTo>
                    <a:pt x="4" y="4"/>
                  </a:lnTo>
                  <a:lnTo>
                    <a:pt x="2" y="7"/>
                  </a:lnTo>
                  <a:lnTo>
                    <a:pt x="2" y="11"/>
                  </a:lnTo>
                  <a:lnTo>
                    <a:pt x="1" y="16"/>
                  </a:lnTo>
                  <a:lnTo>
                    <a:pt x="1" y="21"/>
                  </a:lnTo>
                  <a:lnTo>
                    <a:pt x="1" y="25"/>
                  </a:lnTo>
                  <a:lnTo>
                    <a:pt x="1" y="29"/>
                  </a:lnTo>
                  <a:lnTo>
                    <a:pt x="0" y="33"/>
                  </a:lnTo>
                  <a:lnTo>
                    <a:pt x="0" y="36"/>
                  </a:lnTo>
                  <a:lnTo>
                    <a:pt x="0" y="39"/>
                  </a:lnTo>
                  <a:lnTo>
                    <a:pt x="0" y="41"/>
                  </a:lnTo>
                  <a:lnTo>
                    <a:pt x="0" y="43"/>
                  </a:lnTo>
                  <a:lnTo>
                    <a:pt x="1" y="45"/>
                  </a:lnTo>
                  <a:lnTo>
                    <a:pt x="2" y="46"/>
                  </a:lnTo>
                  <a:lnTo>
                    <a:pt x="3" y="47"/>
                  </a:lnTo>
                  <a:lnTo>
                    <a:pt x="4" y="48"/>
                  </a:lnTo>
                  <a:lnTo>
                    <a:pt x="6" y="49"/>
                  </a:lnTo>
                  <a:lnTo>
                    <a:pt x="9" y="49"/>
                  </a:lnTo>
                  <a:lnTo>
                    <a:pt x="12" y="49"/>
                  </a:lnTo>
                  <a:lnTo>
                    <a:pt x="17" y="48"/>
                  </a:lnTo>
                  <a:lnTo>
                    <a:pt x="22" y="47"/>
                  </a:lnTo>
                  <a:lnTo>
                    <a:pt x="28" y="45"/>
                  </a:lnTo>
                  <a:lnTo>
                    <a:pt x="33" y="43"/>
                  </a:lnTo>
                  <a:lnTo>
                    <a:pt x="38" y="41"/>
                  </a:lnTo>
                  <a:lnTo>
                    <a:pt x="43" y="38"/>
                  </a:lnTo>
                  <a:lnTo>
                    <a:pt x="47" y="35"/>
                  </a:lnTo>
                  <a:lnTo>
                    <a:pt x="51" y="32"/>
                  </a:lnTo>
                  <a:lnTo>
                    <a:pt x="55" y="30"/>
                  </a:lnTo>
                  <a:lnTo>
                    <a:pt x="58" y="27"/>
                  </a:lnTo>
                  <a:lnTo>
                    <a:pt x="60" y="24"/>
                  </a:lnTo>
                  <a:lnTo>
                    <a:pt x="61" y="21"/>
                  </a:lnTo>
                  <a:lnTo>
                    <a:pt x="62" y="19"/>
                  </a:lnTo>
                  <a:lnTo>
                    <a:pt x="62" y="17"/>
                  </a:lnTo>
                  <a:lnTo>
                    <a:pt x="60" y="16"/>
                  </a:lnTo>
                  <a:lnTo>
                    <a:pt x="58" y="14"/>
                  </a:lnTo>
                </a:path>
              </a:pathLst>
            </a:custGeom>
            <a:solidFill>
              <a:srgbClr val="008F71"/>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95" name="Freeform 146"/>
            <p:cNvSpPr>
              <a:spLocks/>
            </p:cNvSpPr>
            <p:nvPr/>
          </p:nvSpPr>
          <p:spPr bwMode="auto">
            <a:xfrm>
              <a:off x="2658" y="1799"/>
              <a:ext cx="55" cy="39"/>
            </a:xfrm>
            <a:custGeom>
              <a:avLst/>
              <a:gdLst>
                <a:gd name="T0" fmla="*/ 50 w 55"/>
                <a:gd name="T1" fmla="*/ 11 h 39"/>
                <a:gd name="T2" fmla="*/ 47 w 55"/>
                <a:gd name="T3" fmla="*/ 10 h 39"/>
                <a:gd name="T4" fmla="*/ 44 w 55"/>
                <a:gd name="T5" fmla="*/ 9 h 39"/>
                <a:gd name="T6" fmla="*/ 41 w 55"/>
                <a:gd name="T7" fmla="*/ 8 h 39"/>
                <a:gd name="T8" fmla="*/ 37 w 55"/>
                <a:gd name="T9" fmla="*/ 7 h 39"/>
                <a:gd name="T10" fmla="*/ 33 w 55"/>
                <a:gd name="T11" fmla="*/ 5 h 39"/>
                <a:gd name="T12" fmla="*/ 29 w 55"/>
                <a:gd name="T13" fmla="*/ 4 h 39"/>
                <a:gd name="T14" fmla="*/ 25 w 55"/>
                <a:gd name="T15" fmla="*/ 3 h 39"/>
                <a:gd name="T16" fmla="*/ 20 w 55"/>
                <a:gd name="T17" fmla="*/ 2 h 39"/>
                <a:gd name="T18" fmla="*/ 17 w 55"/>
                <a:gd name="T19" fmla="*/ 1 h 39"/>
                <a:gd name="T20" fmla="*/ 13 w 55"/>
                <a:gd name="T21" fmla="*/ 0 h 39"/>
                <a:gd name="T22" fmla="*/ 10 w 55"/>
                <a:gd name="T23" fmla="*/ 0 h 39"/>
                <a:gd name="T24" fmla="*/ 7 w 55"/>
                <a:gd name="T25" fmla="*/ 1 h 39"/>
                <a:gd name="T26" fmla="*/ 5 w 55"/>
                <a:gd name="T27" fmla="*/ 1 h 39"/>
                <a:gd name="T28" fmla="*/ 3 w 55"/>
                <a:gd name="T29" fmla="*/ 3 h 39"/>
                <a:gd name="T30" fmla="*/ 2 w 55"/>
                <a:gd name="T31" fmla="*/ 5 h 39"/>
                <a:gd name="T32" fmla="*/ 1 w 55"/>
                <a:gd name="T33" fmla="*/ 8 h 39"/>
                <a:gd name="T34" fmla="*/ 1 w 55"/>
                <a:gd name="T35" fmla="*/ 12 h 39"/>
                <a:gd name="T36" fmla="*/ 1 w 55"/>
                <a:gd name="T37" fmla="*/ 16 h 39"/>
                <a:gd name="T38" fmla="*/ 1 w 55"/>
                <a:gd name="T39" fmla="*/ 20 h 39"/>
                <a:gd name="T40" fmla="*/ 1 w 55"/>
                <a:gd name="T41" fmla="*/ 23 h 39"/>
                <a:gd name="T42" fmla="*/ 0 w 55"/>
                <a:gd name="T43" fmla="*/ 26 h 39"/>
                <a:gd name="T44" fmla="*/ 0 w 55"/>
                <a:gd name="T45" fmla="*/ 28 h 39"/>
                <a:gd name="T46" fmla="*/ 0 w 55"/>
                <a:gd name="T47" fmla="*/ 30 h 39"/>
                <a:gd name="T48" fmla="*/ 0 w 55"/>
                <a:gd name="T49" fmla="*/ 32 h 39"/>
                <a:gd name="T50" fmla="*/ 0 w 55"/>
                <a:gd name="T51" fmla="*/ 34 h 39"/>
                <a:gd name="T52" fmla="*/ 1 w 55"/>
                <a:gd name="T53" fmla="*/ 35 h 39"/>
                <a:gd name="T54" fmla="*/ 1 w 55"/>
                <a:gd name="T55" fmla="*/ 37 h 39"/>
                <a:gd name="T56" fmla="*/ 3 w 55"/>
                <a:gd name="T57" fmla="*/ 37 h 39"/>
                <a:gd name="T58" fmla="*/ 4 w 55"/>
                <a:gd name="T59" fmla="*/ 38 h 39"/>
                <a:gd name="T60" fmla="*/ 6 w 55"/>
                <a:gd name="T61" fmla="*/ 38 h 39"/>
                <a:gd name="T62" fmla="*/ 8 w 55"/>
                <a:gd name="T63" fmla="*/ 38 h 39"/>
                <a:gd name="T64" fmla="*/ 11 w 55"/>
                <a:gd name="T65" fmla="*/ 38 h 39"/>
                <a:gd name="T66" fmla="*/ 16 w 55"/>
                <a:gd name="T67" fmla="*/ 37 h 39"/>
                <a:gd name="T68" fmla="*/ 22 w 55"/>
                <a:gd name="T69" fmla="*/ 36 h 39"/>
                <a:gd name="T70" fmla="*/ 26 w 55"/>
                <a:gd name="T71" fmla="*/ 34 h 39"/>
                <a:gd name="T72" fmla="*/ 31 w 55"/>
                <a:gd name="T73" fmla="*/ 32 h 39"/>
                <a:gd name="T74" fmla="*/ 36 w 55"/>
                <a:gd name="T75" fmla="*/ 30 h 39"/>
                <a:gd name="T76" fmla="*/ 40 w 55"/>
                <a:gd name="T77" fmla="*/ 28 h 39"/>
                <a:gd name="T78" fmla="*/ 43 w 55"/>
                <a:gd name="T79" fmla="*/ 26 h 39"/>
                <a:gd name="T80" fmla="*/ 47 w 55"/>
                <a:gd name="T81" fmla="*/ 24 h 39"/>
                <a:gd name="T82" fmla="*/ 49 w 55"/>
                <a:gd name="T83" fmla="*/ 22 h 39"/>
                <a:gd name="T84" fmla="*/ 51 w 55"/>
                <a:gd name="T85" fmla="*/ 20 h 39"/>
                <a:gd name="T86" fmla="*/ 53 w 55"/>
                <a:gd name="T87" fmla="*/ 18 h 39"/>
                <a:gd name="T88" fmla="*/ 54 w 55"/>
                <a:gd name="T89" fmla="*/ 16 h 39"/>
                <a:gd name="T90" fmla="*/ 54 w 55"/>
                <a:gd name="T91" fmla="*/ 14 h 39"/>
                <a:gd name="T92" fmla="*/ 53 w 55"/>
                <a:gd name="T93" fmla="*/ 13 h 39"/>
                <a:gd name="T94" fmla="*/ 52 w 55"/>
                <a:gd name="T95" fmla="*/ 12 h 39"/>
                <a:gd name="T96" fmla="*/ 50 w 55"/>
                <a:gd name="T97" fmla="*/ 11 h 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 h="39">
                  <a:moveTo>
                    <a:pt x="50" y="11"/>
                  </a:moveTo>
                  <a:lnTo>
                    <a:pt x="47" y="10"/>
                  </a:lnTo>
                  <a:lnTo>
                    <a:pt x="44" y="9"/>
                  </a:lnTo>
                  <a:lnTo>
                    <a:pt x="41" y="8"/>
                  </a:lnTo>
                  <a:lnTo>
                    <a:pt x="37" y="7"/>
                  </a:lnTo>
                  <a:lnTo>
                    <a:pt x="33" y="5"/>
                  </a:lnTo>
                  <a:lnTo>
                    <a:pt x="29" y="4"/>
                  </a:lnTo>
                  <a:lnTo>
                    <a:pt x="25" y="3"/>
                  </a:lnTo>
                  <a:lnTo>
                    <a:pt x="20" y="2"/>
                  </a:lnTo>
                  <a:lnTo>
                    <a:pt x="17" y="1"/>
                  </a:lnTo>
                  <a:lnTo>
                    <a:pt x="13" y="0"/>
                  </a:lnTo>
                  <a:lnTo>
                    <a:pt x="10" y="0"/>
                  </a:lnTo>
                  <a:lnTo>
                    <a:pt x="7" y="1"/>
                  </a:lnTo>
                  <a:lnTo>
                    <a:pt x="5" y="1"/>
                  </a:lnTo>
                  <a:lnTo>
                    <a:pt x="3" y="3"/>
                  </a:lnTo>
                  <a:lnTo>
                    <a:pt x="2" y="5"/>
                  </a:lnTo>
                  <a:lnTo>
                    <a:pt x="1" y="8"/>
                  </a:lnTo>
                  <a:lnTo>
                    <a:pt x="1" y="12"/>
                  </a:lnTo>
                  <a:lnTo>
                    <a:pt x="1" y="16"/>
                  </a:lnTo>
                  <a:lnTo>
                    <a:pt x="1" y="20"/>
                  </a:lnTo>
                  <a:lnTo>
                    <a:pt x="1" y="23"/>
                  </a:lnTo>
                  <a:lnTo>
                    <a:pt x="0" y="26"/>
                  </a:lnTo>
                  <a:lnTo>
                    <a:pt x="0" y="28"/>
                  </a:lnTo>
                  <a:lnTo>
                    <a:pt x="0" y="30"/>
                  </a:lnTo>
                  <a:lnTo>
                    <a:pt x="0" y="32"/>
                  </a:lnTo>
                  <a:lnTo>
                    <a:pt x="0" y="34"/>
                  </a:lnTo>
                  <a:lnTo>
                    <a:pt x="1" y="35"/>
                  </a:lnTo>
                  <a:lnTo>
                    <a:pt x="1" y="37"/>
                  </a:lnTo>
                  <a:lnTo>
                    <a:pt x="3" y="37"/>
                  </a:lnTo>
                  <a:lnTo>
                    <a:pt x="4" y="38"/>
                  </a:lnTo>
                  <a:lnTo>
                    <a:pt x="6" y="38"/>
                  </a:lnTo>
                  <a:lnTo>
                    <a:pt x="8" y="38"/>
                  </a:lnTo>
                  <a:lnTo>
                    <a:pt x="11" y="38"/>
                  </a:lnTo>
                  <a:lnTo>
                    <a:pt x="16" y="37"/>
                  </a:lnTo>
                  <a:lnTo>
                    <a:pt x="22" y="36"/>
                  </a:lnTo>
                  <a:lnTo>
                    <a:pt x="26" y="34"/>
                  </a:lnTo>
                  <a:lnTo>
                    <a:pt x="31" y="32"/>
                  </a:lnTo>
                  <a:lnTo>
                    <a:pt x="36" y="30"/>
                  </a:lnTo>
                  <a:lnTo>
                    <a:pt x="40" y="28"/>
                  </a:lnTo>
                  <a:lnTo>
                    <a:pt x="43" y="26"/>
                  </a:lnTo>
                  <a:lnTo>
                    <a:pt x="47" y="24"/>
                  </a:lnTo>
                  <a:lnTo>
                    <a:pt x="49" y="22"/>
                  </a:lnTo>
                  <a:lnTo>
                    <a:pt x="51" y="20"/>
                  </a:lnTo>
                  <a:lnTo>
                    <a:pt x="53" y="18"/>
                  </a:lnTo>
                  <a:lnTo>
                    <a:pt x="54" y="16"/>
                  </a:lnTo>
                  <a:lnTo>
                    <a:pt x="54" y="14"/>
                  </a:lnTo>
                  <a:lnTo>
                    <a:pt x="53" y="13"/>
                  </a:lnTo>
                  <a:lnTo>
                    <a:pt x="52" y="12"/>
                  </a:lnTo>
                  <a:lnTo>
                    <a:pt x="50" y="11"/>
                  </a:lnTo>
                </a:path>
              </a:pathLst>
            </a:custGeom>
            <a:solidFill>
              <a:srgbClr val="009779"/>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96" name="Freeform 147"/>
            <p:cNvSpPr>
              <a:spLocks/>
            </p:cNvSpPr>
            <p:nvPr/>
          </p:nvSpPr>
          <p:spPr bwMode="auto">
            <a:xfrm>
              <a:off x="2663" y="1804"/>
              <a:ext cx="45" cy="31"/>
            </a:xfrm>
            <a:custGeom>
              <a:avLst/>
              <a:gdLst>
                <a:gd name="T0" fmla="*/ 40 w 45"/>
                <a:gd name="T1" fmla="*/ 8 h 31"/>
                <a:gd name="T2" fmla="*/ 35 w 45"/>
                <a:gd name="T3" fmla="*/ 6 h 31"/>
                <a:gd name="T4" fmla="*/ 28 w 45"/>
                <a:gd name="T5" fmla="*/ 5 h 31"/>
                <a:gd name="T6" fmla="*/ 22 w 45"/>
                <a:gd name="T7" fmla="*/ 3 h 31"/>
                <a:gd name="T8" fmla="*/ 15 w 45"/>
                <a:gd name="T9" fmla="*/ 1 h 31"/>
                <a:gd name="T10" fmla="*/ 9 w 45"/>
                <a:gd name="T11" fmla="*/ 0 h 31"/>
                <a:gd name="T12" fmla="*/ 5 w 45"/>
                <a:gd name="T13" fmla="*/ 0 h 31"/>
                <a:gd name="T14" fmla="*/ 2 w 45"/>
                <a:gd name="T15" fmla="*/ 2 h 31"/>
                <a:gd name="T16" fmla="*/ 1 w 45"/>
                <a:gd name="T17" fmla="*/ 6 h 31"/>
                <a:gd name="T18" fmla="*/ 1 w 45"/>
                <a:gd name="T19" fmla="*/ 9 h 31"/>
                <a:gd name="T20" fmla="*/ 1 w 45"/>
                <a:gd name="T21" fmla="*/ 12 h 31"/>
                <a:gd name="T22" fmla="*/ 1 w 45"/>
                <a:gd name="T23" fmla="*/ 15 h 31"/>
                <a:gd name="T24" fmla="*/ 1 w 45"/>
                <a:gd name="T25" fmla="*/ 18 h 31"/>
                <a:gd name="T26" fmla="*/ 0 w 45"/>
                <a:gd name="T27" fmla="*/ 20 h 31"/>
                <a:gd name="T28" fmla="*/ 0 w 45"/>
                <a:gd name="T29" fmla="*/ 22 h 31"/>
                <a:gd name="T30" fmla="*/ 0 w 45"/>
                <a:gd name="T31" fmla="*/ 24 h 31"/>
                <a:gd name="T32" fmla="*/ 0 w 45"/>
                <a:gd name="T33" fmla="*/ 26 h 31"/>
                <a:gd name="T34" fmla="*/ 0 w 45"/>
                <a:gd name="T35" fmla="*/ 27 h 31"/>
                <a:gd name="T36" fmla="*/ 1 w 45"/>
                <a:gd name="T37" fmla="*/ 28 h 31"/>
                <a:gd name="T38" fmla="*/ 1 w 45"/>
                <a:gd name="T39" fmla="*/ 29 h 31"/>
                <a:gd name="T40" fmla="*/ 2 w 45"/>
                <a:gd name="T41" fmla="*/ 30 h 31"/>
                <a:gd name="T42" fmla="*/ 3 w 45"/>
                <a:gd name="T43" fmla="*/ 30 h 31"/>
                <a:gd name="T44" fmla="*/ 5 w 45"/>
                <a:gd name="T45" fmla="*/ 30 h 31"/>
                <a:gd name="T46" fmla="*/ 7 w 45"/>
                <a:gd name="T47" fmla="*/ 30 h 31"/>
                <a:gd name="T48" fmla="*/ 10 w 45"/>
                <a:gd name="T49" fmla="*/ 29 h 31"/>
                <a:gd name="T50" fmla="*/ 15 w 45"/>
                <a:gd name="T51" fmla="*/ 28 h 31"/>
                <a:gd name="T52" fmla="*/ 20 w 45"/>
                <a:gd name="T53" fmla="*/ 26 h 31"/>
                <a:gd name="T54" fmla="*/ 24 w 45"/>
                <a:gd name="T55" fmla="*/ 25 h 31"/>
                <a:gd name="T56" fmla="*/ 28 w 45"/>
                <a:gd name="T57" fmla="*/ 23 h 31"/>
                <a:gd name="T58" fmla="*/ 31 w 45"/>
                <a:gd name="T59" fmla="*/ 22 h 31"/>
                <a:gd name="T60" fmla="*/ 35 w 45"/>
                <a:gd name="T61" fmla="*/ 20 h 31"/>
                <a:gd name="T62" fmla="*/ 37 w 45"/>
                <a:gd name="T63" fmla="*/ 18 h 31"/>
                <a:gd name="T64" fmla="*/ 40 w 45"/>
                <a:gd name="T65" fmla="*/ 17 h 31"/>
                <a:gd name="T66" fmla="*/ 41 w 45"/>
                <a:gd name="T67" fmla="*/ 15 h 31"/>
                <a:gd name="T68" fmla="*/ 43 w 45"/>
                <a:gd name="T69" fmla="*/ 13 h 31"/>
                <a:gd name="T70" fmla="*/ 44 w 45"/>
                <a:gd name="T71" fmla="*/ 12 h 31"/>
                <a:gd name="T72" fmla="*/ 44 w 45"/>
                <a:gd name="T73" fmla="*/ 11 h 31"/>
                <a:gd name="T74" fmla="*/ 44 w 45"/>
                <a:gd name="T75" fmla="*/ 10 h 31"/>
                <a:gd name="T76" fmla="*/ 43 w 45"/>
                <a:gd name="T77" fmla="*/ 9 h 31"/>
                <a:gd name="T78" fmla="*/ 42 w 45"/>
                <a:gd name="T79" fmla="*/ 8 h 31"/>
                <a:gd name="T80" fmla="*/ 40 w 45"/>
                <a:gd name="T81" fmla="*/ 8 h 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5" h="31">
                  <a:moveTo>
                    <a:pt x="40" y="8"/>
                  </a:moveTo>
                  <a:lnTo>
                    <a:pt x="35" y="6"/>
                  </a:lnTo>
                  <a:lnTo>
                    <a:pt x="28" y="5"/>
                  </a:lnTo>
                  <a:lnTo>
                    <a:pt x="22" y="3"/>
                  </a:lnTo>
                  <a:lnTo>
                    <a:pt x="15" y="1"/>
                  </a:lnTo>
                  <a:lnTo>
                    <a:pt x="9" y="0"/>
                  </a:lnTo>
                  <a:lnTo>
                    <a:pt x="5" y="0"/>
                  </a:lnTo>
                  <a:lnTo>
                    <a:pt x="2" y="2"/>
                  </a:lnTo>
                  <a:lnTo>
                    <a:pt x="1" y="6"/>
                  </a:lnTo>
                  <a:lnTo>
                    <a:pt x="1" y="9"/>
                  </a:lnTo>
                  <a:lnTo>
                    <a:pt x="1" y="12"/>
                  </a:lnTo>
                  <a:lnTo>
                    <a:pt x="1" y="15"/>
                  </a:lnTo>
                  <a:lnTo>
                    <a:pt x="1" y="18"/>
                  </a:lnTo>
                  <a:lnTo>
                    <a:pt x="0" y="20"/>
                  </a:lnTo>
                  <a:lnTo>
                    <a:pt x="0" y="22"/>
                  </a:lnTo>
                  <a:lnTo>
                    <a:pt x="0" y="24"/>
                  </a:lnTo>
                  <a:lnTo>
                    <a:pt x="0" y="26"/>
                  </a:lnTo>
                  <a:lnTo>
                    <a:pt x="0" y="27"/>
                  </a:lnTo>
                  <a:lnTo>
                    <a:pt x="1" y="28"/>
                  </a:lnTo>
                  <a:lnTo>
                    <a:pt x="1" y="29"/>
                  </a:lnTo>
                  <a:lnTo>
                    <a:pt x="2" y="30"/>
                  </a:lnTo>
                  <a:lnTo>
                    <a:pt x="3" y="30"/>
                  </a:lnTo>
                  <a:lnTo>
                    <a:pt x="5" y="30"/>
                  </a:lnTo>
                  <a:lnTo>
                    <a:pt x="7" y="30"/>
                  </a:lnTo>
                  <a:lnTo>
                    <a:pt x="10" y="29"/>
                  </a:lnTo>
                  <a:lnTo>
                    <a:pt x="15" y="28"/>
                  </a:lnTo>
                  <a:lnTo>
                    <a:pt x="20" y="26"/>
                  </a:lnTo>
                  <a:lnTo>
                    <a:pt x="24" y="25"/>
                  </a:lnTo>
                  <a:lnTo>
                    <a:pt x="28" y="23"/>
                  </a:lnTo>
                  <a:lnTo>
                    <a:pt x="31" y="22"/>
                  </a:lnTo>
                  <a:lnTo>
                    <a:pt x="35" y="20"/>
                  </a:lnTo>
                  <a:lnTo>
                    <a:pt x="37" y="18"/>
                  </a:lnTo>
                  <a:lnTo>
                    <a:pt x="40" y="17"/>
                  </a:lnTo>
                  <a:lnTo>
                    <a:pt x="41" y="15"/>
                  </a:lnTo>
                  <a:lnTo>
                    <a:pt x="43" y="13"/>
                  </a:lnTo>
                  <a:lnTo>
                    <a:pt x="44" y="12"/>
                  </a:lnTo>
                  <a:lnTo>
                    <a:pt x="44" y="11"/>
                  </a:lnTo>
                  <a:lnTo>
                    <a:pt x="44" y="10"/>
                  </a:lnTo>
                  <a:lnTo>
                    <a:pt x="43" y="9"/>
                  </a:lnTo>
                  <a:lnTo>
                    <a:pt x="42" y="8"/>
                  </a:lnTo>
                  <a:lnTo>
                    <a:pt x="40" y="8"/>
                  </a:lnTo>
                </a:path>
              </a:pathLst>
            </a:custGeom>
            <a:solidFill>
              <a:srgbClr val="009F81"/>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97" name="Freeform 148"/>
            <p:cNvSpPr>
              <a:spLocks/>
            </p:cNvSpPr>
            <p:nvPr/>
          </p:nvSpPr>
          <p:spPr bwMode="auto">
            <a:xfrm>
              <a:off x="2531" y="1832"/>
              <a:ext cx="82" cy="32"/>
            </a:xfrm>
            <a:custGeom>
              <a:avLst/>
              <a:gdLst>
                <a:gd name="T0" fmla="*/ 0 w 82"/>
                <a:gd name="T1" fmla="*/ 0 h 32"/>
                <a:gd name="T2" fmla="*/ 1 w 82"/>
                <a:gd name="T3" fmla="*/ 1 h 32"/>
                <a:gd name="T4" fmla="*/ 4 w 82"/>
                <a:gd name="T5" fmla="*/ 2 h 32"/>
                <a:gd name="T6" fmla="*/ 7 w 82"/>
                <a:gd name="T7" fmla="*/ 4 h 32"/>
                <a:gd name="T8" fmla="*/ 10 w 82"/>
                <a:gd name="T9" fmla="*/ 5 h 32"/>
                <a:gd name="T10" fmla="*/ 14 w 82"/>
                <a:gd name="T11" fmla="*/ 7 h 32"/>
                <a:gd name="T12" fmla="*/ 19 w 82"/>
                <a:gd name="T13" fmla="*/ 10 h 32"/>
                <a:gd name="T14" fmla="*/ 24 w 82"/>
                <a:gd name="T15" fmla="*/ 12 h 32"/>
                <a:gd name="T16" fmla="*/ 29 w 82"/>
                <a:gd name="T17" fmla="*/ 14 h 32"/>
                <a:gd name="T18" fmla="*/ 35 w 82"/>
                <a:gd name="T19" fmla="*/ 17 h 32"/>
                <a:gd name="T20" fmla="*/ 41 w 82"/>
                <a:gd name="T21" fmla="*/ 19 h 32"/>
                <a:gd name="T22" fmla="*/ 47 w 82"/>
                <a:gd name="T23" fmla="*/ 21 h 32"/>
                <a:gd name="T24" fmla="*/ 54 w 82"/>
                <a:gd name="T25" fmla="*/ 23 h 32"/>
                <a:gd name="T26" fmla="*/ 61 w 82"/>
                <a:gd name="T27" fmla="*/ 25 h 32"/>
                <a:gd name="T28" fmla="*/ 67 w 82"/>
                <a:gd name="T29" fmla="*/ 26 h 32"/>
                <a:gd name="T30" fmla="*/ 74 w 82"/>
                <a:gd name="T31" fmla="*/ 27 h 32"/>
                <a:gd name="T32" fmla="*/ 81 w 82"/>
                <a:gd name="T33" fmla="*/ 28 h 32"/>
                <a:gd name="T34" fmla="*/ 80 w 82"/>
                <a:gd name="T35" fmla="*/ 29 h 32"/>
                <a:gd name="T36" fmla="*/ 79 w 82"/>
                <a:gd name="T37" fmla="*/ 29 h 32"/>
                <a:gd name="T38" fmla="*/ 78 w 82"/>
                <a:gd name="T39" fmla="*/ 30 h 32"/>
                <a:gd name="T40" fmla="*/ 76 w 82"/>
                <a:gd name="T41" fmla="*/ 30 h 32"/>
                <a:gd name="T42" fmla="*/ 73 w 82"/>
                <a:gd name="T43" fmla="*/ 31 h 32"/>
                <a:gd name="T44" fmla="*/ 71 w 82"/>
                <a:gd name="T45" fmla="*/ 31 h 32"/>
                <a:gd name="T46" fmla="*/ 67 w 82"/>
                <a:gd name="T47" fmla="*/ 31 h 32"/>
                <a:gd name="T48" fmla="*/ 62 w 82"/>
                <a:gd name="T49" fmla="*/ 30 h 32"/>
                <a:gd name="T50" fmla="*/ 57 w 82"/>
                <a:gd name="T51" fmla="*/ 29 h 32"/>
                <a:gd name="T52" fmla="*/ 51 w 82"/>
                <a:gd name="T53" fmla="*/ 28 h 32"/>
                <a:gd name="T54" fmla="*/ 45 w 82"/>
                <a:gd name="T55" fmla="*/ 26 h 32"/>
                <a:gd name="T56" fmla="*/ 37 w 82"/>
                <a:gd name="T57" fmla="*/ 23 h 32"/>
                <a:gd name="T58" fmla="*/ 28 w 82"/>
                <a:gd name="T59" fmla="*/ 19 h 32"/>
                <a:gd name="T60" fmla="*/ 18 w 82"/>
                <a:gd name="T61" fmla="*/ 15 h 32"/>
                <a:gd name="T62" fmla="*/ 16 w 82"/>
                <a:gd name="T63" fmla="*/ 14 h 32"/>
                <a:gd name="T64" fmla="*/ 13 w 82"/>
                <a:gd name="T65" fmla="*/ 12 h 32"/>
                <a:gd name="T66" fmla="*/ 10 w 82"/>
                <a:gd name="T67" fmla="*/ 9 h 32"/>
                <a:gd name="T68" fmla="*/ 7 w 82"/>
                <a:gd name="T69" fmla="*/ 7 h 32"/>
                <a:gd name="T70" fmla="*/ 4 w 82"/>
                <a:gd name="T71" fmla="*/ 4 h 32"/>
                <a:gd name="T72" fmla="*/ 2 w 82"/>
                <a:gd name="T73" fmla="*/ 2 h 32"/>
                <a:gd name="T74" fmla="*/ 1 w 82"/>
                <a:gd name="T75" fmla="*/ 1 h 32"/>
                <a:gd name="T76" fmla="*/ 0 w 82"/>
                <a:gd name="T77" fmla="*/ 0 h 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2" h="32">
                  <a:moveTo>
                    <a:pt x="0" y="0"/>
                  </a:moveTo>
                  <a:lnTo>
                    <a:pt x="1" y="1"/>
                  </a:lnTo>
                  <a:lnTo>
                    <a:pt x="4" y="2"/>
                  </a:lnTo>
                  <a:lnTo>
                    <a:pt x="7" y="4"/>
                  </a:lnTo>
                  <a:lnTo>
                    <a:pt x="10" y="5"/>
                  </a:lnTo>
                  <a:lnTo>
                    <a:pt x="14" y="7"/>
                  </a:lnTo>
                  <a:lnTo>
                    <a:pt x="19" y="10"/>
                  </a:lnTo>
                  <a:lnTo>
                    <a:pt x="24" y="12"/>
                  </a:lnTo>
                  <a:lnTo>
                    <a:pt x="29" y="14"/>
                  </a:lnTo>
                  <a:lnTo>
                    <a:pt x="35" y="17"/>
                  </a:lnTo>
                  <a:lnTo>
                    <a:pt x="41" y="19"/>
                  </a:lnTo>
                  <a:lnTo>
                    <a:pt x="47" y="21"/>
                  </a:lnTo>
                  <a:lnTo>
                    <a:pt x="54" y="23"/>
                  </a:lnTo>
                  <a:lnTo>
                    <a:pt x="61" y="25"/>
                  </a:lnTo>
                  <a:lnTo>
                    <a:pt x="67" y="26"/>
                  </a:lnTo>
                  <a:lnTo>
                    <a:pt x="74" y="27"/>
                  </a:lnTo>
                  <a:lnTo>
                    <a:pt x="81" y="28"/>
                  </a:lnTo>
                  <a:lnTo>
                    <a:pt x="80" y="29"/>
                  </a:lnTo>
                  <a:lnTo>
                    <a:pt x="79" y="29"/>
                  </a:lnTo>
                  <a:lnTo>
                    <a:pt x="78" y="30"/>
                  </a:lnTo>
                  <a:lnTo>
                    <a:pt x="76" y="30"/>
                  </a:lnTo>
                  <a:lnTo>
                    <a:pt x="73" y="31"/>
                  </a:lnTo>
                  <a:lnTo>
                    <a:pt x="71" y="31"/>
                  </a:lnTo>
                  <a:lnTo>
                    <a:pt x="67" y="31"/>
                  </a:lnTo>
                  <a:lnTo>
                    <a:pt x="62" y="30"/>
                  </a:lnTo>
                  <a:lnTo>
                    <a:pt x="57" y="29"/>
                  </a:lnTo>
                  <a:lnTo>
                    <a:pt x="51" y="28"/>
                  </a:lnTo>
                  <a:lnTo>
                    <a:pt x="45" y="26"/>
                  </a:lnTo>
                  <a:lnTo>
                    <a:pt x="37" y="23"/>
                  </a:lnTo>
                  <a:lnTo>
                    <a:pt x="28" y="19"/>
                  </a:lnTo>
                  <a:lnTo>
                    <a:pt x="18" y="15"/>
                  </a:lnTo>
                  <a:lnTo>
                    <a:pt x="16" y="14"/>
                  </a:lnTo>
                  <a:lnTo>
                    <a:pt x="13" y="12"/>
                  </a:lnTo>
                  <a:lnTo>
                    <a:pt x="10" y="9"/>
                  </a:lnTo>
                  <a:lnTo>
                    <a:pt x="7" y="7"/>
                  </a:lnTo>
                  <a:lnTo>
                    <a:pt x="4" y="4"/>
                  </a:lnTo>
                  <a:lnTo>
                    <a:pt x="2" y="2"/>
                  </a:lnTo>
                  <a:lnTo>
                    <a:pt x="1" y="1"/>
                  </a:lnTo>
                  <a:lnTo>
                    <a:pt x="0" y="0"/>
                  </a:lnTo>
                </a:path>
              </a:pathLst>
            </a:custGeom>
            <a:solidFill>
              <a:srgbClr val="EEF1FD"/>
            </a:solidFill>
            <a:ln w="12700" cap="rnd" cmpd="sng">
              <a:solidFill>
                <a:srgbClr val="E2DFF8"/>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498" name="Freeform 149"/>
            <p:cNvSpPr>
              <a:spLocks/>
            </p:cNvSpPr>
            <p:nvPr/>
          </p:nvSpPr>
          <p:spPr bwMode="auto">
            <a:xfrm>
              <a:off x="2625" y="1867"/>
              <a:ext cx="17" cy="17"/>
            </a:xfrm>
            <a:custGeom>
              <a:avLst/>
              <a:gdLst>
                <a:gd name="T0" fmla="*/ 16 w 17"/>
                <a:gd name="T1" fmla="*/ 0 h 17"/>
                <a:gd name="T2" fmla="*/ 16 w 17"/>
                <a:gd name="T3" fmla="*/ 8 h 17"/>
                <a:gd name="T4" fmla="*/ 12 w 17"/>
                <a:gd name="T5" fmla="*/ 16 h 17"/>
                <a:gd name="T6" fmla="*/ 8 w 17"/>
                <a:gd name="T7" fmla="*/ 16 h 17"/>
                <a:gd name="T8" fmla="*/ 4 w 17"/>
                <a:gd name="T9" fmla="*/ 16 h 17"/>
                <a:gd name="T10" fmla="*/ 0 w 17"/>
                <a:gd name="T11" fmla="*/ 8 h 17"/>
                <a:gd name="T12" fmla="*/ 0 w 17"/>
                <a:gd name="T13" fmla="*/ 0 h 17"/>
                <a:gd name="T14" fmla="*/ 16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7">
                  <a:moveTo>
                    <a:pt x="16" y="0"/>
                  </a:moveTo>
                  <a:lnTo>
                    <a:pt x="16" y="8"/>
                  </a:lnTo>
                  <a:lnTo>
                    <a:pt x="12" y="16"/>
                  </a:lnTo>
                  <a:lnTo>
                    <a:pt x="8" y="16"/>
                  </a:lnTo>
                  <a:lnTo>
                    <a:pt x="4" y="16"/>
                  </a:lnTo>
                  <a:lnTo>
                    <a:pt x="0" y="8"/>
                  </a:lnTo>
                  <a:lnTo>
                    <a:pt x="0" y="0"/>
                  </a:lnTo>
                  <a:lnTo>
                    <a:pt x="16" y="0"/>
                  </a:lnTo>
                </a:path>
              </a:pathLst>
            </a:custGeom>
            <a:solidFill>
              <a:srgbClr val="005A39"/>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499" name="Freeform 150"/>
            <p:cNvSpPr>
              <a:spLocks/>
            </p:cNvSpPr>
            <p:nvPr/>
          </p:nvSpPr>
          <p:spPr bwMode="auto">
            <a:xfrm>
              <a:off x="2625" y="1737"/>
              <a:ext cx="17" cy="129"/>
            </a:xfrm>
            <a:custGeom>
              <a:avLst/>
              <a:gdLst>
                <a:gd name="T0" fmla="*/ 16 w 17"/>
                <a:gd name="T1" fmla="*/ 0 h 129"/>
                <a:gd name="T2" fmla="*/ 16 w 17"/>
                <a:gd name="T3" fmla="*/ 7 h 129"/>
                <a:gd name="T4" fmla="*/ 14 w 17"/>
                <a:gd name="T5" fmla="*/ 13 h 129"/>
                <a:gd name="T6" fmla="*/ 14 w 17"/>
                <a:gd name="T7" fmla="*/ 20 h 129"/>
                <a:gd name="T8" fmla="*/ 14 w 17"/>
                <a:gd name="T9" fmla="*/ 27 h 129"/>
                <a:gd name="T10" fmla="*/ 13 w 17"/>
                <a:gd name="T11" fmla="*/ 33 h 129"/>
                <a:gd name="T12" fmla="*/ 13 w 17"/>
                <a:gd name="T13" fmla="*/ 39 h 129"/>
                <a:gd name="T14" fmla="*/ 13 w 17"/>
                <a:gd name="T15" fmla="*/ 45 h 129"/>
                <a:gd name="T16" fmla="*/ 12 w 17"/>
                <a:gd name="T17" fmla="*/ 51 h 129"/>
                <a:gd name="T18" fmla="*/ 12 w 17"/>
                <a:gd name="T19" fmla="*/ 57 h 129"/>
                <a:gd name="T20" fmla="*/ 11 w 17"/>
                <a:gd name="T21" fmla="*/ 62 h 129"/>
                <a:gd name="T22" fmla="*/ 11 w 17"/>
                <a:gd name="T23" fmla="*/ 68 h 129"/>
                <a:gd name="T24" fmla="*/ 11 w 17"/>
                <a:gd name="T25" fmla="*/ 73 h 129"/>
                <a:gd name="T26" fmla="*/ 10 w 17"/>
                <a:gd name="T27" fmla="*/ 78 h 129"/>
                <a:gd name="T28" fmla="*/ 10 w 17"/>
                <a:gd name="T29" fmla="*/ 83 h 129"/>
                <a:gd name="T30" fmla="*/ 9 w 17"/>
                <a:gd name="T31" fmla="*/ 87 h 129"/>
                <a:gd name="T32" fmla="*/ 9 w 17"/>
                <a:gd name="T33" fmla="*/ 92 h 129"/>
                <a:gd name="T34" fmla="*/ 8 w 17"/>
                <a:gd name="T35" fmla="*/ 96 h 129"/>
                <a:gd name="T36" fmla="*/ 8 w 17"/>
                <a:gd name="T37" fmla="*/ 100 h 129"/>
                <a:gd name="T38" fmla="*/ 8 w 17"/>
                <a:gd name="T39" fmla="*/ 103 h 129"/>
                <a:gd name="T40" fmla="*/ 8 w 17"/>
                <a:gd name="T41" fmla="*/ 107 h 129"/>
                <a:gd name="T42" fmla="*/ 7 w 17"/>
                <a:gd name="T43" fmla="*/ 110 h 129"/>
                <a:gd name="T44" fmla="*/ 7 w 17"/>
                <a:gd name="T45" fmla="*/ 113 h 129"/>
                <a:gd name="T46" fmla="*/ 7 w 17"/>
                <a:gd name="T47" fmla="*/ 116 h 129"/>
                <a:gd name="T48" fmla="*/ 6 w 17"/>
                <a:gd name="T49" fmla="*/ 118 h 129"/>
                <a:gd name="T50" fmla="*/ 6 w 17"/>
                <a:gd name="T51" fmla="*/ 121 h 129"/>
                <a:gd name="T52" fmla="*/ 6 w 17"/>
                <a:gd name="T53" fmla="*/ 122 h 129"/>
                <a:gd name="T54" fmla="*/ 6 w 17"/>
                <a:gd name="T55" fmla="*/ 124 h 129"/>
                <a:gd name="T56" fmla="*/ 5 w 17"/>
                <a:gd name="T57" fmla="*/ 126 h 129"/>
                <a:gd name="T58" fmla="*/ 5 w 17"/>
                <a:gd name="T59" fmla="*/ 127 h 129"/>
                <a:gd name="T60" fmla="*/ 5 w 17"/>
                <a:gd name="T61" fmla="*/ 128 h 129"/>
                <a:gd name="T62" fmla="*/ 0 w 17"/>
                <a:gd name="T63" fmla="*/ 127 h 129"/>
                <a:gd name="T64" fmla="*/ 0 w 17"/>
                <a:gd name="T65" fmla="*/ 126 h 129"/>
                <a:gd name="T66" fmla="*/ 0 w 17"/>
                <a:gd name="T67" fmla="*/ 125 h 129"/>
                <a:gd name="T68" fmla="*/ 1 w 17"/>
                <a:gd name="T69" fmla="*/ 124 h 129"/>
                <a:gd name="T70" fmla="*/ 1 w 17"/>
                <a:gd name="T71" fmla="*/ 122 h 129"/>
                <a:gd name="T72" fmla="*/ 1 w 17"/>
                <a:gd name="T73" fmla="*/ 120 h 129"/>
                <a:gd name="T74" fmla="*/ 1 w 17"/>
                <a:gd name="T75" fmla="*/ 118 h 129"/>
                <a:gd name="T76" fmla="*/ 1 w 17"/>
                <a:gd name="T77" fmla="*/ 115 h 129"/>
                <a:gd name="T78" fmla="*/ 2 w 17"/>
                <a:gd name="T79" fmla="*/ 113 h 129"/>
                <a:gd name="T80" fmla="*/ 2 w 17"/>
                <a:gd name="T81" fmla="*/ 110 h 129"/>
                <a:gd name="T82" fmla="*/ 2 w 17"/>
                <a:gd name="T83" fmla="*/ 106 h 129"/>
                <a:gd name="T84" fmla="*/ 3 w 17"/>
                <a:gd name="T85" fmla="*/ 103 h 129"/>
                <a:gd name="T86" fmla="*/ 3 w 17"/>
                <a:gd name="T87" fmla="*/ 99 h 129"/>
                <a:gd name="T88" fmla="*/ 3 w 17"/>
                <a:gd name="T89" fmla="*/ 95 h 129"/>
                <a:gd name="T90" fmla="*/ 4 w 17"/>
                <a:gd name="T91" fmla="*/ 91 h 129"/>
                <a:gd name="T92" fmla="*/ 4 w 17"/>
                <a:gd name="T93" fmla="*/ 87 h 129"/>
                <a:gd name="T94" fmla="*/ 5 w 17"/>
                <a:gd name="T95" fmla="*/ 82 h 129"/>
                <a:gd name="T96" fmla="*/ 5 w 17"/>
                <a:gd name="T97" fmla="*/ 77 h 129"/>
                <a:gd name="T98" fmla="*/ 5 w 17"/>
                <a:gd name="T99" fmla="*/ 72 h 129"/>
                <a:gd name="T100" fmla="*/ 6 w 17"/>
                <a:gd name="T101" fmla="*/ 67 h 129"/>
                <a:gd name="T102" fmla="*/ 6 w 17"/>
                <a:gd name="T103" fmla="*/ 62 h 129"/>
                <a:gd name="T104" fmla="*/ 7 w 17"/>
                <a:gd name="T105" fmla="*/ 56 h 129"/>
                <a:gd name="T106" fmla="*/ 7 w 17"/>
                <a:gd name="T107" fmla="*/ 51 h 129"/>
                <a:gd name="T108" fmla="*/ 8 w 17"/>
                <a:gd name="T109" fmla="*/ 45 h 129"/>
                <a:gd name="T110" fmla="*/ 8 w 17"/>
                <a:gd name="T111" fmla="*/ 39 h 129"/>
                <a:gd name="T112" fmla="*/ 8 w 17"/>
                <a:gd name="T113" fmla="*/ 33 h 129"/>
                <a:gd name="T114" fmla="*/ 9 w 17"/>
                <a:gd name="T115" fmla="*/ 26 h 129"/>
                <a:gd name="T116" fmla="*/ 9 w 17"/>
                <a:gd name="T117" fmla="*/ 20 h 129"/>
                <a:gd name="T118" fmla="*/ 9 w 17"/>
                <a:gd name="T119" fmla="*/ 13 h 129"/>
                <a:gd name="T120" fmla="*/ 10 w 17"/>
                <a:gd name="T121" fmla="*/ 7 h 129"/>
                <a:gd name="T122" fmla="*/ 10 w 17"/>
                <a:gd name="T123" fmla="*/ 0 h 129"/>
                <a:gd name="T124" fmla="*/ 16 w 17"/>
                <a:gd name="T125" fmla="*/ 0 h 1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 h="129">
                  <a:moveTo>
                    <a:pt x="16" y="0"/>
                  </a:moveTo>
                  <a:lnTo>
                    <a:pt x="16" y="7"/>
                  </a:lnTo>
                  <a:lnTo>
                    <a:pt x="14" y="13"/>
                  </a:lnTo>
                  <a:lnTo>
                    <a:pt x="14" y="20"/>
                  </a:lnTo>
                  <a:lnTo>
                    <a:pt x="14" y="27"/>
                  </a:lnTo>
                  <a:lnTo>
                    <a:pt x="13" y="33"/>
                  </a:lnTo>
                  <a:lnTo>
                    <a:pt x="13" y="39"/>
                  </a:lnTo>
                  <a:lnTo>
                    <a:pt x="13" y="45"/>
                  </a:lnTo>
                  <a:lnTo>
                    <a:pt x="12" y="51"/>
                  </a:lnTo>
                  <a:lnTo>
                    <a:pt x="12" y="57"/>
                  </a:lnTo>
                  <a:lnTo>
                    <a:pt x="11" y="62"/>
                  </a:lnTo>
                  <a:lnTo>
                    <a:pt x="11" y="68"/>
                  </a:lnTo>
                  <a:lnTo>
                    <a:pt x="11" y="73"/>
                  </a:lnTo>
                  <a:lnTo>
                    <a:pt x="10" y="78"/>
                  </a:lnTo>
                  <a:lnTo>
                    <a:pt x="10" y="83"/>
                  </a:lnTo>
                  <a:lnTo>
                    <a:pt x="9" y="87"/>
                  </a:lnTo>
                  <a:lnTo>
                    <a:pt x="9" y="92"/>
                  </a:lnTo>
                  <a:lnTo>
                    <a:pt x="8" y="96"/>
                  </a:lnTo>
                  <a:lnTo>
                    <a:pt x="8" y="100"/>
                  </a:lnTo>
                  <a:lnTo>
                    <a:pt x="8" y="103"/>
                  </a:lnTo>
                  <a:lnTo>
                    <a:pt x="8" y="107"/>
                  </a:lnTo>
                  <a:lnTo>
                    <a:pt x="7" y="110"/>
                  </a:lnTo>
                  <a:lnTo>
                    <a:pt x="7" y="113"/>
                  </a:lnTo>
                  <a:lnTo>
                    <a:pt x="7" y="116"/>
                  </a:lnTo>
                  <a:lnTo>
                    <a:pt x="6" y="118"/>
                  </a:lnTo>
                  <a:lnTo>
                    <a:pt x="6" y="121"/>
                  </a:lnTo>
                  <a:lnTo>
                    <a:pt x="6" y="122"/>
                  </a:lnTo>
                  <a:lnTo>
                    <a:pt x="6" y="124"/>
                  </a:lnTo>
                  <a:lnTo>
                    <a:pt x="5" y="126"/>
                  </a:lnTo>
                  <a:lnTo>
                    <a:pt x="5" y="127"/>
                  </a:lnTo>
                  <a:lnTo>
                    <a:pt x="5" y="128"/>
                  </a:lnTo>
                  <a:lnTo>
                    <a:pt x="0" y="127"/>
                  </a:lnTo>
                  <a:lnTo>
                    <a:pt x="0" y="126"/>
                  </a:lnTo>
                  <a:lnTo>
                    <a:pt x="0" y="125"/>
                  </a:lnTo>
                  <a:lnTo>
                    <a:pt x="1" y="124"/>
                  </a:lnTo>
                  <a:lnTo>
                    <a:pt x="1" y="122"/>
                  </a:lnTo>
                  <a:lnTo>
                    <a:pt x="1" y="120"/>
                  </a:lnTo>
                  <a:lnTo>
                    <a:pt x="1" y="118"/>
                  </a:lnTo>
                  <a:lnTo>
                    <a:pt x="1" y="115"/>
                  </a:lnTo>
                  <a:lnTo>
                    <a:pt x="2" y="113"/>
                  </a:lnTo>
                  <a:lnTo>
                    <a:pt x="2" y="110"/>
                  </a:lnTo>
                  <a:lnTo>
                    <a:pt x="2" y="106"/>
                  </a:lnTo>
                  <a:lnTo>
                    <a:pt x="3" y="103"/>
                  </a:lnTo>
                  <a:lnTo>
                    <a:pt x="3" y="99"/>
                  </a:lnTo>
                  <a:lnTo>
                    <a:pt x="3" y="95"/>
                  </a:lnTo>
                  <a:lnTo>
                    <a:pt x="4" y="91"/>
                  </a:lnTo>
                  <a:lnTo>
                    <a:pt x="4" y="87"/>
                  </a:lnTo>
                  <a:lnTo>
                    <a:pt x="5" y="82"/>
                  </a:lnTo>
                  <a:lnTo>
                    <a:pt x="5" y="77"/>
                  </a:lnTo>
                  <a:lnTo>
                    <a:pt x="5" y="72"/>
                  </a:lnTo>
                  <a:lnTo>
                    <a:pt x="6" y="67"/>
                  </a:lnTo>
                  <a:lnTo>
                    <a:pt x="6" y="62"/>
                  </a:lnTo>
                  <a:lnTo>
                    <a:pt x="7" y="56"/>
                  </a:lnTo>
                  <a:lnTo>
                    <a:pt x="7" y="51"/>
                  </a:lnTo>
                  <a:lnTo>
                    <a:pt x="8" y="45"/>
                  </a:lnTo>
                  <a:lnTo>
                    <a:pt x="8" y="39"/>
                  </a:lnTo>
                  <a:lnTo>
                    <a:pt x="8" y="33"/>
                  </a:lnTo>
                  <a:lnTo>
                    <a:pt x="9" y="26"/>
                  </a:lnTo>
                  <a:lnTo>
                    <a:pt x="9" y="20"/>
                  </a:lnTo>
                  <a:lnTo>
                    <a:pt x="9" y="13"/>
                  </a:lnTo>
                  <a:lnTo>
                    <a:pt x="10" y="7"/>
                  </a:lnTo>
                  <a:lnTo>
                    <a:pt x="10" y="0"/>
                  </a:lnTo>
                  <a:lnTo>
                    <a:pt x="16" y="0"/>
                  </a:lnTo>
                </a:path>
              </a:pathLst>
            </a:custGeom>
            <a:solidFill>
              <a:srgbClr val="005A39"/>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00" name="Freeform 151"/>
            <p:cNvSpPr>
              <a:spLocks/>
            </p:cNvSpPr>
            <p:nvPr/>
          </p:nvSpPr>
          <p:spPr bwMode="auto">
            <a:xfrm>
              <a:off x="2625" y="1864"/>
              <a:ext cx="17" cy="17"/>
            </a:xfrm>
            <a:custGeom>
              <a:avLst/>
              <a:gdLst>
                <a:gd name="T0" fmla="*/ 0 w 17"/>
                <a:gd name="T1" fmla="*/ 16 h 17"/>
                <a:gd name="T2" fmla="*/ 4 w 17"/>
                <a:gd name="T3" fmla="*/ 0 h 17"/>
                <a:gd name="T4" fmla="*/ 8 w 17"/>
                <a:gd name="T5" fmla="*/ 0 h 17"/>
                <a:gd name="T6" fmla="*/ 12 w 17"/>
                <a:gd name="T7" fmla="*/ 0 h 17"/>
                <a:gd name="T8" fmla="*/ 16 w 17"/>
                <a:gd name="T9" fmla="*/ 16 h 17"/>
                <a:gd name="T10" fmla="*/ 0 w 17"/>
                <a:gd name="T11" fmla="*/ 1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0" y="16"/>
                  </a:moveTo>
                  <a:lnTo>
                    <a:pt x="4" y="0"/>
                  </a:lnTo>
                  <a:lnTo>
                    <a:pt x="8" y="0"/>
                  </a:lnTo>
                  <a:lnTo>
                    <a:pt x="12" y="0"/>
                  </a:lnTo>
                  <a:lnTo>
                    <a:pt x="16" y="16"/>
                  </a:lnTo>
                  <a:lnTo>
                    <a:pt x="0" y="16"/>
                  </a:lnTo>
                </a:path>
              </a:pathLst>
            </a:custGeom>
            <a:solidFill>
              <a:srgbClr val="005A39"/>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01" name="Freeform 152"/>
            <p:cNvSpPr>
              <a:spLocks/>
            </p:cNvSpPr>
            <p:nvPr/>
          </p:nvSpPr>
          <p:spPr bwMode="auto">
            <a:xfrm>
              <a:off x="2481" y="1830"/>
              <a:ext cx="17" cy="17"/>
            </a:xfrm>
            <a:custGeom>
              <a:avLst/>
              <a:gdLst>
                <a:gd name="T0" fmla="*/ 16 w 17"/>
                <a:gd name="T1" fmla="*/ 0 h 17"/>
                <a:gd name="T2" fmla="*/ 12 w 17"/>
                <a:gd name="T3" fmla="*/ 12 h 17"/>
                <a:gd name="T4" fmla="*/ 8 w 17"/>
                <a:gd name="T5" fmla="*/ 16 h 17"/>
                <a:gd name="T6" fmla="*/ 4 w 17"/>
                <a:gd name="T7" fmla="*/ 12 h 17"/>
                <a:gd name="T8" fmla="*/ 0 w 17"/>
                <a:gd name="T9" fmla="*/ 4 h 17"/>
                <a:gd name="T10" fmla="*/ 16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6" y="0"/>
                  </a:moveTo>
                  <a:lnTo>
                    <a:pt x="12" y="12"/>
                  </a:lnTo>
                  <a:lnTo>
                    <a:pt x="8" y="16"/>
                  </a:lnTo>
                  <a:lnTo>
                    <a:pt x="4" y="12"/>
                  </a:lnTo>
                  <a:lnTo>
                    <a:pt x="0" y="4"/>
                  </a:lnTo>
                  <a:lnTo>
                    <a:pt x="16" y="0"/>
                  </a:lnTo>
                </a:path>
              </a:pathLst>
            </a:custGeom>
            <a:solidFill>
              <a:srgbClr val="005A39"/>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02" name="Freeform 153"/>
            <p:cNvSpPr>
              <a:spLocks/>
            </p:cNvSpPr>
            <p:nvPr/>
          </p:nvSpPr>
          <p:spPr bwMode="auto">
            <a:xfrm>
              <a:off x="2481" y="1751"/>
              <a:ext cx="17" cy="80"/>
            </a:xfrm>
            <a:custGeom>
              <a:avLst/>
              <a:gdLst>
                <a:gd name="T0" fmla="*/ 16 w 17"/>
                <a:gd name="T1" fmla="*/ 0 h 80"/>
                <a:gd name="T2" fmla="*/ 16 w 17"/>
                <a:gd name="T3" fmla="*/ 11 h 80"/>
                <a:gd name="T4" fmla="*/ 16 w 17"/>
                <a:gd name="T5" fmla="*/ 21 h 80"/>
                <a:gd name="T6" fmla="*/ 12 w 17"/>
                <a:gd name="T7" fmla="*/ 31 h 80"/>
                <a:gd name="T8" fmla="*/ 12 w 17"/>
                <a:gd name="T9" fmla="*/ 39 h 80"/>
                <a:gd name="T10" fmla="*/ 12 w 17"/>
                <a:gd name="T11" fmla="*/ 46 h 80"/>
                <a:gd name="T12" fmla="*/ 12 w 17"/>
                <a:gd name="T13" fmla="*/ 53 h 80"/>
                <a:gd name="T14" fmla="*/ 12 w 17"/>
                <a:gd name="T15" fmla="*/ 58 h 80"/>
                <a:gd name="T16" fmla="*/ 12 w 17"/>
                <a:gd name="T17" fmla="*/ 63 h 80"/>
                <a:gd name="T18" fmla="*/ 12 w 17"/>
                <a:gd name="T19" fmla="*/ 67 h 80"/>
                <a:gd name="T20" fmla="*/ 12 w 17"/>
                <a:gd name="T21" fmla="*/ 70 h 80"/>
                <a:gd name="T22" fmla="*/ 12 w 17"/>
                <a:gd name="T23" fmla="*/ 73 h 80"/>
                <a:gd name="T24" fmla="*/ 12 w 17"/>
                <a:gd name="T25" fmla="*/ 75 h 80"/>
                <a:gd name="T26" fmla="*/ 12 w 17"/>
                <a:gd name="T27" fmla="*/ 77 h 80"/>
                <a:gd name="T28" fmla="*/ 16 w 17"/>
                <a:gd name="T29" fmla="*/ 78 h 80"/>
                <a:gd name="T30" fmla="*/ 16 w 17"/>
                <a:gd name="T31" fmla="*/ 79 h 80"/>
                <a:gd name="T32" fmla="*/ 0 w 17"/>
                <a:gd name="T33" fmla="*/ 79 h 80"/>
                <a:gd name="T34" fmla="*/ 0 w 17"/>
                <a:gd name="T35" fmla="*/ 78 h 80"/>
                <a:gd name="T36" fmla="*/ 0 w 17"/>
                <a:gd name="T37" fmla="*/ 77 h 80"/>
                <a:gd name="T38" fmla="*/ 0 w 17"/>
                <a:gd name="T39" fmla="*/ 75 h 80"/>
                <a:gd name="T40" fmla="*/ 0 w 17"/>
                <a:gd name="T41" fmla="*/ 73 h 80"/>
                <a:gd name="T42" fmla="*/ 0 w 17"/>
                <a:gd name="T43" fmla="*/ 70 h 80"/>
                <a:gd name="T44" fmla="*/ 0 w 17"/>
                <a:gd name="T45" fmla="*/ 67 h 80"/>
                <a:gd name="T46" fmla="*/ 0 w 17"/>
                <a:gd name="T47" fmla="*/ 63 h 80"/>
                <a:gd name="T48" fmla="*/ 0 w 17"/>
                <a:gd name="T49" fmla="*/ 58 h 80"/>
                <a:gd name="T50" fmla="*/ 0 w 17"/>
                <a:gd name="T51" fmla="*/ 53 h 80"/>
                <a:gd name="T52" fmla="*/ 0 w 17"/>
                <a:gd name="T53" fmla="*/ 46 h 80"/>
                <a:gd name="T54" fmla="*/ 0 w 17"/>
                <a:gd name="T55" fmla="*/ 39 h 80"/>
                <a:gd name="T56" fmla="*/ 0 w 17"/>
                <a:gd name="T57" fmla="*/ 31 h 80"/>
                <a:gd name="T58" fmla="*/ 0 w 17"/>
                <a:gd name="T59" fmla="*/ 21 h 80"/>
                <a:gd name="T60" fmla="*/ 3 w 17"/>
                <a:gd name="T61" fmla="*/ 11 h 80"/>
                <a:gd name="T62" fmla="*/ 3 w 17"/>
                <a:gd name="T63" fmla="*/ 0 h 80"/>
                <a:gd name="T64" fmla="*/ 16 w 17"/>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80">
                  <a:moveTo>
                    <a:pt x="16" y="0"/>
                  </a:moveTo>
                  <a:lnTo>
                    <a:pt x="16" y="11"/>
                  </a:lnTo>
                  <a:lnTo>
                    <a:pt x="16" y="21"/>
                  </a:lnTo>
                  <a:lnTo>
                    <a:pt x="12" y="31"/>
                  </a:lnTo>
                  <a:lnTo>
                    <a:pt x="12" y="39"/>
                  </a:lnTo>
                  <a:lnTo>
                    <a:pt x="12" y="46"/>
                  </a:lnTo>
                  <a:lnTo>
                    <a:pt x="12" y="53"/>
                  </a:lnTo>
                  <a:lnTo>
                    <a:pt x="12" y="58"/>
                  </a:lnTo>
                  <a:lnTo>
                    <a:pt x="12" y="63"/>
                  </a:lnTo>
                  <a:lnTo>
                    <a:pt x="12" y="67"/>
                  </a:lnTo>
                  <a:lnTo>
                    <a:pt x="12" y="70"/>
                  </a:lnTo>
                  <a:lnTo>
                    <a:pt x="12" y="73"/>
                  </a:lnTo>
                  <a:lnTo>
                    <a:pt x="12" y="75"/>
                  </a:lnTo>
                  <a:lnTo>
                    <a:pt x="12" y="77"/>
                  </a:lnTo>
                  <a:lnTo>
                    <a:pt x="16" y="78"/>
                  </a:lnTo>
                  <a:lnTo>
                    <a:pt x="16" y="79"/>
                  </a:lnTo>
                  <a:lnTo>
                    <a:pt x="0" y="79"/>
                  </a:lnTo>
                  <a:lnTo>
                    <a:pt x="0" y="78"/>
                  </a:lnTo>
                  <a:lnTo>
                    <a:pt x="0" y="77"/>
                  </a:lnTo>
                  <a:lnTo>
                    <a:pt x="0" y="75"/>
                  </a:lnTo>
                  <a:lnTo>
                    <a:pt x="0" y="73"/>
                  </a:lnTo>
                  <a:lnTo>
                    <a:pt x="0" y="70"/>
                  </a:lnTo>
                  <a:lnTo>
                    <a:pt x="0" y="67"/>
                  </a:lnTo>
                  <a:lnTo>
                    <a:pt x="0" y="63"/>
                  </a:lnTo>
                  <a:lnTo>
                    <a:pt x="0" y="58"/>
                  </a:lnTo>
                  <a:lnTo>
                    <a:pt x="0" y="53"/>
                  </a:lnTo>
                  <a:lnTo>
                    <a:pt x="0" y="46"/>
                  </a:lnTo>
                  <a:lnTo>
                    <a:pt x="0" y="39"/>
                  </a:lnTo>
                  <a:lnTo>
                    <a:pt x="0" y="31"/>
                  </a:lnTo>
                  <a:lnTo>
                    <a:pt x="0" y="21"/>
                  </a:lnTo>
                  <a:lnTo>
                    <a:pt x="3" y="11"/>
                  </a:lnTo>
                  <a:lnTo>
                    <a:pt x="3" y="0"/>
                  </a:lnTo>
                  <a:lnTo>
                    <a:pt x="16" y="0"/>
                  </a:lnTo>
                </a:path>
              </a:pathLst>
            </a:custGeom>
            <a:solidFill>
              <a:srgbClr val="005A39"/>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03" name="Freeform 154"/>
            <p:cNvSpPr>
              <a:spLocks/>
            </p:cNvSpPr>
            <p:nvPr/>
          </p:nvSpPr>
          <p:spPr bwMode="auto">
            <a:xfrm>
              <a:off x="2481" y="1829"/>
              <a:ext cx="17" cy="17"/>
            </a:xfrm>
            <a:custGeom>
              <a:avLst/>
              <a:gdLst>
                <a:gd name="T0" fmla="*/ 0 w 17"/>
                <a:gd name="T1" fmla="*/ 16 h 17"/>
                <a:gd name="T2" fmla="*/ 4 w 17"/>
                <a:gd name="T3" fmla="*/ 0 h 17"/>
                <a:gd name="T4" fmla="*/ 8 w 17"/>
                <a:gd name="T5" fmla="*/ 0 h 17"/>
                <a:gd name="T6" fmla="*/ 12 w 17"/>
                <a:gd name="T7" fmla="*/ 0 h 17"/>
                <a:gd name="T8" fmla="*/ 16 w 17"/>
                <a:gd name="T9" fmla="*/ 16 h 17"/>
                <a:gd name="T10" fmla="*/ 0 w 17"/>
                <a:gd name="T11" fmla="*/ 1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0" y="16"/>
                  </a:moveTo>
                  <a:lnTo>
                    <a:pt x="4" y="0"/>
                  </a:lnTo>
                  <a:lnTo>
                    <a:pt x="8" y="0"/>
                  </a:lnTo>
                  <a:lnTo>
                    <a:pt x="12" y="0"/>
                  </a:lnTo>
                  <a:lnTo>
                    <a:pt x="16" y="16"/>
                  </a:lnTo>
                  <a:lnTo>
                    <a:pt x="0" y="16"/>
                  </a:lnTo>
                </a:path>
              </a:pathLst>
            </a:custGeom>
            <a:solidFill>
              <a:srgbClr val="005A39"/>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04" name="Freeform 155"/>
            <p:cNvSpPr>
              <a:spLocks/>
            </p:cNvSpPr>
            <p:nvPr/>
          </p:nvSpPr>
          <p:spPr bwMode="auto">
            <a:xfrm>
              <a:off x="2619" y="1755"/>
              <a:ext cx="121" cy="61"/>
            </a:xfrm>
            <a:custGeom>
              <a:avLst/>
              <a:gdLst>
                <a:gd name="T0" fmla="*/ 120 w 121"/>
                <a:gd name="T1" fmla="*/ 59 h 61"/>
                <a:gd name="T2" fmla="*/ 117 w 121"/>
                <a:gd name="T3" fmla="*/ 58 h 61"/>
                <a:gd name="T4" fmla="*/ 112 w 121"/>
                <a:gd name="T5" fmla="*/ 57 h 61"/>
                <a:gd name="T6" fmla="*/ 106 w 121"/>
                <a:gd name="T7" fmla="*/ 55 h 61"/>
                <a:gd name="T8" fmla="*/ 99 w 121"/>
                <a:gd name="T9" fmla="*/ 53 h 61"/>
                <a:gd name="T10" fmla="*/ 91 w 121"/>
                <a:gd name="T11" fmla="*/ 50 h 61"/>
                <a:gd name="T12" fmla="*/ 82 w 121"/>
                <a:gd name="T13" fmla="*/ 46 h 61"/>
                <a:gd name="T14" fmla="*/ 72 w 121"/>
                <a:gd name="T15" fmla="*/ 43 h 61"/>
                <a:gd name="T16" fmla="*/ 63 w 121"/>
                <a:gd name="T17" fmla="*/ 39 h 61"/>
                <a:gd name="T18" fmla="*/ 53 w 121"/>
                <a:gd name="T19" fmla="*/ 34 h 61"/>
                <a:gd name="T20" fmla="*/ 44 w 121"/>
                <a:gd name="T21" fmla="*/ 30 h 61"/>
                <a:gd name="T22" fmla="*/ 34 w 121"/>
                <a:gd name="T23" fmla="*/ 25 h 61"/>
                <a:gd name="T24" fmla="*/ 26 w 121"/>
                <a:gd name="T25" fmla="*/ 20 h 61"/>
                <a:gd name="T26" fmla="*/ 18 w 121"/>
                <a:gd name="T27" fmla="*/ 15 h 61"/>
                <a:gd name="T28" fmla="*/ 11 w 121"/>
                <a:gd name="T29" fmla="*/ 10 h 61"/>
                <a:gd name="T30" fmla="*/ 5 w 121"/>
                <a:gd name="T31" fmla="*/ 5 h 61"/>
                <a:gd name="T32" fmla="*/ 0 w 121"/>
                <a:gd name="T33" fmla="*/ 0 h 61"/>
                <a:gd name="T34" fmla="*/ 1 w 121"/>
                <a:gd name="T35" fmla="*/ 1 h 61"/>
                <a:gd name="T36" fmla="*/ 1 w 121"/>
                <a:gd name="T37" fmla="*/ 2 h 61"/>
                <a:gd name="T38" fmla="*/ 2 w 121"/>
                <a:gd name="T39" fmla="*/ 3 h 61"/>
                <a:gd name="T40" fmla="*/ 3 w 121"/>
                <a:gd name="T41" fmla="*/ 5 h 61"/>
                <a:gd name="T42" fmla="*/ 4 w 121"/>
                <a:gd name="T43" fmla="*/ 7 h 61"/>
                <a:gd name="T44" fmla="*/ 6 w 121"/>
                <a:gd name="T45" fmla="*/ 9 h 61"/>
                <a:gd name="T46" fmla="*/ 8 w 121"/>
                <a:gd name="T47" fmla="*/ 11 h 61"/>
                <a:gd name="T48" fmla="*/ 10 w 121"/>
                <a:gd name="T49" fmla="*/ 13 h 61"/>
                <a:gd name="T50" fmla="*/ 12 w 121"/>
                <a:gd name="T51" fmla="*/ 15 h 61"/>
                <a:gd name="T52" fmla="*/ 14 w 121"/>
                <a:gd name="T53" fmla="*/ 18 h 61"/>
                <a:gd name="T54" fmla="*/ 17 w 121"/>
                <a:gd name="T55" fmla="*/ 21 h 61"/>
                <a:gd name="T56" fmla="*/ 19 w 121"/>
                <a:gd name="T57" fmla="*/ 23 h 61"/>
                <a:gd name="T58" fmla="*/ 22 w 121"/>
                <a:gd name="T59" fmla="*/ 26 h 61"/>
                <a:gd name="T60" fmla="*/ 25 w 121"/>
                <a:gd name="T61" fmla="*/ 28 h 61"/>
                <a:gd name="T62" fmla="*/ 28 w 121"/>
                <a:gd name="T63" fmla="*/ 31 h 61"/>
                <a:gd name="T64" fmla="*/ 29 w 121"/>
                <a:gd name="T65" fmla="*/ 31 h 61"/>
                <a:gd name="T66" fmla="*/ 32 w 121"/>
                <a:gd name="T67" fmla="*/ 33 h 61"/>
                <a:gd name="T68" fmla="*/ 36 w 121"/>
                <a:gd name="T69" fmla="*/ 34 h 61"/>
                <a:gd name="T70" fmla="*/ 41 w 121"/>
                <a:gd name="T71" fmla="*/ 36 h 61"/>
                <a:gd name="T72" fmla="*/ 48 w 121"/>
                <a:gd name="T73" fmla="*/ 39 h 61"/>
                <a:gd name="T74" fmla="*/ 55 w 121"/>
                <a:gd name="T75" fmla="*/ 42 h 61"/>
                <a:gd name="T76" fmla="*/ 62 w 121"/>
                <a:gd name="T77" fmla="*/ 45 h 61"/>
                <a:gd name="T78" fmla="*/ 71 w 121"/>
                <a:gd name="T79" fmla="*/ 48 h 61"/>
                <a:gd name="T80" fmla="*/ 79 w 121"/>
                <a:gd name="T81" fmla="*/ 50 h 61"/>
                <a:gd name="T82" fmla="*/ 87 w 121"/>
                <a:gd name="T83" fmla="*/ 53 h 61"/>
                <a:gd name="T84" fmla="*/ 94 w 121"/>
                <a:gd name="T85" fmla="*/ 56 h 61"/>
                <a:gd name="T86" fmla="*/ 101 w 121"/>
                <a:gd name="T87" fmla="*/ 58 h 61"/>
                <a:gd name="T88" fmla="*/ 108 w 121"/>
                <a:gd name="T89" fmla="*/ 59 h 61"/>
                <a:gd name="T90" fmla="*/ 113 w 121"/>
                <a:gd name="T91" fmla="*/ 60 h 61"/>
                <a:gd name="T92" fmla="*/ 117 w 121"/>
                <a:gd name="T93" fmla="*/ 60 h 61"/>
                <a:gd name="T94" fmla="*/ 120 w 121"/>
                <a:gd name="T95" fmla="*/ 59 h 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1" h="61">
                  <a:moveTo>
                    <a:pt x="120" y="59"/>
                  </a:moveTo>
                  <a:lnTo>
                    <a:pt x="117" y="58"/>
                  </a:lnTo>
                  <a:lnTo>
                    <a:pt x="112" y="57"/>
                  </a:lnTo>
                  <a:lnTo>
                    <a:pt x="106" y="55"/>
                  </a:lnTo>
                  <a:lnTo>
                    <a:pt x="99" y="53"/>
                  </a:lnTo>
                  <a:lnTo>
                    <a:pt x="91" y="50"/>
                  </a:lnTo>
                  <a:lnTo>
                    <a:pt x="82" y="46"/>
                  </a:lnTo>
                  <a:lnTo>
                    <a:pt x="72" y="43"/>
                  </a:lnTo>
                  <a:lnTo>
                    <a:pt x="63" y="39"/>
                  </a:lnTo>
                  <a:lnTo>
                    <a:pt x="53" y="34"/>
                  </a:lnTo>
                  <a:lnTo>
                    <a:pt x="44" y="30"/>
                  </a:lnTo>
                  <a:lnTo>
                    <a:pt x="34" y="25"/>
                  </a:lnTo>
                  <a:lnTo>
                    <a:pt x="26" y="20"/>
                  </a:lnTo>
                  <a:lnTo>
                    <a:pt x="18" y="15"/>
                  </a:lnTo>
                  <a:lnTo>
                    <a:pt x="11" y="10"/>
                  </a:lnTo>
                  <a:lnTo>
                    <a:pt x="5" y="5"/>
                  </a:lnTo>
                  <a:lnTo>
                    <a:pt x="0" y="0"/>
                  </a:lnTo>
                  <a:lnTo>
                    <a:pt x="1" y="1"/>
                  </a:lnTo>
                  <a:lnTo>
                    <a:pt x="1" y="2"/>
                  </a:lnTo>
                  <a:lnTo>
                    <a:pt x="2" y="3"/>
                  </a:lnTo>
                  <a:lnTo>
                    <a:pt x="3" y="5"/>
                  </a:lnTo>
                  <a:lnTo>
                    <a:pt x="4" y="7"/>
                  </a:lnTo>
                  <a:lnTo>
                    <a:pt x="6" y="9"/>
                  </a:lnTo>
                  <a:lnTo>
                    <a:pt x="8" y="11"/>
                  </a:lnTo>
                  <a:lnTo>
                    <a:pt x="10" y="13"/>
                  </a:lnTo>
                  <a:lnTo>
                    <a:pt x="12" y="15"/>
                  </a:lnTo>
                  <a:lnTo>
                    <a:pt x="14" y="18"/>
                  </a:lnTo>
                  <a:lnTo>
                    <a:pt x="17" y="21"/>
                  </a:lnTo>
                  <a:lnTo>
                    <a:pt x="19" y="23"/>
                  </a:lnTo>
                  <a:lnTo>
                    <a:pt x="22" y="26"/>
                  </a:lnTo>
                  <a:lnTo>
                    <a:pt x="25" y="28"/>
                  </a:lnTo>
                  <a:lnTo>
                    <a:pt x="28" y="31"/>
                  </a:lnTo>
                  <a:lnTo>
                    <a:pt x="29" y="31"/>
                  </a:lnTo>
                  <a:lnTo>
                    <a:pt x="32" y="33"/>
                  </a:lnTo>
                  <a:lnTo>
                    <a:pt x="36" y="34"/>
                  </a:lnTo>
                  <a:lnTo>
                    <a:pt x="41" y="36"/>
                  </a:lnTo>
                  <a:lnTo>
                    <a:pt x="48" y="39"/>
                  </a:lnTo>
                  <a:lnTo>
                    <a:pt x="55" y="42"/>
                  </a:lnTo>
                  <a:lnTo>
                    <a:pt x="62" y="45"/>
                  </a:lnTo>
                  <a:lnTo>
                    <a:pt x="71" y="48"/>
                  </a:lnTo>
                  <a:lnTo>
                    <a:pt x="79" y="50"/>
                  </a:lnTo>
                  <a:lnTo>
                    <a:pt x="87" y="53"/>
                  </a:lnTo>
                  <a:lnTo>
                    <a:pt x="94" y="56"/>
                  </a:lnTo>
                  <a:lnTo>
                    <a:pt x="101" y="58"/>
                  </a:lnTo>
                  <a:lnTo>
                    <a:pt x="108" y="59"/>
                  </a:lnTo>
                  <a:lnTo>
                    <a:pt x="113" y="60"/>
                  </a:lnTo>
                  <a:lnTo>
                    <a:pt x="117" y="60"/>
                  </a:lnTo>
                  <a:lnTo>
                    <a:pt x="120" y="59"/>
                  </a:lnTo>
                </a:path>
              </a:pathLst>
            </a:custGeom>
            <a:solidFill>
              <a:srgbClr val="EEF1FD"/>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05" name="Freeform 156"/>
            <p:cNvSpPr>
              <a:spLocks/>
            </p:cNvSpPr>
            <p:nvPr/>
          </p:nvSpPr>
          <p:spPr bwMode="auto">
            <a:xfrm>
              <a:off x="2536" y="1835"/>
              <a:ext cx="312" cy="166"/>
            </a:xfrm>
            <a:custGeom>
              <a:avLst/>
              <a:gdLst>
                <a:gd name="T0" fmla="*/ 311 w 312"/>
                <a:gd name="T1" fmla="*/ 0 h 166"/>
                <a:gd name="T2" fmla="*/ 308 w 312"/>
                <a:gd name="T3" fmla="*/ 1 h 166"/>
                <a:gd name="T4" fmla="*/ 304 w 312"/>
                <a:gd name="T5" fmla="*/ 3 h 166"/>
                <a:gd name="T6" fmla="*/ 300 w 312"/>
                <a:gd name="T7" fmla="*/ 5 h 166"/>
                <a:gd name="T8" fmla="*/ 295 w 312"/>
                <a:gd name="T9" fmla="*/ 7 h 166"/>
                <a:gd name="T10" fmla="*/ 290 w 312"/>
                <a:gd name="T11" fmla="*/ 9 h 166"/>
                <a:gd name="T12" fmla="*/ 284 w 312"/>
                <a:gd name="T13" fmla="*/ 12 h 166"/>
                <a:gd name="T14" fmla="*/ 278 w 312"/>
                <a:gd name="T15" fmla="*/ 15 h 166"/>
                <a:gd name="T16" fmla="*/ 272 w 312"/>
                <a:gd name="T17" fmla="*/ 17 h 166"/>
                <a:gd name="T18" fmla="*/ 265 w 312"/>
                <a:gd name="T19" fmla="*/ 20 h 166"/>
                <a:gd name="T20" fmla="*/ 259 w 312"/>
                <a:gd name="T21" fmla="*/ 23 h 166"/>
                <a:gd name="T22" fmla="*/ 252 w 312"/>
                <a:gd name="T23" fmla="*/ 26 h 166"/>
                <a:gd name="T24" fmla="*/ 246 w 312"/>
                <a:gd name="T25" fmla="*/ 29 h 166"/>
                <a:gd name="T26" fmla="*/ 240 w 312"/>
                <a:gd name="T27" fmla="*/ 31 h 166"/>
                <a:gd name="T28" fmla="*/ 234 w 312"/>
                <a:gd name="T29" fmla="*/ 34 h 166"/>
                <a:gd name="T30" fmla="*/ 228 w 312"/>
                <a:gd name="T31" fmla="*/ 37 h 166"/>
                <a:gd name="T32" fmla="*/ 222 w 312"/>
                <a:gd name="T33" fmla="*/ 39 h 166"/>
                <a:gd name="T34" fmla="*/ 217 w 312"/>
                <a:gd name="T35" fmla="*/ 41 h 166"/>
                <a:gd name="T36" fmla="*/ 212 w 312"/>
                <a:gd name="T37" fmla="*/ 43 h 166"/>
                <a:gd name="T38" fmla="*/ 207 w 312"/>
                <a:gd name="T39" fmla="*/ 46 h 166"/>
                <a:gd name="T40" fmla="*/ 200 w 312"/>
                <a:gd name="T41" fmla="*/ 48 h 166"/>
                <a:gd name="T42" fmla="*/ 194 w 312"/>
                <a:gd name="T43" fmla="*/ 51 h 166"/>
                <a:gd name="T44" fmla="*/ 187 w 312"/>
                <a:gd name="T45" fmla="*/ 54 h 166"/>
                <a:gd name="T46" fmla="*/ 180 w 312"/>
                <a:gd name="T47" fmla="*/ 57 h 166"/>
                <a:gd name="T48" fmla="*/ 172 w 312"/>
                <a:gd name="T49" fmla="*/ 61 h 166"/>
                <a:gd name="T50" fmla="*/ 165 w 312"/>
                <a:gd name="T51" fmla="*/ 64 h 166"/>
                <a:gd name="T52" fmla="*/ 157 w 312"/>
                <a:gd name="T53" fmla="*/ 68 h 166"/>
                <a:gd name="T54" fmla="*/ 149 w 312"/>
                <a:gd name="T55" fmla="*/ 72 h 166"/>
                <a:gd name="T56" fmla="*/ 141 w 312"/>
                <a:gd name="T57" fmla="*/ 76 h 166"/>
                <a:gd name="T58" fmla="*/ 133 w 312"/>
                <a:gd name="T59" fmla="*/ 80 h 166"/>
                <a:gd name="T60" fmla="*/ 124 w 312"/>
                <a:gd name="T61" fmla="*/ 84 h 166"/>
                <a:gd name="T62" fmla="*/ 116 w 312"/>
                <a:gd name="T63" fmla="*/ 88 h 166"/>
                <a:gd name="T64" fmla="*/ 107 w 312"/>
                <a:gd name="T65" fmla="*/ 93 h 166"/>
                <a:gd name="T66" fmla="*/ 99 w 312"/>
                <a:gd name="T67" fmla="*/ 97 h 166"/>
                <a:gd name="T68" fmla="*/ 91 w 312"/>
                <a:gd name="T69" fmla="*/ 102 h 166"/>
                <a:gd name="T70" fmla="*/ 83 w 312"/>
                <a:gd name="T71" fmla="*/ 106 h 166"/>
                <a:gd name="T72" fmla="*/ 75 w 312"/>
                <a:gd name="T73" fmla="*/ 111 h 166"/>
                <a:gd name="T74" fmla="*/ 66 w 312"/>
                <a:gd name="T75" fmla="*/ 116 h 166"/>
                <a:gd name="T76" fmla="*/ 59 w 312"/>
                <a:gd name="T77" fmla="*/ 120 h 166"/>
                <a:gd name="T78" fmla="*/ 51 w 312"/>
                <a:gd name="T79" fmla="*/ 125 h 166"/>
                <a:gd name="T80" fmla="*/ 44 w 312"/>
                <a:gd name="T81" fmla="*/ 129 h 166"/>
                <a:gd name="T82" fmla="*/ 37 w 312"/>
                <a:gd name="T83" fmla="*/ 134 h 166"/>
                <a:gd name="T84" fmla="*/ 31 w 312"/>
                <a:gd name="T85" fmla="*/ 139 h 166"/>
                <a:gd name="T86" fmla="*/ 24 w 312"/>
                <a:gd name="T87" fmla="*/ 143 h 166"/>
                <a:gd name="T88" fmla="*/ 19 w 312"/>
                <a:gd name="T89" fmla="*/ 148 h 166"/>
                <a:gd name="T90" fmla="*/ 13 w 312"/>
                <a:gd name="T91" fmla="*/ 152 h 166"/>
                <a:gd name="T92" fmla="*/ 8 w 312"/>
                <a:gd name="T93" fmla="*/ 157 h 166"/>
                <a:gd name="T94" fmla="*/ 4 w 312"/>
                <a:gd name="T95" fmla="*/ 161 h 166"/>
                <a:gd name="T96" fmla="*/ 0 w 312"/>
                <a:gd name="T97" fmla="*/ 165 h 1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2" h="166">
                  <a:moveTo>
                    <a:pt x="311" y="0"/>
                  </a:moveTo>
                  <a:lnTo>
                    <a:pt x="308" y="1"/>
                  </a:lnTo>
                  <a:lnTo>
                    <a:pt x="304" y="3"/>
                  </a:lnTo>
                  <a:lnTo>
                    <a:pt x="300" y="5"/>
                  </a:lnTo>
                  <a:lnTo>
                    <a:pt x="295" y="7"/>
                  </a:lnTo>
                  <a:lnTo>
                    <a:pt x="290" y="9"/>
                  </a:lnTo>
                  <a:lnTo>
                    <a:pt x="284" y="12"/>
                  </a:lnTo>
                  <a:lnTo>
                    <a:pt x="278" y="15"/>
                  </a:lnTo>
                  <a:lnTo>
                    <a:pt x="272" y="17"/>
                  </a:lnTo>
                  <a:lnTo>
                    <a:pt x="265" y="20"/>
                  </a:lnTo>
                  <a:lnTo>
                    <a:pt x="259" y="23"/>
                  </a:lnTo>
                  <a:lnTo>
                    <a:pt x="252" y="26"/>
                  </a:lnTo>
                  <a:lnTo>
                    <a:pt x="246" y="29"/>
                  </a:lnTo>
                  <a:lnTo>
                    <a:pt x="240" y="31"/>
                  </a:lnTo>
                  <a:lnTo>
                    <a:pt x="234" y="34"/>
                  </a:lnTo>
                  <a:lnTo>
                    <a:pt x="228" y="37"/>
                  </a:lnTo>
                  <a:lnTo>
                    <a:pt x="222" y="39"/>
                  </a:lnTo>
                  <a:lnTo>
                    <a:pt x="217" y="41"/>
                  </a:lnTo>
                  <a:lnTo>
                    <a:pt x="212" y="43"/>
                  </a:lnTo>
                  <a:lnTo>
                    <a:pt x="207" y="46"/>
                  </a:lnTo>
                  <a:lnTo>
                    <a:pt x="200" y="48"/>
                  </a:lnTo>
                  <a:lnTo>
                    <a:pt x="194" y="51"/>
                  </a:lnTo>
                  <a:lnTo>
                    <a:pt x="187" y="54"/>
                  </a:lnTo>
                  <a:lnTo>
                    <a:pt x="180" y="57"/>
                  </a:lnTo>
                  <a:lnTo>
                    <a:pt x="172" y="61"/>
                  </a:lnTo>
                  <a:lnTo>
                    <a:pt x="165" y="64"/>
                  </a:lnTo>
                  <a:lnTo>
                    <a:pt x="157" y="68"/>
                  </a:lnTo>
                  <a:lnTo>
                    <a:pt x="149" y="72"/>
                  </a:lnTo>
                  <a:lnTo>
                    <a:pt x="141" y="76"/>
                  </a:lnTo>
                  <a:lnTo>
                    <a:pt x="133" y="80"/>
                  </a:lnTo>
                  <a:lnTo>
                    <a:pt x="124" y="84"/>
                  </a:lnTo>
                  <a:lnTo>
                    <a:pt x="116" y="88"/>
                  </a:lnTo>
                  <a:lnTo>
                    <a:pt x="107" y="93"/>
                  </a:lnTo>
                  <a:lnTo>
                    <a:pt x="99" y="97"/>
                  </a:lnTo>
                  <a:lnTo>
                    <a:pt x="91" y="102"/>
                  </a:lnTo>
                  <a:lnTo>
                    <a:pt x="83" y="106"/>
                  </a:lnTo>
                  <a:lnTo>
                    <a:pt x="75" y="111"/>
                  </a:lnTo>
                  <a:lnTo>
                    <a:pt x="66" y="116"/>
                  </a:lnTo>
                  <a:lnTo>
                    <a:pt x="59" y="120"/>
                  </a:lnTo>
                  <a:lnTo>
                    <a:pt x="51" y="125"/>
                  </a:lnTo>
                  <a:lnTo>
                    <a:pt x="44" y="129"/>
                  </a:lnTo>
                  <a:lnTo>
                    <a:pt x="37" y="134"/>
                  </a:lnTo>
                  <a:lnTo>
                    <a:pt x="31" y="139"/>
                  </a:lnTo>
                  <a:lnTo>
                    <a:pt x="24" y="143"/>
                  </a:lnTo>
                  <a:lnTo>
                    <a:pt x="19" y="148"/>
                  </a:lnTo>
                  <a:lnTo>
                    <a:pt x="13" y="152"/>
                  </a:lnTo>
                  <a:lnTo>
                    <a:pt x="8" y="157"/>
                  </a:lnTo>
                  <a:lnTo>
                    <a:pt x="4" y="161"/>
                  </a:lnTo>
                  <a:lnTo>
                    <a:pt x="0" y="165"/>
                  </a:lnTo>
                </a:path>
              </a:pathLst>
            </a:custGeom>
            <a:noFill/>
            <a:ln w="12700" cap="rnd" cmpd="sng">
              <a:solidFill>
                <a:srgbClr val="8D6767"/>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506" name="Freeform 157"/>
            <p:cNvSpPr>
              <a:spLocks/>
            </p:cNvSpPr>
            <p:nvPr/>
          </p:nvSpPr>
          <p:spPr bwMode="auto">
            <a:xfrm>
              <a:off x="2376" y="1787"/>
              <a:ext cx="447" cy="101"/>
            </a:xfrm>
            <a:custGeom>
              <a:avLst/>
              <a:gdLst>
                <a:gd name="T0" fmla="*/ 441 w 447"/>
                <a:gd name="T1" fmla="*/ 81 h 101"/>
                <a:gd name="T2" fmla="*/ 442 w 447"/>
                <a:gd name="T3" fmla="*/ 78 h 101"/>
                <a:gd name="T4" fmla="*/ 443 w 447"/>
                <a:gd name="T5" fmla="*/ 75 h 101"/>
                <a:gd name="T6" fmla="*/ 444 w 447"/>
                <a:gd name="T7" fmla="*/ 72 h 101"/>
                <a:gd name="T8" fmla="*/ 445 w 447"/>
                <a:gd name="T9" fmla="*/ 69 h 101"/>
                <a:gd name="T10" fmla="*/ 446 w 447"/>
                <a:gd name="T11" fmla="*/ 66 h 101"/>
                <a:gd name="T12" fmla="*/ 446 w 447"/>
                <a:gd name="T13" fmla="*/ 64 h 101"/>
                <a:gd name="T14" fmla="*/ 445 w 447"/>
                <a:gd name="T15" fmla="*/ 62 h 101"/>
                <a:gd name="T16" fmla="*/ 444 w 447"/>
                <a:gd name="T17" fmla="*/ 61 h 101"/>
                <a:gd name="T18" fmla="*/ 441 w 447"/>
                <a:gd name="T19" fmla="*/ 58 h 101"/>
                <a:gd name="T20" fmla="*/ 436 w 447"/>
                <a:gd name="T21" fmla="*/ 55 h 101"/>
                <a:gd name="T22" fmla="*/ 430 w 447"/>
                <a:gd name="T23" fmla="*/ 50 h 101"/>
                <a:gd name="T24" fmla="*/ 422 w 447"/>
                <a:gd name="T25" fmla="*/ 45 h 101"/>
                <a:gd name="T26" fmla="*/ 415 w 447"/>
                <a:gd name="T27" fmla="*/ 41 h 101"/>
                <a:gd name="T28" fmla="*/ 408 w 447"/>
                <a:gd name="T29" fmla="*/ 38 h 101"/>
                <a:gd name="T30" fmla="*/ 402 w 447"/>
                <a:gd name="T31" fmla="*/ 37 h 101"/>
                <a:gd name="T32" fmla="*/ 397 w 447"/>
                <a:gd name="T33" fmla="*/ 39 h 101"/>
                <a:gd name="T34" fmla="*/ 394 w 447"/>
                <a:gd name="T35" fmla="*/ 43 h 101"/>
                <a:gd name="T36" fmla="*/ 395 w 447"/>
                <a:gd name="T37" fmla="*/ 49 h 101"/>
                <a:gd name="T38" fmla="*/ 396 w 447"/>
                <a:gd name="T39" fmla="*/ 53 h 101"/>
                <a:gd name="T40" fmla="*/ 395 w 447"/>
                <a:gd name="T41" fmla="*/ 54 h 101"/>
                <a:gd name="T42" fmla="*/ 383 w 447"/>
                <a:gd name="T43" fmla="*/ 56 h 101"/>
                <a:gd name="T44" fmla="*/ 364 w 447"/>
                <a:gd name="T45" fmla="*/ 60 h 101"/>
                <a:gd name="T46" fmla="*/ 346 w 447"/>
                <a:gd name="T47" fmla="*/ 64 h 101"/>
                <a:gd name="T48" fmla="*/ 337 w 447"/>
                <a:gd name="T49" fmla="*/ 64 h 101"/>
                <a:gd name="T50" fmla="*/ 327 w 447"/>
                <a:gd name="T51" fmla="*/ 61 h 101"/>
                <a:gd name="T52" fmla="*/ 300 w 447"/>
                <a:gd name="T53" fmla="*/ 63 h 101"/>
                <a:gd name="T54" fmla="*/ 248 w 447"/>
                <a:gd name="T55" fmla="*/ 73 h 101"/>
                <a:gd name="T56" fmla="*/ 234 w 447"/>
                <a:gd name="T57" fmla="*/ 73 h 101"/>
                <a:gd name="T58" fmla="*/ 216 w 447"/>
                <a:gd name="T59" fmla="*/ 70 h 101"/>
                <a:gd name="T60" fmla="*/ 194 w 447"/>
                <a:gd name="T61" fmla="*/ 63 h 101"/>
                <a:gd name="T62" fmla="*/ 172 w 447"/>
                <a:gd name="T63" fmla="*/ 53 h 101"/>
                <a:gd name="T64" fmla="*/ 150 w 447"/>
                <a:gd name="T65" fmla="*/ 42 h 101"/>
                <a:gd name="T66" fmla="*/ 128 w 447"/>
                <a:gd name="T67" fmla="*/ 29 h 101"/>
                <a:gd name="T68" fmla="*/ 110 w 447"/>
                <a:gd name="T69" fmla="*/ 14 h 101"/>
                <a:gd name="T70" fmla="*/ 96 w 447"/>
                <a:gd name="T71" fmla="*/ 0 h 101"/>
                <a:gd name="T72" fmla="*/ 95 w 447"/>
                <a:gd name="T73" fmla="*/ 2 h 101"/>
                <a:gd name="T74" fmla="*/ 92 w 447"/>
                <a:gd name="T75" fmla="*/ 7 h 101"/>
                <a:gd name="T76" fmla="*/ 87 w 447"/>
                <a:gd name="T77" fmla="*/ 14 h 101"/>
                <a:gd name="T78" fmla="*/ 80 w 447"/>
                <a:gd name="T79" fmla="*/ 23 h 101"/>
                <a:gd name="T80" fmla="*/ 73 w 447"/>
                <a:gd name="T81" fmla="*/ 32 h 101"/>
                <a:gd name="T82" fmla="*/ 64 w 447"/>
                <a:gd name="T83" fmla="*/ 42 h 101"/>
                <a:gd name="T84" fmla="*/ 56 w 447"/>
                <a:gd name="T85" fmla="*/ 50 h 101"/>
                <a:gd name="T86" fmla="*/ 47 w 447"/>
                <a:gd name="T87" fmla="*/ 57 h 101"/>
                <a:gd name="T88" fmla="*/ 39 w 447"/>
                <a:gd name="T89" fmla="*/ 62 h 101"/>
                <a:gd name="T90" fmla="*/ 30 w 447"/>
                <a:gd name="T91" fmla="*/ 66 h 101"/>
                <a:gd name="T92" fmla="*/ 22 w 447"/>
                <a:gd name="T93" fmla="*/ 71 h 101"/>
                <a:gd name="T94" fmla="*/ 14 w 447"/>
                <a:gd name="T95" fmla="*/ 76 h 101"/>
                <a:gd name="T96" fmla="*/ 8 w 447"/>
                <a:gd name="T97" fmla="*/ 82 h 101"/>
                <a:gd name="T98" fmla="*/ 3 w 447"/>
                <a:gd name="T99" fmla="*/ 87 h 101"/>
                <a:gd name="T100" fmla="*/ 0 w 447"/>
                <a:gd name="T101" fmla="*/ 93 h 101"/>
                <a:gd name="T102" fmla="*/ 0 w 447"/>
                <a:gd name="T103" fmla="*/ 100 h 1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47" h="101">
                  <a:moveTo>
                    <a:pt x="440" y="82"/>
                  </a:moveTo>
                  <a:lnTo>
                    <a:pt x="441" y="81"/>
                  </a:lnTo>
                  <a:lnTo>
                    <a:pt x="441" y="79"/>
                  </a:lnTo>
                  <a:lnTo>
                    <a:pt x="442" y="78"/>
                  </a:lnTo>
                  <a:lnTo>
                    <a:pt x="442" y="77"/>
                  </a:lnTo>
                  <a:lnTo>
                    <a:pt x="443" y="75"/>
                  </a:lnTo>
                  <a:lnTo>
                    <a:pt x="444" y="74"/>
                  </a:lnTo>
                  <a:lnTo>
                    <a:pt x="444" y="72"/>
                  </a:lnTo>
                  <a:lnTo>
                    <a:pt x="445" y="71"/>
                  </a:lnTo>
                  <a:lnTo>
                    <a:pt x="445" y="69"/>
                  </a:lnTo>
                  <a:lnTo>
                    <a:pt x="445" y="68"/>
                  </a:lnTo>
                  <a:lnTo>
                    <a:pt x="446" y="66"/>
                  </a:lnTo>
                  <a:lnTo>
                    <a:pt x="446" y="65"/>
                  </a:lnTo>
                  <a:lnTo>
                    <a:pt x="446" y="64"/>
                  </a:lnTo>
                  <a:lnTo>
                    <a:pt x="446" y="63"/>
                  </a:lnTo>
                  <a:lnTo>
                    <a:pt x="445" y="62"/>
                  </a:lnTo>
                  <a:lnTo>
                    <a:pt x="445" y="61"/>
                  </a:lnTo>
                  <a:lnTo>
                    <a:pt x="444" y="61"/>
                  </a:lnTo>
                  <a:lnTo>
                    <a:pt x="443" y="60"/>
                  </a:lnTo>
                  <a:lnTo>
                    <a:pt x="441" y="58"/>
                  </a:lnTo>
                  <a:lnTo>
                    <a:pt x="439" y="57"/>
                  </a:lnTo>
                  <a:lnTo>
                    <a:pt x="436" y="55"/>
                  </a:lnTo>
                  <a:lnTo>
                    <a:pt x="433" y="52"/>
                  </a:lnTo>
                  <a:lnTo>
                    <a:pt x="430" y="50"/>
                  </a:lnTo>
                  <a:lnTo>
                    <a:pt x="426" y="48"/>
                  </a:lnTo>
                  <a:lnTo>
                    <a:pt x="422" y="45"/>
                  </a:lnTo>
                  <a:lnTo>
                    <a:pt x="418" y="43"/>
                  </a:lnTo>
                  <a:lnTo>
                    <a:pt x="415" y="41"/>
                  </a:lnTo>
                  <a:lnTo>
                    <a:pt x="411" y="39"/>
                  </a:lnTo>
                  <a:lnTo>
                    <a:pt x="408" y="38"/>
                  </a:lnTo>
                  <a:lnTo>
                    <a:pt x="405" y="37"/>
                  </a:lnTo>
                  <a:lnTo>
                    <a:pt x="402" y="37"/>
                  </a:lnTo>
                  <a:lnTo>
                    <a:pt x="400" y="37"/>
                  </a:lnTo>
                  <a:lnTo>
                    <a:pt x="397" y="39"/>
                  </a:lnTo>
                  <a:lnTo>
                    <a:pt x="395" y="41"/>
                  </a:lnTo>
                  <a:lnTo>
                    <a:pt x="394" y="43"/>
                  </a:lnTo>
                  <a:lnTo>
                    <a:pt x="394" y="46"/>
                  </a:lnTo>
                  <a:lnTo>
                    <a:pt x="395" y="49"/>
                  </a:lnTo>
                  <a:lnTo>
                    <a:pt x="396" y="51"/>
                  </a:lnTo>
                  <a:lnTo>
                    <a:pt x="396" y="53"/>
                  </a:lnTo>
                  <a:lnTo>
                    <a:pt x="397" y="53"/>
                  </a:lnTo>
                  <a:lnTo>
                    <a:pt x="395" y="54"/>
                  </a:lnTo>
                  <a:lnTo>
                    <a:pt x="390" y="55"/>
                  </a:lnTo>
                  <a:lnTo>
                    <a:pt x="383" y="56"/>
                  </a:lnTo>
                  <a:lnTo>
                    <a:pt x="374" y="58"/>
                  </a:lnTo>
                  <a:lnTo>
                    <a:pt x="364" y="60"/>
                  </a:lnTo>
                  <a:lnTo>
                    <a:pt x="355" y="62"/>
                  </a:lnTo>
                  <a:lnTo>
                    <a:pt x="346" y="64"/>
                  </a:lnTo>
                  <a:lnTo>
                    <a:pt x="339" y="65"/>
                  </a:lnTo>
                  <a:lnTo>
                    <a:pt x="337" y="64"/>
                  </a:lnTo>
                  <a:lnTo>
                    <a:pt x="334" y="62"/>
                  </a:lnTo>
                  <a:lnTo>
                    <a:pt x="327" y="61"/>
                  </a:lnTo>
                  <a:lnTo>
                    <a:pt x="316" y="61"/>
                  </a:lnTo>
                  <a:lnTo>
                    <a:pt x="300" y="63"/>
                  </a:lnTo>
                  <a:lnTo>
                    <a:pt x="278" y="66"/>
                  </a:lnTo>
                  <a:lnTo>
                    <a:pt x="248" y="73"/>
                  </a:lnTo>
                  <a:lnTo>
                    <a:pt x="242" y="73"/>
                  </a:lnTo>
                  <a:lnTo>
                    <a:pt x="234" y="73"/>
                  </a:lnTo>
                  <a:lnTo>
                    <a:pt x="225" y="72"/>
                  </a:lnTo>
                  <a:lnTo>
                    <a:pt x="216" y="70"/>
                  </a:lnTo>
                  <a:lnTo>
                    <a:pt x="205" y="67"/>
                  </a:lnTo>
                  <a:lnTo>
                    <a:pt x="194" y="63"/>
                  </a:lnTo>
                  <a:lnTo>
                    <a:pt x="183" y="58"/>
                  </a:lnTo>
                  <a:lnTo>
                    <a:pt x="172" y="53"/>
                  </a:lnTo>
                  <a:lnTo>
                    <a:pt x="161" y="48"/>
                  </a:lnTo>
                  <a:lnTo>
                    <a:pt x="150" y="42"/>
                  </a:lnTo>
                  <a:lnTo>
                    <a:pt x="139" y="35"/>
                  </a:lnTo>
                  <a:lnTo>
                    <a:pt x="128" y="29"/>
                  </a:lnTo>
                  <a:lnTo>
                    <a:pt x="119" y="22"/>
                  </a:lnTo>
                  <a:lnTo>
                    <a:pt x="110" y="14"/>
                  </a:lnTo>
                  <a:lnTo>
                    <a:pt x="103" y="7"/>
                  </a:lnTo>
                  <a:lnTo>
                    <a:pt x="96" y="0"/>
                  </a:lnTo>
                  <a:lnTo>
                    <a:pt x="96" y="1"/>
                  </a:lnTo>
                  <a:lnTo>
                    <a:pt x="95" y="2"/>
                  </a:lnTo>
                  <a:lnTo>
                    <a:pt x="94" y="4"/>
                  </a:lnTo>
                  <a:lnTo>
                    <a:pt x="92" y="7"/>
                  </a:lnTo>
                  <a:lnTo>
                    <a:pt x="89" y="10"/>
                  </a:lnTo>
                  <a:lnTo>
                    <a:pt x="87" y="14"/>
                  </a:lnTo>
                  <a:lnTo>
                    <a:pt x="84" y="18"/>
                  </a:lnTo>
                  <a:lnTo>
                    <a:pt x="80" y="23"/>
                  </a:lnTo>
                  <a:lnTo>
                    <a:pt x="77" y="28"/>
                  </a:lnTo>
                  <a:lnTo>
                    <a:pt x="73" y="32"/>
                  </a:lnTo>
                  <a:lnTo>
                    <a:pt x="69" y="37"/>
                  </a:lnTo>
                  <a:lnTo>
                    <a:pt x="64" y="42"/>
                  </a:lnTo>
                  <a:lnTo>
                    <a:pt x="60" y="46"/>
                  </a:lnTo>
                  <a:lnTo>
                    <a:pt x="56" y="50"/>
                  </a:lnTo>
                  <a:lnTo>
                    <a:pt x="51" y="54"/>
                  </a:lnTo>
                  <a:lnTo>
                    <a:pt x="47" y="57"/>
                  </a:lnTo>
                  <a:lnTo>
                    <a:pt x="43" y="59"/>
                  </a:lnTo>
                  <a:lnTo>
                    <a:pt x="39" y="62"/>
                  </a:lnTo>
                  <a:lnTo>
                    <a:pt x="34" y="64"/>
                  </a:lnTo>
                  <a:lnTo>
                    <a:pt x="30" y="66"/>
                  </a:lnTo>
                  <a:lnTo>
                    <a:pt x="26" y="69"/>
                  </a:lnTo>
                  <a:lnTo>
                    <a:pt x="22" y="71"/>
                  </a:lnTo>
                  <a:lnTo>
                    <a:pt x="18" y="74"/>
                  </a:lnTo>
                  <a:lnTo>
                    <a:pt x="14" y="76"/>
                  </a:lnTo>
                  <a:lnTo>
                    <a:pt x="11" y="79"/>
                  </a:lnTo>
                  <a:lnTo>
                    <a:pt x="8" y="82"/>
                  </a:lnTo>
                  <a:lnTo>
                    <a:pt x="5" y="84"/>
                  </a:lnTo>
                  <a:lnTo>
                    <a:pt x="3" y="87"/>
                  </a:lnTo>
                  <a:lnTo>
                    <a:pt x="1" y="90"/>
                  </a:lnTo>
                  <a:lnTo>
                    <a:pt x="0" y="93"/>
                  </a:lnTo>
                  <a:lnTo>
                    <a:pt x="0" y="97"/>
                  </a:lnTo>
                  <a:lnTo>
                    <a:pt x="0" y="100"/>
                  </a:lnTo>
                </a:path>
              </a:pathLst>
            </a:custGeom>
            <a:noFill/>
            <a:ln w="12700" cap="rnd" cmpd="sng">
              <a:solidFill>
                <a:srgbClr val="8D6767"/>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507" name="Freeform 158"/>
            <p:cNvSpPr>
              <a:spLocks/>
            </p:cNvSpPr>
            <p:nvPr/>
          </p:nvSpPr>
          <p:spPr bwMode="auto">
            <a:xfrm>
              <a:off x="2333" y="1865"/>
              <a:ext cx="443" cy="192"/>
            </a:xfrm>
            <a:custGeom>
              <a:avLst/>
              <a:gdLst>
                <a:gd name="T0" fmla="*/ 442 w 443"/>
                <a:gd name="T1" fmla="*/ 15 h 192"/>
                <a:gd name="T2" fmla="*/ 442 w 443"/>
                <a:gd name="T3" fmla="*/ 11 h 192"/>
                <a:gd name="T4" fmla="*/ 442 w 443"/>
                <a:gd name="T5" fmla="*/ 7 h 192"/>
                <a:gd name="T6" fmla="*/ 440 w 443"/>
                <a:gd name="T7" fmla="*/ 4 h 192"/>
                <a:gd name="T8" fmla="*/ 437 w 443"/>
                <a:gd name="T9" fmla="*/ 3 h 192"/>
                <a:gd name="T10" fmla="*/ 428 w 443"/>
                <a:gd name="T11" fmla="*/ 1 h 192"/>
                <a:gd name="T12" fmla="*/ 414 w 443"/>
                <a:gd name="T13" fmla="*/ 0 h 192"/>
                <a:gd name="T14" fmla="*/ 398 w 443"/>
                <a:gd name="T15" fmla="*/ 5 h 192"/>
                <a:gd name="T16" fmla="*/ 388 w 443"/>
                <a:gd name="T17" fmla="*/ 11 h 192"/>
                <a:gd name="T18" fmla="*/ 382 w 443"/>
                <a:gd name="T19" fmla="*/ 13 h 192"/>
                <a:gd name="T20" fmla="*/ 371 w 443"/>
                <a:gd name="T21" fmla="*/ 18 h 192"/>
                <a:gd name="T22" fmla="*/ 356 w 443"/>
                <a:gd name="T23" fmla="*/ 25 h 192"/>
                <a:gd name="T24" fmla="*/ 339 w 443"/>
                <a:gd name="T25" fmla="*/ 32 h 192"/>
                <a:gd name="T26" fmla="*/ 320 w 443"/>
                <a:gd name="T27" fmla="*/ 41 h 192"/>
                <a:gd name="T28" fmla="*/ 303 w 443"/>
                <a:gd name="T29" fmla="*/ 51 h 192"/>
                <a:gd name="T30" fmla="*/ 287 w 443"/>
                <a:gd name="T31" fmla="*/ 61 h 192"/>
                <a:gd name="T32" fmla="*/ 277 w 443"/>
                <a:gd name="T33" fmla="*/ 68 h 192"/>
                <a:gd name="T34" fmla="*/ 268 w 443"/>
                <a:gd name="T35" fmla="*/ 73 h 192"/>
                <a:gd name="T36" fmla="*/ 256 w 443"/>
                <a:gd name="T37" fmla="*/ 79 h 192"/>
                <a:gd name="T38" fmla="*/ 243 w 443"/>
                <a:gd name="T39" fmla="*/ 87 h 192"/>
                <a:gd name="T40" fmla="*/ 227 w 443"/>
                <a:gd name="T41" fmla="*/ 95 h 192"/>
                <a:gd name="T42" fmla="*/ 209 w 443"/>
                <a:gd name="T43" fmla="*/ 103 h 192"/>
                <a:gd name="T44" fmla="*/ 191 w 443"/>
                <a:gd name="T45" fmla="*/ 112 h 192"/>
                <a:gd name="T46" fmla="*/ 172 w 443"/>
                <a:gd name="T47" fmla="*/ 121 h 192"/>
                <a:gd name="T48" fmla="*/ 153 w 443"/>
                <a:gd name="T49" fmla="*/ 130 h 192"/>
                <a:gd name="T50" fmla="*/ 134 w 443"/>
                <a:gd name="T51" fmla="*/ 138 h 192"/>
                <a:gd name="T52" fmla="*/ 116 w 443"/>
                <a:gd name="T53" fmla="*/ 146 h 192"/>
                <a:gd name="T54" fmla="*/ 100 w 443"/>
                <a:gd name="T55" fmla="*/ 153 h 192"/>
                <a:gd name="T56" fmla="*/ 85 w 443"/>
                <a:gd name="T57" fmla="*/ 159 h 192"/>
                <a:gd name="T58" fmla="*/ 72 w 443"/>
                <a:gd name="T59" fmla="*/ 164 h 192"/>
                <a:gd name="T60" fmla="*/ 61 w 443"/>
                <a:gd name="T61" fmla="*/ 168 h 192"/>
                <a:gd name="T62" fmla="*/ 54 w 443"/>
                <a:gd name="T63" fmla="*/ 170 h 192"/>
                <a:gd name="T64" fmla="*/ 44 w 443"/>
                <a:gd name="T65" fmla="*/ 172 h 192"/>
                <a:gd name="T66" fmla="*/ 29 w 443"/>
                <a:gd name="T67" fmla="*/ 177 h 192"/>
                <a:gd name="T68" fmla="*/ 15 w 443"/>
                <a:gd name="T69" fmla="*/ 182 h 192"/>
                <a:gd name="T70" fmla="*/ 4 w 443"/>
                <a:gd name="T71" fmla="*/ 188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3" h="192">
                  <a:moveTo>
                    <a:pt x="442" y="18"/>
                  </a:moveTo>
                  <a:lnTo>
                    <a:pt x="442" y="15"/>
                  </a:lnTo>
                  <a:lnTo>
                    <a:pt x="442" y="13"/>
                  </a:lnTo>
                  <a:lnTo>
                    <a:pt x="442" y="11"/>
                  </a:lnTo>
                  <a:lnTo>
                    <a:pt x="442" y="9"/>
                  </a:lnTo>
                  <a:lnTo>
                    <a:pt x="442" y="7"/>
                  </a:lnTo>
                  <a:lnTo>
                    <a:pt x="441" y="5"/>
                  </a:lnTo>
                  <a:lnTo>
                    <a:pt x="440" y="4"/>
                  </a:lnTo>
                  <a:lnTo>
                    <a:pt x="438" y="4"/>
                  </a:lnTo>
                  <a:lnTo>
                    <a:pt x="437" y="3"/>
                  </a:lnTo>
                  <a:lnTo>
                    <a:pt x="433" y="2"/>
                  </a:lnTo>
                  <a:lnTo>
                    <a:pt x="428" y="1"/>
                  </a:lnTo>
                  <a:lnTo>
                    <a:pt x="422" y="0"/>
                  </a:lnTo>
                  <a:lnTo>
                    <a:pt x="414" y="0"/>
                  </a:lnTo>
                  <a:lnTo>
                    <a:pt x="406" y="1"/>
                  </a:lnTo>
                  <a:lnTo>
                    <a:pt x="398" y="5"/>
                  </a:lnTo>
                  <a:lnTo>
                    <a:pt x="389" y="10"/>
                  </a:lnTo>
                  <a:lnTo>
                    <a:pt x="388" y="11"/>
                  </a:lnTo>
                  <a:lnTo>
                    <a:pt x="386" y="12"/>
                  </a:lnTo>
                  <a:lnTo>
                    <a:pt x="382" y="13"/>
                  </a:lnTo>
                  <a:lnTo>
                    <a:pt x="377" y="15"/>
                  </a:lnTo>
                  <a:lnTo>
                    <a:pt x="371" y="18"/>
                  </a:lnTo>
                  <a:lnTo>
                    <a:pt x="364" y="21"/>
                  </a:lnTo>
                  <a:lnTo>
                    <a:pt x="356" y="25"/>
                  </a:lnTo>
                  <a:lnTo>
                    <a:pt x="347" y="28"/>
                  </a:lnTo>
                  <a:lnTo>
                    <a:pt x="339" y="32"/>
                  </a:lnTo>
                  <a:lnTo>
                    <a:pt x="330" y="37"/>
                  </a:lnTo>
                  <a:lnTo>
                    <a:pt x="320" y="41"/>
                  </a:lnTo>
                  <a:lnTo>
                    <a:pt x="311" y="46"/>
                  </a:lnTo>
                  <a:lnTo>
                    <a:pt x="303" y="51"/>
                  </a:lnTo>
                  <a:lnTo>
                    <a:pt x="294" y="56"/>
                  </a:lnTo>
                  <a:lnTo>
                    <a:pt x="287" y="61"/>
                  </a:lnTo>
                  <a:lnTo>
                    <a:pt x="280" y="66"/>
                  </a:lnTo>
                  <a:lnTo>
                    <a:pt x="277" y="68"/>
                  </a:lnTo>
                  <a:lnTo>
                    <a:pt x="273" y="70"/>
                  </a:lnTo>
                  <a:lnTo>
                    <a:pt x="268" y="73"/>
                  </a:lnTo>
                  <a:lnTo>
                    <a:pt x="263" y="76"/>
                  </a:lnTo>
                  <a:lnTo>
                    <a:pt x="256" y="79"/>
                  </a:lnTo>
                  <a:lnTo>
                    <a:pt x="250" y="83"/>
                  </a:lnTo>
                  <a:lnTo>
                    <a:pt x="243" y="87"/>
                  </a:lnTo>
                  <a:lnTo>
                    <a:pt x="235" y="91"/>
                  </a:lnTo>
                  <a:lnTo>
                    <a:pt x="227" y="95"/>
                  </a:lnTo>
                  <a:lnTo>
                    <a:pt x="218" y="99"/>
                  </a:lnTo>
                  <a:lnTo>
                    <a:pt x="209" y="103"/>
                  </a:lnTo>
                  <a:lnTo>
                    <a:pt x="200" y="108"/>
                  </a:lnTo>
                  <a:lnTo>
                    <a:pt x="191" y="112"/>
                  </a:lnTo>
                  <a:lnTo>
                    <a:pt x="181" y="117"/>
                  </a:lnTo>
                  <a:lnTo>
                    <a:pt x="172" y="121"/>
                  </a:lnTo>
                  <a:lnTo>
                    <a:pt x="163" y="125"/>
                  </a:lnTo>
                  <a:lnTo>
                    <a:pt x="153" y="130"/>
                  </a:lnTo>
                  <a:lnTo>
                    <a:pt x="143" y="134"/>
                  </a:lnTo>
                  <a:lnTo>
                    <a:pt x="134" y="138"/>
                  </a:lnTo>
                  <a:lnTo>
                    <a:pt x="125" y="142"/>
                  </a:lnTo>
                  <a:lnTo>
                    <a:pt x="116" y="146"/>
                  </a:lnTo>
                  <a:lnTo>
                    <a:pt x="108" y="149"/>
                  </a:lnTo>
                  <a:lnTo>
                    <a:pt x="100" y="153"/>
                  </a:lnTo>
                  <a:lnTo>
                    <a:pt x="92" y="156"/>
                  </a:lnTo>
                  <a:lnTo>
                    <a:pt x="85" y="159"/>
                  </a:lnTo>
                  <a:lnTo>
                    <a:pt x="78" y="162"/>
                  </a:lnTo>
                  <a:lnTo>
                    <a:pt x="72" y="164"/>
                  </a:lnTo>
                  <a:lnTo>
                    <a:pt x="66" y="166"/>
                  </a:lnTo>
                  <a:lnTo>
                    <a:pt x="61" y="168"/>
                  </a:lnTo>
                  <a:lnTo>
                    <a:pt x="57" y="169"/>
                  </a:lnTo>
                  <a:lnTo>
                    <a:pt x="54" y="170"/>
                  </a:lnTo>
                  <a:lnTo>
                    <a:pt x="52" y="171"/>
                  </a:lnTo>
                  <a:lnTo>
                    <a:pt x="44" y="172"/>
                  </a:lnTo>
                  <a:lnTo>
                    <a:pt x="36" y="174"/>
                  </a:lnTo>
                  <a:lnTo>
                    <a:pt x="29" y="177"/>
                  </a:lnTo>
                  <a:lnTo>
                    <a:pt x="21" y="180"/>
                  </a:lnTo>
                  <a:lnTo>
                    <a:pt x="15" y="182"/>
                  </a:lnTo>
                  <a:lnTo>
                    <a:pt x="9" y="185"/>
                  </a:lnTo>
                  <a:lnTo>
                    <a:pt x="4" y="188"/>
                  </a:lnTo>
                  <a:lnTo>
                    <a:pt x="0" y="191"/>
                  </a:lnTo>
                </a:path>
              </a:pathLst>
            </a:custGeom>
            <a:noFill/>
            <a:ln w="12700" cap="rnd" cmpd="sng">
              <a:solidFill>
                <a:srgbClr val="8D6767"/>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508" name="Freeform 159"/>
            <p:cNvSpPr>
              <a:spLocks/>
            </p:cNvSpPr>
            <p:nvPr/>
          </p:nvSpPr>
          <p:spPr bwMode="auto">
            <a:xfrm>
              <a:off x="2657" y="1916"/>
              <a:ext cx="17" cy="27"/>
            </a:xfrm>
            <a:custGeom>
              <a:avLst/>
              <a:gdLst>
                <a:gd name="T0" fmla="*/ 0 w 17"/>
                <a:gd name="T1" fmla="*/ 26 h 27"/>
                <a:gd name="T2" fmla="*/ 0 w 17"/>
                <a:gd name="T3" fmla="*/ 25 h 27"/>
                <a:gd name="T4" fmla="*/ 1 w 17"/>
                <a:gd name="T5" fmla="*/ 23 h 27"/>
                <a:gd name="T6" fmla="*/ 1 w 17"/>
                <a:gd name="T7" fmla="*/ 21 h 27"/>
                <a:gd name="T8" fmla="*/ 2 w 17"/>
                <a:gd name="T9" fmla="*/ 20 h 27"/>
                <a:gd name="T10" fmla="*/ 2 w 17"/>
                <a:gd name="T11" fmla="*/ 18 h 27"/>
                <a:gd name="T12" fmla="*/ 4 w 17"/>
                <a:gd name="T13" fmla="*/ 16 h 27"/>
                <a:gd name="T14" fmla="*/ 5 w 17"/>
                <a:gd name="T15" fmla="*/ 14 h 27"/>
                <a:gd name="T16" fmla="*/ 5 w 17"/>
                <a:gd name="T17" fmla="*/ 12 h 27"/>
                <a:gd name="T18" fmla="*/ 7 w 17"/>
                <a:gd name="T19" fmla="*/ 10 h 27"/>
                <a:gd name="T20" fmla="*/ 8 w 17"/>
                <a:gd name="T21" fmla="*/ 8 h 27"/>
                <a:gd name="T22" fmla="*/ 10 w 17"/>
                <a:gd name="T23" fmla="*/ 6 h 27"/>
                <a:gd name="T24" fmla="*/ 11 w 17"/>
                <a:gd name="T25" fmla="*/ 5 h 27"/>
                <a:gd name="T26" fmla="*/ 13 w 17"/>
                <a:gd name="T27" fmla="*/ 3 h 27"/>
                <a:gd name="T28" fmla="*/ 13 w 17"/>
                <a:gd name="T29" fmla="*/ 2 h 27"/>
                <a:gd name="T30" fmla="*/ 14 w 17"/>
                <a:gd name="T31" fmla="*/ 1 h 27"/>
                <a:gd name="T32" fmla="*/ 16 w 17"/>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27">
                  <a:moveTo>
                    <a:pt x="0" y="26"/>
                  </a:moveTo>
                  <a:lnTo>
                    <a:pt x="0" y="25"/>
                  </a:lnTo>
                  <a:lnTo>
                    <a:pt x="1" y="23"/>
                  </a:lnTo>
                  <a:lnTo>
                    <a:pt x="1" y="21"/>
                  </a:lnTo>
                  <a:lnTo>
                    <a:pt x="2" y="20"/>
                  </a:lnTo>
                  <a:lnTo>
                    <a:pt x="2" y="18"/>
                  </a:lnTo>
                  <a:lnTo>
                    <a:pt x="4" y="16"/>
                  </a:lnTo>
                  <a:lnTo>
                    <a:pt x="5" y="14"/>
                  </a:lnTo>
                  <a:lnTo>
                    <a:pt x="5" y="12"/>
                  </a:lnTo>
                  <a:lnTo>
                    <a:pt x="7" y="10"/>
                  </a:lnTo>
                  <a:lnTo>
                    <a:pt x="8" y="8"/>
                  </a:lnTo>
                  <a:lnTo>
                    <a:pt x="10" y="6"/>
                  </a:lnTo>
                  <a:lnTo>
                    <a:pt x="11" y="5"/>
                  </a:lnTo>
                  <a:lnTo>
                    <a:pt x="13" y="3"/>
                  </a:lnTo>
                  <a:lnTo>
                    <a:pt x="13" y="2"/>
                  </a:lnTo>
                  <a:lnTo>
                    <a:pt x="14" y="1"/>
                  </a:lnTo>
                  <a:lnTo>
                    <a:pt x="16" y="0"/>
                  </a:lnTo>
                </a:path>
              </a:pathLst>
            </a:custGeom>
            <a:noFill/>
            <a:ln w="12700" cap="rnd" cmpd="sng">
              <a:solidFill>
                <a:srgbClr val="8D6767"/>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509" name="Freeform 160"/>
            <p:cNvSpPr>
              <a:spLocks/>
            </p:cNvSpPr>
            <p:nvPr/>
          </p:nvSpPr>
          <p:spPr bwMode="auto">
            <a:xfrm>
              <a:off x="2240" y="1876"/>
              <a:ext cx="483" cy="158"/>
            </a:xfrm>
            <a:custGeom>
              <a:avLst/>
              <a:gdLst>
                <a:gd name="T0" fmla="*/ 482 w 483"/>
                <a:gd name="T1" fmla="*/ 0 h 158"/>
                <a:gd name="T2" fmla="*/ 479 w 483"/>
                <a:gd name="T3" fmla="*/ 1 h 158"/>
                <a:gd name="T4" fmla="*/ 473 w 483"/>
                <a:gd name="T5" fmla="*/ 2 h 158"/>
                <a:gd name="T6" fmla="*/ 465 w 483"/>
                <a:gd name="T7" fmla="*/ 5 h 158"/>
                <a:gd name="T8" fmla="*/ 456 w 483"/>
                <a:gd name="T9" fmla="*/ 8 h 158"/>
                <a:gd name="T10" fmla="*/ 445 w 483"/>
                <a:gd name="T11" fmla="*/ 11 h 158"/>
                <a:gd name="T12" fmla="*/ 434 w 483"/>
                <a:gd name="T13" fmla="*/ 16 h 158"/>
                <a:gd name="T14" fmla="*/ 422 w 483"/>
                <a:gd name="T15" fmla="*/ 20 h 158"/>
                <a:gd name="T16" fmla="*/ 409 w 483"/>
                <a:gd name="T17" fmla="*/ 25 h 158"/>
                <a:gd name="T18" fmla="*/ 397 w 483"/>
                <a:gd name="T19" fmla="*/ 30 h 158"/>
                <a:gd name="T20" fmla="*/ 385 w 483"/>
                <a:gd name="T21" fmla="*/ 35 h 158"/>
                <a:gd name="T22" fmla="*/ 373 w 483"/>
                <a:gd name="T23" fmla="*/ 39 h 158"/>
                <a:gd name="T24" fmla="*/ 363 w 483"/>
                <a:gd name="T25" fmla="*/ 44 h 158"/>
                <a:gd name="T26" fmla="*/ 353 w 483"/>
                <a:gd name="T27" fmla="*/ 48 h 158"/>
                <a:gd name="T28" fmla="*/ 346 w 483"/>
                <a:gd name="T29" fmla="*/ 51 h 158"/>
                <a:gd name="T30" fmla="*/ 340 w 483"/>
                <a:gd name="T31" fmla="*/ 53 h 158"/>
                <a:gd name="T32" fmla="*/ 336 w 483"/>
                <a:gd name="T33" fmla="*/ 55 h 158"/>
                <a:gd name="T34" fmla="*/ 334 w 483"/>
                <a:gd name="T35" fmla="*/ 56 h 158"/>
                <a:gd name="T36" fmla="*/ 331 w 483"/>
                <a:gd name="T37" fmla="*/ 57 h 158"/>
                <a:gd name="T38" fmla="*/ 328 w 483"/>
                <a:gd name="T39" fmla="*/ 59 h 158"/>
                <a:gd name="T40" fmla="*/ 323 w 483"/>
                <a:gd name="T41" fmla="*/ 61 h 158"/>
                <a:gd name="T42" fmla="*/ 318 w 483"/>
                <a:gd name="T43" fmla="*/ 63 h 158"/>
                <a:gd name="T44" fmla="*/ 312 w 483"/>
                <a:gd name="T45" fmla="*/ 66 h 158"/>
                <a:gd name="T46" fmla="*/ 305 w 483"/>
                <a:gd name="T47" fmla="*/ 69 h 158"/>
                <a:gd name="T48" fmla="*/ 297 w 483"/>
                <a:gd name="T49" fmla="*/ 72 h 158"/>
                <a:gd name="T50" fmla="*/ 289 w 483"/>
                <a:gd name="T51" fmla="*/ 75 h 158"/>
                <a:gd name="T52" fmla="*/ 281 w 483"/>
                <a:gd name="T53" fmla="*/ 79 h 158"/>
                <a:gd name="T54" fmla="*/ 271 w 483"/>
                <a:gd name="T55" fmla="*/ 82 h 158"/>
                <a:gd name="T56" fmla="*/ 262 w 483"/>
                <a:gd name="T57" fmla="*/ 86 h 158"/>
                <a:gd name="T58" fmla="*/ 251 w 483"/>
                <a:gd name="T59" fmla="*/ 90 h 158"/>
                <a:gd name="T60" fmla="*/ 241 w 483"/>
                <a:gd name="T61" fmla="*/ 94 h 158"/>
                <a:gd name="T62" fmla="*/ 230 w 483"/>
                <a:gd name="T63" fmla="*/ 98 h 158"/>
                <a:gd name="T64" fmla="*/ 219 w 483"/>
                <a:gd name="T65" fmla="*/ 102 h 158"/>
                <a:gd name="T66" fmla="*/ 207 w 483"/>
                <a:gd name="T67" fmla="*/ 106 h 158"/>
                <a:gd name="T68" fmla="*/ 196 w 483"/>
                <a:gd name="T69" fmla="*/ 110 h 158"/>
                <a:gd name="T70" fmla="*/ 184 w 483"/>
                <a:gd name="T71" fmla="*/ 114 h 158"/>
                <a:gd name="T72" fmla="*/ 172 w 483"/>
                <a:gd name="T73" fmla="*/ 117 h 158"/>
                <a:gd name="T74" fmla="*/ 160 w 483"/>
                <a:gd name="T75" fmla="*/ 121 h 158"/>
                <a:gd name="T76" fmla="*/ 149 w 483"/>
                <a:gd name="T77" fmla="*/ 124 h 158"/>
                <a:gd name="T78" fmla="*/ 137 w 483"/>
                <a:gd name="T79" fmla="*/ 128 h 158"/>
                <a:gd name="T80" fmla="*/ 125 w 483"/>
                <a:gd name="T81" fmla="*/ 131 h 158"/>
                <a:gd name="T82" fmla="*/ 113 w 483"/>
                <a:gd name="T83" fmla="*/ 134 h 158"/>
                <a:gd name="T84" fmla="*/ 102 w 483"/>
                <a:gd name="T85" fmla="*/ 137 h 158"/>
                <a:gd name="T86" fmla="*/ 90 w 483"/>
                <a:gd name="T87" fmla="*/ 139 h 158"/>
                <a:gd name="T88" fmla="*/ 79 w 483"/>
                <a:gd name="T89" fmla="*/ 141 h 158"/>
                <a:gd name="T90" fmla="*/ 69 w 483"/>
                <a:gd name="T91" fmla="*/ 143 h 158"/>
                <a:gd name="T92" fmla="*/ 59 w 483"/>
                <a:gd name="T93" fmla="*/ 144 h 158"/>
                <a:gd name="T94" fmla="*/ 49 w 483"/>
                <a:gd name="T95" fmla="*/ 145 h 158"/>
                <a:gd name="T96" fmla="*/ 39 w 483"/>
                <a:gd name="T97" fmla="*/ 145 h 158"/>
                <a:gd name="T98" fmla="*/ 35 w 483"/>
                <a:gd name="T99" fmla="*/ 146 h 158"/>
                <a:gd name="T100" fmla="*/ 31 w 483"/>
                <a:gd name="T101" fmla="*/ 146 h 158"/>
                <a:gd name="T102" fmla="*/ 26 w 483"/>
                <a:gd name="T103" fmla="*/ 148 h 158"/>
                <a:gd name="T104" fmla="*/ 21 w 483"/>
                <a:gd name="T105" fmla="*/ 149 h 158"/>
                <a:gd name="T106" fmla="*/ 16 w 483"/>
                <a:gd name="T107" fmla="*/ 151 h 158"/>
                <a:gd name="T108" fmla="*/ 11 w 483"/>
                <a:gd name="T109" fmla="*/ 153 h 158"/>
                <a:gd name="T110" fmla="*/ 6 w 483"/>
                <a:gd name="T111" fmla="*/ 155 h 158"/>
                <a:gd name="T112" fmla="*/ 0 w 483"/>
                <a:gd name="T113" fmla="*/ 157 h 1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83" h="158">
                  <a:moveTo>
                    <a:pt x="482" y="0"/>
                  </a:moveTo>
                  <a:lnTo>
                    <a:pt x="479" y="1"/>
                  </a:lnTo>
                  <a:lnTo>
                    <a:pt x="473" y="2"/>
                  </a:lnTo>
                  <a:lnTo>
                    <a:pt x="465" y="5"/>
                  </a:lnTo>
                  <a:lnTo>
                    <a:pt x="456" y="8"/>
                  </a:lnTo>
                  <a:lnTo>
                    <a:pt x="445" y="11"/>
                  </a:lnTo>
                  <a:lnTo>
                    <a:pt x="434" y="16"/>
                  </a:lnTo>
                  <a:lnTo>
                    <a:pt x="422" y="20"/>
                  </a:lnTo>
                  <a:lnTo>
                    <a:pt x="409" y="25"/>
                  </a:lnTo>
                  <a:lnTo>
                    <a:pt x="397" y="30"/>
                  </a:lnTo>
                  <a:lnTo>
                    <a:pt x="385" y="35"/>
                  </a:lnTo>
                  <a:lnTo>
                    <a:pt x="373" y="39"/>
                  </a:lnTo>
                  <a:lnTo>
                    <a:pt x="363" y="44"/>
                  </a:lnTo>
                  <a:lnTo>
                    <a:pt x="353" y="48"/>
                  </a:lnTo>
                  <a:lnTo>
                    <a:pt x="346" y="51"/>
                  </a:lnTo>
                  <a:lnTo>
                    <a:pt x="340" y="53"/>
                  </a:lnTo>
                  <a:lnTo>
                    <a:pt x="336" y="55"/>
                  </a:lnTo>
                  <a:lnTo>
                    <a:pt x="334" y="56"/>
                  </a:lnTo>
                  <a:lnTo>
                    <a:pt x="331" y="57"/>
                  </a:lnTo>
                  <a:lnTo>
                    <a:pt x="328" y="59"/>
                  </a:lnTo>
                  <a:lnTo>
                    <a:pt x="323" y="61"/>
                  </a:lnTo>
                  <a:lnTo>
                    <a:pt x="318" y="63"/>
                  </a:lnTo>
                  <a:lnTo>
                    <a:pt x="312" y="66"/>
                  </a:lnTo>
                  <a:lnTo>
                    <a:pt x="305" y="69"/>
                  </a:lnTo>
                  <a:lnTo>
                    <a:pt x="297" y="72"/>
                  </a:lnTo>
                  <a:lnTo>
                    <a:pt x="289" y="75"/>
                  </a:lnTo>
                  <a:lnTo>
                    <a:pt x="281" y="79"/>
                  </a:lnTo>
                  <a:lnTo>
                    <a:pt x="271" y="82"/>
                  </a:lnTo>
                  <a:lnTo>
                    <a:pt x="262" y="86"/>
                  </a:lnTo>
                  <a:lnTo>
                    <a:pt x="251" y="90"/>
                  </a:lnTo>
                  <a:lnTo>
                    <a:pt x="241" y="94"/>
                  </a:lnTo>
                  <a:lnTo>
                    <a:pt x="230" y="98"/>
                  </a:lnTo>
                  <a:lnTo>
                    <a:pt x="219" y="102"/>
                  </a:lnTo>
                  <a:lnTo>
                    <a:pt x="207" y="106"/>
                  </a:lnTo>
                  <a:lnTo>
                    <a:pt x="196" y="110"/>
                  </a:lnTo>
                  <a:lnTo>
                    <a:pt x="184" y="114"/>
                  </a:lnTo>
                  <a:lnTo>
                    <a:pt x="172" y="117"/>
                  </a:lnTo>
                  <a:lnTo>
                    <a:pt x="160" y="121"/>
                  </a:lnTo>
                  <a:lnTo>
                    <a:pt x="149" y="124"/>
                  </a:lnTo>
                  <a:lnTo>
                    <a:pt x="137" y="128"/>
                  </a:lnTo>
                  <a:lnTo>
                    <a:pt x="125" y="131"/>
                  </a:lnTo>
                  <a:lnTo>
                    <a:pt x="113" y="134"/>
                  </a:lnTo>
                  <a:lnTo>
                    <a:pt x="102" y="137"/>
                  </a:lnTo>
                  <a:lnTo>
                    <a:pt x="90" y="139"/>
                  </a:lnTo>
                  <a:lnTo>
                    <a:pt x="79" y="141"/>
                  </a:lnTo>
                  <a:lnTo>
                    <a:pt x="69" y="143"/>
                  </a:lnTo>
                  <a:lnTo>
                    <a:pt x="59" y="144"/>
                  </a:lnTo>
                  <a:lnTo>
                    <a:pt x="49" y="145"/>
                  </a:lnTo>
                  <a:lnTo>
                    <a:pt x="39" y="145"/>
                  </a:lnTo>
                  <a:lnTo>
                    <a:pt x="35" y="146"/>
                  </a:lnTo>
                  <a:lnTo>
                    <a:pt x="31" y="146"/>
                  </a:lnTo>
                  <a:lnTo>
                    <a:pt x="26" y="148"/>
                  </a:lnTo>
                  <a:lnTo>
                    <a:pt x="21" y="149"/>
                  </a:lnTo>
                  <a:lnTo>
                    <a:pt x="16" y="151"/>
                  </a:lnTo>
                  <a:lnTo>
                    <a:pt x="11" y="153"/>
                  </a:lnTo>
                  <a:lnTo>
                    <a:pt x="6" y="155"/>
                  </a:lnTo>
                  <a:lnTo>
                    <a:pt x="0" y="157"/>
                  </a:lnTo>
                </a:path>
              </a:pathLst>
            </a:custGeom>
            <a:noFill/>
            <a:ln w="12700" cap="rnd" cmpd="sng">
              <a:solidFill>
                <a:srgbClr val="8D6767"/>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510" name="Freeform 161"/>
            <p:cNvSpPr>
              <a:spLocks/>
            </p:cNvSpPr>
            <p:nvPr/>
          </p:nvSpPr>
          <p:spPr bwMode="auto">
            <a:xfrm>
              <a:off x="2221" y="1848"/>
              <a:ext cx="554" cy="169"/>
            </a:xfrm>
            <a:custGeom>
              <a:avLst/>
              <a:gdLst>
                <a:gd name="T0" fmla="*/ 549 w 554"/>
                <a:gd name="T1" fmla="*/ 18 h 169"/>
                <a:gd name="T2" fmla="*/ 551 w 554"/>
                <a:gd name="T3" fmla="*/ 12 h 169"/>
                <a:gd name="T4" fmla="*/ 552 w 554"/>
                <a:gd name="T5" fmla="*/ 7 h 169"/>
                <a:gd name="T6" fmla="*/ 553 w 554"/>
                <a:gd name="T7" fmla="*/ 2 h 169"/>
                <a:gd name="T8" fmla="*/ 551 w 554"/>
                <a:gd name="T9" fmla="*/ 0 h 169"/>
                <a:gd name="T10" fmla="*/ 540 w 554"/>
                <a:gd name="T11" fmla="*/ 4 h 169"/>
                <a:gd name="T12" fmla="*/ 523 w 554"/>
                <a:gd name="T13" fmla="*/ 10 h 169"/>
                <a:gd name="T14" fmla="*/ 503 w 554"/>
                <a:gd name="T15" fmla="*/ 15 h 169"/>
                <a:gd name="T16" fmla="*/ 489 w 554"/>
                <a:gd name="T17" fmla="*/ 17 h 169"/>
                <a:gd name="T18" fmla="*/ 476 w 554"/>
                <a:gd name="T19" fmla="*/ 21 h 169"/>
                <a:gd name="T20" fmla="*/ 460 w 554"/>
                <a:gd name="T21" fmla="*/ 26 h 169"/>
                <a:gd name="T22" fmla="*/ 442 w 554"/>
                <a:gd name="T23" fmla="*/ 33 h 169"/>
                <a:gd name="T24" fmla="*/ 424 w 554"/>
                <a:gd name="T25" fmla="*/ 40 h 169"/>
                <a:gd name="T26" fmla="*/ 405 w 554"/>
                <a:gd name="T27" fmla="*/ 46 h 169"/>
                <a:gd name="T28" fmla="*/ 387 w 554"/>
                <a:gd name="T29" fmla="*/ 51 h 169"/>
                <a:gd name="T30" fmla="*/ 372 w 554"/>
                <a:gd name="T31" fmla="*/ 53 h 169"/>
                <a:gd name="T32" fmla="*/ 359 w 554"/>
                <a:gd name="T33" fmla="*/ 53 h 169"/>
                <a:gd name="T34" fmla="*/ 338 w 554"/>
                <a:gd name="T35" fmla="*/ 53 h 169"/>
                <a:gd name="T36" fmla="*/ 309 w 554"/>
                <a:gd name="T37" fmla="*/ 53 h 169"/>
                <a:gd name="T38" fmla="*/ 274 w 554"/>
                <a:gd name="T39" fmla="*/ 52 h 169"/>
                <a:gd name="T40" fmla="*/ 237 w 554"/>
                <a:gd name="T41" fmla="*/ 51 h 169"/>
                <a:gd name="T42" fmla="*/ 199 w 554"/>
                <a:gd name="T43" fmla="*/ 47 h 169"/>
                <a:gd name="T44" fmla="*/ 163 w 554"/>
                <a:gd name="T45" fmla="*/ 43 h 169"/>
                <a:gd name="T46" fmla="*/ 132 w 554"/>
                <a:gd name="T47" fmla="*/ 35 h 169"/>
                <a:gd name="T48" fmla="*/ 117 w 554"/>
                <a:gd name="T49" fmla="*/ 30 h 169"/>
                <a:gd name="T50" fmla="*/ 110 w 554"/>
                <a:gd name="T51" fmla="*/ 32 h 169"/>
                <a:gd name="T52" fmla="*/ 103 w 554"/>
                <a:gd name="T53" fmla="*/ 38 h 169"/>
                <a:gd name="T54" fmla="*/ 96 w 554"/>
                <a:gd name="T55" fmla="*/ 46 h 169"/>
                <a:gd name="T56" fmla="*/ 88 w 554"/>
                <a:gd name="T57" fmla="*/ 56 h 169"/>
                <a:gd name="T58" fmla="*/ 82 w 554"/>
                <a:gd name="T59" fmla="*/ 66 h 169"/>
                <a:gd name="T60" fmla="*/ 76 w 554"/>
                <a:gd name="T61" fmla="*/ 76 h 169"/>
                <a:gd name="T62" fmla="*/ 72 w 554"/>
                <a:gd name="T63" fmla="*/ 84 h 169"/>
                <a:gd name="T64" fmla="*/ 70 w 554"/>
                <a:gd name="T65" fmla="*/ 91 h 169"/>
                <a:gd name="T66" fmla="*/ 64 w 554"/>
                <a:gd name="T67" fmla="*/ 100 h 169"/>
                <a:gd name="T68" fmla="*/ 56 w 554"/>
                <a:gd name="T69" fmla="*/ 112 h 169"/>
                <a:gd name="T70" fmla="*/ 46 w 554"/>
                <a:gd name="T71" fmla="*/ 125 h 169"/>
                <a:gd name="T72" fmla="*/ 35 w 554"/>
                <a:gd name="T73" fmla="*/ 138 h 169"/>
                <a:gd name="T74" fmla="*/ 24 w 554"/>
                <a:gd name="T75" fmla="*/ 150 h 169"/>
                <a:gd name="T76" fmla="*/ 13 w 554"/>
                <a:gd name="T77" fmla="*/ 160 h 169"/>
                <a:gd name="T78" fmla="*/ 4 w 554"/>
                <a:gd name="T79" fmla="*/ 166 h 1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54" h="169">
                  <a:moveTo>
                    <a:pt x="549" y="21"/>
                  </a:moveTo>
                  <a:lnTo>
                    <a:pt x="549" y="18"/>
                  </a:lnTo>
                  <a:lnTo>
                    <a:pt x="550" y="15"/>
                  </a:lnTo>
                  <a:lnTo>
                    <a:pt x="551" y="12"/>
                  </a:lnTo>
                  <a:lnTo>
                    <a:pt x="551" y="10"/>
                  </a:lnTo>
                  <a:lnTo>
                    <a:pt x="552" y="7"/>
                  </a:lnTo>
                  <a:lnTo>
                    <a:pt x="552" y="5"/>
                  </a:lnTo>
                  <a:lnTo>
                    <a:pt x="553" y="2"/>
                  </a:lnTo>
                  <a:lnTo>
                    <a:pt x="553" y="0"/>
                  </a:lnTo>
                  <a:lnTo>
                    <a:pt x="551" y="0"/>
                  </a:lnTo>
                  <a:lnTo>
                    <a:pt x="547" y="2"/>
                  </a:lnTo>
                  <a:lnTo>
                    <a:pt x="540" y="4"/>
                  </a:lnTo>
                  <a:lnTo>
                    <a:pt x="532" y="7"/>
                  </a:lnTo>
                  <a:lnTo>
                    <a:pt x="523" y="10"/>
                  </a:lnTo>
                  <a:lnTo>
                    <a:pt x="513" y="12"/>
                  </a:lnTo>
                  <a:lnTo>
                    <a:pt x="503" y="15"/>
                  </a:lnTo>
                  <a:lnTo>
                    <a:pt x="494" y="16"/>
                  </a:lnTo>
                  <a:lnTo>
                    <a:pt x="489" y="17"/>
                  </a:lnTo>
                  <a:lnTo>
                    <a:pt x="483" y="19"/>
                  </a:lnTo>
                  <a:lnTo>
                    <a:pt x="476" y="21"/>
                  </a:lnTo>
                  <a:lnTo>
                    <a:pt x="469" y="23"/>
                  </a:lnTo>
                  <a:lnTo>
                    <a:pt x="460" y="26"/>
                  </a:lnTo>
                  <a:lnTo>
                    <a:pt x="452" y="29"/>
                  </a:lnTo>
                  <a:lnTo>
                    <a:pt x="442" y="33"/>
                  </a:lnTo>
                  <a:lnTo>
                    <a:pt x="433" y="36"/>
                  </a:lnTo>
                  <a:lnTo>
                    <a:pt x="424" y="40"/>
                  </a:lnTo>
                  <a:lnTo>
                    <a:pt x="414" y="43"/>
                  </a:lnTo>
                  <a:lnTo>
                    <a:pt x="405" y="46"/>
                  </a:lnTo>
                  <a:lnTo>
                    <a:pt x="396" y="49"/>
                  </a:lnTo>
                  <a:lnTo>
                    <a:pt x="387" y="51"/>
                  </a:lnTo>
                  <a:lnTo>
                    <a:pt x="379" y="52"/>
                  </a:lnTo>
                  <a:lnTo>
                    <a:pt x="372" y="53"/>
                  </a:lnTo>
                  <a:lnTo>
                    <a:pt x="365" y="53"/>
                  </a:lnTo>
                  <a:lnTo>
                    <a:pt x="359" y="53"/>
                  </a:lnTo>
                  <a:lnTo>
                    <a:pt x="349" y="53"/>
                  </a:lnTo>
                  <a:lnTo>
                    <a:pt x="338" y="53"/>
                  </a:lnTo>
                  <a:lnTo>
                    <a:pt x="324" y="53"/>
                  </a:lnTo>
                  <a:lnTo>
                    <a:pt x="309" y="53"/>
                  </a:lnTo>
                  <a:lnTo>
                    <a:pt x="292" y="53"/>
                  </a:lnTo>
                  <a:lnTo>
                    <a:pt x="274" y="52"/>
                  </a:lnTo>
                  <a:lnTo>
                    <a:pt x="255" y="52"/>
                  </a:lnTo>
                  <a:lnTo>
                    <a:pt x="237" y="51"/>
                  </a:lnTo>
                  <a:lnTo>
                    <a:pt x="218" y="49"/>
                  </a:lnTo>
                  <a:lnTo>
                    <a:pt x="199" y="47"/>
                  </a:lnTo>
                  <a:lnTo>
                    <a:pt x="181" y="45"/>
                  </a:lnTo>
                  <a:lnTo>
                    <a:pt x="163" y="43"/>
                  </a:lnTo>
                  <a:lnTo>
                    <a:pt x="147" y="39"/>
                  </a:lnTo>
                  <a:lnTo>
                    <a:pt x="132" y="35"/>
                  </a:lnTo>
                  <a:lnTo>
                    <a:pt x="120" y="31"/>
                  </a:lnTo>
                  <a:lnTo>
                    <a:pt x="117" y="30"/>
                  </a:lnTo>
                  <a:lnTo>
                    <a:pt x="114" y="31"/>
                  </a:lnTo>
                  <a:lnTo>
                    <a:pt x="110" y="32"/>
                  </a:lnTo>
                  <a:lnTo>
                    <a:pt x="107" y="35"/>
                  </a:lnTo>
                  <a:lnTo>
                    <a:pt x="103" y="38"/>
                  </a:lnTo>
                  <a:lnTo>
                    <a:pt x="99" y="42"/>
                  </a:lnTo>
                  <a:lnTo>
                    <a:pt x="96" y="46"/>
                  </a:lnTo>
                  <a:lnTo>
                    <a:pt x="92" y="51"/>
                  </a:lnTo>
                  <a:lnTo>
                    <a:pt x="88" y="56"/>
                  </a:lnTo>
                  <a:lnTo>
                    <a:pt x="85" y="61"/>
                  </a:lnTo>
                  <a:lnTo>
                    <a:pt x="82" y="66"/>
                  </a:lnTo>
                  <a:lnTo>
                    <a:pt x="79" y="71"/>
                  </a:lnTo>
                  <a:lnTo>
                    <a:pt x="76" y="76"/>
                  </a:lnTo>
                  <a:lnTo>
                    <a:pt x="74" y="80"/>
                  </a:lnTo>
                  <a:lnTo>
                    <a:pt x="72" y="84"/>
                  </a:lnTo>
                  <a:lnTo>
                    <a:pt x="71" y="88"/>
                  </a:lnTo>
                  <a:lnTo>
                    <a:pt x="70" y="91"/>
                  </a:lnTo>
                  <a:lnTo>
                    <a:pt x="67" y="95"/>
                  </a:lnTo>
                  <a:lnTo>
                    <a:pt x="64" y="100"/>
                  </a:lnTo>
                  <a:lnTo>
                    <a:pt x="61" y="106"/>
                  </a:lnTo>
                  <a:lnTo>
                    <a:pt x="56" y="112"/>
                  </a:lnTo>
                  <a:lnTo>
                    <a:pt x="51" y="118"/>
                  </a:lnTo>
                  <a:lnTo>
                    <a:pt x="46" y="125"/>
                  </a:lnTo>
                  <a:lnTo>
                    <a:pt x="41" y="132"/>
                  </a:lnTo>
                  <a:lnTo>
                    <a:pt x="35" y="138"/>
                  </a:lnTo>
                  <a:lnTo>
                    <a:pt x="29" y="144"/>
                  </a:lnTo>
                  <a:lnTo>
                    <a:pt x="24" y="150"/>
                  </a:lnTo>
                  <a:lnTo>
                    <a:pt x="18" y="155"/>
                  </a:lnTo>
                  <a:lnTo>
                    <a:pt x="13" y="160"/>
                  </a:lnTo>
                  <a:lnTo>
                    <a:pt x="8" y="163"/>
                  </a:lnTo>
                  <a:lnTo>
                    <a:pt x="4" y="166"/>
                  </a:lnTo>
                  <a:lnTo>
                    <a:pt x="0" y="168"/>
                  </a:lnTo>
                </a:path>
              </a:pathLst>
            </a:custGeom>
            <a:noFill/>
            <a:ln w="12700" cap="rnd" cmpd="sng">
              <a:solidFill>
                <a:srgbClr val="8D6767"/>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511" name="Freeform 162"/>
            <p:cNvSpPr>
              <a:spLocks/>
            </p:cNvSpPr>
            <p:nvPr/>
          </p:nvSpPr>
          <p:spPr bwMode="auto">
            <a:xfrm>
              <a:off x="2714" y="1852"/>
              <a:ext cx="17" cy="17"/>
            </a:xfrm>
            <a:custGeom>
              <a:avLst/>
              <a:gdLst>
                <a:gd name="T0" fmla="*/ 16 w 17"/>
                <a:gd name="T1" fmla="*/ 16 h 17"/>
                <a:gd name="T2" fmla="*/ 16 w 17"/>
                <a:gd name="T3" fmla="*/ 16 h 17"/>
                <a:gd name="T4" fmla="*/ 12 w 17"/>
                <a:gd name="T5" fmla="*/ 14 h 17"/>
                <a:gd name="T6" fmla="*/ 8 w 17"/>
                <a:gd name="T7" fmla="*/ 13 h 17"/>
                <a:gd name="T8" fmla="*/ 4 w 17"/>
                <a:gd name="T9" fmla="*/ 10 h 17"/>
                <a:gd name="T10" fmla="*/ 4 w 17"/>
                <a:gd name="T11" fmla="*/ 7 h 17"/>
                <a:gd name="T12" fmla="*/ 0 w 17"/>
                <a:gd name="T13" fmla="*/ 5 h 17"/>
                <a:gd name="T14" fmla="*/ 0 w 17"/>
                <a:gd name="T15" fmla="*/ 2 h 17"/>
                <a:gd name="T16" fmla="*/ 4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6" y="16"/>
                  </a:lnTo>
                  <a:lnTo>
                    <a:pt x="12" y="14"/>
                  </a:lnTo>
                  <a:lnTo>
                    <a:pt x="8" y="13"/>
                  </a:lnTo>
                  <a:lnTo>
                    <a:pt x="4" y="10"/>
                  </a:lnTo>
                  <a:lnTo>
                    <a:pt x="4" y="7"/>
                  </a:lnTo>
                  <a:lnTo>
                    <a:pt x="0" y="5"/>
                  </a:lnTo>
                  <a:lnTo>
                    <a:pt x="0" y="2"/>
                  </a:lnTo>
                  <a:lnTo>
                    <a:pt x="4" y="0"/>
                  </a:lnTo>
                </a:path>
              </a:pathLst>
            </a:custGeom>
            <a:noFill/>
            <a:ln w="12700" cap="rnd" cmpd="sng">
              <a:solidFill>
                <a:srgbClr val="8D6767"/>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512" name="Freeform 163"/>
            <p:cNvSpPr>
              <a:spLocks/>
            </p:cNvSpPr>
            <p:nvPr/>
          </p:nvSpPr>
          <p:spPr bwMode="auto">
            <a:xfrm>
              <a:off x="2551" y="1729"/>
              <a:ext cx="219" cy="101"/>
            </a:xfrm>
            <a:custGeom>
              <a:avLst/>
              <a:gdLst>
                <a:gd name="T0" fmla="*/ 218 w 219"/>
                <a:gd name="T1" fmla="*/ 100 h 101"/>
                <a:gd name="T2" fmla="*/ 217 w 219"/>
                <a:gd name="T3" fmla="*/ 99 h 101"/>
                <a:gd name="T4" fmla="*/ 216 w 219"/>
                <a:gd name="T5" fmla="*/ 99 h 101"/>
                <a:gd name="T6" fmla="*/ 213 w 219"/>
                <a:gd name="T7" fmla="*/ 99 h 101"/>
                <a:gd name="T8" fmla="*/ 210 w 219"/>
                <a:gd name="T9" fmla="*/ 99 h 101"/>
                <a:gd name="T10" fmla="*/ 206 w 219"/>
                <a:gd name="T11" fmla="*/ 100 h 101"/>
                <a:gd name="T12" fmla="*/ 202 w 219"/>
                <a:gd name="T13" fmla="*/ 100 h 101"/>
                <a:gd name="T14" fmla="*/ 196 w 219"/>
                <a:gd name="T15" fmla="*/ 100 h 101"/>
                <a:gd name="T16" fmla="*/ 191 w 219"/>
                <a:gd name="T17" fmla="*/ 100 h 101"/>
                <a:gd name="T18" fmla="*/ 184 w 219"/>
                <a:gd name="T19" fmla="*/ 100 h 101"/>
                <a:gd name="T20" fmla="*/ 178 w 219"/>
                <a:gd name="T21" fmla="*/ 100 h 101"/>
                <a:gd name="T22" fmla="*/ 171 w 219"/>
                <a:gd name="T23" fmla="*/ 100 h 101"/>
                <a:gd name="T24" fmla="*/ 163 w 219"/>
                <a:gd name="T25" fmla="*/ 99 h 101"/>
                <a:gd name="T26" fmla="*/ 155 w 219"/>
                <a:gd name="T27" fmla="*/ 99 h 101"/>
                <a:gd name="T28" fmla="*/ 147 w 219"/>
                <a:gd name="T29" fmla="*/ 98 h 101"/>
                <a:gd name="T30" fmla="*/ 139 w 219"/>
                <a:gd name="T31" fmla="*/ 97 h 101"/>
                <a:gd name="T32" fmla="*/ 130 w 219"/>
                <a:gd name="T33" fmla="*/ 95 h 101"/>
                <a:gd name="T34" fmla="*/ 121 w 219"/>
                <a:gd name="T35" fmla="*/ 93 h 101"/>
                <a:gd name="T36" fmla="*/ 113 w 219"/>
                <a:gd name="T37" fmla="*/ 91 h 101"/>
                <a:gd name="T38" fmla="*/ 104 w 219"/>
                <a:gd name="T39" fmla="*/ 89 h 101"/>
                <a:gd name="T40" fmla="*/ 94 w 219"/>
                <a:gd name="T41" fmla="*/ 86 h 101"/>
                <a:gd name="T42" fmla="*/ 86 w 219"/>
                <a:gd name="T43" fmla="*/ 82 h 101"/>
                <a:gd name="T44" fmla="*/ 77 w 219"/>
                <a:gd name="T45" fmla="*/ 78 h 101"/>
                <a:gd name="T46" fmla="*/ 68 w 219"/>
                <a:gd name="T47" fmla="*/ 73 h 101"/>
                <a:gd name="T48" fmla="*/ 59 w 219"/>
                <a:gd name="T49" fmla="*/ 68 h 101"/>
                <a:gd name="T50" fmla="*/ 51 w 219"/>
                <a:gd name="T51" fmla="*/ 62 h 101"/>
                <a:gd name="T52" fmla="*/ 43 w 219"/>
                <a:gd name="T53" fmla="*/ 55 h 101"/>
                <a:gd name="T54" fmla="*/ 34 w 219"/>
                <a:gd name="T55" fmla="*/ 48 h 101"/>
                <a:gd name="T56" fmla="*/ 27 w 219"/>
                <a:gd name="T57" fmla="*/ 40 h 101"/>
                <a:gd name="T58" fmla="*/ 20 w 219"/>
                <a:gd name="T59" fmla="*/ 31 h 101"/>
                <a:gd name="T60" fmla="*/ 12 w 219"/>
                <a:gd name="T61" fmla="*/ 22 h 101"/>
                <a:gd name="T62" fmla="*/ 6 w 219"/>
                <a:gd name="T63" fmla="*/ 11 h 101"/>
                <a:gd name="T64" fmla="*/ 0 w 219"/>
                <a:gd name="T65" fmla="*/ 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9" h="101">
                  <a:moveTo>
                    <a:pt x="218" y="100"/>
                  </a:moveTo>
                  <a:lnTo>
                    <a:pt x="217" y="99"/>
                  </a:lnTo>
                  <a:lnTo>
                    <a:pt x="216" y="99"/>
                  </a:lnTo>
                  <a:lnTo>
                    <a:pt x="213" y="99"/>
                  </a:lnTo>
                  <a:lnTo>
                    <a:pt x="210" y="99"/>
                  </a:lnTo>
                  <a:lnTo>
                    <a:pt x="206" y="100"/>
                  </a:lnTo>
                  <a:lnTo>
                    <a:pt x="202" y="100"/>
                  </a:lnTo>
                  <a:lnTo>
                    <a:pt x="196" y="100"/>
                  </a:lnTo>
                  <a:lnTo>
                    <a:pt x="191" y="100"/>
                  </a:lnTo>
                  <a:lnTo>
                    <a:pt x="184" y="100"/>
                  </a:lnTo>
                  <a:lnTo>
                    <a:pt x="178" y="100"/>
                  </a:lnTo>
                  <a:lnTo>
                    <a:pt x="171" y="100"/>
                  </a:lnTo>
                  <a:lnTo>
                    <a:pt x="163" y="99"/>
                  </a:lnTo>
                  <a:lnTo>
                    <a:pt x="155" y="99"/>
                  </a:lnTo>
                  <a:lnTo>
                    <a:pt x="147" y="98"/>
                  </a:lnTo>
                  <a:lnTo>
                    <a:pt x="139" y="97"/>
                  </a:lnTo>
                  <a:lnTo>
                    <a:pt x="130" y="95"/>
                  </a:lnTo>
                  <a:lnTo>
                    <a:pt x="121" y="93"/>
                  </a:lnTo>
                  <a:lnTo>
                    <a:pt x="113" y="91"/>
                  </a:lnTo>
                  <a:lnTo>
                    <a:pt x="104" y="89"/>
                  </a:lnTo>
                  <a:lnTo>
                    <a:pt x="94" y="86"/>
                  </a:lnTo>
                  <a:lnTo>
                    <a:pt x="86" y="82"/>
                  </a:lnTo>
                  <a:lnTo>
                    <a:pt x="77" y="78"/>
                  </a:lnTo>
                  <a:lnTo>
                    <a:pt x="68" y="73"/>
                  </a:lnTo>
                  <a:lnTo>
                    <a:pt x="59" y="68"/>
                  </a:lnTo>
                  <a:lnTo>
                    <a:pt x="51" y="62"/>
                  </a:lnTo>
                  <a:lnTo>
                    <a:pt x="43" y="55"/>
                  </a:lnTo>
                  <a:lnTo>
                    <a:pt x="34" y="48"/>
                  </a:lnTo>
                  <a:lnTo>
                    <a:pt x="27" y="40"/>
                  </a:lnTo>
                  <a:lnTo>
                    <a:pt x="20" y="31"/>
                  </a:lnTo>
                  <a:lnTo>
                    <a:pt x="12" y="22"/>
                  </a:lnTo>
                  <a:lnTo>
                    <a:pt x="6" y="11"/>
                  </a:lnTo>
                  <a:lnTo>
                    <a:pt x="0" y="0"/>
                  </a:lnTo>
                </a:path>
              </a:pathLst>
            </a:custGeom>
            <a:noFill/>
            <a:ln w="12700" cap="rnd" cmpd="sng">
              <a:solidFill>
                <a:srgbClr val="8D6767"/>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513" name="Freeform 164"/>
            <p:cNvSpPr>
              <a:spLocks/>
            </p:cNvSpPr>
            <p:nvPr/>
          </p:nvSpPr>
          <p:spPr bwMode="auto">
            <a:xfrm>
              <a:off x="2594" y="1729"/>
              <a:ext cx="181" cy="97"/>
            </a:xfrm>
            <a:custGeom>
              <a:avLst/>
              <a:gdLst>
                <a:gd name="T0" fmla="*/ 180 w 181"/>
                <a:gd name="T1" fmla="*/ 96 h 97"/>
                <a:gd name="T2" fmla="*/ 178 w 181"/>
                <a:gd name="T3" fmla="*/ 96 h 97"/>
                <a:gd name="T4" fmla="*/ 173 w 181"/>
                <a:gd name="T5" fmla="*/ 94 h 97"/>
                <a:gd name="T6" fmla="*/ 167 w 181"/>
                <a:gd name="T7" fmla="*/ 92 h 97"/>
                <a:gd name="T8" fmla="*/ 159 w 181"/>
                <a:gd name="T9" fmla="*/ 90 h 97"/>
                <a:gd name="T10" fmla="*/ 150 w 181"/>
                <a:gd name="T11" fmla="*/ 87 h 97"/>
                <a:gd name="T12" fmla="*/ 140 w 181"/>
                <a:gd name="T13" fmla="*/ 84 h 97"/>
                <a:gd name="T14" fmla="*/ 129 w 181"/>
                <a:gd name="T15" fmla="*/ 80 h 97"/>
                <a:gd name="T16" fmla="*/ 117 w 181"/>
                <a:gd name="T17" fmla="*/ 76 h 97"/>
                <a:gd name="T18" fmla="*/ 105 w 181"/>
                <a:gd name="T19" fmla="*/ 71 h 97"/>
                <a:gd name="T20" fmla="*/ 93 w 181"/>
                <a:gd name="T21" fmla="*/ 66 h 97"/>
                <a:gd name="T22" fmla="*/ 82 w 181"/>
                <a:gd name="T23" fmla="*/ 62 h 97"/>
                <a:gd name="T24" fmla="*/ 71 w 181"/>
                <a:gd name="T25" fmla="*/ 57 h 97"/>
                <a:gd name="T26" fmla="*/ 61 w 181"/>
                <a:gd name="T27" fmla="*/ 52 h 97"/>
                <a:gd name="T28" fmla="*/ 52 w 181"/>
                <a:gd name="T29" fmla="*/ 47 h 97"/>
                <a:gd name="T30" fmla="*/ 45 w 181"/>
                <a:gd name="T31" fmla="*/ 42 h 97"/>
                <a:gd name="T32" fmla="*/ 39 w 181"/>
                <a:gd name="T33" fmla="*/ 37 h 97"/>
                <a:gd name="T34" fmla="*/ 38 w 181"/>
                <a:gd name="T35" fmla="*/ 37 h 97"/>
                <a:gd name="T36" fmla="*/ 36 w 181"/>
                <a:gd name="T37" fmla="*/ 36 h 97"/>
                <a:gd name="T38" fmla="*/ 35 w 181"/>
                <a:gd name="T39" fmla="*/ 34 h 97"/>
                <a:gd name="T40" fmla="*/ 33 w 181"/>
                <a:gd name="T41" fmla="*/ 32 h 97"/>
                <a:gd name="T42" fmla="*/ 30 w 181"/>
                <a:gd name="T43" fmla="*/ 30 h 97"/>
                <a:gd name="T44" fmla="*/ 28 w 181"/>
                <a:gd name="T45" fmla="*/ 28 h 97"/>
                <a:gd name="T46" fmla="*/ 25 w 181"/>
                <a:gd name="T47" fmla="*/ 26 h 97"/>
                <a:gd name="T48" fmla="*/ 22 w 181"/>
                <a:gd name="T49" fmla="*/ 24 h 97"/>
                <a:gd name="T50" fmla="*/ 19 w 181"/>
                <a:gd name="T51" fmla="*/ 22 h 97"/>
                <a:gd name="T52" fmla="*/ 16 w 181"/>
                <a:gd name="T53" fmla="*/ 19 h 97"/>
                <a:gd name="T54" fmla="*/ 13 w 181"/>
                <a:gd name="T55" fmla="*/ 17 h 97"/>
                <a:gd name="T56" fmla="*/ 10 w 181"/>
                <a:gd name="T57" fmla="*/ 15 h 97"/>
                <a:gd name="T58" fmla="*/ 7 w 181"/>
                <a:gd name="T59" fmla="*/ 13 h 97"/>
                <a:gd name="T60" fmla="*/ 5 w 181"/>
                <a:gd name="T61" fmla="*/ 11 h 97"/>
                <a:gd name="T62" fmla="*/ 2 w 181"/>
                <a:gd name="T63" fmla="*/ 9 h 97"/>
                <a:gd name="T64" fmla="*/ 0 w 181"/>
                <a:gd name="T65" fmla="*/ 8 h 97"/>
                <a:gd name="T66" fmla="*/ 1 w 181"/>
                <a:gd name="T67" fmla="*/ 8 h 97"/>
                <a:gd name="T68" fmla="*/ 1 w 181"/>
                <a:gd name="T69" fmla="*/ 7 h 97"/>
                <a:gd name="T70" fmla="*/ 2 w 181"/>
                <a:gd name="T71" fmla="*/ 6 h 97"/>
                <a:gd name="T72" fmla="*/ 2 w 181"/>
                <a:gd name="T73" fmla="*/ 5 h 97"/>
                <a:gd name="T74" fmla="*/ 3 w 181"/>
                <a:gd name="T75" fmla="*/ 3 h 97"/>
                <a:gd name="T76" fmla="*/ 2 w 181"/>
                <a:gd name="T77" fmla="*/ 2 h 97"/>
                <a:gd name="T78" fmla="*/ 2 w 181"/>
                <a:gd name="T79" fmla="*/ 0 h 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1" h="97">
                  <a:moveTo>
                    <a:pt x="180" y="96"/>
                  </a:moveTo>
                  <a:lnTo>
                    <a:pt x="178" y="96"/>
                  </a:lnTo>
                  <a:lnTo>
                    <a:pt x="173" y="94"/>
                  </a:lnTo>
                  <a:lnTo>
                    <a:pt x="167" y="92"/>
                  </a:lnTo>
                  <a:lnTo>
                    <a:pt x="159" y="90"/>
                  </a:lnTo>
                  <a:lnTo>
                    <a:pt x="150" y="87"/>
                  </a:lnTo>
                  <a:lnTo>
                    <a:pt x="140" y="84"/>
                  </a:lnTo>
                  <a:lnTo>
                    <a:pt x="129" y="80"/>
                  </a:lnTo>
                  <a:lnTo>
                    <a:pt x="117" y="76"/>
                  </a:lnTo>
                  <a:lnTo>
                    <a:pt x="105" y="71"/>
                  </a:lnTo>
                  <a:lnTo>
                    <a:pt x="93" y="66"/>
                  </a:lnTo>
                  <a:lnTo>
                    <a:pt x="82" y="62"/>
                  </a:lnTo>
                  <a:lnTo>
                    <a:pt x="71" y="57"/>
                  </a:lnTo>
                  <a:lnTo>
                    <a:pt x="61" y="52"/>
                  </a:lnTo>
                  <a:lnTo>
                    <a:pt x="52" y="47"/>
                  </a:lnTo>
                  <a:lnTo>
                    <a:pt x="45" y="42"/>
                  </a:lnTo>
                  <a:lnTo>
                    <a:pt x="39" y="37"/>
                  </a:lnTo>
                  <a:lnTo>
                    <a:pt x="38" y="37"/>
                  </a:lnTo>
                  <a:lnTo>
                    <a:pt x="36" y="36"/>
                  </a:lnTo>
                  <a:lnTo>
                    <a:pt x="35" y="34"/>
                  </a:lnTo>
                  <a:lnTo>
                    <a:pt x="33" y="32"/>
                  </a:lnTo>
                  <a:lnTo>
                    <a:pt x="30" y="30"/>
                  </a:lnTo>
                  <a:lnTo>
                    <a:pt x="28" y="28"/>
                  </a:lnTo>
                  <a:lnTo>
                    <a:pt x="25" y="26"/>
                  </a:lnTo>
                  <a:lnTo>
                    <a:pt x="22" y="24"/>
                  </a:lnTo>
                  <a:lnTo>
                    <a:pt x="19" y="22"/>
                  </a:lnTo>
                  <a:lnTo>
                    <a:pt x="16" y="19"/>
                  </a:lnTo>
                  <a:lnTo>
                    <a:pt x="13" y="17"/>
                  </a:lnTo>
                  <a:lnTo>
                    <a:pt x="10" y="15"/>
                  </a:lnTo>
                  <a:lnTo>
                    <a:pt x="7" y="13"/>
                  </a:lnTo>
                  <a:lnTo>
                    <a:pt x="5" y="11"/>
                  </a:lnTo>
                  <a:lnTo>
                    <a:pt x="2" y="9"/>
                  </a:lnTo>
                  <a:lnTo>
                    <a:pt x="0" y="8"/>
                  </a:lnTo>
                  <a:lnTo>
                    <a:pt x="1" y="8"/>
                  </a:lnTo>
                  <a:lnTo>
                    <a:pt x="1" y="7"/>
                  </a:lnTo>
                  <a:lnTo>
                    <a:pt x="2" y="6"/>
                  </a:lnTo>
                  <a:lnTo>
                    <a:pt x="2" y="5"/>
                  </a:lnTo>
                  <a:lnTo>
                    <a:pt x="3" y="3"/>
                  </a:lnTo>
                  <a:lnTo>
                    <a:pt x="2" y="2"/>
                  </a:lnTo>
                  <a:lnTo>
                    <a:pt x="2" y="0"/>
                  </a:lnTo>
                </a:path>
              </a:pathLst>
            </a:custGeom>
            <a:noFill/>
            <a:ln w="12700" cap="rnd" cmpd="sng">
              <a:solidFill>
                <a:srgbClr val="8D6767"/>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514" name="Freeform 165"/>
            <p:cNvSpPr>
              <a:spLocks/>
            </p:cNvSpPr>
            <p:nvPr/>
          </p:nvSpPr>
          <p:spPr bwMode="auto">
            <a:xfrm>
              <a:off x="2215" y="1379"/>
              <a:ext cx="661" cy="328"/>
            </a:xfrm>
            <a:custGeom>
              <a:avLst/>
              <a:gdLst>
                <a:gd name="T0" fmla="*/ 655 w 661"/>
                <a:gd name="T1" fmla="*/ 207 h 328"/>
                <a:gd name="T2" fmla="*/ 641 w 661"/>
                <a:gd name="T3" fmla="*/ 199 h 328"/>
                <a:gd name="T4" fmla="*/ 620 w 661"/>
                <a:gd name="T5" fmla="*/ 189 h 328"/>
                <a:gd name="T6" fmla="*/ 595 w 661"/>
                <a:gd name="T7" fmla="*/ 179 h 328"/>
                <a:gd name="T8" fmla="*/ 569 w 661"/>
                <a:gd name="T9" fmla="*/ 171 h 328"/>
                <a:gd name="T10" fmla="*/ 550 w 661"/>
                <a:gd name="T11" fmla="*/ 166 h 328"/>
                <a:gd name="T12" fmla="*/ 534 w 661"/>
                <a:gd name="T13" fmla="*/ 158 h 328"/>
                <a:gd name="T14" fmla="*/ 503 w 661"/>
                <a:gd name="T15" fmla="*/ 143 h 328"/>
                <a:gd name="T16" fmla="*/ 462 w 661"/>
                <a:gd name="T17" fmla="*/ 122 h 328"/>
                <a:gd name="T18" fmla="*/ 413 w 661"/>
                <a:gd name="T19" fmla="*/ 99 h 328"/>
                <a:gd name="T20" fmla="*/ 360 w 661"/>
                <a:gd name="T21" fmla="*/ 74 h 328"/>
                <a:gd name="T22" fmla="*/ 304 w 661"/>
                <a:gd name="T23" fmla="*/ 50 h 328"/>
                <a:gd name="T24" fmla="*/ 249 w 661"/>
                <a:gd name="T25" fmla="*/ 29 h 328"/>
                <a:gd name="T26" fmla="*/ 198 w 661"/>
                <a:gd name="T27" fmla="*/ 12 h 328"/>
                <a:gd name="T28" fmla="*/ 154 w 661"/>
                <a:gd name="T29" fmla="*/ 2 h 328"/>
                <a:gd name="T30" fmla="*/ 119 w 661"/>
                <a:gd name="T31" fmla="*/ 1 h 328"/>
                <a:gd name="T32" fmla="*/ 104 w 661"/>
                <a:gd name="T33" fmla="*/ 3 h 328"/>
                <a:gd name="T34" fmla="*/ 87 w 661"/>
                <a:gd name="T35" fmla="*/ 5 h 328"/>
                <a:gd name="T36" fmla="*/ 66 w 661"/>
                <a:gd name="T37" fmla="*/ 9 h 328"/>
                <a:gd name="T38" fmla="*/ 44 w 661"/>
                <a:gd name="T39" fmla="*/ 14 h 328"/>
                <a:gd name="T40" fmla="*/ 28 w 661"/>
                <a:gd name="T41" fmla="*/ 22 h 328"/>
                <a:gd name="T42" fmla="*/ 21 w 661"/>
                <a:gd name="T43" fmla="*/ 27 h 328"/>
                <a:gd name="T44" fmla="*/ 13 w 661"/>
                <a:gd name="T45" fmla="*/ 31 h 328"/>
                <a:gd name="T46" fmla="*/ 6 w 661"/>
                <a:gd name="T47" fmla="*/ 38 h 328"/>
                <a:gd name="T48" fmla="*/ 1 w 661"/>
                <a:gd name="T49" fmla="*/ 48 h 328"/>
                <a:gd name="T50" fmla="*/ 2 w 661"/>
                <a:gd name="T51" fmla="*/ 62 h 328"/>
                <a:gd name="T52" fmla="*/ 15 w 661"/>
                <a:gd name="T53" fmla="*/ 88 h 328"/>
                <a:gd name="T54" fmla="*/ 36 w 661"/>
                <a:gd name="T55" fmla="*/ 118 h 328"/>
                <a:gd name="T56" fmla="*/ 60 w 661"/>
                <a:gd name="T57" fmla="*/ 147 h 328"/>
                <a:gd name="T58" fmla="*/ 86 w 661"/>
                <a:gd name="T59" fmla="*/ 174 h 328"/>
                <a:gd name="T60" fmla="*/ 114 w 661"/>
                <a:gd name="T61" fmla="*/ 200 h 328"/>
                <a:gd name="T62" fmla="*/ 143 w 661"/>
                <a:gd name="T63" fmla="*/ 225 h 328"/>
                <a:gd name="T64" fmla="*/ 171 w 661"/>
                <a:gd name="T65" fmla="*/ 247 h 328"/>
                <a:gd name="T66" fmla="*/ 198 w 661"/>
                <a:gd name="T67" fmla="*/ 266 h 328"/>
                <a:gd name="T68" fmla="*/ 224 w 661"/>
                <a:gd name="T69" fmla="*/ 283 h 328"/>
                <a:gd name="T70" fmla="*/ 246 w 661"/>
                <a:gd name="T71" fmla="*/ 296 h 328"/>
                <a:gd name="T72" fmla="*/ 264 w 661"/>
                <a:gd name="T73" fmla="*/ 307 h 328"/>
                <a:gd name="T74" fmla="*/ 302 w 661"/>
                <a:gd name="T75" fmla="*/ 321 h 328"/>
                <a:gd name="T76" fmla="*/ 339 w 661"/>
                <a:gd name="T77" fmla="*/ 327 h 328"/>
                <a:gd name="T78" fmla="*/ 373 w 661"/>
                <a:gd name="T79" fmla="*/ 326 h 328"/>
                <a:gd name="T80" fmla="*/ 402 w 661"/>
                <a:gd name="T81" fmla="*/ 322 h 328"/>
                <a:gd name="T82" fmla="*/ 425 w 661"/>
                <a:gd name="T83" fmla="*/ 317 h 328"/>
                <a:gd name="T84" fmla="*/ 444 w 661"/>
                <a:gd name="T85" fmla="*/ 311 h 328"/>
                <a:gd name="T86" fmla="*/ 461 w 661"/>
                <a:gd name="T87" fmla="*/ 302 h 328"/>
                <a:gd name="T88" fmla="*/ 475 w 661"/>
                <a:gd name="T89" fmla="*/ 293 h 328"/>
                <a:gd name="T90" fmla="*/ 488 w 661"/>
                <a:gd name="T91" fmla="*/ 285 h 328"/>
                <a:gd name="T92" fmla="*/ 502 w 661"/>
                <a:gd name="T93" fmla="*/ 279 h 328"/>
                <a:gd name="T94" fmla="*/ 522 w 661"/>
                <a:gd name="T95" fmla="*/ 276 h 328"/>
                <a:gd name="T96" fmla="*/ 542 w 661"/>
                <a:gd name="T97" fmla="*/ 277 h 328"/>
                <a:gd name="T98" fmla="*/ 548 w 661"/>
                <a:gd name="T99" fmla="*/ 276 h 328"/>
                <a:gd name="T100" fmla="*/ 550 w 661"/>
                <a:gd name="T101" fmla="*/ 261 h 328"/>
                <a:gd name="T102" fmla="*/ 562 w 661"/>
                <a:gd name="T103" fmla="*/ 243 h 328"/>
                <a:gd name="T104" fmla="*/ 584 w 661"/>
                <a:gd name="T105" fmla="*/ 227 h 328"/>
                <a:gd name="T106" fmla="*/ 612 w 661"/>
                <a:gd name="T107" fmla="*/ 216 h 328"/>
                <a:gd name="T108" fmla="*/ 641 w 661"/>
                <a:gd name="T109" fmla="*/ 210 h 3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61" h="328">
                  <a:moveTo>
                    <a:pt x="660" y="210"/>
                  </a:moveTo>
                  <a:lnTo>
                    <a:pt x="658" y="209"/>
                  </a:lnTo>
                  <a:lnTo>
                    <a:pt x="655" y="207"/>
                  </a:lnTo>
                  <a:lnTo>
                    <a:pt x="651" y="204"/>
                  </a:lnTo>
                  <a:lnTo>
                    <a:pt x="646" y="202"/>
                  </a:lnTo>
                  <a:lnTo>
                    <a:pt x="641" y="199"/>
                  </a:lnTo>
                  <a:lnTo>
                    <a:pt x="634" y="195"/>
                  </a:lnTo>
                  <a:lnTo>
                    <a:pt x="627" y="192"/>
                  </a:lnTo>
                  <a:lnTo>
                    <a:pt x="620" y="189"/>
                  </a:lnTo>
                  <a:lnTo>
                    <a:pt x="612" y="186"/>
                  </a:lnTo>
                  <a:lnTo>
                    <a:pt x="604" y="183"/>
                  </a:lnTo>
                  <a:lnTo>
                    <a:pt x="595" y="179"/>
                  </a:lnTo>
                  <a:lnTo>
                    <a:pt x="587" y="177"/>
                  </a:lnTo>
                  <a:lnTo>
                    <a:pt x="578" y="174"/>
                  </a:lnTo>
                  <a:lnTo>
                    <a:pt x="569" y="171"/>
                  </a:lnTo>
                  <a:lnTo>
                    <a:pt x="561" y="169"/>
                  </a:lnTo>
                  <a:lnTo>
                    <a:pt x="552" y="167"/>
                  </a:lnTo>
                  <a:lnTo>
                    <a:pt x="550" y="166"/>
                  </a:lnTo>
                  <a:lnTo>
                    <a:pt x="547" y="164"/>
                  </a:lnTo>
                  <a:lnTo>
                    <a:pt x="541" y="162"/>
                  </a:lnTo>
                  <a:lnTo>
                    <a:pt x="534" y="158"/>
                  </a:lnTo>
                  <a:lnTo>
                    <a:pt x="525" y="154"/>
                  </a:lnTo>
                  <a:lnTo>
                    <a:pt x="514" y="148"/>
                  </a:lnTo>
                  <a:lnTo>
                    <a:pt x="503" y="143"/>
                  </a:lnTo>
                  <a:lnTo>
                    <a:pt x="490" y="137"/>
                  </a:lnTo>
                  <a:lnTo>
                    <a:pt x="477" y="130"/>
                  </a:lnTo>
                  <a:lnTo>
                    <a:pt x="462" y="122"/>
                  </a:lnTo>
                  <a:lnTo>
                    <a:pt x="447" y="115"/>
                  </a:lnTo>
                  <a:lnTo>
                    <a:pt x="430" y="107"/>
                  </a:lnTo>
                  <a:lnTo>
                    <a:pt x="413" y="99"/>
                  </a:lnTo>
                  <a:lnTo>
                    <a:pt x="396" y="91"/>
                  </a:lnTo>
                  <a:lnTo>
                    <a:pt x="378" y="83"/>
                  </a:lnTo>
                  <a:lnTo>
                    <a:pt x="360" y="74"/>
                  </a:lnTo>
                  <a:lnTo>
                    <a:pt x="341" y="66"/>
                  </a:lnTo>
                  <a:lnTo>
                    <a:pt x="323" y="58"/>
                  </a:lnTo>
                  <a:lnTo>
                    <a:pt x="304" y="50"/>
                  </a:lnTo>
                  <a:lnTo>
                    <a:pt x="286" y="43"/>
                  </a:lnTo>
                  <a:lnTo>
                    <a:pt x="267" y="36"/>
                  </a:lnTo>
                  <a:lnTo>
                    <a:pt x="249" y="29"/>
                  </a:lnTo>
                  <a:lnTo>
                    <a:pt x="232" y="23"/>
                  </a:lnTo>
                  <a:lnTo>
                    <a:pt x="215" y="17"/>
                  </a:lnTo>
                  <a:lnTo>
                    <a:pt x="198" y="12"/>
                  </a:lnTo>
                  <a:lnTo>
                    <a:pt x="183" y="8"/>
                  </a:lnTo>
                  <a:lnTo>
                    <a:pt x="168" y="5"/>
                  </a:lnTo>
                  <a:lnTo>
                    <a:pt x="154" y="2"/>
                  </a:lnTo>
                  <a:lnTo>
                    <a:pt x="142" y="1"/>
                  </a:lnTo>
                  <a:lnTo>
                    <a:pt x="130" y="0"/>
                  </a:lnTo>
                  <a:lnTo>
                    <a:pt x="119" y="1"/>
                  </a:lnTo>
                  <a:lnTo>
                    <a:pt x="110" y="2"/>
                  </a:lnTo>
                  <a:lnTo>
                    <a:pt x="107" y="3"/>
                  </a:lnTo>
                  <a:lnTo>
                    <a:pt x="104" y="3"/>
                  </a:lnTo>
                  <a:lnTo>
                    <a:pt x="99" y="3"/>
                  </a:lnTo>
                  <a:lnTo>
                    <a:pt x="94" y="4"/>
                  </a:lnTo>
                  <a:lnTo>
                    <a:pt x="87" y="5"/>
                  </a:lnTo>
                  <a:lnTo>
                    <a:pt x="80" y="6"/>
                  </a:lnTo>
                  <a:lnTo>
                    <a:pt x="73" y="7"/>
                  </a:lnTo>
                  <a:lnTo>
                    <a:pt x="66" y="9"/>
                  </a:lnTo>
                  <a:lnTo>
                    <a:pt x="58" y="10"/>
                  </a:lnTo>
                  <a:lnTo>
                    <a:pt x="51" y="12"/>
                  </a:lnTo>
                  <a:lnTo>
                    <a:pt x="44" y="14"/>
                  </a:lnTo>
                  <a:lnTo>
                    <a:pt x="38" y="17"/>
                  </a:lnTo>
                  <a:lnTo>
                    <a:pt x="32" y="19"/>
                  </a:lnTo>
                  <a:lnTo>
                    <a:pt x="28" y="22"/>
                  </a:lnTo>
                  <a:lnTo>
                    <a:pt x="24" y="25"/>
                  </a:lnTo>
                  <a:lnTo>
                    <a:pt x="23" y="26"/>
                  </a:lnTo>
                  <a:lnTo>
                    <a:pt x="21" y="27"/>
                  </a:lnTo>
                  <a:lnTo>
                    <a:pt x="19" y="28"/>
                  </a:lnTo>
                  <a:lnTo>
                    <a:pt x="16" y="29"/>
                  </a:lnTo>
                  <a:lnTo>
                    <a:pt x="13" y="31"/>
                  </a:lnTo>
                  <a:lnTo>
                    <a:pt x="11" y="33"/>
                  </a:lnTo>
                  <a:lnTo>
                    <a:pt x="8" y="35"/>
                  </a:lnTo>
                  <a:lnTo>
                    <a:pt x="6" y="38"/>
                  </a:lnTo>
                  <a:lnTo>
                    <a:pt x="3" y="41"/>
                  </a:lnTo>
                  <a:lnTo>
                    <a:pt x="2" y="44"/>
                  </a:lnTo>
                  <a:lnTo>
                    <a:pt x="1" y="48"/>
                  </a:lnTo>
                  <a:lnTo>
                    <a:pt x="0" y="52"/>
                  </a:lnTo>
                  <a:lnTo>
                    <a:pt x="0" y="57"/>
                  </a:lnTo>
                  <a:lnTo>
                    <a:pt x="2" y="62"/>
                  </a:lnTo>
                  <a:lnTo>
                    <a:pt x="4" y="68"/>
                  </a:lnTo>
                  <a:lnTo>
                    <a:pt x="9" y="78"/>
                  </a:lnTo>
                  <a:lnTo>
                    <a:pt x="15" y="88"/>
                  </a:lnTo>
                  <a:lnTo>
                    <a:pt x="22" y="98"/>
                  </a:lnTo>
                  <a:lnTo>
                    <a:pt x="29" y="108"/>
                  </a:lnTo>
                  <a:lnTo>
                    <a:pt x="36" y="118"/>
                  </a:lnTo>
                  <a:lnTo>
                    <a:pt x="43" y="128"/>
                  </a:lnTo>
                  <a:lnTo>
                    <a:pt x="51" y="137"/>
                  </a:lnTo>
                  <a:lnTo>
                    <a:pt x="60" y="147"/>
                  </a:lnTo>
                  <a:lnTo>
                    <a:pt x="68" y="156"/>
                  </a:lnTo>
                  <a:lnTo>
                    <a:pt x="77" y="165"/>
                  </a:lnTo>
                  <a:lnTo>
                    <a:pt x="86" y="174"/>
                  </a:lnTo>
                  <a:lnTo>
                    <a:pt x="95" y="183"/>
                  </a:lnTo>
                  <a:lnTo>
                    <a:pt x="105" y="192"/>
                  </a:lnTo>
                  <a:lnTo>
                    <a:pt x="114" y="200"/>
                  </a:lnTo>
                  <a:lnTo>
                    <a:pt x="124" y="209"/>
                  </a:lnTo>
                  <a:lnTo>
                    <a:pt x="133" y="217"/>
                  </a:lnTo>
                  <a:lnTo>
                    <a:pt x="143" y="225"/>
                  </a:lnTo>
                  <a:lnTo>
                    <a:pt x="152" y="232"/>
                  </a:lnTo>
                  <a:lnTo>
                    <a:pt x="162" y="239"/>
                  </a:lnTo>
                  <a:lnTo>
                    <a:pt x="171" y="247"/>
                  </a:lnTo>
                  <a:lnTo>
                    <a:pt x="180" y="253"/>
                  </a:lnTo>
                  <a:lnTo>
                    <a:pt x="189" y="260"/>
                  </a:lnTo>
                  <a:lnTo>
                    <a:pt x="198" y="266"/>
                  </a:lnTo>
                  <a:lnTo>
                    <a:pt x="207" y="272"/>
                  </a:lnTo>
                  <a:lnTo>
                    <a:pt x="215" y="278"/>
                  </a:lnTo>
                  <a:lnTo>
                    <a:pt x="224" y="283"/>
                  </a:lnTo>
                  <a:lnTo>
                    <a:pt x="231" y="288"/>
                  </a:lnTo>
                  <a:lnTo>
                    <a:pt x="239" y="292"/>
                  </a:lnTo>
                  <a:lnTo>
                    <a:pt x="246" y="296"/>
                  </a:lnTo>
                  <a:lnTo>
                    <a:pt x="253" y="300"/>
                  </a:lnTo>
                  <a:lnTo>
                    <a:pt x="259" y="304"/>
                  </a:lnTo>
                  <a:lnTo>
                    <a:pt x="264" y="307"/>
                  </a:lnTo>
                  <a:lnTo>
                    <a:pt x="277" y="313"/>
                  </a:lnTo>
                  <a:lnTo>
                    <a:pt x="290" y="317"/>
                  </a:lnTo>
                  <a:lnTo>
                    <a:pt x="302" y="321"/>
                  </a:lnTo>
                  <a:lnTo>
                    <a:pt x="315" y="324"/>
                  </a:lnTo>
                  <a:lnTo>
                    <a:pt x="327" y="326"/>
                  </a:lnTo>
                  <a:lnTo>
                    <a:pt x="339" y="327"/>
                  </a:lnTo>
                  <a:lnTo>
                    <a:pt x="351" y="327"/>
                  </a:lnTo>
                  <a:lnTo>
                    <a:pt x="362" y="327"/>
                  </a:lnTo>
                  <a:lnTo>
                    <a:pt x="373" y="326"/>
                  </a:lnTo>
                  <a:lnTo>
                    <a:pt x="383" y="325"/>
                  </a:lnTo>
                  <a:lnTo>
                    <a:pt x="393" y="324"/>
                  </a:lnTo>
                  <a:lnTo>
                    <a:pt x="402" y="322"/>
                  </a:lnTo>
                  <a:lnTo>
                    <a:pt x="411" y="320"/>
                  </a:lnTo>
                  <a:lnTo>
                    <a:pt x="418" y="319"/>
                  </a:lnTo>
                  <a:lnTo>
                    <a:pt x="425" y="317"/>
                  </a:lnTo>
                  <a:lnTo>
                    <a:pt x="430" y="315"/>
                  </a:lnTo>
                  <a:lnTo>
                    <a:pt x="438" y="313"/>
                  </a:lnTo>
                  <a:lnTo>
                    <a:pt x="444" y="311"/>
                  </a:lnTo>
                  <a:lnTo>
                    <a:pt x="450" y="308"/>
                  </a:lnTo>
                  <a:lnTo>
                    <a:pt x="456" y="305"/>
                  </a:lnTo>
                  <a:lnTo>
                    <a:pt x="461" y="302"/>
                  </a:lnTo>
                  <a:lnTo>
                    <a:pt x="466" y="299"/>
                  </a:lnTo>
                  <a:lnTo>
                    <a:pt x="471" y="296"/>
                  </a:lnTo>
                  <a:lnTo>
                    <a:pt x="475" y="293"/>
                  </a:lnTo>
                  <a:lnTo>
                    <a:pt x="479" y="290"/>
                  </a:lnTo>
                  <a:lnTo>
                    <a:pt x="484" y="287"/>
                  </a:lnTo>
                  <a:lnTo>
                    <a:pt x="488" y="285"/>
                  </a:lnTo>
                  <a:lnTo>
                    <a:pt x="493" y="283"/>
                  </a:lnTo>
                  <a:lnTo>
                    <a:pt x="497" y="281"/>
                  </a:lnTo>
                  <a:lnTo>
                    <a:pt x="502" y="279"/>
                  </a:lnTo>
                  <a:lnTo>
                    <a:pt x="507" y="278"/>
                  </a:lnTo>
                  <a:lnTo>
                    <a:pt x="512" y="277"/>
                  </a:lnTo>
                  <a:lnTo>
                    <a:pt x="522" y="276"/>
                  </a:lnTo>
                  <a:lnTo>
                    <a:pt x="530" y="276"/>
                  </a:lnTo>
                  <a:lnTo>
                    <a:pt x="537" y="276"/>
                  </a:lnTo>
                  <a:lnTo>
                    <a:pt x="542" y="277"/>
                  </a:lnTo>
                  <a:lnTo>
                    <a:pt x="545" y="277"/>
                  </a:lnTo>
                  <a:lnTo>
                    <a:pt x="547" y="277"/>
                  </a:lnTo>
                  <a:lnTo>
                    <a:pt x="548" y="276"/>
                  </a:lnTo>
                  <a:lnTo>
                    <a:pt x="548" y="275"/>
                  </a:lnTo>
                  <a:lnTo>
                    <a:pt x="548" y="268"/>
                  </a:lnTo>
                  <a:lnTo>
                    <a:pt x="550" y="261"/>
                  </a:lnTo>
                  <a:lnTo>
                    <a:pt x="552" y="255"/>
                  </a:lnTo>
                  <a:lnTo>
                    <a:pt x="557" y="249"/>
                  </a:lnTo>
                  <a:lnTo>
                    <a:pt x="562" y="243"/>
                  </a:lnTo>
                  <a:lnTo>
                    <a:pt x="569" y="237"/>
                  </a:lnTo>
                  <a:lnTo>
                    <a:pt x="576" y="232"/>
                  </a:lnTo>
                  <a:lnTo>
                    <a:pt x="584" y="227"/>
                  </a:lnTo>
                  <a:lnTo>
                    <a:pt x="593" y="223"/>
                  </a:lnTo>
                  <a:lnTo>
                    <a:pt x="602" y="219"/>
                  </a:lnTo>
                  <a:lnTo>
                    <a:pt x="612" y="216"/>
                  </a:lnTo>
                  <a:lnTo>
                    <a:pt x="621" y="213"/>
                  </a:lnTo>
                  <a:lnTo>
                    <a:pt x="631" y="211"/>
                  </a:lnTo>
                  <a:lnTo>
                    <a:pt x="641" y="210"/>
                  </a:lnTo>
                  <a:lnTo>
                    <a:pt x="651" y="210"/>
                  </a:lnTo>
                  <a:lnTo>
                    <a:pt x="660" y="210"/>
                  </a:lnTo>
                </a:path>
              </a:pathLst>
            </a:custGeom>
            <a:solidFill>
              <a:srgbClr val="B3C0CC"/>
            </a:solidFill>
            <a:ln w="12700" cap="rnd" cmpd="sng">
              <a:solidFill>
                <a:srgbClr val="000000"/>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515" name="Freeform 166"/>
            <p:cNvSpPr>
              <a:spLocks/>
            </p:cNvSpPr>
            <p:nvPr/>
          </p:nvSpPr>
          <p:spPr bwMode="auto">
            <a:xfrm>
              <a:off x="2263" y="1442"/>
              <a:ext cx="32" cy="23"/>
            </a:xfrm>
            <a:custGeom>
              <a:avLst/>
              <a:gdLst>
                <a:gd name="T0" fmla="*/ 9 w 32"/>
                <a:gd name="T1" fmla="*/ 5 h 23"/>
                <a:gd name="T2" fmla="*/ 10 w 32"/>
                <a:gd name="T3" fmla="*/ 5 h 23"/>
                <a:gd name="T4" fmla="*/ 11 w 32"/>
                <a:gd name="T5" fmla="*/ 6 h 23"/>
                <a:gd name="T6" fmla="*/ 13 w 32"/>
                <a:gd name="T7" fmla="*/ 7 h 23"/>
                <a:gd name="T8" fmla="*/ 14 w 32"/>
                <a:gd name="T9" fmla="*/ 8 h 23"/>
                <a:gd name="T10" fmla="*/ 15 w 32"/>
                <a:gd name="T11" fmla="*/ 9 h 23"/>
                <a:gd name="T12" fmla="*/ 17 w 32"/>
                <a:gd name="T13" fmla="*/ 10 h 23"/>
                <a:gd name="T14" fmla="*/ 17 w 32"/>
                <a:gd name="T15" fmla="*/ 11 h 23"/>
                <a:gd name="T16" fmla="*/ 18 w 32"/>
                <a:gd name="T17" fmla="*/ 12 h 23"/>
                <a:gd name="T18" fmla="*/ 23 w 32"/>
                <a:gd name="T19" fmla="*/ 15 h 23"/>
                <a:gd name="T20" fmla="*/ 27 w 32"/>
                <a:gd name="T21" fmla="*/ 17 h 23"/>
                <a:gd name="T22" fmla="*/ 29 w 32"/>
                <a:gd name="T23" fmla="*/ 18 h 23"/>
                <a:gd name="T24" fmla="*/ 30 w 32"/>
                <a:gd name="T25" fmla="*/ 19 h 23"/>
                <a:gd name="T26" fmla="*/ 31 w 32"/>
                <a:gd name="T27" fmla="*/ 20 h 23"/>
                <a:gd name="T28" fmla="*/ 30 w 32"/>
                <a:gd name="T29" fmla="*/ 21 h 23"/>
                <a:gd name="T30" fmla="*/ 30 w 32"/>
                <a:gd name="T31" fmla="*/ 22 h 23"/>
                <a:gd name="T32" fmla="*/ 29 w 32"/>
                <a:gd name="T33" fmla="*/ 22 h 23"/>
                <a:gd name="T34" fmla="*/ 28 w 32"/>
                <a:gd name="T35" fmla="*/ 22 h 23"/>
                <a:gd name="T36" fmla="*/ 26 w 32"/>
                <a:gd name="T37" fmla="*/ 21 h 23"/>
                <a:gd name="T38" fmla="*/ 24 w 32"/>
                <a:gd name="T39" fmla="*/ 19 h 23"/>
                <a:gd name="T40" fmla="*/ 20 w 32"/>
                <a:gd name="T41" fmla="*/ 17 h 23"/>
                <a:gd name="T42" fmla="*/ 16 w 32"/>
                <a:gd name="T43" fmla="*/ 15 h 23"/>
                <a:gd name="T44" fmla="*/ 14 w 32"/>
                <a:gd name="T45" fmla="*/ 15 h 23"/>
                <a:gd name="T46" fmla="*/ 12 w 32"/>
                <a:gd name="T47" fmla="*/ 14 h 23"/>
                <a:gd name="T48" fmla="*/ 9 w 32"/>
                <a:gd name="T49" fmla="*/ 13 h 23"/>
                <a:gd name="T50" fmla="*/ 8 w 32"/>
                <a:gd name="T51" fmla="*/ 12 h 23"/>
                <a:gd name="T52" fmla="*/ 7 w 32"/>
                <a:gd name="T53" fmla="*/ 11 h 23"/>
                <a:gd name="T54" fmla="*/ 6 w 32"/>
                <a:gd name="T55" fmla="*/ 11 h 23"/>
                <a:gd name="T56" fmla="*/ 3 w 32"/>
                <a:gd name="T57" fmla="*/ 11 h 23"/>
                <a:gd name="T58" fmla="*/ 0 w 32"/>
                <a:gd name="T59" fmla="*/ 10 h 23"/>
                <a:gd name="T60" fmla="*/ 1 w 32"/>
                <a:gd name="T61" fmla="*/ 10 h 23"/>
                <a:gd name="T62" fmla="*/ 2 w 32"/>
                <a:gd name="T63" fmla="*/ 10 h 23"/>
                <a:gd name="T64" fmla="*/ 3 w 32"/>
                <a:gd name="T65" fmla="*/ 10 h 23"/>
                <a:gd name="T66" fmla="*/ 5 w 32"/>
                <a:gd name="T67" fmla="*/ 9 h 23"/>
                <a:gd name="T68" fmla="*/ 6 w 32"/>
                <a:gd name="T69" fmla="*/ 8 h 23"/>
                <a:gd name="T70" fmla="*/ 6 w 32"/>
                <a:gd name="T71" fmla="*/ 6 h 23"/>
                <a:gd name="T72" fmla="*/ 5 w 32"/>
                <a:gd name="T73" fmla="*/ 3 h 23"/>
                <a:gd name="T74" fmla="*/ 3 w 32"/>
                <a:gd name="T75" fmla="*/ 0 h 23"/>
                <a:gd name="T76" fmla="*/ 4 w 32"/>
                <a:gd name="T77" fmla="*/ 0 h 23"/>
                <a:gd name="T78" fmla="*/ 4 w 32"/>
                <a:gd name="T79" fmla="*/ 1 h 23"/>
                <a:gd name="T80" fmla="*/ 5 w 32"/>
                <a:gd name="T81" fmla="*/ 1 h 23"/>
                <a:gd name="T82" fmla="*/ 6 w 32"/>
                <a:gd name="T83" fmla="*/ 2 h 23"/>
                <a:gd name="T84" fmla="*/ 7 w 32"/>
                <a:gd name="T85" fmla="*/ 3 h 23"/>
                <a:gd name="T86" fmla="*/ 8 w 32"/>
                <a:gd name="T87" fmla="*/ 4 h 23"/>
                <a:gd name="T88" fmla="*/ 9 w 32"/>
                <a:gd name="T89" fmla="*/ 5 h 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 h="23">
                  <a:moveTo>
                    <a:pt x="9" y="5"/>
                  </a:moveTo>
                  <a:lnTo>
                    <a:pt x="10" y="5"/>
                  </a:lnTo>
                  <a:lnTo>
                    <a:pt x="11" y="6"/>
                  </a:lnTo>
                  <a:lnTo>
                    <a:pt x="13" y="7"/>
                  </a:lnTo>
                  <a:lnTo>
                    <a:pt x="14" y="8"/>
                  </a:lnTo>
                  <a:lnTo>
                    <a:pt x="15" y="9"/>
                  </a:lnTo>
                  <a:lnTo>
                    <a:pt x="17" y="10"/>
                  </a:lnTo>
                  <a:lnTo>
                    <a:pt x="17" y="11"/>
                  </a:lnTo>
                  <a:lnTo>
                    <a:pt x="18" y="12"/>
                  </a:lnTo>
                  <a:lnTo>
                    <a:pt x="23" y="15"/>
                  </a:lnTo>
                  <a:lnTo>
                    <a:pt x="27" y="17"/>
                  </a:lnTo>
                  <a:lnTo>
                    <a:pt x="29" y="18"/>
                  </a:lnTo>
                  <a:lnTo>
                    <a:pt x="30" y="19"/>
                  </a:lnTo>
                  <a:lnTo>
                    <a:pt x="31" y="20"/>
                  </a:lnTo>
                  <a:lnTo>
                    <a:pt x="30" y="21"/>
                  </a:lnTo>
                  <a:lnTo>
                    <a:pt x="30" y="22"/>
                  </a:lnTo>
                  <a:lnTo>
                    <a:pt x="29" y="22"/>
                  </a:lnTo>
                  <a:lnTo>
                    <a:pt x="28" y="22"/>
                  </a:lnTo>
                  <a:lnTo>
                    <a:pt x="26" y="21"/>
                  </a:lnTo>
                  <a:lnTo>
                    <a:pt x="24" y="19"/>
                  </a:lnTo>
                  <a:lnTo>
                    <a:pt x="20" y="17"/>
                  </a:lnTo>
                  <a:lnTo>
                    <a:pt x="16" y="15"/>
                  </a:lnTo>
                  <a:lnTo>
                    <a:pt x="14" y="15"/>
                  </a:lnTo>
                  <a:lnTo>
                    <a:pt x="12" y="14"/>
                  </a:lnTo>
                  <a:lnTo>
                    <a:pt x="9" y="13"/>
                  </a:lnTo>
                  <a:lnTo>
                    <a:pt x="8" y="12"/>
                  </a:lnTo>
                  <a:lnTo>
                    <a:pt x="7" y="11"/>
                  </a:lnTo>
                  <a:lnTo>
                    <a:pt x="6" y="11"/>
                  </a:lnTo>
                  <a:lnTo>
                    <a:pt x="3" y="11"/>
                  </a:lnTo>
                  <a:lnTo>
                    <a:pt x="0" y="10"/>
                  </a:lnTo>
                  <a:lnTo>
                    <a:pt x="1" y="10"/>
                  </a:lnTo>
                  <a:lnTo>
                    <a:pt x="2" y="10"/>
                  </a:lnTo>
                  <a:lnTo>
                    <a:pt x="3" y="10"/>
                  </a:lnTo>
                  <a:lnTo>
                    <a:pt x="5" y="9"/>
                  </a:lnTo>
                  <a:lnTo>
                    <a:pt x="6" y="8"/>
                  </a:lnTo>
                  <a:lnTo>
                    <a:pt x="6" y="6"/>
                  </a:lnTo>
                  <a:lnTo>
                    <a:pt x="5" y="3"/>
                  </a:lnTo>
                  <a:lnTo>
                    <a:pt x="3" y="0"/>
                  </a:lnTo>
                  <a:lnTo>
                    <a:pt x="4" y="0"/>
                  </a:lnTo>
                  <a:lnTo>
                    <a:pt x="4" y="1"/>
                  </a:lnTo>
                  <a:lnTo>
                    <a:pt x="5" y="1"/>
                  </a:lnTo>
                  <a:lnTo>
                    <a:pt x="6" y="2"/>
                  </a:lnTo>
                  <a:lnTo>
                    <a:pt x="7" y="3"/>
                  </a:lnTo>
                  <a:lnTo>
                    <a:pt x="8" y="4"/>
                  </a:lnTo>
                  <a:lnTo>
                    <a:pt x="9" y="5"/>
                  </a:lnTo>
                </a:path>
              </a:pathLst>
            </a:custGeom>
            <a:solidFill>
              <a:srgbClr val="27332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16" name="Freeform 167"/>
            <p:cNvSpPr>
              <a:spLocks/>
            </p:cNvSpPr>
            <p:nvPr/>
          </p:nvSpPr>
          <p:spPr bwMode="auto">
            <a:xfrm>
              <a:off x="2280" y="1453"/>
              <a:ext cx="33" cy="22"/>
            </a:xfrm>
            <a:custGeom>
              <a:avLst/>
              <a:gdLst>
                <a:gd name="T0" fmla="*/ 31 w 33"/>
                <a:gd name="T1" fmla="*/ 21 h 22"/>
                <a:gd name="T2" fmla="*/ 31 w 33"/>
                <a:gd name="T3" fmla="*/ 21 h 22"/>
                <a:gd name="T4" fmla="*/ 30 w 33"/>
                <a:gd name="T5" fmla="*/ 21 h 22"/>
                <a:gd name="T6" fmla="*/ 29 w 33"/>
                <a:gd name="T7" fmla="*/ 21 h 22"/>
                <a:gd name="T8" fmla="*/ 28 w 33"/>
                <a:gd name="T9" fmla="*/ 20 h 22"/>
                <a:gd name="T10" fmla="*/ 26 w 33"/>
                <a:gd name="T11" fmla="*/ 19 h 22"/>
                <a:gd name="T12" fmla="*/ 23 w 33"/>
                <a:gd name="T13" fmla="*/ 18 h 22"/>
                <a:gd name="T14" fmla="*/ 19 w 33"/>
                <a:gd name="T15" fmla="*/ 15 h 22"/>
                <a:gd name="T16" fmla="*/ 14 w 33"/>
                <a:gd name="T17" fmla="*/ 13 h 22"/>
                <a:gd name="T18" fmla="*/ 14 w 33"/>
                <a:gd name="T19" fmla="*/ 12 h 22"/>
                <a:gd name="T20" fmla="*/ 12 w 33"/>
                <a:gd name="T21" fmla="*/ 12 h 22"/>
                <a:gd name="T22" fmla="*/ 10 w 33"/>
                <a:gd name="T23" fmla="*/ 11 h 22"/>
                <a:gd name="T24" fmla="*/ 8 w 33"/>
                <a:gd name="T25" fmla="*/ 10 h 22"/>
                <a:gd name="T26" fmla="*/ 6 w 33"/>
                <a:gd name="T27" fmla="*/ 8 h 22"/>
                <a:gd name="T28" fmla="*/ 3 w 33"/>
                <a:gd name="T29" fmla="*/ 8 h 22"/>
                <a:gd name="T30" fmla="*/ 1 w 33"/>
                <a:gd name="T31" fmla="*/ 7 h 22"/>
                <a:gd name="T32" fmla="*/ 0 w 33"/>
                <a:gd name="T33" fmla="*/ 6 h 22"/>
                <a:gd name="T34" fmla="*/ 1 w 33"/>
                <a:gd name="T35" fmla="*/ 6 h 22"/>
                <a:gd name="T36" fmla="*/ 2 w 33"/>
                <a:gd name="T37" fmla="*/ 6 h 22"/>
                <a:gd name="T38" fmla="*/ 3 w 33"/>
                <a:gd name="T39" fmla="*/ 6 h 22"/>
                <a:gd name="T40" fmla="*/ 4 w 33"/>
                <a:gd name="T41" fmla="*/ 5 h 22"/>
                <a:gd name="T42" fmla="*/ 5 w 33"/>
                <a:gd name="T43" fmla="*/ 4 h 22"/>
                <a:gd name="T44" fmla="*/ 5 w 33"/>
                <a:gd name="T45" fmla="*/ 2 h 22"/>
                <a:gd name="T46" fmla="*/ 4 w 33"/>
                <a:gd name="T47" fmla="*/ 0 h 22"/>
                <a:gd name="T48" fmla="*/ 5 w 33"/>
                <a:gd name="T49" fmla="*/ 1 h 22"/>
                <a:gd name="T50" fmla="*/ 6 w 33"/>
                <a:gd name="T51" fmla="*/ 2 h 22"/>
                <a:gd name="T52" fmla="*/ 7 w 33"/>
                <a:gd name="T53" fmla="*/ 3 h 22"/>
                <a:gd name="T54" fmla="*/ 9 w 33"/>
                <a:gd name="T55" fmla="*/ 4 h 22"/>
                <a:gd name="T56" fmla="*/ 11 w 33"/>
                <a:gd name="T57" fmla="*/ 5 h 22"/>
                <a:gd name="T58" fmla="*/ 13 w 33"/>
                <a:gd name="T59" fmla="*/ 7 h 22"/>
                <a:gd name="T60" fmla="*/ 17 w 33"/>
                <a:gd name="T61" fmla="*/ 9 h 22"/>
                <a:gd name="T62" fmla="*/ 22 w 33"/>
                <a:gd name="T63" fmla="*/ 12 h 22"/>
                <a:gd name="T64" fmla="*/ 26 w 33"/>
                <a:gd name="T65" fmla="*/ 14 h 22"/>
                <a:gd name="T66" fmla="*/ 28 w 33"/>
                <a:gd name="T67" fmla="*/ 16 h 22"/>
                <a:gd name="T68" fmla="*/ 30 w 33"/>
                <a:gd name="T69" fmla="*/ 17 h 22"/>
                <a:gd name="T70" fmla="*/ 31 w 33"/>
                <a:gd name="T71" fmla="*/ 19 h 22"/>
                <a:gd name="T72" fmla="*/ 32 w 33"/>
                <a:gd name="T73" fmla="*/ 19 h 22"/>
                <a:gd name="T74" fmla="*/ 32 w 33"/>
                <a:gd name="T75" fmla="*/ 20 h 22"/>
                <a:gd name="T76" fmla="*/ 31 w 33"/>
                <a:gd name="T77" fmla="*/ 21 h 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3" h="22">
                  <a:moveTo>
                    <a:pt x="31" y="21"/>
                  </a:moveTo>
                  <a:lnTo>
                    <a:pt x="31" y="21"/>
                  </a:lnTo>
                  <a:lnTo>
                    <a:pt x="30" y="21"/>
                  </a:lnTo>
                  <a:lnTo>
                    <a:pt x="29" y="21"/>
                  </a:lnTo>
                  <a:lnTo>
                    <a:pt x="28" y="20"/>
                  </a:lnTo>
                  <a:lnTo>
                    <a:pt x="26" y="19"/>
                  </a:lnTo>
                  <a:lnTo>
                    <a:pt x="23" y="18"/>
                  </a:lnTo>
                  <a:lnTo>
                    <a:pt x="19" y="15"/>
                  </a:lnTo>
                  <a:lnTo>
                    <a:pt x="14" y="13"/>
                  </a:lnTo>
                  <a:lnTo>
                    <a:pt x="14" y="12"/>
                  </a:lnTo>
                  <a:lnTo>
                    <a:pt x="12" y="12"/>
                  </a:lnTo>
                  <a:lnTo>
                    <a:pt x="10" y="11"/>
                  </a:lnTo>
                  <a:lnTo>
                    <a:pt x="8" y="10"/>
                  </a:lnTo>
                  <a:lnTo>
                    <a:pt x="6" y="8"/>
                  </a:lnTo>
                  <a:lnTo>
                    <a:pt x="3" y="8"/>
                  </a:lnTo>
                  <a:lnTo>
                    <a:pt x="1" y="7"/>
                  </a:lnTo>
                  <a:lnTo>
                    <a:pt x="0" y="6"/>
                  </a:lnTo>
                  <a:lnTo>
                    <a:pt x="1" y="6"/>
                  </a:lnTo>
                  <a:lnTo>
                    <a:pt x="2" y="6"/>
                  </a:lnTo>
                  <a:lnTo>
                    <a:pt x="3" y="6"/>
                  </a:lnTo>
                  <a:lnTo>
                    <a:pt x="4" y="5"/>
                  </a:lnTo>
                  <a:lnTo>
                    <a:pt x="5" y="4"/>
                  </a:lnTo>
                  <a:lnTo>
                    <a:pt x="5" y="2"/>
                  </a:lnTo>
                  <a:lnTo>
                    <a:pt x="4" y="0"/>
                  </a:lnTo>
                  <a:lnTo>
                    <a:pt x="5" y="1"/>
                  </a:lnTo>
                  <a:lnTo>
                    <a:pt x="6" y="2"/>
                  </a:lnTo>
                  <a:lnTo>
                    <a:pt x="7" y="3"/>
                  </a:lnTo>
                  <a:lnTo>
                    <a:pt x="9" y="4"/>
                  </a:lnTo>
                  <a:lnTo>
                    <a:pt x="11" y="5"/>
                  </a:lnTo>
                  <a:lnTo>
                    <a:pt x="13" y="7"/>
                  </a:lnTo>
                  <a:lnTo>
                    <a:pt x="17" y="9"/>
                  </a:lnTo>
                  <a:lnTo>
                    <a:pt x="22" y="12"/>
                  </a:lnTo>
                  <a:lnTo>
                    <a:pt x="26" y="14"/>
                  </a:lnTo>
                  <a:lnTo>
                    <a:pt x="28" y="16"/>
                  </a:lnTo>
                  <a:lnTo>
                    <a:pt x="30" y="17"/>
                  </a:lnTo>
                  <a:lnTo>
                    <a:pt x="31" y="19"/>
                  </a:lnTo>
                  <a:lnTo>
                    <a:pt x="32" y="19"/>
                  </a:lnTo>
                  <a:lnTo>
                    <a:pt x="32" y="20"/>
                  </a:lnTo>
                  <a:lnTo>
                    <a:pt x="31" y="21"/>
                  </a:lnTo>
                </a:path>
              </a:pathLst>
            </a:custGeom>
            <a:solidFill>
              <a:srgbClr val="27332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17" name="Freeform 168"/>
            <p:cNvSpPr>
              <a:spLocks/>
            </p:cNvSpPr>
            <p:nvPr/>
          </p:nvSpPr>
          <p:spPr bwMode="auto">
            <a:xfrm>
              <a:off x="2305" y="1466"/>
              <a:ext cx="39" cy="22"/>
            </a:xfrm>
            <a:custGeom>
              <a:avLst/>
              <a:gdLst>
                <a:gd name="T0" fmla="*/ 37 w 39"/>
                <a:gd name="T1" fmla="*/ 21 h 22"/>
                <a:gd name="T2" fmla="*/ 37 w 39"/>
                <a:gd name="T3" fmla="*/ 21 h 22"/>
                <a:gd name="T4" fmla="*/ 36 w 39"/>
                <a:gd name="T5" fmla="*/ 21 h 22"/>
                <a:gd name="T6" fmla="*/ 35 w 39"/>
                <a:gd name="T7" fmla="*/ 21 h 22"/>
                <a:gd name="T8" fmla="*/ 33 w 39"/>
                <a:gd name="T9" fmla="*/ 20 h 22"/>
                <a:gd name="T10" fmla="*/ 30 w 39"/>
                <a:gd name="T11" fmla="*/ 20 h 22"/>
                <a:gd name="T12" fmla="*/ 27 w 39"/>
                <a:gd name="T13" fmla="*/ 18 h 22"/>
                <a:gd name="T14" fmla="*/ 22 w 39"/>
                <a:gd name="T15" fmla="*/ 16 h 22"/>
                <a:gd name="T16" fmla="*/ 16 w 39"/>
                <a:gd name="T17" fmla="*/ 13 h 22"/>
                <a:gd name="T18" fmla="*/ 14 w 39"/>
                <a:gd name="T19" fmla="*/ 12 h 22"/>
                <a:gd name="T20" fmla="*/ 12 w 39"/>
                <a:gd name="T21" fmla="*/ 12 h 22"/>
                <a:gd name="T22" fmla="*/ 9 w 39"/>
                <a:gd name="T23" fmla="*/ 11 h 22"/>
                <a:gd name="T24" fmla="*/ 7 w 39"/>
                <a:gd name="T25" fmla="*/ 9 h 22"/>
                <a:gd name="T26" fmla="*/ 4 w 39"/>
                <a:gd name="T27" fmla="*/ 9 h 22"/>
                <a:gd name="T28" fmla="*/ 2 w 39"/>
                <a:gd name="T29" fmla="*/ 8 h 22"/>
                <a:gd name="T30" fmla="*/ 0 w 39"/>
                <a:gd name="T31" fmla="*/ 8 h 22"/>
                <a:gd name="T32" fmla="*/ 1 w 39"/>
                <a:gd name="T33" fmla="*/ 7 h 22"/>
                <a:gd name="T34" fmla="*/ 2 w 39"/>
                <a:gd name="T35" fmla="*/ 7 h 22"/>
                <a:gd name="T36" fmla="*/ 4 w 39"/>
                <a:gd name="T37" fmla="*/ 7 h 22"/>
                <a:gd name="T38" fmla="*/ 5 w 39"/>
                <a:gd name="T39" fmla="*/ 6 h 22"/>
                <a:gd name="T40" fmla="*/ 5 w 39"/>
                <a:gd name="T41" fmla="*/ 4 h 22"/>
                <a:gd name="T42" fmla="*/ 5 w 39"/>
                <a:gd name="T43" fmla="*/ 2 h 22"/>
                <a:gd name="T44" fmla="*/ 4 w 39"/>
                <a:gd name="T45" fmla="*/ 0 h 22"/>
                <a:gd name="T46" fmla="*/ 4 w 39"/>
                <a:gd name="T47" fmla="*/ 1 h 22"/>
                <a:gd name="T48" fmla="*/ 5 w 39"/>
                <a:gd name="T49" fmla="*/ 1 h 22"/>
                <a:gd name="T50" fmla="*/ 7 w 39"/>
                <a:gd name="T51" fmla="*/ 3 h 22"/>
                <a:gd name="T52" fmla="*/ 9 w 39"/>
                <a:gd name="T53" fmla="*/ 4 h 22"/>
                <a:gd name="T54" fmla="*/ 11 w 39"/>
                <a:gd name="T55" fmla="*/ 5 h 22"/>
                <a:gd name="T56" fmla="*/ 15 w 39"/>
                <a:gd name="T57" fmla="*/ 7 h 22"/>
                <a:gd name="T58" fmla="*/ 19 w 39"/>
                <a:gd name="T59" fmla="*/ 9 h 22"/>
                <a:gd name="T60" fmla="*/ 26 w 39"/>
                <a:gd name="T61" fmla="*/ 11 h 22"/>
                <a:gd name="T62" fmla="*/ 30 w 39"/>
                <a:gd name="T63" fmla="*/ 14 h 22"/>
                <a:gd name="T64" fmla="*/ 34 w 39"/>
                <a:gd name="T65" fmla="*/ 15 h 22"/>
                <a:gd name="T66" fmla="*/ 36 w 39"/>
                <a:gd name="T67" fmla="*/ 17 h 22"/>
                <a:gd name="T68" fmla="*/ 37 w 39"/>
                <a:gd name="T69" fmla="*/ 18 h 22"/>
                <a:gd name="T70" fmla="*/ 38 w 39"/>
                <a:gd name="T71" fmla="*/ 19 h 22"/>
                <a:gd name="T72" fmla="*/ 38 w 39"/>
                <a:gd name="T73" fmla="*/ 20 h 22"/>
                <a:gd name="T74" fmla="*/ 37 w 39"/>
                <a:gd name="T75" fmla="*/ 21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9" h="22">
                  <a:moveTo>
                    <a:pt x="37" y="21"/>
                  </a:moveTo>
                  <a:lnTo>
                    <a:pt x="37" y="21"/>
                  </a:lnTo>
                  <a:lnTo>
                    <a:pt x="36" y="21"/>
                  </a:lnTo>
                  <a:lnTo>
                    <a:pt x="35" y="21"/>
                  </a:lnTo>
                  <a:lnTo>
                    <a:pt x="33" y="20"/>
                  </a:lnTo>
                  <a:lnTo>
                    <a:pt x="30" y="20"/>
                  </a:lnTo>
                  <a:lnTo>
                    <a:pt x="27" y="18"/>
                  </a:lnTo>
                  <a:lnTo>
                    <a:pt x="22" y="16"/>
                  </a:lnTo>
                  <a:lnTo>
                    <a:pt x="16" y="13"/>
                  </a:lnTo>
                  <a:lnTo>
                    <a:pt x="14" y="12"/>
                  </a:lnTo>
                  <a:lnTo>
                    <a:pt x="12" y="12"/>
                  </a:lnTo>
                  <a:lnTo>
                    <a:pt x="9" y="11"/>
                  </a:lnTo>
                  <a:lnTo>
                    <a:pt x="7" y="9"/>
                  </a:lnTo>
                  <a:lnTo>
                    <a:pt x="4" y="9"/>
                  </a:lnTo>
                  <a:lnTo>
                    <a:pt x="2" y="8"/>
                  </a:lnTo>
                  <a:lnTo>
                    <a:pt x="0" y="8"/>
                  </a:lnTo>
                  <a:lnTo>
                    <a:pt x="1" y="7"/>
                  </a:lnTo>
                  <a:lnTo>
                    <a:pt x="2" y="7"/>
                  </a:lnTo>
                  <a:lnTo>
                    <a:pt x="4" y="7"/>
                  </a:lnTo>
                  <a:lnTo>
                    <a:pt x="5" y="6"/>
                  </a:lnTo>
                  <a:lnTo>
                    <a:pt x="5" y="4"/>
                  </a:lnTo>
                  <a:lnTo>
                    <a:pt x="5" y="2"/>
                  </a:lnTo>
                  <a:lnTo>
                    <a:pt x="4" y="0"/>
                  </a:lnTo>
                  <a:lnTo>
                    <a:pt x="4" y="1"/>
                  </a:lnTo>
                  <a:lnTo>
                    <a:pt x="5" y="1"/>
                  </a:lnTo>
                  <a:lnTo>
                    <a:pt x="7" y="3"/>
                  </a:lnTo>
                  <a:lnTo>
                    <a:pt x="9" y="4"/>
                  </a:lnTo>
                  <a:lnTo>
                    <a:pt x="11" y="5"/>
                  </a:lnTo>
                  <a:lnTo>
                    <a:pt x="15" y="7"/>
                  </a:lnTo>
                  <a:lnTo>
                    <a:pt x="19" y="9"/>
                  </a:lnTo>
                  <a:lnTo>
                    <a:pt x="26" y="11"/>
                  </a:lnTo>
                  <a:lnTo>
                    <a:pt x="30" y="14"/>
                  </a:lnTo>
                  <a:lnTo>
                    <a:pt x="34" y="15"/>
                  </a:lnTo>
                  <a:lnTo>
                    <a:pt x="36" y="17"/>
                  </a:lnTo>
                  <a:lnTo>
                    <a:pt x="37" y="18"/>
                  </a:lnTo>
                  <a:lnTo>
                    <a:pt x="38" y="19"/>
                  </a:lnTo>
                  <a:lnTo>
                    <a:pt x="38" y="20"/>
                  </a:lnTo>
                  <a:lnTo>
                    <a:pt x="37" y="21"/>
                  </a:lnTo>
                </a:path>
              </a:pathLst>
            </a:custGeom>
            <a:solidFill>
              <a:srgbClr val="27332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18" name="Freeform 169"/>
            <p:cNvSpPr>
              <a:spLocks/>
            </p:cNvSpPr>
            <p:nvPr/>
          </p:nvSpPr>
          <p:spPr bwMode="auto">
            <a:xfrm>
              <a:off x="2335" y="1478"/>
              <a:ext cx="44" cy="24"/>
            </a:xfrm>
            <a:custGeom>
              <a:avLst/>
              <a:gdLst>
                <a:gd name="T0" fmla="*/ 42 w 44"/>
                <a:gd name="T1" fmla="*/ 22 h 24"/>
                <a:gd name="T2" fmla="*/ 41 w 44"/>
                <a:gd name="T3" fmla="*/ 23 h 24"/>
                <a:gd name="T4" fmla="*/ 39 w 44"/>
                <a:gd name="T5" fmla="*/ 23 h 24"/>
                <a:gd name="T6" fmla="*/ 37 w 44"/>
                <a:gd name="T7" fmla="*/ 22 h 24"/>
                <a:gd name="T8" fmla="*/ 34 w 44"/>
                <a:gd name="T9" fmla="*/ 21 h 24"/>
                <a:gd name="T10" fmla="*/ 30 w 44"/>
                <a:gd name="T11" fmla="*/ 20 h 24"/>
                <a:gd name="T12" fmla="*/ 25 w 44"/>
                <a:gd name="T13" fmla="*/ 18 h 24"/>
                <a:gd name="T14" fmla="*/ 18 w 44"/>
                <a:gd name="T15" fmla="*/ 15 h 24"/>
                <a:gd name="T16" fmla="*/ 17 w 44"/>
                <a:gd name="T17" fmla="*/ 15 h 24"/>
                <a:gd name="T18" fmla="*/ 16 w 44"/>
                <a:gd name="T19" fmla="*/ 14 h 24"/>
                <a:gd name="T20" fmla="*/ 13 w 44"/>
                <a:gd name="T21" fmla="*/ 13 h 24"/>
                <a:gd name="T22" fmla="*/ 11 w 44"/>
                <a:gd name="T23" fmla="*/ 12 h 24"/>
                <a:gd name="T24" fmla="*/ 8 w 44"/>
                <a:gd name="T25" fmla="*/ 11 h 24"/>
                <a:gd name="T26" fmla="*/ 5 w 44"/>
                <a:gd name="T27" fmla="*/ 10 h 24"/>
                <a:gd name="T28" fmla="*/ 2 w 44"/>
                <a:gd name="T29" fmla="*/ 9 h 24"/>
                <a:gd name="T30" fmla="*/ 0 w 44"/>
                <a:gd name="T31" fmla="*/ 9 h 24"/>
                <a:gd name="T32" fmla="*/ 1 w 44"/>
                <a:gd name="T33" fmla="*/ 9 h 24"/>
                <a:gd name="T34" fmla="*/ 2 w 44"/>
                <a:gd name="T35" fmla="*/ 8 h 24"/>
                <a:gd name="T36" fmla="*/ 3 w 44"/>
                <a:gd name="T37" fmla="*/ 7 h 24"/>
                <a:gd name="T38" fmla="*/ 4 w 44"/>
                <a:gd name="T39" fmla="*/ 6 h 24"/>
                <a:gd name="T40" fmla="*/ 5 w 44"/>
                <a:gd name="T41" fmla="*/ 5 h 24"/>
                <a:gd name="T42" fmla="*/ 4 w 44"/>
                <a:gd name="T43" fmla="*/ 3 h 24"/>
                <a:gd name="T44" fmla="*/ 3 w 44"/>
                <a:gd name="T45" fmla="*/ 0 h 24"/>
                <a:gd name="T46" fmla="*/ 4 w 44"/>
                <a:gd name="T47" fmla="*/ 1 h 24"/>
                <a:gd name="T48" fmla="*/ 5 w 44"/>
                <a:gd name="T49" fmla="*/ 2 h 24"/>
                <a:gd name="T50" fmla="*/ 7 w 44"/>
                <a:gd name="T51" fmla="*/ 3 h 24"/>
                <a:gd name="T52" fmla="*/ 10 w 44"/>
                <a:gd name="T53" fmla="*/ 5 h 24"/>
                <a:gd name="T54" fmla="*/ 13 w 44"/>
                <a:gd name="T55" fmla="*/ 6 h 24"/>
                <a:gd name="T56" fmla="*/ 17 w 44"/>
                <a:gd name="T57" fmla="*/ 8 h 24"/>
                <a:gd name="T58" fmla="*/ 21 w 44"/>
                <a:gd name="T59" fmla="*/ 10 h 24"/>
                <a:gd name="T60" fmla="*/ 29 w 44"/>
                <a:gd name="T61" fmla="*/ 13 h 24"/>
                <a:gd name="T62" fmla="*/ 34 w 44"/>
                <a:gd name="T63" fmla="*/ 15 h 24"/>
                <a:gd name="T64" fmla="*/ 38 w 44"/>
                <a:gd name="T65" fmla="*/ 17 h 24"/>
                <a:gd name="T66" fmla="*/ 41 w 44"/>
                <a:gd name="T67" fmla="*/ 19 h 24"/>
                <a:gd name="T68" fmla="*/ 42 w 44"/>
                <a:gd name="T69" fmla="*/ 20 h 24"/>
                <a:gd name="T70" fmla="*/ 43 w 44"/>
                <a:gd name="T71" fmla="*/ 21 h 24"/>
                <a:gd name="T72" fmla="*/ 43 w 44"/>
                <a:gd name="T73" fmla="*/ 22 h 24"/>
                <a:gd name="T74" fmla="*/ 42 w 44"/>
                <a:gd name="T75" fmla="*/ 22 h 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4" h="24">
                  <a:moveTo>
                    <a:pt x="42" y="22"/>
                  </a:moveTo>
                  <a:lnTo>
                    <a:pt x="41" y="23"/>
                  </a:lnTo>
                  <a:lnTo>
                    <a:pt x="39" y="23"/>
                  </a:lnTo>
                  <a:lnTo>
                    <a:pt x="37" y="22"/>
                  </a:lnTo>
                  <a:lnTo>
                    <a:pt x="34" y="21"/>
                  </a:lnTo>
                  <a:lnTo>
                    <a:pt x="30" y="20"/>
                  </a:lnTo>
                  <a:lnTo>
                    <a:pt x="25" y="18"/>
                  </a:lnTo>
                  <a:lnTo>
                    <a:pt x="18" y="15"/>
                  </a:lnTo>
                  <a:lnTo>
                    <a:pt x="17" y="15"/>
                  </a:lnTo>
                  <a:lnTo>
                    <a:pt x="16" y="14"/>
                  </a:lnTo>
                  <a:lnTo>
                    <a:pt x="13" y="13"/>
                  </a:lnTo>
                  <a:lnTo>
                    <a:pt x="11" y="12"/>
                  </a:lnTo>
                  <a:lnTo>
                    <a:pt x="8" y="11"/>
                  </a:lnTo>
                  <a:lnTo>
                    <a:pt x="5" y="10"/>
                  </a:lnTo>
                  <a:lnTo>
                    <a:pt x="2" y="9"/>
                  </a:lnTo>
                  <a:lnTo>
                    <a:pt x="0" y="9"/>
                  </a:lnTo>
                  <a:lnTo>
                    <a:pt x="1" y="9"/>
                  </a:lnTo>
                  <a:lnTo>
                    <a:pt x="2" y="8"/>
                  </a:lnTo>
                  <a:lnTo>
                    <a:pt x="3" y="7"/>
                  </a:lnTo>
                  <a:lnTo>
                    <a:pt x="4" y="6"/>
                  </a:lnTo>
                  <a:lnTo>
                    <a:pt x="5" y="5"/>
                  </a:lnTo>
                  <a:lnTo>
                    <a:pt x="4" y="3"/>
                  </a:lnTo>
                  <a:lnTo>
                    <a:pt x="3" y="0"/>
                  </a:lnTo>
                  <a:lnTo>
                    <a:pt x="4" y="1"/>
                  </a:lnTo>
                  <a:lnTo>
                    <a:pt x="5" y="2"/>
                  </a:lnTo>
                  <a:lnTo>
                    <a:pt x="7" y="3"/>
                  </a:lnTo>
                  <a:lnTo>
                    <a:pt x="10" y="5"/>
                  </a:lnTo>
                  <a:lnTo>
                    <a:pt x="13" y="6"/>
                  </a:lnTo>
                  <a:lnTo>
                    <a:pt x="17" y="8"/>
                  </a:lnTo>
                  <a:lnTo>
                    <a:pt x="21" y="10"/>
                  </a:lnTo>
                  <a:lnTo>
                    <a:pt x="29" y="13"/>
                  </a:lnTo>
                  <a:lnTo>
                    <a:pt x="34" y="15"/>
                  </a:lnTo>
                  <a:lnTo>
                    <a:pt x="38" y="17"/>
                  </a:lnTo>
                  <a:lnTo>
                    <a:pt x="41" y="19"/>
                  </a:lnTo>
                  <a:lnTo>
                    <a:pt x="42" y="20"/>
                  </a:lnTo>
                  <a:lnTo>
                    <a:pt x="43" y="21"/>
                  </a:lnTo>
                  <a:lnTo>
                    <a:pt x="43" y="22"/>
                  </a:lnTo>
                  <a:lnTo>
                    <a:pt x="42" y="22"/>
                  </a:lnTo>
                </a:path>
              </a:pathLst>
            </a:custGeom>
            <a:solidFill>
              <a:srgbClr val="27332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19" name="Freeform 170"/>
            <p:cNvSpPr>
              <a:spLocks/>
            </p:cNvSpPr>
            <p:nvPr/>
          </p:nvSpPr>
          <p:spPr bwMode="auto">
            <a:xfrm>
              <a:off x="2370" y="1493"/>
              <a:ext cx="78" cy="32"/>
            </a:xfrm>
            <a:custGeom>
              <a:avLst/>
              <a:gdLst>
                <a:gd name="T0" fmla="*/ 70 w 78"/>
                <a:gd name="T1" fmla="*/ 31 h 32"/>
                <a:gd name="T2" fmla="*/ 67 w 78"/>
                <a:gd name="T3" fmla="*/ 30 h 32"/>
                <a:gd name="T4" fmla="*/ 64 w 78"/>
                <a:gd name="T5" fmla="*/ 29 h 32"/>
                <a:gd name="T6" fmla="*/ 61 w 78"/>
                <a:gd name="T7" fmla="*/ 28 h 32"/>
                <a:gd name="T8" fmla="*/ 56 w 78"/>
                <a:gd name="T9" fmla="*/ 27 h 32"/>
                <a:gd name="T10" fmla="*/ 52 w 78"/>
                <a:gd name="T11" fmla="*/ 25 h 32"/>
                <a:gd name="T12" fmla="*/ 46 w 78"/>
                <a:gd name="T13" fmla="*/ 24 h 32"/>
                <a:gd name="T14" fmla="*/ 41 w 78"/>
                <a:gd name="T15" fmla="*/ 22 h 32"/>
                <a:gd name="T16" fmla="*/ 36 w 78"/>
                <a:gd name="T17" fmla="*/ 20 h 32"/>
                <a:gd name="T18" fmla="*/ 31 w 78"/>
                <a:gd name="T19" fmla="*/ 18 h 32"/>
                <a:gd name="T20" fmla="*/ 25 w 78"/>
                <a:gd name="T21" fmla="*/ 17 h 32"/>
                <a:gd name="T22" fmla="*/ 20 w 78"/>
                <a:gd name="T23" fmla="*/ 15 h 32"/>
                <a:gd name="T24" fmla="*/ 15 w 78"/>
                <a:gd name="T25" fmla="*/ 14 h 32"/>
                <a:gd name="T26" fmla="*/ 10 w 78"/>
                <a:gd name="T27" fmla="*/ 12 h 32"/>
                <a:gd name="T28" fmla="*/ 6 w 78"/>
                <a:gd name="T29" fmla="*/ 11 h 32"/>
                <a:gd name="T30" fmla="*/ 3 w 78"/>
                <a:gd name="T31" fmla="*/ 11 h 32"/>
                <a:gd name="T32" fmla="*/ 0 w 78"/>
                <a:gd name="T33" fmla="*/ 10 h 32"/>
                <a:gd name="T34" fmla="*/ 1 w 78"/>
                <a:gd name="T35" fmla="*/ 10 h 32"/>
                <a:gd name="T36" fmla="*/ 3 w 78"/>
                <a:gd name="T37" fmla="*/ 9 h 32"/>
                <a:gd name="T38" fmla="*/ 4 w 78"/>
                <a:gd name="T39" fmla="*/ 8 h 32"/>
                <a:gd name="T40" fmla="*/ 5 w 78"/>
                <a:gd name="T41" fmla="*/ 7 h 32"/>
                <a:gd name="T42" fmla="*/ 5 w 78"/>
                <a:gd name="T43" fmla="*/ 5 h 32"/>
                <a:gd name="T44" fmla="*/ 5 w 78"/>
                <a:gd name="T45" fmla="*/ 3 h 32"/>
                <a:gd name="T46" fmla="*/ 3 w 78"/>
                <a:gd name="T47" fmla="*/ 0 h 32"/>
                <a:gd name="T48" fmla="*/ 4 w 78"/>
                <a:gd name="T49" fmla="*/ 0 h 32"/>
                <a:gd name="T50" fmla="*/ 4 w 78"/>
                <a:gd name="T51" fmla="*/ 1 h 32"/>
                <a:gd name="T52" fmla="*/ 5 w 78"/>
                <a:gd name="T53" fmla="*/ 1 h 32"/>
                <a:gd name="T54" fmla="*/ 6 w 78"/>
                <a:gd name="T55" fmla="*/ 2 h 32"/>
                <a:gd name="T56" fmla="*/ 8 w 78"/>
                <a:gd name="T57" fmla="*/ 3 h 32"/>
                <a:gd name="T58" fmla="*/ 11 w 78"/>
                <a:gd name="T59" fmla="*/ 4 h 32"/>
                <a:gd name="T60" fmla="*/ 14 w 78"/>
                <a:gd name="T61" fmla="*/ 6 h 32"/>
                <a:gd name="T62" fmla="*/ 18 w 78"/>
                <a:gd name="T63" fmla="*/ 7 h 32"/>
                <a:gd name="T64" fmla="*/ 22 w 78"/>
                <a:gd name="T65" fmla="*/ 9 h 32"/>
                <a:gd name="T66" fmla="*/ 28 w 78"/>
                <a:gd name="T67" fmla="*/ 11 h 32"/>
                <a:gd name="T68" fmla="*/ 34 w 78"/>
                <a:gd name="T69" fmla="*/ 13 h 32"/>
                <a:gd name="T70" fmla="*/ 42 w 78"/>
                <a:gd name="T71" fmla="*/ 15 h 32"/>
                <a:gd name="T72" fmla="*/ 50 w 78"/>
                <a:gd name="T73" fmla="*/ 18 h 32"/>
                <a:gd name="T74" fmla="*/ 60 w 78"/>
                <a:gd name="T75" fmla="*/ 20 h 32"/>
                <a:gd name="T76" fmla="*/ 71 w 78"/>
                <a:gd name="T77" fmla="*/ 23 h 32"/>
                <a:gd name="T78" fmla="*/ 72 w 78"/>
                <a:gd name="T79" fmla="*/ 24 h 32"/>
                <a:gd name="T80" fmla="*/ 73 w 78"/>
                <a:gd name="T81" fmla="*/ 25 h 32"/>
                <a:gd name="T82" fmla="*/ 75 w 78"/>
                <a:gd name="T83" fmla="*/ 26 h 32"/>
                <a:gd name="T84" fmla="*/ 76 w 78"/>
                <a:gd name="T85" fmla="*/ 28 h 32"/>
                <a:gd name="T86" fmla="*/ 77 w 78"/>
                <a:gd name="T87" fmla="*/ 29 h 32"/>
                <a:gd name="T88" fmla="*/ 77 w 78"/>
                <a:gd name="T89" fmla="*/ 31 h 32"/>
                <a:gd name="T90" fmla="*/ 74 w 78"/>
                <a:gd name="T91" fmla="*/ 31 h 32"/>
                <a:gd name="T92" fmla="*/ 70 w 78"/>
                <a:gd name="T93" fmla="*/ 31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8" h="32">
                  <a:moveTo>
                    <a:pt x="70" y="31"/>
                  </a:moveTo>
                  <a:lnTo>
                    <a:pt x="67" y="30"/>
                  </a:lnTo>
                  <a:lnTo>
                    <a:pt x="64" y="29"/>
                  </a:lnTo>
                  <a:lnTo>
                    <a:pt x="61" y="28"/>
                  </a:lnTo>
                  <a:lnTo>
                    <a:pt x="56" y="27"/>
                  </a:lnTo>
                  <a:lnTo>
                    <a:pt x="52" y="25"/>
                  </a:lnTo>
                  <a:lnTo>
                    <a:pt x="46" y="24"/>
                  </a:lnTo>
                  <a:lnTo>
                    <a:pt x="41" y="22"/>
                  </a:lnTo>
                  <a:lnTo>
                    <a:pt x="36" y="20"/>
                  </a:lnTo>
                  <a:lnTo>
                    <a:pt x="31" y="18"/>
                  </a:lnTo>
                  <a:lnTo>
                    <a:pt x="25" y="17"/>
                  </a:lnTo>
                  <a:lnTo>
                    <a:pt x="20" y="15"/>
                  </a:lnTo>
                  <a:lnTo>
                    <a:pt x="15" y="14"/>
                  </a:lnTo>
                  <a:lnTo>
                    <a:pt x="10" y="12"/>
                  </a:lnTo>
                  <a:lnTo>
                    <a:pt x="6" y="11"/>
                  </a:lnTo>
                  <a:lnTo>
                    <a:pt x="3" y="11"/>
                  </a:lnTo>
                  <a:lnTo>
                    <a:pt x="0" y="10"/>
                  </a:lnTo>
                  <a:lnTo>
                    <a:pt x="1" y="10"/>
                  </a:lnTo>
                  <a:lnTo>
                    <a:pt x="3" y="9"/>
                  </a:lnTo>
                  <a:lnTo>
                    <a:pt x="4" y="8"/>
                  </a:lnTo>
                  <a:lnTo>
                    <a:pt x="5" y="7"/>
                  </a:lnTo>
                  <a:lnTo>
                    <a:pt x="5" y="5"/>
                  </a:lnTo>
                  <a:lnTo>
                    <a:pt x="5" y="3"/>
                  </a:lnTo>
                  <a:lnTo>
                    <a:pt x="3" y="0"/>
                  </a:lnTo>
                  <a:lnTo>
                    <a:pt x="4" y="0"/>
                  </a:lnTo>
                  <a:lnTo>
                    <a:pt x="4" y="1"/>
                  </a:lnTo>
                  <a:lnTo>
                    <a:pt x="5" y="1"/>
                  </a:lnTo>
                  <a:lnTo>
                    <a:pt x="6" y="2"/>
                  </a:lnTo>
                  <a:lnTo>
                    <a:pt x="8" y="3"/>
                  </a:lnTo>
                  <a:lnTo>
                    <a:pt x="11" y="4"/>
                  </a:lnTo>
                  <a:lnTo>
                    <a:pt x="14" y="6"/>
                  </a:lnTo>
                  <a:lnTo>
                    <a:pt x="18" y="7"/>
                  </a:lnTo>
                  <a:lnTo>
                    <a:pt x="22" y="9"/>
                  </a:lnTo>
                  <a:lnTo>
                    <a:pt x="28" y="11"/>
                  </a:lnTo>
                  <a:lnTo>
                    <a:pt x="34" y="13"/>
                  </a:lnTo>
                  <a:lnTo>
                    <a:pt x="42" y="15"/>
                  </a:lnTo>
                  <a:lnTo>
                    <a:pt x="50" y="18"/>
                  </a:lnTo>
                  <a:lnTo>
                    <a:pt x="60" y="20"/>
                  </a:lnTo>
                  <a:lnTo>
                    <a:pt x="71" y="23"/>
                  </a:lnTo>
                  <a:lnTo>
                    <a:pt x="72" y="24"/>
                  </a:lnTo>
                  <a:lnTo>
                    <a:pt x="73" y="25"/>
                  </a:lnTo>
                  <a:lnTo>
                    <a:pt x="75" y="26"/>
                  </a:lnTo>
                  <a:lnTo>
                    <a:pt x="76" y="28"/>
                  </a:lnTo>
                  <a:lnTo>
                    <a:pt x="77" y="29"/>
                  </a:lnTo>
                  <a:lnTo>
                    <a:pt x="77" y="31"/>
                  </a:lnTo>
                  <a:lnTo>
                    <a:pt x="74" y="31"/>
                  </a:lnTo>
                  <a:lnTo>
                    <a:pt x="70" y="31"/>
                  </a:lnTo>
                </a:path>
              </a:pathLst>
            </a:custGeom>
            <a:solidFill>
              <a:srgbClr val="27332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20" name="Freeform 171"/>
            <p:cNvSpPr>
              <a:spLocks/>
            </p:cNvSpPr>
            <p:nvPr/>
          </p:nvSpPr>
          <p:spPr bwMode="auto">
            <a:xfrm>
              <a:off x="2439" y="1513"/>
              <a:ext cx="169" cy="65"/>
            </a:xfrm>
            <a:custGeom>
              <a:avLst/>
              <a:gdLst>
                <a:gd name="T0" fmla="*/ 165 w 169"/>
                <a:gd name="T1" fmla="*/ 62 h 65"/>
                <a:gd name="T2" fmla="*/ 160 w 169"/>
                <a:gd name="T3" fmla="*/ 58 h 65"/>
                <a:gd name="T4" fmla="*/ 154 w 169"/>
                <a:gd name="T5" fmla="*/ 54 h 65"/>
                <a:gd name="T6" fmla="*/ 150 w 169"/>
                <a:gd name="T7" fmla="*/ 52 h 65"/>
                <a:gd name="T8" fmla="*/ 140 w 169"/>
                <a:gd name="T9" fmla="*/ 48 h 65"/>
                <a:gd name="T10" fmla="*/ 123 w 169"/>
                <a:gd name="T11" fmla="*/ 43 h 65"/>
                <a:gd name="T12" fmla="*/ 106 w 169"/>
                <a:gd name="T13" fmla="*/ 38 h 65"/>
                <a:gd name="T14" fmla="*/ 89 w 169"/>
                <a:gd name="T15" fmla="*/ 32 h 65"/>
                <a:gd name="T16" fmla="*/ 73 w 169"/>
                <a:gd name="T17" fmla="*/ 27 h 65"/>
                <a:gd name="T18" fmla="*/ 58 w 169"/>
                <a:gd name="T19" fmla="*/ 22 h 65"/>
                <a:gd name="T20" fmla="*/ 45 w 169"/>
                <a:gd name="T21" fmla="*/ 17 h 65"/>
                <a:gd name="T22" fmla="*/ 35 w 169"/>
                <a:gd name="T23" fmla="*/ 13 h 65"/>
                <a:gd name="T24" fmla="*/ 28 w 169"/>
                <a:gd name="T25" fmla="*/ 10 h 65"/>
                <a:gd name="T26" fmla="*/ 22 w 169"/>
                <a:gd name="T27" fmla="*/ 8 h 65"/>
                <a:gd name="T28" fmla="*/ 14 w 169"/>
                <a:gd name="T29" fmla="*/ 5 h 65"/>
                <a:gd name="T30" fmla="*/ 6 w 169"/>
                <a:gd name="T31" fmla="*/ 1 h 65"/>
                <a:gd name="T32" fmla="*/ 3 w 169"/>
                <a:gd name="T33" fmla="*/ 1 h 65"/>
                <a:gd name="T34" fmla="*/ 5 w 169"/>
                <a:gd name="T35" fmla="*/ 5 h 65"/>
                <a:gd name="T36" fmla="*/ 5 w 169"/>
                <a:gd name="T37" fmla="*/ 10 h 65"/>
                <a:gd name="T38" fmla="*/ 0 w 169"/>
                <a:gd name="T39" fmla="*/ 16 h 65"/>
                <a:gd name="T40" fmla="*/ 5 w 169"/>
                <a:gd name="T41" fmla="*/ 16 h 65"/>
                <a:gd name="T42" fmla="*/ 13 w 169"/>
                <a:gd name="T43" fmla="*/ 17 h 65"/>
                <a:gd name="T44" fmla="*/ 24 w 169"/>
                <a:gd name="T45" fmla="*/ 22 h 65"/>
                <a:gd name="T46" fmla="*/ 38 w 169"/>
                <a:gd name="T47" fmla="*/ 28 h 65"/>
                <a:gd name="T48" fmla="*/ 52 w 169"/>
                <a:gd name="T49" fmla="*/ 33 h 65"/>
                <a:gd name="T50" fmla="*/ 68 w 169"/>
                <a:gd name="T51" fmla="*/ 39 h 65"/>
                <a:gd name="T52" fmla="*/ 84 w 169"/>
                <a:gd name="T53" fmla="*/ 45 h 65"/>
                <a:gd name="T54" fmla="*/ 100 w 169"/>
                <a:gd name="T55" fmla="*/ 51 h 65"/>
                <a:gd name="T56" fmla="*/ 115 w 169"/>
                <a:gd name="T57" fmla="*/ 56 h 65"/>
                <a:gd name="T58" fmla="*/ 130 w 169"/>
                <a:gd name="T59" fmla="*/ 61 h 65"/>
                <a:gd name="T60" fmla="*/ 145 w 169"/>
                <a:gd name="T61" fmla="*/ 62 h 65"/>
                <a:gd name="T62" fmla="*/ 168 w 169"/>
                <a:gd name="T63" fmla="*/ 6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9" h="65">
                  <a:moveTo>
                    <a:pt x="168" y="64"/>
                  </a:moveTo>
                  <a:lnTo>
                    <a:pt x="165" y="62"/>
                  </a:lnTo>
                  <a:lnTo>
                    <a:pt x="163" y="60"/>
                  </a:lnTo>
                  <a:lnTo>
                    <a:pt x="160" y="58"/>
                  </a:lnTo>
                  <a:lnTo>
                    <a:pt x="157" y="56"/>
                  </a:lnTo>
                  <a:lnTo>
                    <a:pt x="154" y="54"/>
                  </a:lnTo>
                  <a:lnTo>
                    <a:pt x="152" y="53"/>
                  </a:lnTo>
                  <a:lnTo>
                    <a:pt x="150" y="52"/>
                  </a:lnTo>
                  <a:lnTo>
                    <a:pt x="148" y="51"/>
                  </a:lnTo>
                  <a:lnTo>
                    <a:pt x="140" y="48"/>
                  </a:lnTo>
                  <a:lnTo>
                    <a:pt x="131" y="46"/>
                  </a:lnTo>
                  <a:lnTo>
                    <a:pt x="123" y="43"/>
                  </a:lnTo>
                  <a:lnTo>
                    <a:pt x="115" y="40"/>
                  </a:lnTo>
                  <a:lnTo>
                    <a:pt x="106" y="38"/>
                  </a:lnTo>
                  <a:lnTo>
                    <a:pt x="98" y="35"/>
                  </a:lnTo>
                  <a:lnTo>
                    <a:pt x="89" y="32"/>
                  </a:lnTo>
                  <a:lnTo>
                    <a:pt x="81" y="29"/>
                  </a:lnTo>
                  <a:lnTo>
                    <a:pt x="73" y="27"/>
                  </a:lnTo>
                  <a:lnTo>
                    <a:pt x="66" y="24"/>
                  </a:lnTo>
                  <a:lnTo>
                    <a:pt x="58" y="22"/>
                  </a:lnTo>
                  <a:lnTo>
                    <a:pt x="52" y="19"/>
                  </a:lnTo>
                  <a:lnTo>
                    <a:pt x="45" y="17"/>
                  </a:lnTo>
                  <a:lnTo>
                    <a:pt x="40" y="15"/>
                  </a:lnTo>
                  <a:lnTo>
                    <a:pt x="35" y="13"/>
                  </a:lnTo>
                  <a:lnTo>
                    <a:pt x="30" y="11"/>
                  </a:lnTo>
                  <a:lnTo>
                    <a:pt x="28" y="10"/>
                  </a:lnTo>
                  <a:lnTo>
                    <a:pt x="26" y="9"/>
                  </a:lnTo>
                  <a:lnTo>
                    <a:pt x="22" y="8"/>
                  </a:lnTo>
                  <a:lnTo>
                    <a:pt x="18" y="6"/>
                  </a:lnTo>
                  <a:lnTo>
                    <a:pt x="14" y="5"/>
                  </a:lnTo>
                  <a:lnTo>
                    <a:pt x="9" y="3"/>
                  </a:lnTo>
                  <a:lnTo>
                    <a:pt x="6" y="1"/>
                  </a:lnTo>
                  <a:lnTo>
                    <a:pt x="2" y="0"/>
                  </a:lnTo>
                  <a:lnTo>
                    <a:pt x="3" y="1"/>
                  </a:lnTo>
                  <a:lnTo>
                    <a:pt x="4" y="3"/>
                  </a:lnTo>
                  <a:lnTo>
                    <a:pt x="5" y="5"/>
                  </a:lnTo>
                  <a:lnTo>
                    <a:pt x="5" y="7"/>
                  </a:lnTo>
                  <a:lnTo>
                    <a:pt x="5" y="10"/>
                  </a:lnTo>
                  <a:lnTo>
                    <a:pt x="3" y="13"/>
                  </a:lnTo>
                  <a:lnTo>
                    <a:pt x="0" y="16"/>
                  </a:lnTo>
                  <a:lnTo>
                    <a:pt x="1" y="16"/>
                  </a:lnTo>
                  <a:lnTo>
                    <a:pt x="5" y="16"/>
                  </a:lnTo>
                  <a:lnTo>
                    <a:pt x="9" y="17"/>
                  </a:lnTo>
                  <a:lnTo>
                    <a:pt x="13" y="17"/>
                  </a:lnTo>
                  <a:lnTo>
                    <a:pt x="18" y="20"/>
                  </a:lnTo>
                  <a:lnTo>
                    <a:pt x="24" y="22"/>
                  </a:lnTo>
                  <a:lnTo>
                    <a:pt x="31" y="25"/>
                  </a:lnTo>
                  <a:lnTo>
                    <a:pt x="38" y="28"/>
                  </a:lnTo>
                  <a:lnTo>
                    <a:pt x="45" y="30"/>
                  </a:lnTo>
                  <a:lnTo>
                    <a:pt x="52" y="33"/>
                  </a:lnTo>
                  <a:lnTo>
                    <a:pt x="60" y="36"/>
                  </a:lnTo>
                  <a:lnTo>
                    <a:pt x="68" y="39"/>
                  </a:lnTo>
                  <a:lnTo>
                    <a:pt x="76" y="42"/>
                  </a:lnTo>
                  <a:lnTo>
                    <a:pt x="84" y="45"/>
                  </a:lnTo>
                  <a:lnTo>
                    <a:pt x="92" y="48"/>
                  </a:lnTo>
                  <a:lnTo>
                    <a:pt x="100" y="51"/>
                  </a:lnTo>
                  <a:lnTo>
                    <a:pt x="108" y="54"/>
                  </a:lnTo>
                  <a:lnTo>
                    <a:pt x="115" y="56"/>
                  </a:lnTo>
                  <a:lnTo>
                    <a:pt x="123" y="59"/>
                  </a:lnTo>
                  <a:lnTo>
                    <a:pt x="130" y="61"/>
                  </a:lnTo>
                  <a:lnTo>
                    <a:pt x="134" y="61"/>
                  </a:lnTo>
                  <a:lnTo>
                    <a:pt x="145" y="62"/>
                  </a:lnTo>
                  <a:lnTo>
                    <a:pt x="157" y="63"/>
                  </a:lnTo>
                  <a:lnTo>
                    <a:pt x="168" y="64"/>
                  </a:lnTo>
                </a:path>
              </a:pathLst>
            </a:custGeom>
            <a:solidFill>
              <a:srgbClr val="27332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21" name="Freeform 172"/>
            <p:cNvSpPr>
              <a:spLocks/>
            </p:cNvSpPr>
            <p:nvPr/>
          </p:nvSpPr>
          <p:spPr bwMode="auto">
            <a:xfrm>
              <a:off x="2399" y="1563"/>
              <a:ext cx="365" cy="144"/>
            </a:xfrm>
            <a:custGeom>
              <a:avLst/>
              <a:gdLst>
                <a:gd name="T0" fmla="*/ 265 w 365"/>
                <a:gd name="T1" fmla="*/ 124 h 144"/>
                <a:gd name="T2" fmla="*/ 250 w 365"/>
                <a:gd name="T3" fmla="*/ 130 h 144"/>
                <a:gd name="T4" fmla="*/ 230 w 365"/>
                <a:gd name="T5" fmla="*/ 136 h 144"/>
                <a:gd name="T6" fmla="*/ 205 w 365"/>
                <a:gd name="T7" fmla="*/ 140 h 144"/>
                <a:gd name="T8" fmla="*/ 179 w 365"/>
                <a:gd name="T9" fmla="*/ 143 h 144"/>
                <a:gd name="T10" fmla="*/ 158 w 365"/>
                <a:gd name="T11" fmla="*/ 143 h 144"/>
                <a:gd name="T12" fmla="*/ 140 w 365"/>
                <a:gd name="T13" fmla="*/ 141 h 144"/>
                <a:gd name="T14" fmla="*/ 123 w 365"/>
                <a:gd name="T15" fmla="*/ 138 h 144"/>
                <a:gd name="T16" fmla="*/ 110 w 365"/>
                <a:gd name="T17" fmla="*/ 134 h 144"/>
                <a:gd name="T18" fmla="*/ 99 w 365"/>
                <a:gd name="T19" fmla="*/ 130 h 144"/>
                <a:gd name="T20" fmla="*/ 91 w 365"/>
                <a:gd name="T21" fmla="*/ 127 h 144"/>
                <a:gd name="T22" fmla="*/ 86 w 365"/>
                <a:gd name="T23" fmla="*/ 125 h 144"/>
                <a:gd name="T24" fmla="*/ 74 w 365"/>
                <a:gd name="T25" fmla="*/ 119 h 144"/>
                <a:gd name="T26" fmla="*/ 55 w 365"/>
                <a:gd name="T27" fmla="*/ 108 h 144"/>
                <a:gd name="T28" fmla="*/ 39 w 365"/>
                <a:gd name="T29" fmla="*/ 99 h 144"/>
                <a:gd name="T30" fmla="*/ 26 w 365"/>
                <a:gd name="T31" fmla="*/ 90 h 144"/>
                <a:gd name="T32" fmla="*/ 15 w 365"/>
                <a:gd name="T33" fmla="*/ 83 h 144"/>
                <a:gd name="T34" fmla="*/ 8 w 365"/>
                <a:gd name="T35" fmla="*/ 77 h 144"/>
                <a:gd name="T36" fmla="*/ 3 w 365"/>
                <a:gd name="T37" fmla="*/ 73 h 144"/>
                <a:gd name="T38" fmla="*/ 0 w 365"/>
                <a:gd name="T39" fmla="*/ 70 h 144"/>
                <a:gd name="T40" fmla="*/ 10 w 365"/>
                <a:gd name="T41" fmla="*/ 63 h 144"/>
                <a:gd name="T42" fmla="*/ 22 w 365"/>
                <a:gd name="T43" fmla="*/ 56 h 144"/>
                <a:gd name="T44" fmla="*/ 36 w 365"/>
                <a:gd name="T45" fmla="*/ 50 h 144"/>
                <a:gd name="T46" fmla="*/ 51 w 365"/>
                <a:gd name="T47" fmla="*/ 44 h 144"/>
                <a:gd name="T48" fmla="*/ 65 w 365"/>
                <a:gd name="T49" fmla="*/ 38 h 144"/>
                <a:gd name="T50" fmla="*/ 77 w 365"/>
                <a:gd name="T51" fmla="*/ 34 h 144"/>
                <a:gd name="T52" fmla="*/ 85 w 365"/>
                <a:gd name="T53" fmla="*/ 32 h 144"/>
                <a:gd name="T54" fmla="*/ 88 w 365"/>
                <a:gd name="T55" fmla="*/ 30 h 144"/>
                <a:gd name="T56" fmla="*/ 137 w 365"/>
                <a:gd name="T57" fmla="*/ 13 h 144"/>
                <a:gd name="T58" fmla="*/ 181 w 365"/>
                <a:gd name="T59" fmla="*/ 3 h 144"/>
                <a:gd name="T60" fmla="*/ 220 w 365"/>
                <a:gd name="T61" fmla="*/ 0 h 144"/>
                <a:gd name="T62" fmla="*/ 252 w 365"/>
                <a:gd name="T63" fmla="*/ 1 h 144"/>
                <a:gd name="T64" fmla="*/ 278 w 365"/>
                <a:gd name="T65" fmla="*/ 5 h 144"/>
                <a:gd name="T66" fmla="*/ 297 w 365"/>
                <a:gd name="T67" fmla="*/ 10 h 144"/>
                <a:gd name="T68" fmla="*/ 309 w 365"/>
                <a:gd name="T69" fmla="*/ 15 h 144"/>
                <a:gd name="T70" fmla="*/ 313 w 365"/>
                <a:gd name="T71" fmla="*/ 17 h 144"/>
                <a:gd name="T72" fmla="*/ 321 w 365"/>
                <a:gd name="T73" fmla="*/ 22 h 144"/>
                <a:gd name="T74" fmla="*/ 330 w 365"/>
                <a:gd name="T75" fmla="*/ 30 h 144"/>
                <a:gd name="T76" fmla="*/ 339 w 365"/>
                <a:gd name="T77" fmla="*/ 40 h 144"/>
                <a:gd name="T78" fmla="*/ 347 w 365"/>
                <a:gd name="T79" fmla="*/ 50 h 144"/>
                <a:gd name="T80" fmla="*/ 354 w 365"/>
                <a:gd name="T81" fmla="*/ 61 h 144"/>
                <a:gd name="T82" fmla="*/ 360 w 365"/>
                <a:gd name="T83" fmla="*/ 72 h 144"/>
                <a:gd name="T84" fmla="*/ 363 w 365"/>
                <a:gd name="T85" fmla="*/ 81 h 144"/>
                <a:gd name="T86" fmla="*/ 364 w 365"/>
                <a:gd name="T87" fmla="*/ 89 h 144"/>
                <a:gd name="T88" fmla="*/ 361 w 365"/>
                <a:gd name="T89" fmla="*/ 90 h 144"/>
                <a:gd name="T90" fmla="*/ 353 w 365"/>
                <a:gd name="T91" fmla="*/ 92 h 144"/>
                <a:gd name="T92" fmla="*/ 341 w 365"/>
                <a:gd name="T93" fmla="*/ 95 h 144"/>
                <a:gd name="T94" fmla="*/ 327 w 365"/>
                <a:gd name="T95" fmla="*/ 99 h 144"/>
                <a:gd name="T96" fmla="*/ 312 w 365"/>
                <a:gd name="T97" fmla="*/ 104 h 144"/>
                <a:gd name="T98" fmla="*/ 297 w 365"/>
                <a:gd name="T99" fmla="*/ 110 h 144"/>
                <a:gd name="T100" fmla="*/ 283 w 365"/>
                <a:gd name="T101" fmla="*/ 115 h 144"/>
                <a:gd name="T102" fmla="*/ 271 w 365"/>
                <a:gd name="T103" fmla="*/ 122 h 1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65" h="144">
                  <a:moveTo>
                    <a:pt x="271" y="122"/>
                  </a:moveTo>
                  <a:lnTo>
                    <a:pt x="265" y="124"/>
                  </a:lnTo>
                  <a:lnTo>
                    <a:pt x="258" y="127"/>
                  </a:lnTo>
                  <a:lnTo>
                    <a:pt x="250" y="130"/>
                  </a:lnTo>
                  <a:lnTo>
                    <a:pt x="241" y="133"/>
                  </a:lnTo>
                  <a:lnTo>
                    <a:pt x="230" y="136"/>
                  </a:lnTo>
                  <a:lnTo>
                    <a:pt x="218" y="138"/>
                  </a:lnTo>
                  <a:lnTo>
                    <a:pt x="205" y="140"/>
                  </a:lnTo>
                  <a:lnTo>
                    <a:pt x="190" y="142"/>
                  </a:lnTo>
                  <a:lnTo>
                    <a:pt x="179" y="143"/>
                  </a:lnTo>
                  <a:lnTo>
                    <a:pt x="168" y="143"/>
                  </a:lnTo>
                  <a:lnTo>
                    <a:pt x="158" y="143"/>
                  </a:lnTo>
                  <a:lnTo>
                    <a:pt x="148" y="142"/>
                  </a:lnTo>
                  <a:lnTo>
                    <a:pt x="140" y="141"/>
                  </a:lnTo>
                  <a:lnTo>
                    <a:pt x="131" y="140"/>
                  </a:lnTo>
                  <a:lnTo>
                    <a:pt x="123" y="138"/>
                  </a:lnTo>
                  <a:lnTo>
                    <a:pt x="116" y="136"/>
                  </a:lnTo>
                  <a:lnTo>
                    <a:pt x="110" y="134"/>
                  </a:lnTo>
                  <a:lnTo>
                    <a:pt x="104" y="132"/>
                  </a:lnTo>
                  <a:lnTo>
                    <a:pt x="99" y="130"/>
                  </a:lnTo>
                  <a:lnTo>
                    <a:pt x="94" y="129"/>
                  </a:lnTo>
                  <a:lnTo>
                    <a:pt x="91" y="127"/>
                  </a:lnTo>
                  <a:lnTo>
                    <a:pt x="88" y="126"/>
                  </a:lnTo>
                  <a:lnTo>
                    <a:pt x="86" y="125"/>
                  </a:lnTo>
                  <a:lnTo>
                    <a:pt x="84" y="124"/>
                  </a:lnTo>
                  <a:lnTo>
                    <a:pt x="74" y="119"/>
                  </a:lnTo>
                  <a:lnTo>
                    <a:pt x="64" y="113"/>
                  </a:lnTo>
                  <a:lnTo>
                    <a:pt x="55" y="108"/>
                  </a:lnTo>
                  <a:lnTo>
                    <a:pt x="47" y="103"/>
                  </a:lnTo>
                  <a:lnTo>
                    <a:pt x="39" y="99"/>
                  </a:lnTo>
                  <a:lnTo>
                    <a:pt x="32" y="94"/>
                  </a:lnTo>
                  <a:lnTo>
                    <a:pt x="26" y="90"/>
                  </a:lnTo>
                  <a:lnTo>
                    <a:pt x="20" y="86"/>
                  </a:lnTo>
                  <a:lnTo>
                    <a:pt x="15" y="83"/>
                  </a:lnTo>
                  <a:lnTo>
                    <a:pt x="11" y="80"/>
                  </a:lnTo>
                  <a:lnTo>
                    <a:pt x="8" y="77"/>
                  </a:lnTo>
                  <a:lnTo>
                    <a:pt x="5" y="75"/>
                  </a:lnTo>
                  <a:lnTo>
                    <a:pt x="3" y="73"/>
                  </a:lnTo>
                  <a:lnTo>
                    <a:pt x="1" y="71"/>
                  </a:lnTo>
                  <a:lnTo>
                    <a:pt x="0" y="70"/>
                  </a:lnTo>
                  <a:lnTo>
                    <a:pt x="4" y="67"/>
                  </a:lnTo>
                  <a:lnTo>
                    <a:pt x="10" y="63"/>
                  </a:lnTo>
                  <a:lnTo>
                    <a:pt x="15" y="60"/>
                  </a:lnTo>
                  <a:lnTo>
                    <a:pt x="22" y="56"/>
                  </a:lnTo>
                  <a:lnTo>
                    <a:pt x="29" y="53"/>
                  </a:lnTo>
                  <a:lnTo>
                    <a:pt x="36" y="50"/>
                  </a:lnTo>
                  <a:lnTo>
                    <a:pt x="44" y="46"/>
                  </a:lnTo>
                  <a:lnTo>
                    <a:pt x="51" y="44"/>
                  </a:lnTo>
                  <a:lnTo>
                    <a:pt x="58" y="41"/>
                  </a:lnTo>
                  <a:lnTo>
                    <a:pt x="65" y="38"/>
                  </a:lnTo>
                  <a:lnTo>
                    <a:pt x="71" y="36"/>
                  </a:lnTo>
                  <a:lnTo>
                    <a:pt x="77" y="34"/>
                  </a:lnTo>
                  <a:lnTo>
                    <a:pt x="81" y="33"/>
                  </a:lnTo>
                  <a:lnTo>
                    <a:pt x="85" y="32"/>
                  </a:lnTo>
                  <a:lnTo>
                    <a:pt x="87" y="31"/>
                  </a:lnTo>
                  <a:lnTo>
                    <a:pt x="88" y="30"/>
                  </a:lnTo>
                  <a:lnTo>
                    <a:pt x="113" y="21"/>
                  </a:lnTo>
                  <a:lnTo>
                    <a:pt x="137" y="13"/>
                  </a:lnTo>
                  <a:lnTo>
                    <a:pt x="160" y="7"/>
                  </a:lnTo>
                  <a:lnTo>
                    <a:pt x="181" y="3"/>
                  </a:lnTo>
                  <a:lnTo>
                    <a:pt x="201" y="1"/>
                  </a:lnTo>
                  <a:lnTo>
                    <a:pt x="220" y="0"/>
                  </a:lnTo>
                  <a:lnTo>
                    <a:pt x="237" y="0"/>
                  </a:lnTo>
                  <a:lnTo>
                    <a:pt x="252" y="1"/>
                  </a:lnTo>
                  <a:lnTo>
                    <a:pt x="266" y="3"/>
                  </a:lnTo>
                  <a:lnTo>
                    <a:pt x="278" y="5"/>
                  </a:lnTo>
                  <a:lnTo>
                    <a:pt x="289" y="8"/>
                  </a:lnTo>
                  <a:lnTo>
                    <a:pt x="297" y="10"/>
                  </a:lnTo>
                  <a:lnTo>
                    <a:pt x="304" y="13"/>
                  </a:lnTo>
                  <a:lnTo>
                    <a:pt x="309" y="15"/>
                  </a:lnTo>
                  <a:lnTo>
                    <a:pt x="312" y="16"/>
                  </a:lnTo>
                  <a:lnTo>
                    <a:pt x="313" y="17"/>
                  </a:lnTo>
                  <a:lnTo>
                    <a:pt x="317" y="19"/>
                  </a:lnTo>
                  <a:lnTo>
                    <a:pt x="321" y="22"/>
                  </a:lnTo>
                  <a:lnTo>
                    <a:pt x="325" y="26"/>
                  </a:lnTo>
                  <a:lnTo>
                    <a:pt x="330" y="30"/>
                  </a:lnTo>
                  <a:lnTo>
                    <a:pt x="334" y="35"/>
                  </a:lnTo>
                  <a:lnTo>
                    <a:pt x="339" y="40"/>
                  </a:lnTo>
                  <a:lnTo>
                    <a:pt x="343" y="45"/>
                  </a:lnTo>
                  <a:lnTo>
                    <a:pt x="347" y="50"/>
                  </a:lnTo>
                  <a:lnTo>
                    <a:pt x="351" y="56"/>
                  </a:lnTo>
                  <a:lnTo>
                    <a:pt x="354" y="61"/>
                  </a:lnTo>
                  <a:lnTo>
                    <a:pt x="357" y="66"/>
                  </a:lnTo>
                  <a:lnTo>
                    <a:pt x="360" y="72"/>
                  </a:lnTo>
                  <a:lnTo>
                    <a:pt x="362" y="77"/>
                  </a:lnTo>
                  <a:lnTo>
                    <a:pt x="363" y="81"/>
                  </a:lnTo>
                  <a:lnTo>
                    <a:pt x="364" y="86"/>
                  </a:lnTo>
                  <a:lnTo>
                    <a:pt x="364" y="89"/>
                  </a:lnTo>
                  <a:lnTo>
                    <a:pt x="363" y="89"/>
                  </a:lnTo>
                  <a:lnTo>
                    <a:pt x="361" y="90"/>
                  </a:lnTo>
                  <a:lnTo>
                    <a:pt x="358" y="91"/>
                  </a:lnTo>
                  <a:lnTo>
                    <a:pt x="353" y="92"/>
                  </a:lnTo>
                  <a:lnTo>
                    <a:pt x="348" y="94"/>
                  </a:lnTo>
                  <a:lnTo>
                    <a:pt x="341" y="95"/>
                  </a:lnTo>
                  <a:lnTo>
                    <a:pt x="335" y="97"/>
                  </a:lnTo>
                  <a:lnTo>
                    <a:pt x="327" y="99"/>
                  </a:lnTo>
                  <a:lnTo>
                    <a:pt x="320" y="102"/>
                  </a:lnTo>
                  <a:lnTo>
                    <a:pt x="312" y="104"/>
                  </a:lnTo>
                  <a:lnTo>
                    <a:pt x="304" y="107"/>
                  </a:lnTo>
                  <a:lnTo>
                    <a:pt x="297" y="110"/>
                  </a:lnTo>
                  <a:lnTo>
                    <a:pt x="289" y="113"/>
                  </a:lnTo>
                  <a:lnTo>
                    <a:pt x="283" y="115"/>
                  </a:lnTo>
                  <a:lnTo>
                    <a:pt x="277" y="119"/>
                  </a:lnTo>
                  <a:lnTo>
                    <a:pt x="271" y="122"/>
                  </a:lnTo>
                </a:path>
              </a:pathLst>
            </a:custGeom>
            <a:solidFill>
              <a:srgbClr val="00785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22" name="Freeform 173"/>
            <p:cNvSpPr>
              <a:spLocks/>
            </p:cNvSpPr>
            <p:nvPr/>
          </p:nvSpPr>
          <p:spPr bwMode="auto">
            <a:xfrm>
              <a:off x="2216" y="1414"/>
              <a:ext cx="407" cy="293"/>
            </a:xfrm>
            <a:custGeom>
              <a:avLst/>
              <a:gdLst>
                <a:gd name="T0" fmla="*/ 367 w 407"/>
                <a:gd name="T1" fmla="*/ 288 h 293"/>
                <a:gd name="T2" fmla="*/ 341 w 407"/>
                <a:gd name="T3" fmla="*/ 284 h 293"/>
                <a:gd name="T4" fmla="*/ 345 w 407"/>
                <a:gd name="T5" fmla="*/ 269 h 293"/>
                <a:gd name="T6" fmla="*/ 351 w 407"/>
                <a:gd name="T7" fmla="*/ 257 h 293"/>
                <a:gd name="T8" fmla="*/ 342 w 407"/>
                <a:gd name="T9" fmla="*/ 270 h 293"/>
                <a:gd name="T10" fmla="*/ 334 w 407"/>
                <a:gd name="T11" fmla="*/ 283 h 293"/>
                <a:gd name="T12" fmla="*/ 328 w 407"/>
                <a:gd name="T13" fmla="*/ 287 h 293"/>
                <a:gd name="T14" fmla="*/ 299 w 407"/>
                <a:gd name="T15" fmla="*/ 282 h 293"/>
                <a:gd name="T16" fmla="*/ 274 w 407"/>
                <a:gd name="T17" fmla="*/ 274 h 293"/>
                <a:gd name="T18" fmla="*/ 255 w 407"/>
                <a:gd name="T19" fmla="*/ 261 h 293"/>
                <a:gd name="T20" fmla="*/ 249 w 407"/>
                <a:gd name="T21" fmla="*/ 250 h 293"/>
                <a:gd name="T22" fmla="*/ 267 w 407"/>
                <a:gd name="T23" fmla="*/ 227 h 293"/>
                <a:gd name="T24" fmla="*/ 286 w 407"/>
                <a:gd name="T25" fmla="*/ 207 h 293"/>
                <a:gd name="T26" fmla="*/ 274 w 407"/>
                <a:gd name="T27" fmla="*/ 213 h 293"/>
                <a:gd name="T28" fmla="*/ 248 w 407"/>
                <a:gd name="T29" fmla="*/ 237 h 293"/>
                <a:gd name="T30" fmla="*/ 234 w 407"/>
                <a:gd name="T31" fmla="*/ 252 h 293"/>
                <a:gd name="T32" fmla="*/ 210 w 407"/>
                <a:gd name="T33" fmla="*/ 235 h 293"/>
                <a:gd name="T34" fmla="*/ 182 w 407"/>
                <a:gd name="T35" fmla="*/ 212 h 293"/>
                <a:gd name="T36" fmla="*/ 162 w 407"/>
                <a:gd name="T37" fmla="*/ 198 h 293"/>
                <a:gd name="T38" fmla="*/ 141 w 407"/>
                <a:gd name="T39" fmla="*/ 180 h 293"/>
                <a:gd name="T40" fmla="*/ 122 w 407"/>
                <a:gd name="T41" fmla="*/ 162 h 293"/>
                <a:gd name="T42" fmla="*/ 121 w 407"/>
                <a:gd name="T43" fmla="*/ 153 h 293"/>
                <a:gd name="T44" fmla="*/ 142 w 407"/>
                <a:gd name="T45" fmla="*/ 142 h 293"/>
                <a:gd name="T46" fmla="*/ 156 w 407"/>
                <a:gd name="T47" fmla="*/ 137 h 293"/>
                <a:gd name="T48" fmla="*/ 110 w 407"/>
                <a:gd name="T49" fmla="*/ 141 h 293"/>
                <a:gd name="T50" fmla="*/ 92 w 407"/>
                <a:gd name="T51" fmla="*/ 137 h 293"/>
                <a:gd name="T52" fmla="*/ 67 w 407"/>
                <a:gd name="T53" fmla="*/ 112 h 293"/>
                <a:gd name="T54" fmla="*/ 37 w 407"/>
                <a:gd name="T55" fmla="*/ 78 h 293"/>
                <a:gd name="T56" fmla="*/ 16 w 407"/>
                <a:gd name="T57" fmla="*/ 46 h 293"/>
                <a:gd name="T58" fmla="*/ 6 w 407"/>
                <a:gd name="T59" fmla="*/ 22 h 293"/>
                <a:gd name="T60" fmla="*/ 4 w 407"/>
                <a:gd name="T61" fmla="*/ 10 h 293"/>
                <a:gd name="T62" fmla="*/ 6 w 407"/>
                <a:gd name="T63" fmla="*/ 3 h 293"/>
                <a:gd name="T64" fmla="*/ 0 w 407"/>
                <a:gd name="T65" fmla="*/ 16 h 293"/>
                <a:gd name="T66" fmla="*/ 2 w 407"/>
                <a:gd name="T67" fmla="*/ 27 h 293"/>
                <a:gd name="T68" fmla="*/ 9 w 407"/>
                <a:gd name="T69" fmla="*/ 43 h 293"/>
                <a:gd name="T70" fmla="*/ 19 w 407"/>
                <a:gd name="T71" fmla="*/ 59 h 293"/>
                <a:gd name="T72" fmla="*/ 25 w 407"/>
                <a:gd name="T73" fmla="*/ 69 h 293"/>
                <a:gd name="T74" fmla="*/ 33 w 407"/>
                <a:gd name="T75" fmla="*/ 79 h 293"/>
                <a:gd name="T76" fmla="*/ 49 w 407"/>
                <a:gd name="T77" fmla="*/ 100 h 293"/>
                <a:gd name="T78" fmla="*/ 76 w 407"/>
                <a:gd name="T79" fmla="*/ 130 h 293"/>
                <a:gd name="T80" fmla="*/ 93 w 407"/>
                <a:gd name="T81" fmla="*/ 146 h 293"/>
                <a:gd name="T82" fmla="*/ 102 w 407"/>
                <a:gd name="T83" fmla="*/ 155 h 293"/>
                <a:gd name="T84" fmla="*/ 124 w 407"/>
                <a:gd name="T85" fmla="*/ 174 h 293"/>
                <a:gd name="T86" fmla="*/ 153 w 407"/>
                <a:gd name="T87" fmla="*/ 197 h 293"/>
                <a:gd name="T88" fmla="*/ 174 w 407"/>
                <a:gd name="T89" fmla="*/ 214 h 293"/>
                <a:gd name="T90" fmla="*/ 189 w 407"/>
                <a:gd name="T91" fmla="*/ 225 h 293"/>
                <a:gd name="T92" fmla="*/ 205 w 407"/>
                <a:gd name="T93" fmla="*/ 236 h 293"/>
                <a:gd name="T94" fmla="*/ 223 w 407"/>
                <a:gd name="T95" fmla="*/ 247 h 293"/>
                <a:gd name="T96" fmla="*/ 235 w 407"/>
                <a:gd name="T97" fmla="*/ 255 h 293"/>
                <a:gd name="T98" fmla="*/ 251 w 407"/>
                <a:gd name="T99" fmla="*/ 264 h 293"/>
                <a:gd name="T100" fmla="*/ 277 w 407"/>
                <a:gd name="T101" fmla="*/ 277 h 293"/>
                <a:gd name="T102" fmla="*/ 313 w 407"/>
                <a:gd name="T103" fmla="*/ 288 h 293"/>
                <a:gd name="T104" fmla="*/ 351 w 407"/>
                <a:gd name="T105" fmla="*/ 292 h 293"/>
                <a:gd name="T106" fmla="*/ 394 w 407"/>
                <a:gd name="T107" fmla="*/ 288 h 293"/>
                <a:gd name="T108" fmla="*/ 406 w 407"/>
                <a:gd name="T109" fmla="*/ 285 h 2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7" h="293">
                  <a:moveTo>
                    <a:pt x="406" y="285"/>
                  </a:moveTo>
                  <a:lnTo>
                    <a:pt x="401" y="285"/>
                  </a:lnTo>
                  <a:lnTo>
                    <a:pt x="394" y="286"/>
                  </a:lnTo>
                  <a:lnTo>
                    <a:pt x="386" y="287"/>
                  </a:lnTo>
                  <a:lnTo>
                    <a:pt x="377" y="287"/>
                  </a:lnTo>
                  <a:lnTo>
                    <a:pt x="367" y="288"/>
                  </a:lnTo>
                  <a:lnTo>
                    <a:pt x="358" y="288"/>
                  </a:lnTo>
                  <a:lnTo>
                    <a:pt x="351" y="288"/>
                  </a:lnTo>
                  <a:lnTo>
                    <a:pt x="345" y="288"/>
                  </a:lnTo>
                  <a:lnTo>
                    <a:pt x="343" y="287"/>
                  </a:lnTo>
                  <a:lnTo>
                    <a:pt x="342" y="286"/>
                  </a:lnTo>
                  <a:lnTo>
                    <a:pt x="341" y="284"/>
                  </a:lnTo>
                  <a:lnTo>
                    <a:pt x="341" y="282"/>
                  </a:lnTo>
                  <a:lnTo>
                    <a:pt x="341" y="280"/>
                  </a:lnTo>
                  <a:lnTo>
                    <a:pt x="342" y="277"/>
                  </a:lnTo>
                  <a:lnTo>
                    <a:pt x="343" y="274"/>
                  </a:lnTo>
                  <a:lnTo>
                    <a:pt x="344" y="271"/>
                  </a:lnTo>
                  <a:lnTo>
                    <a:pt x="345" y="269"/>
                  </a:lnTo>
                  <a:lnTo>
                    <a:pt x="346" y="266"/>
                  </a:lnTo>
                  <a:lnTo>
                    <a:pt x="348" y="264"/>
                  </a:lnTo>
                  <a:lnTo>
                    <a:pt x="349" y="261"/>
                  </a:lnTo>
                  <a:lnTo>
                    <a:pt x="350" y="260"/>
                  </a:lnTo>
                  <a:lnTo>
                    <a:pt x="351" y="258"/>
                  </a:lnTo>
                  <a:lnTo>
                    <a:pt x="351" y="257"/>
                  </a:lnTo>
                  <a:lnTo>
                    <a:pt x="352" y="257"/>
                  </a:lnTo>
                  <a:lnTo>
                    <a:pt x="349" y="259"/>
                  </a:lnTo>
                  <a:lnTo>
                    <a:pt x="347" y="262"/>
                  </a:lnTo>
                  <a:lnTo>
                    <a:pt x="345" y="265"/>
                  </a:lnTo>
                  <a:lnTo>
                    <a:pt x="344" y="267"/>
                  </a:lnTo>
                  <a:lnTo>
                    <a:pt x="342" y="270"/>
                  </a:lnTo>
                  <a:lnTo>
                    <a:pt x="340" y="272"/>
                  </a:lnTo>
                  <a:lnTo>
                    <a:pt x="339" y="275"/>
                  </a:lnTo>
                  <a:lnTo>
                    <a:pt x="337" y="277"/>
                  </a:lnTo>
                  <a:lnTo>
                    <a:pt x="336" y="280"/>
                  </a:lnTo>
                  <a:lnTo>
                    <a:pt x="335" y="282"/>
                  </a:lnTo>
                  <a:lnTo>
                    <a:pt x="334" y="283"/>
                  </a:lnTo>
                  <a:lnTo>
                    <a:pt x="334" y="285"/>
                  </a:lnTo>
                  <a:lnTo>
                    <a:pt x="333" y="286"/>
                  </a:lnTo>
                  <a:lnTo>
                    <a:pt x="332" y="287"/>
                  </a:lnTo>
                  <a:lnTo>
                    <a:pt x="332" y="288"/>
                  </a:lnTo>
                  <a:lnTo>
                    <a:pt x="330" y="288"/>
                  </a:lnTo>
                  <a:lnTo>
                    <a:pt x="328" y="287"/>
                  </a:lnTo>
                  <a:lnTo>
                    <a:pt x="325" y="287"/>
                  </a:lnTo>
                  <a:lnTo>
                    <a:pt x="322" y="286"/>
                  </a:lnTo>
                  <a:lnTo>
                    <a:pt x="318" y="285"/>
                  </a:lnTo>
                  <a:lnTo>
                    <a:pt x="313" y="284"/>
                  </a:lnTo>
                  <a:lnTo>
                    <a:pt x="307" y="283"/>
                  </a:lnTo>
                  <a:lnTo>
                    <a:pt x="299" y="282"/>
                  </a:lnTo>
                  <a:lnTo>
                    <a:pt x="295" y="282"/>
                  </a:lnTo>
                  <a:lnTo>
                    <a:pt x="291" y="281"/>
                  </a:lnTo>
                  <a:lnTo>
                    <a:pt x="286" y="279"/>
                  </a:lnTo>
                  <a:lnTo>
                    <a:pt x="282" y="278"/>
                  </a:lnTo>
                  <a:lnTo>
                    <a:pt x="278" y="276"/>
                  </a:lnTo>
                  <a:lnTo>
                    <a:pt x="274" y="274"/>
                  </a:lnTo>
                  <a:lnTo>
                    <a:pt x="270" y="272"/>
                  </a:lnTo>
                  <a:lnTo>
                    <a:pt x="267" y="270"/>
                  </a:lnTo>
                  <a:lnTo>
                    <a:pt x="263" y="268"/>
                  </a:lnTo>
                  <a:lnTo>
                    <a:pt x="260" y="266"/>
                  </a:lnTo>
                  <a:lnTo>
                    <a:pt x="257" y="263"/>
                  </a:lnTo>
                  <a:lnTo>
                    <a:pt x="255" y="261"/>
                  </a:lnTo>
                  <a:lnTo>
                    <a:pt x="252" y="259"/>
                  </a:lnTo>
                  <a:lnTo>
                    <a:pt x="251" y="257"/>
                  </a:lnTo>
                  <a:lnTo>
                    <a:pt x="249" y="256"/>
                  </a:lnTo>
                  <a:lnTo>
                    <a:pt x="248" y="254"/>
                  </a:lnTo>
                  <a:lnTo>
                    <a:pt x="248" y="253"/>
                  </a:lnTo>
                  <a:lnTo>
                    <a:pt x="249" y="250"/>
                  </a:lnTo>
                  <a:lnTo>
                    <a:pt x="251" y="247"/>
                  </a:lnTo>
                  <a:lnTo>
                    <a:pt x="253" y="244"/>
                  </a:lnTo>
                  <a:lnTo>
                    <a:pt x="256" y="240"/>
                  </a:lnTo>
                  <a:lnTo>
                    <a:pt x="259" y="236"/>
                  </a:lnTo>
                  <a:lnTo>
                    <a:pt x="263" y="232"/>
                  </a:lnTo>
                  <a:lnTo>
                    <a:pt x="267" y="227"/>
                  </a:lnTo>
                  <a:lnTo>
                    <a:pt x="271" y="223"/>
                  </a:lnTo>
                  <a:lnTo>
                    <a:pt x="275" y="219"/>
                  </a:lnTo>
                  <a:lnTo>
                    <a:pt x="278" y="215"/>
                  </a:lnTo>
                  <a:lnTo>
                    <a:pt x="281" y="212"/>
                  </a:lnTo>
                  <a:lnTo>
                    <a:pt x="284" y="209"/>
                  </a:lnTo>
                  <a:lnTo>
                    <a:pt x="286" y="207"/>
                  </a:lnTo>
                  <a:lnTo>
                    <a:pt x="287" y="206"/>
                  </a:lnTo>
                  <a:lnTo>
                    <a:pt x="288" y="205"/>
                  </a:lnTo>
                  <a:lnTo>
                    <a:pt x="285" y="206"/>
                  </a:lnTo>
                  <a:lnTo>
                    <a:pt x="282" y="207"/>
                  </a:lnTo>
                  <a:lnTo>
                    <a:pt x="278" y="210"/>
                  </a:lnTo>
                  <a:lnTo>
                    <a:pt x="274" y="213"/>
                  </a:lnTo>
                  <a:lnTo>
                    <a:pt x="270" y="216"/>
                  </a:lnTo>
                  <a:lnTo>
                    <a:pt x="265" y="220"/>
                  </a:lnTo>
                  <a:lnTo>
                    <a:pt x="261" y="224"/>
                  </a:lnTo>
                  <a:lnTo>
                    <a:pt x="256" y="229"/>
                  </a:lnTo>
                  <a:lnTo>
                    <a:pt x="252" y="233"/>
                  </a:lnTo>
                  <a:lnTo>
                    <a:pt x="248" y="237"/>
                  </a:lnTo>
                  <a:lnTo>
                    <a:pt x="244" y="241"/>
                  </a:lnTo>
                  <a:lnTo>
                    <a:pt x="241" y="245"/>
                  </a:lnTo>
                  <a:lnTo>
                    <a:pt x="238" y="247"/>
                  </a:lnTo>
                  <a:lnTo>
                    <a:pt x="236" y="250"/>
                  </a:lnTo>
                  <a:lnTo>
                    <a:pt x="235" y="251"/>
                  </a:lnTo>
                  <a:lnTo>
                    <a:pt x="234" y="252"/>
                  </a:lnTo>
                  <a:lnTo>
                    <a:pt x="231" y="250"/>
                  </a:lnTo>
                  <a:lnTo>
                    <a:pt x="228" y="248"/>
                  </a:lnTo>
                  <a:lnTo>
                    <a:pt x="224" y="245"/>
                  </a:lnTo>
                  <a:lnTo>
                    <a:pt x="219" y="242"/>
                  </a:lnTo>
                  <a:lnTo>
                    <a:pt x="215" y="238"/>
                  </a:lnTo>
                  <a:lnTo>
                    <a:pt x="210" y="235"/>
                  </a:lnTo>
                  <a:lnTo>
                    <a:pt x="205" y="231"/>
                  </a:lnTo>
                  <a:lnTo>
                    <a:pt x="201" y="227"/>
                  </a:lnTo>
                  <a:lnTo>
                    <a:pt x="196" y="223"/>
                  </a:lnTo>
                  <a:lnTo>
                    <a:pt x="191" y="219"/>
                  </a:lnTo>
                  <a:lnTo>
                    <a:pt x="186" y="215"/>
                  </a:lnTo>
                  <a:lnTo>
                    <a:pt x="182" y="212"/>
                  </a:lnTo>
                  <a:lnTo>
                    <a:pt x="178" y="209"/>
                  </a:lnTo>
                  <a:lnTo>
                    <a:pt x="174" y="206"/>
                  </a:lnTo>
                  <a:lnTo>
                    <a:pt x="171" y="203"/>
                  </a:lnTo>
                  <a:lnTo>
                    <a:pt x="168" y="202"/>
                  </a:lnTo>
                  <a:lnTo>
                    <a:pt x="165" y="200"/>
                  </a:lnTo>
                  <a:lnTo>
                    <a:pt x="162" y="198"/>
                  </a:lnTo>
                  <a:lnTo>
                    <a:pt x="159" y="195"/>
                  </a:lnTo>
                  <a:lnTo>
                    <a:pt x="155" y="192"/>
                  </a:lnTo>
                  <a:lnTo>
                    <a:pt x="152" y="189"/>
                  </a:lnTo>
                  <a:lnTo>
                    <a:pt x="148" y="186"/>
                  </a:lnTo>
                  <a:lnTo>
                    <a:pt x="144" y="183"/>
                  </a:lnTo>
                  <a:lnTo>
                    <a:pt x="141" y="180"/>
                  </a:lnTo>
                  <a:lnTo>
                    <a:pt x="137" y="176"/>
                  </a:lnTo>
                  <a:lnTo>
                    <a:pt x="133" y="173"/>
                  </a:lnTo>
                  <a:lnTo>
                    <a:pt x="130" y="170"/>
                  </a:lnTo>
                  <a:lnTo>
                    <a:pt x="127" y="167"/>
                  </a:lnTo>
                  <a:lnTo>
                    <a:pt x="124" y="165"/>
                  </a:lnTo>
                  <a:lnTo>
                    <a:pt x="122" y="162"/>
                  </a:lnTo>
                  <a:lnTo>
                    <a:pt x="119" y="160"/>
                  </a:lnTo>
                  <a:lnTo>
                    <a:pt x="118" y="159"/>
                  </a:lnTo>
                  <a:lnTo>
                    <a:pt x="117" y="157"/>
                  </a:lnTo>
                  <a:lnTo>
                    <a:pt x="117" y="156"/>
                  </a:lnTo>
                  <a:lnTo>
                    <a:pt x="119" y="154"/>
                  </a:lnTo>
                  <a:lnTo>
                    <a:pt x="121" y="153"/>
                  </a:lnTo>
                  <a:lnTo>
                    <a:pt x="123" y="151"/>
                  </a:lnTo>
                  <a:lnTo>
                    <a:pt x="127" y="149"/>
                  </a:lnTo>
                  <a:lnTo>
                    <a:pt x="130" y="147"/>
                  </a:lnTo>
                  <a:lnTo>
                    <a:pt x="134" y="145"/>
                  </a:lnTo>
                  <a:lnTo>
                    <a:pt x="138" y="144"/>
                  </a:lnTo>
                  <a:lnTo>
                    <a:pt x="142" y="142"/>
                  </a:lnTo>
                  <a:lnTo>
                    <a:pt x="146" y="140"/>
                  </a:lnTo>
                  <a:lnTo>
                    <a:pt x="149" y="139"/>
                  </a:lnTo>
                  <a:lnTo>
                    <a:pt x="151" y="138"/>
                  </a:lnTo>
                  <a:lnTo>
                    <a:pt x="154" y="137"/>
                  </a:lnTo>
                  <a:lnTo>
                    <a:pt x="155" y="137"/>
                  </a:lnTo>
                  <a:lnTo>
                    <a:pt x="156" y="137"/>
                  </a:lnTo>
                  <a:lnTo>
                    <a:pt x="152" y="137"/>
                  </a:lnTo>
                  <a:lnTo>
                    <a:pt x="145" y="138"/>
                  </a:lnTo>
                  <a:lnTo>
                    <a:pt x="137" y="138"/>
                  </a:lnTo>
                  <a:lnTo>
                    <a:pt x="128" y="139"/>
                  </a:lnTo>
                  <a:lnTo>
                    <a:pt x="118" y="140"/>
                  </a:lnTo>
                  <a:lnTo>
                    <a:pt x="110" y="141"/>
                  </a:lnTo>
                  <a:lnTo>
                    <a:pt x="104" y="141"/>
                  </a:lnTo>
                  <a:lnTo>
                    <a:pt x="100" y="142"/>
                  </a:lnTo>
                  <a:lnTo>
                    <a:pt x="99" y="142"/>
                  </a:lnTo>
                  <a:lnTo>
                    <a:pt x="97" y="141"/>
                  </a:lnTo>
                  <a:lnTo>
                    <a:pt x="95" y="139"/>
                  </a:lnTo>
                  <a:lnTo>
                    <a:pt x="92" y="137"/>
                  </a:lnTo>
                  <a:lnTo>
                    <a:pt x="89" y="134"/>
                  </a:lnTo>
                  <a:lnTo>
                    <a:pt x="85" y="130"/>
                  </a:lnTo>
                  <a:lnTo>
                    <a:pt x="81" y="126"/>
                  </a:lnTo>
                  <a:lnTo>
                    <a:pt x="76" y="122"/>
                  </a:lnTo>
                  <a:lnTo>
                    <a:pt x="72" y="117"/>
                  </a:lnTo>
                  <a:lnTo>
                    <a:pt x="67" y="112"/>
                  </a:lnTo>
                  <a:lnTo>
                    <a:pt x="62" y="106"/>
                  </a:lnTo>
                  <a:lnTo>
                    <a:pt x="57" y="101"/>
                  </a:lnTo>
                  <a:lnTo>
                    <a:pt x="52" y="95"/>
                  </a:lnTo>
                  <a:lnTo>
                    <a:pt x="47" y="90"/>
                  </a:lnTo>
                  <a:lnTo>
                    <a:pt x="42" y="84"/>
                  </a:lnTo>
                  <a:lnTo>
                    <a:pt x="37" y="78"/>
                  </a:lnTo>
                  <a:lnTo>
                    <a:pt x="33" y="73"/>
                  </a:lnTo>
                  <a:lnTo>
                    <a:pt x="29" y="67"/>
                  </a:lnTo>
                  <a:lnTo>
                    <a:pt x="25" y="62"/>
                  </a:lnTo>
                  <a:lnTo>
                    <a:pt x="22" y="57"/>
                  </a:lnTo>
                  <a:lnTo>
                    <a:pt x="18" y="51"/>
                  </a:lnTo>
                  <a:lnTo>
                    <a:pt x="16" y="46"/>
                  </a:lnTo>
                  <a:lnTo>
                    <a:pt x="13" y="41"/>
                  </a:lnTo>
                  <a:lnTo>
                    <a:pt x="11" y="37"/>
                  </a:lnTo>
                  <a:lnTo>
                    <a:pt x="10" y="32"/>
                  </a:lnTo>
                  <a:lnTo>
                    <a:pt x="8" y="28"/>
                  </a:lnTo>
                  <a:lnTo>
                    <a:pt x="7" y="25"/>
                  </a:lnTo>
                  <a:lnTo>
                    <a:pt x="6" y="22"/>
                  </a:lnTo>
                  <a:lnTo>
                    <a:pt x="5" y="19"/>
                  </a:lnTo>
                  <a:lnTo>
                    <a:pt x="4" y="17"/>
                  </a:lnTo>
                  <a:lnTo>
                    <a:pt x="4" y="15"/>
                  </a:lnTo>
                  <a:lnTo>
                    <a:pt x="3" y="14"/>
                  </a:lnTo>
                  <a:lnTo>
                    <a:pt x="3" y="12"/>
                  </a:lnTo>
                  <a:lnTo>
                    <a:pt x="4" y="10"/>
                  </a:lnTo>
                  <a:lnTo>
                    <a:pt x="5" y="8"/>
                  </a:lnTo>
                  <a:lnTo>
                    <a:pt x="6" y="5"/>
                  </a:lnTo>
                  <a:lnTo>
                    <a:pt x="7" y="3"/>
                  </a:lnTo>
                  <a:lnTo>
                    <a:pt x="8" y="1"/>
                  </a:lnTo>
                  <a:lnTo>
                    <a:pt x="9" y="0"/>
                  </a:lnTo>
                  <a:lnTo>
                    <a:pt x="6" y="3"/>
                  </a:lnTo>
                  <a:lnTo>
                    <a:pt x="4" y="6"/>
                  </a:lnTo>
                  <a:lnTo>
                    <a:pt x="2" y="9"/>
                  </a:lnTo>
                  <a:lnTo>
                    <a:pt x="1" y="11"/>
                  </a:lnTo>
                  <a:lnTo>
                    <a:pt x="1" y="13"/>
                  </a:lnTo>
                  <a:lnTo>
                    <a:pt x="0" y="15"/>
                  </a:lnTo>
                  <a:lnTo>
                    <a:pt x="0" y="16"/>
                  </a:lnTo>
                  <a:lnTo>
                    <a:pt x="0" y="17"/>
                  </a:lnTo>
                  <a:lnTo>
                    <a:pt x="0" y="19"/>
                  </a:lnTo>
                  <a:lnTo>
                    <a:pt x="0" y="21"/>
                  </a:lnTo>
                  <a:lnTo>
                    <a:pt x="0" y="23"/>
                  </a:lnTo>
                  <a:lnTo>
                    <a:pt x="1" y="25"/>
                  </a:lnTo>
                  <a:lnTo>
                    <a:pt x="2" y="27"/>
                  </a:lnTo>
                  <a:lnTo>
                    <a:pt x="3" y="30"/>
                  </a:lnTo>
                  <a:lnTo>
                    <a:pt x="4" y="32"/>
                  </a:lnTo>
                  <a:lnTo>
                    <a:pt x="5" y="35"/>
                  </a:lnTo>
                  <a:lnTo>
                    <a:pt x="6" y="38"/>
                  </a:lnTo>
                  <a:lnTo>
                    <a:pt x="8" y="40"/>
                  </a:lnTo>
                  <a:lnTo>
                    <a:pt x="9" y="43"/>
                  </a:lnTo>
                  <a:lnTo>
                    <a:pt x="11" y="46"/>
                  </a:lnTo>
                  <a:lnTo>
                    <a:pt x="13" y="49"/>
                  </a:lnTo>
                  <a:lnTo>
                    <a:pt x="15" y="52"/>
                  </a:lnTo>
                  <a:lnTo>
                    <a:pt x="16" y="55"/>
                  </a:lnTo>
                  <a:lnTo>
                    <a:pt x="18" y="58"/>
                  </a:lnTo>
                  <a:lnTo>
                    <a:pt x="19" y="59"/>
                  </a:lnTo>
                  <a:lnTo>
                    <a:pt x="20" y="61"/>
                  </a:lnTo>
                  <a:lnTo>
                    <a:pt x="21" y="62"/>
                  </a:lnTo>
                  <a:lnTo>
                    <a:pt x="22" y="64"/>
                  </a:lnTo>
                  <a:lnTo>
                    <a:pt x="23" y="65"/>
                  </a:lnTo>
                  <a:lnTo>
                    <a:pt x="25" y="67"/>
                  </a:lnTo>
                  <a:lnTo>
                    <a:pt x="25" y="69"/>
                  </a:lnTo>
                  <a:lnTo>
                    <a:pt x="27" y="70"/>
                  </a:lnTo>
                  <a:lnTo>
                    <a:pt x="28" y="72"/>
                  </a:lnTo>
                  <a:lnTo>
                    <a:pt x="29" y="74"/>
                  </a:lnTo>
                  <a:lnTo>
                    <a:pt x="30" y="75"/>
                  </a:lnTo>
                  <a:lnTo>
                    <a:pt x="32" y="77"/>
                  </a:lnTo>
                  <a:lnTo>
                    <a:pt x="33" y="79"/>
                  </a:lnTo>
                  <a:lnTo>
                    <a:pt x="34" y="81"/>
                  </a:lnTo>
                  <a:lnTo>
                    <a:pt x="35" y="83"/>
                  </a:lnTo>
                  <a:lnTo>
                    <a:pt x="37" y="85"/>
                  </a:lnTo>
                  <a:lnTo>
                    <a:pt x="41" y="90"/>
                  </a:lnTo>
                  <a:lnTo>
                    <a:pt x="45" y="95"/>
                  </a:lnTo>
                  <a:lnTo>
                    <a:pt x="49" y="100"/>
                  </a:lnTo>
                  <a:lnTo>
                    <a:pt x="54" y="106"/>
                  </a:lnTo>
                  <a:lnTo>
                    <a:pt x="59" y="111"/>
                  </a:lnTo>
                  <a:lnTo>
                    <a:pt x="63" y="116"/>
                  </a:lnTo>
                  <a:lnTo>
                    <a:pt x="68" y="121"/>
                  </a:lnTo>
                  <a:lnTo>
                    <a:pt x="72" y="125"/>
                  </a:lnTo>
                  <a:lnTo>
                    <a:pt x="76" y="130"/>
                  </a:lnTo>
                  <a:lnTo>
                    <a:pt x="80" y="133"/>
                  </a:lnTo>
                  <a:lnTo>
                    <a:pt x="83" y="137"/>
                  </a:lnTo>
                  <a:lnTo>
                    <a:pt x="87" y="140"/>
                  </a:lnTo>
                  <a:lnTo>
                    <a:pt x="89" y="142"/>
                  </a:lnTo>
                  <a:lnTo>
                    <a:pt x="91" y="144"/>
                  </a:lnTo>
                  <a:lnTo>
                    <a:pt x="93" y="146"/>
                  </a:lnTo>
                  <a:lnTo>
                    <a:pt x="94" y="147"/>
                  </a:lnTo>
                  <a:lnTo>
                    <a:pt x="95" y="148"/>
                  </a:lnTo>
                  <a:lnTo>
                    <a:pt x="96" y="149"/>
                  </a:lnTo>
                  <a:lnTo>
                    <a:pt x="98" y="151"/>
                  </a:lnTo>
                  <a:lnTo>
                    <a:pt x="100" y="153"/>
                  </a:lnTo>
                  <a:lnTo>
                    <a:pt x="102" y="155"/>
                  </a:lnTo>
                  <a:lnTo>
                    <a:pt x="105" y="158"/>
                  </a:lnTo>
                  <a:lnTo>
                    <a:pt x="108" y="161"/>
                  </a:lnTo>
                  <a:lnTo>
                    <a:pt x="112" y="164"/>
                  </a:lnTo>
                  <a:lnTo>
                    <a:pt x="116" y="167"/>
                  </a:lnTo>
                  <a:lnTo>
                    <a:pt x="120" y="171"/>
                  </a:lnTo>
                  <a:lnTo>
                    <a:pt x="124" y="174"/>
                  </a:lnTo>
                  <a:lnTo>
                    <a:pt x="128" y="178"/>
                  </a:lnTo>
                  <a:lnTo>
                    <a:pt x="133" y="182"/>
                  </a:lnTo>
                  <a:lnTo>
                    <a:pt x="138" y="186"/>
                  </a:lnTo>
                  <a:lnTo>
                    <a:pt x="143" y="190"/>
                  </a:lnTo>
                  <a:lnTo>
                    <a:pt x="148" y="194"/>
                  </a:lnTo>
                  <a:lnTo>
                    <a:pt x="153" y="197"/>
                  </a:lnTo>
                  <a:lnTo>
                    <a:pt x="157" y="201"/>
                  </a:lnTo>
                  <a:lnTo>
                    <a:pt x="161" y="204"/>
                  </a:lnTo>
                  <a:lnTo>
                    <a:pt x="164" y="207"/>
                  </a:lnTo>
                  <a:lnTo>
                    <a:pt x="168" y="209"/>
                  </a:lnTo>
                  <a:lnTo>
                    <a:pt x="171" y="211"/>
                  </a:lnTo>
                  <a:lnTo>
                    <a:pt x="174" y="214"/>
                  </a:lnTo>
                  <a:lnTo>
                    <a:pt x="177" y="216"/>
                  </a:lnTo>
                  <a:lnTo>
                    <a:pt x="180" y="218"/>
                  </a:lnTo>
                  <a:lnTo>
                    <a:pt x="182" y="219"/>
                  </a:lnTo>
                  <a:lnTo>
                    <a:pt x="184" y="221"/>
                  </a:lnTo>
                  <a:lnTo>
                    <a:pt x="187" y="223"/>
                  </a:lnTo>
                  <a:lnTo>
                    <a:pt x="189" y="225"/>
                  </a:lnTo>
                  <a:lnTo>
                    <a:pt x="192" y="226"/>
                  </a:lnTo>
                  <a:lnTo>
                    <a:pt x="194" y="228"/>
                  </a:lnTo>
                  <a:lnTo>
                    <a:pt x="197" y="230"/>
                  </a:lnTo>
                  <a:lnTo>
                    <a:pt x="199" y="232"/>
                  </a:lnTo>
                  <a:lnTo>
                    <a:pt x="202" y="234"/>
                  </a:lnTo>
                  <a:lnTo>
                    <a:pt x="205" y="236"/>
                  </a:lnTo>
                  <a:lnTo>
                    <a:pt x="208" y="238"/>
                  </a:lnTo>
                  <a:lnTo>
                    <a:pt x="211" y="240"/>
                  </a:lnTo>
                  <a:lnTo>
                    <a:pt x="214" y="242"/>
                  </a:lnTo>
                  <a:lnTo>
                    <a:pt x="217" y="244"/>
                  </a:lnTo>
                  <a:lnTo>
                    <a:pt x="220" y="245"/>
                  </a:lnTo>
                  <a:lnTo>
                    <a:pt x="223" y="247"/>
                  </a:lnTo>
                  <a:lnTo>
                    <a:pt x="225" y="249"/>
                  </a:lnTo>
                  <a:lnTo>
                    <a:pt x="228" y="250"/>
                  </a:lnTo>
                  <a:lnTo>
                    <a:pt x="230" y="252"/>
                  </a:lnTo>
                  <a:lnTo>
                    <a:pt x="232" y="253"/>
                  </a:lnTo>
                  <a:lnTo>
                    <a:pt x="234" y="254"/>
                  </a:lnTo>
                  <a:lnTo>
                    <a:pt x="235" y="255"/>
                  </a:lnTo>
                  <a:lnTo>
                    <a:pt x="236" y="255"/>
                  </a:lnTo>
                  <a:lnTo>
                    <a:pt x="238" y="257"/>
                  </a:lnTo>
                  <a:lnTo>
                    <a:pt x="241" y="258"/>
                  </a:lnTo>
                  <a:lnTo>
                    <a:pt x="244" y="260"/>
                  </a:lnTo>
                  <a:lnTo>
                    <a:pt x="247" y="262"/>
                  </a:lnTo>
                  <a:lnTo>
                    <a:pt x="251" y="264"/>
                  </a:lnTo>
                  <a:lnTo>
                    <a:pt x="255" y="266"/>
                  </a:lnTo>
                  <a:lnTo>
                    <a:pt x="259" y="268"/>
                  </a:lnTo>
                  <a:lnTo>
                    <a:pt x="263" y="270"/>
                  </a:lnTo>
                  <a:lnTo>
                    <a:pt x="268" y="273"/>
                  </a:lnTo>
                  <a:lnTo>
                    <a:pt x="272" y="275"/>
                  </a:lnTo>
                  <a:lnTo>
                    <a:pt x="277" y="277"/>
                  </a:lnTo>
                  <a:lnTo>
                    <a:pt x="281" y="279"/>
                  </a:lnTo>
                  <a:lnTo>
                    <a:pt x="286" y="281"/>
                  </a:lnTo>
                  <a:lnTo>
                    <a:pt x="290" y="282"/>
                  </a:lnTo>
                  <a:lnTo>
                    <a:pt x="294" y="284"/>
                  </a:lnTo>
                  <a:lnTo>
                    <a:pt x="304" y="286"/>
                  </a:lnTo>
                  <a:lnTo>
                    <a:pt x="313" y="288"/>
                  </a:lnTo>
                  <a:lnTo>
                    <a:pt x="320" y="290"/>
                  </a:lnTo>
                  <a:lnTo>
                    <a:pt x="327" y="291"/>
                  </a:lnTo>
                  <a:lnTo>
                    <a:pt x="333" y="291"/>
                  </a:lnTo>
                  <a:lnTo>
                    <a:pt x="339" y="292"/>
                  </a:lnTo>
                  <a:lnTo>
                    <a:pt x="344" y="292"/>
                  </a:lnTo>
                  <a:lnTo>
                    <a:pt x="351" y="292"/>
                  </a:lnTo>
                  <a:lnTo>
                    <a:pt x="358" y="292"/>
                  </a:lnTo>
                  <a:lnTo>
                    <a:pt x="365" y="292"/>
                  </a:lnTo>
                  <a:lnTo>
                    <a:pt x="373" y="291"/>
                  </a:lnTo>
                  <a:lnTo>
                    <a:pt x="381" y="290"/>
                  </a:lnTo>
                  <a:lnTo>
                    <a:pt x="388" y="289"/>
                  </a:lnTo>
                  <a:lnTo>
                    <a:pt x="394" y="288"/>
                  </a:lnTo>
                  <a:lnTo>
                    <a:pt x="398" y="288"/>
                  </a:lnTo>
                  <a:lnTo>
                    <a:pt x="400" y="288"/>
                  </a:lnTo>
                  <a:lnTo>
                    <a:pt x="401" y="287"/>
                  </a:lnTo>
                  <a:lnTo>
                    <a:pt x="403" y="286"/>
                  </a:lnTo>
                  <a:lnTo>
                    <a:pt x="405" y="285"/>
                  </a:lnTo>
                  <a:lnTo>
                    <a:pt x="406" y="285"/>
                  </a:lnTo>
                </a:path>
              </a:pathLst>
            </a:custGeom>
            <a:solidFill>
              <a:srgbClr val="EEF1FD"/>
            </a:solidFill>
            <a:ln w="12700" cap="rnd" cmpd="sng">
              <a:solidFill>
                <a:srgbClr val="E2DFF8"/>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523" name="Freeform 174"/>
            <p:cNvSpPr>
              <a:spLocks/>
            </p:cNvSpPr>
            <p:nvPr/>
          </p:nvSpPr>
          <p:spPr bwMode="auto">
            <a:xfrm>
              <a:off x="2636" y="1698"/>
              <a:ext cx="17" cy="17"/>
            </a:xfrm>
            <a:custGeom>
              <a:avLst/>
              <a:gdLst>
                <a:gd name="T0" fmla="*/ 16 w 17"/>
                <a:gd name="T1" fmla="*/ 0 h 17"/>
                <a:gd name="T2" fmla="*/ 12 w 17"/>
                <a:gd name="T3" fmla="*/ 16 h 17"/>
                <a:gd name="T4" fmla="*/ 6 w 17"/>
                <a:gd name="T5" fmla="*/ 16 h 17"/>
                <a:gd name="T6" fmla="*/ 3 w 17"/>
                <a:gd name="T7" fmla="*/ 16 h 17"/>
                <a:gd name="T8" fmla="*/ 0 w 17"/>
                <a:gd name="T9" fmla="*/ 0 h 17"/>
                <a:gd name="T10" fmla="*/ 16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6" y="0"/>
                  </a:moveTo>
                  <a:lnTo>
                    <a:pt x="12" y="16"/>
                  </a:lnTo>
                  <a:lnTo>
                    <a:pt x="6" y="16"/>
                  </a:lnTo>
                  <a:lnTo>
                    <a:pt x="3" y="16"/>
                  </a:lnTo>
                  <a:lnTo>
                    <a:pt x="0" y="0"/>
                  </a:lnTo>
                  <a:lnTo>
                    <a:pt x="16" y="0"/>
                  </a:lnTo>
                </a:path>
              </a:pathLst>
            </a:custGeom>
            <a:solidFill>
              <a:srgbClr val="005A39"/>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24" name="Freeform 175"/>
            <p:cNvSpPr>
              <a:spLocks/>
            </p:cNvSpPr>
            <p:nvPr/>
          </p:nvSpPr>
          <p:spPr bwMode="auto">
            <a:xfrm>
              <a:off x="2630" y="1565"/>
              <a:ext cx="17" cy="132"/>
            </a:xfrm>
            <a:custGeom>
              <a:avLst/>
              <a:gdLst>
                <a:gd name="T0" fmla="*/ 8 w 17"/>
                <a:gd name="T1" fmla="*/ 3 h 132"/>
                <a:gd name="T2" fmla="*/ 8 w 17"/>
                <a:gd name="T3" fmla="*/ 9 h 132"/>
                <a:gd name="T4" fmla="*/ 10 w 17"/>
                <a:gd name="T5" fmla="*/ 16 h 132"/>
                <a:gd name="T6" fmla="*/ 10 w 17"/>
                <a:gd name="T7" fmla="*/ 23 h 132"/>
                <a:gd name="T8" fmla="*/ 11 w 17"/>
                <a:gd name="T9" fmla="*/ 31 h 132"/>
                <a:gd name="T10" fmla="*/ 13 w 17"/>
                <a:gd name="T11" fmla="*/ 39 h 132"/>
                <a:gd name="T12" fmla="*/ 13 w 17"/>
                <a:gd name="T13" fmla="*/ 48 h 132"/>
                <a:gd name="T14" fmla="*/ 13 w 17"/>
                <a:gd name="T15" fmla="*/ 57 h 132"/>
                <a:gd name="T16" fmla="*/ 14 w 17"/>
                <a:gd name="T17" fmla="*/ 66 h 132"/>
                <a:gd name="T18" fmla="*/ 14 w 17"/>
                <a:gd name="T19" fmla="*/ 75 h 132"/>
                <a:gd name="T20" fmla="*/ 14 w 17"/>
                <a:gd name="T21" fmla="*/ 84 h 132"/>
                <a:gd name="T22" fmla="*/ 16 w 17"/>
                <a:gd name="T23" fmla="*/ 93 h 132"/>
                <a:gd name="T24" fmla="*/ 16 w 17"/>
                <a:gd name="T25" fmla="*/ 102 h 132"/>
                <a:gd name="T26" fmla="*/ 16 w 17"/>
                <a:gd name="T27" fmla="*/ 111 h 132"/>
                <a:gd name="T28" fmla="*/ 16 w 17"/>
                <a:gd name="T29" fmla="*/ 119 h 132"/>
                <a:gd name="T30" fmla="*/ 16 w 17"/>
                <a:gd name="T31" fmla="*/ 127 h 132"/>
                <a:gd name="T32" fmla="*/ 7 w 17"/>
                <a:gd name="T33" fmla="*/ 131 h 132"/>
                <a:gd name="T34" fmla="*/ 8 w 17"/>
                <a:gd name="T35" fmla="*/ 123 h 132"/>
                <a:gd name="T36" fmla="*/ 8 w 17"/>
                <a:gd name="T37" fmla="*/ 115 h 132"/>
                <a:gd name="T38" fmla="*/ 8 w 17"/>
                <a:gd name="T39" fmla="*/ 106 h 132"/>
                <a:gd name="T40" fmla="*/ 7 w 17"/>
                <a:gd name="T41" fmla="*/ 97 h 132"/>
                <a:gd name="T42" fmla="*/ 7 w 17"/>
                <a:gd name="T43" fmla="*/ 89 h 132"/>
                <a:gd name="T44" fmla="*/ 7 w 17"/>
                <a:gd name="T45" fmla="*/ 79 h 132"/>
                <a:gd name="T46" fmla="*/ 7 w 17"/>
                <a:gd name="T47" fmla="*/ 70 h 132"/>
                <a:gd name="T48" fmla="*/ 5 w 17"/>
                <a:gd name="T49" fmla="*/ 61 h 132"/>
                <a:gd name="T50" fmla="*/ 5 w 17"/>
                <a:gd name="T51" fmla="*/ 52 h 132"/>
                <a:gd name="T52" fmla="*/ 4 w 17"/>
                <a:gd name="T53" fmla="*/ 43 h 132"/>
                <a:gd name="T54" fmla="*/ 4 w 17"/>
                <a:gd name="T55" fmla="*/ 35 h 132"/>
                <a:gd name="T56" fmla="*/ 2 w 17"/>
                <a:gd name="T57" fmla="*/ 27 h 132"/>
                <a:gd name="T58" fmla="*/ 2 w 17"/>
                <a:gd name="T59" fmla="*/ 20 h 132"/>
                <a:gd name="T60" fmla="*/ 1 w 17"/>
                <a:gd name="T61" fmla="*/ 13 h 132"/>
                <a:gd name="T62" fmla="*/ 1 w 17"/>
                <a:gd name="T63" fmla="*/ 6 h 132"/>
                <a:gd name="T64" fmla="*/ 0 w 17"/>
                <a:gd name="T65" fmla="*/ 1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132">
                  <a:moveTo>
                    <a:pt x="7" y="0"/>
                  </a:moveTo>
                  <a:lnTo>
                    <a:pt x="8" y="3"/>
                  </a:lnTo>
                  <a:lnTo>
                    <a:pt x="8" y="6"/>
                  </a:lnTo>
                  <a:lnTo>
                    <a:pt x="8" y="9"/>
                  </a:lnTo>
                  <a:lnTo>
                    <a:pt x="10" y="12"/>
                  </a:lnTo>
                  <a:lnTo>
                    <a:pt x="10" y="16"/>
                  </a:lnTo>
                  <a:lnTo>
                    <a:pt x="10" y="19"/>
                  </a:lnTo>
                  <a:lnTo>
                    <a:pt x="10" y="23"/>
                  </a:lnTo>
                  <a:lnTo>
                    <a:pt x="11" y="27"/>
                  </a:lnTo>
                  <a:lnTo>
                    <a:pt x="11" y="31"/>
                  </a:lnTo>
                  <a:lnTo>
                    <a:pt x="11" y="35"/>
                  </a:lnTo>
                  <a:lnTo>
                    <a:pt x="13" y="39"/>
                  </a:lnTo>
                  <a:lnTo>
                    <a:pt x="13" y="43"/>
                  </a:lnTo>
                  <a:lnTo>
                    <a:pt x="13" y="48"/>
                  </a:lnTo>
                  <a:lnTo>
                    <a:pt x="13" y="52"/>
                  </a:lnTo>
                  <a:lnTo>
                    <a:pt x="13" y="57"/>
                  </a:lnTo>
                  <a:lnTo>
                    <a:pt x="14" y="61"/>
                  </a:lnTo>
                  <a:lnTo>
                    <a:pt x="14" y="66"/>
                  </a:lnTo>
                  <a:lnTo>
                    <a:pt x="14" y="70"/>
                  </a:lnTo>
                  <a:lnTo>
                    <a:pt x="14" y="75"/>
                  </a:lnTo>
                  <a:lnTo>
                    <a:pt x="14" y="79"/>
                  </a:lnTo>
                  <a:lnTo>
                    <a:pt x="14" y="84"/>
                  </a:lnTo>
                  <a:lnTo>
                    <a:pt x="16" y="89"/>
                  </a:lnTo>
                  <a:lnTo>
                    <a:pt x="16" y="93"/>
                  </a:lnTo>
                  <a:lnTo>
                    <a:pt x="16" y="97"/>
                  </a:lnTo>
                  <a:lnTo>
                    <a:pt x="16" y="102"/>
                  </a:lnTo>
                  <a:lnTo>
                    <a:pt x="16" y="106"/>
                  </a:lnTo>
                  <a:lnTo>
                    <a:pt x="16" y="111"/>
                  </a:lnTo>
                  <a:lnTo>
                    <a:pt x="16" y="115"/>
                  </a:lnTo>
                  <a:lnTo>
                    <a:pt x="16" y="119"/>
                  </a:lnTo>
                  <a:lnTo>
                    <a:pt x="16" y="123"/>
                  </a:lnTo>
                  <a:lnTo>
                    <a:pt x="16" y="127"/>
                  </a:lnTo>
                  <a:lnTo>
                    <a:pt x="16" y="131"/>
                  </a:lnTo>
                  <a:lnTo>
                    <a:pt x="7" y="131"/>
                  </a:lnTo>
                  <a:lnTo>
                    <a:pt x="7" y="127"/>
                  </a:lnTo>
                  <a:lnTo>
                    <a:pt x="8" y="123"/>
                  </a:lnTo>
                  <a:lnTo>
                    <a:pt x="8" y="119"/>
                  </a:lnTo>
                  <a:lnTo>
                    <a:pt x="8" y="115"/>
                  </a:lnTo>
                  <a:lnTo>
                    <a:pt x="8" y="111"/>
                  </a:lnTo>
                  <a:lnTo>
                    <a:pt x="8" y="106"/>
                  </a:lnTo>
                  <a:lnTo>
                    <a:pt x="7" y="102"/>
                  </a:lnTo>
                  <a:lnTo>
                    <a:pt x="7" y="97"/>
                  </a:lnTo>
                  <a:lnTo>
                    <a:pt x="7" y="93"/>
                  </a:lnTo>
                  <a:lnTo>
                    <a:pt x="7" y="89"/>
                  </a:lnTo>
                  <a:lnTo>
                    <a:pt x="7" y="84"/>
                  </a:lnTo>
                  <a:lnTo>
                    <a:pt x="7" y="79"/>
                  </a:lnTo>
                  <a:lnTo>
                    <a:pt x="7" y="75"/>
                  </a:lnTo>
                  <a:lnTo>
                    <a:pt x="7" y="70"/>
                  </a:lnTo>
                  <a:lnTo>
                    <a:pt x="5" y="66"/>
                  </a:lnTo>
                  <a:lnTo>
                    <a:pt x="5" y="61"/>
                  </a:lnTo>
                  <a:lnTo>
                    <a:pt x="5" y="57"/>
                  </a:lnTo>
                  <a:lnTo>
                    <a:pt x="5" y="52"/>
                  </a:lnTo>
                  <a:lnTo>
                    <a:pt x="5" y="48"/>
                  </a:lnTo>
                  <a:lnTo>
                    <a:pt x="4" y="43"/>
                  </a:lnTo>
                  <a:lnTo>
                    <a:pt x="4" y="39"/>
                  </a:lnTo>
                  <a:lnTo>
                    <a:pt x="4" y="35"/>
                  </a:lnTo>
                  <a:lnTo>
                    <a:pt x="4" y="31"/>
                  </a:lnTo>
                  <a:lnTo>
                    <a:pt x="2" y="27"/>
                  </a:lnTo>
                  <a:lnTo>
                    <a:pt x="2" y="23"/>
                  </a:lnTo>
                  <a:lnTo>
                    <a:pt x="2" y="20"/>
                  </a:lnTo>
                  <a:lnTo>
                    <a:pt x="1" y="16"/>
                  </a:lnTo>
                  <a:lnTo>
                    <a:pt x="1" y="13"/>
                  </a:lnTo>
                  <a:lnTo>
                    <a:pt x="1" y="9"/>
                  </a:lnTo>
                  <a:lnTo>
                    <a:pt x="1" y="6"/>
                  </a:lnTo>
                  <a:lnTo>
                    <a:pt x="0" y="3"/>
                  </a:lnTo>
                  <a:lnTo>
                    <a:pt x="0" y="1"/>
                  </a:lnTo>
                  <a:lnTo>
                    <a:pt x="7" y="0"/>
                  </a:lnTo>
                </a:path>
              </a:pathLst>
            </a:custGeom>
            <a:solidFill>
              <a:srgbClr val="005A39"/>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25" name="Freeform 176"/>
            <p:cNvSpPr>
              <a:spLocks/>
            </p:cNvSpPr>
            <p:nvPr/>
          </p:nvSpPr>
          <p:spPr bwMode="auto">
            <a:xfrm>
              <a:off x="2636" y="1695"/>
              <a:ext cx="17" cy="17"/>
            </a:xfrm>
            <a:custGeom>
              <a:avLst/>
              <a:gdLst>
                <a:gd name="T0" fmla="*/ 0 w 17"/>
                <a:gd name="T1" fmla="*/ 16 h 17"/>
                <a:gd name="T2" fmla="*/ 0 w 17"/>
                <a:gd name="T3" fmla="*/ 16 h 17"/>
                <a:gd name="T4" fmla="*/ 3 w 17"/>
                <a:gd name="T5" fmla="*/ 0 h 17"/>
                <a:gd name="T6" fmla="*/ 6 w 17"/>
                <a:gd name="T7" fmla="*/ 0 h 17"/>
                <a:gd name="T8" fmla="*/ 9 w 17"/>
                <a:gd name="T9" fmla="*/ 0 h 17"/>
                <a:gd name="T10" fmla="*/ 12 w 17"/>
                <a:gd name="T11" fmla="*/ 0 h 17"/>
                <a:gd name="T12" fmla="*/ 16 w 17"/>
                <a:gd name="T13" fmla="*/ 0 h 17"/>
                <a:gd name="T14" fmla="*/ 16 w 17"/>
                <a:gd name="T15" fmla="*/ 16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16"/>
                  </a:moveTo>
                  <a:lnTo>
                    <a:pt x="0" y="16"/>
                  </a:lnTo>
                  <a:lnTo>
                    <a:pt x="3" y="0"/>
                  </a:lnTo>
                  <a:lnTo>
                    <a:pt x="6" y="0"/>
                  </a:lnTo>
                  <a:lnTo>
                    <a:pt x="9" y="0"/>
                  </a:lnTo>
                  <a:lnTo>
                    <a:pt x="12" y="0"/>
                  </a:lnTo>
                  <a:lnTo>
                    <a:pt x="16" y="0"/>
                  </a:lnTo>
                  <a:lnTo>
                    <a:pt x="16" y="16"/>
                  </a:lnTo>
                  <a:lnTo>
                    <a:pt x="0" y="16"/>
                  </a:lnTo>
                </a:path>
              </a:pathLst>
            </a:custGeom>
            <a:solidFill>
              <a:srgbClr val="005A39"/>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26" name="Freeform 177"/>
            <p:cNvSpPr>
              <a:spLocks/>
            </p:cNvSpPr>
            <p:nvPr/>
          </p:nvSpPr>
          <p:spPr bwMode="auto">
            <a:xfrm>
              <a:off x="2483" y="1689"/>
              <a:ext cx="17" cy="17"/>
            </a:xfrm>
            <a:custGeom>
              <a:avLst/>
              <a:gdLst>
                <a:gd name="T0" fmla="*/ 16 w 17"/>
                <a:gd name="T1" fmla="*/ 0 h 17"/>
                <a:gd name="T2" fmla="*/ 12 w 17"/>
                <a:gd name="T3" fmla="*/ 16 h 17"/>
                <a:gd name="T4" fmla="*/ 6 w 17"/>
                <a:gd name="T5" fmla="*/ 16 h 17"/>
                <a:gd name="T6" fmla="*/ 3 w 17"/>
                <a:gd name="T7" fmla="*/ 16 h 17"/>
                <a:gd name="T8" fmla="*/ 0 w 17"/>
                <a:gd name="T9" fmla="*/ 0 h 17"/>
                <a:gd name="T10" fmla="*/ 16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6" y="0"/>
                  </a:moveTo>
                  <a:lnTo>
                    <a:pt x="12" y="16"/>
                  </a:lnTo>
                  <a:lnTo>
                    <a:pt x="6" y="16"/>
                  </a:lnTo>
                  <a:lnTo>
                    <a:pt x="3" y="16"/>
                  </a:lnTo>
                  <a:lnTo>
                    <a:pt x="0" y="0"/>
                  </a:lnTo>
                  <a:lnTo>
                    <a:pt x="16" y="0"/>
                  </a:lnTo>
                </a:path>
              </a:pathLst>
            </a:custGeom>
            <a:solidFill>
              <a:srgbClr val="005A39"/>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27" name="Freeform 178"/>
            <p:cNvSpPr>
              <a:spLocks/>
            </p:cNvSpPr>
            <p:nvPr/>
          </p:nvSpPr>
          <p:spPr bwMode="auto">
            <a:xfrm>
              <a:off x="2483" y="1596"/>
              <a:ext cx="17" cy="93"/>
            </a:xfrm>
            <a:custGeom>
              <a:avLst/>
              <a:gdLst>
                <a:gd name="T0" fmla="*/ 16 w 17"/>
                <a:gd name="T1" fmla="*/ 4 h 93"/>
                <a:gd name="T2" fmla="*/ 14 w 17"/>
                <a:gd name="T3" fmla="*/ 11 h 93"/>
                <a:gd name="T4" fmla="*/ 14 w 17"/>
                <a:gd name="T5" fmla="*/ 17 h 93"/>
                <a:gd name="T6" fmla="*/ 14 w 17"/>
                <a:gd name="T7" fmla="*/ 23 h 93"/>
                <a:gd name="T8" fmla="*/ 12 w 17"/>
                <a:gd name="T9" fmla="*/ 28 h 93"/>
                <a:gd name="T10" fmla="*/ 12 w 17"/>
                <a:gd name="T11" fmla="*/ 33 h 93"/>
                <a:gd name="T12" fmla="*/ 12 w 17"/>
                <a:gd name="T13" fmla="*/ 38 h 93"/>
                <a:gd name="T14" fmla="*/ 12 w 17"/>
                <a:gd name="T15" fmla="*/ 42 h 93"/>
                <a:gd name="T16" fmla="*/ 12 w 17"/>
                <a:gd name="T17" fmla="*/ 47 h 93"/>
                <a:gd name="T18" fmla="*/ 12 w 17"/>
                <a:gd name="T19" fmla="*/ 52 h 93"/>
                <a:gd name="T20" fmla="*/ 12 w 17"/>
                <a:gd name="T21" fmla="*/ 57 h 93"/>
                <a:gd name="T22" fmla="*/ 12 w 17"/>
                <a:gd name="T23" fmla="*/ 62 h 93"/>
                <a:gd name="T24" fmla="*/ 12 w 17"/>
                <a:gd name="T25" fmla="*/ 68 h 93"/>
                <a:gd name="T26" fmla="*/ 12 w 17"/>
                <a:gd name="T27" fmla="*/ 74 h 93"/>
                <a:gd name="T28" fmla="*/ 12 w 17"/>
                <a:gd name="T29" fmla="*/ 81 h 93"/>
                <a:gd name="T30" fmla="*/ 12 w 17"/>
                <a:gd name="T31" fmla="*/ 88 h 93"/>
                <a:gd name="T32" fmla="*/ 0 w 17"/>
                <a:gd name="T33" fmla="*/ 92 h 93"/>
                <a:gd name="T34" fmla="*/ 0 w 17"/>
                <a:gd name="T35" fmla="*/ 84 h 93"/>
                <a:gd name="T36" fmla="*/ 0 w 17"/>
                <a:gd name="T37" fmla="*/ 77 h 93"/>
                <a:gd name="T38" fmla="*/ 0 w 17"/>
                <a:gd name="T39" fmla="*/ 71 h 93"/>
                <a:gd name="T40" fmla="*/ 0 w 17"/>
                <a:gd name="T41" fmla="*/ 65 h 93"/>
                <a:gd name="T42" fmla="*/ 0 w 17"/>
                <a:gd name="T43" fmla="*/ 59 h 93"/>
                <a:gd name="T44" fmla="*/ 0 w 17"/>
                <a:gd name="T45" fmla="*/ 54 h 93"/>
                <a:gd name="T46" fmla="*/ 0 w 17"/>
                <a:gd name="T47" fmla="*/ 50 h 93"/>
                <a:gd name="T48" fmla="*/ 0 w 17"/>
                <a:gd name="T49" fmla="*/ 45 h 93"/>
                <a:gd name="T50" fmla="*/ 2 w 17"/>
                <a:gd name="T51" fmla="*/ 40 h 93"/>
                <a:gd name="T52" fmla="*/ 2 w 17"/>
                <a:gd name="T53" fmla="*/ 35 h 93"/>
                <a:gd name="T54" fmla="*/ 2 w 17"/>
                <a:gd name="T55" fmla="*/ 31 h 93"/>
                <a:gd name="T56" fmla="*/ 2 w 17"/>
                <a:gd name="T57" fmla="*/ 25 h 93"/>
                <a:gd name="T58" fmla="*/ 4 w 17"/>
                <a:gd name="T59" fmla="*/ 20 h 93"/>
                <a:gd name="T60" fmla="*/ 4 w 17"/>
                <a:gd name="T61" fmla="*/ 14 h 93"/>
                <a:gd name="T62" fmla="*/ 4 w 17"/>
                <a:gd name="T63" fmla="*/ 7 h 93"/>
                <a:gd name="T64" fmla="*/ 4 w 17"/>
                <a:gd name="T65" fmla="*/ 0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93">
                  <a:moveTo>
                    <a:pt x="16" y="0"/>
                  </a:moveTo>
                  <a:lnTo>
                    <a:pt x="16" y="4"/>
                  </a:lnTo>
                  <a:lnTo>
                    <a:pt x="16" y="7"/>
                  </a:lnTo>
                  <a:lnTo>
                    <a:pt x="14" y="11"/>
                  </a:lnTo>
                  <a:lnTo>
                    <a:pt x="14" y="14"/>
                  </a:lnTo>
                  <a:lnTo>
                    <a:pt x="14" y="17"/>
                  </a:lnTo>
                  <a:lnTo>
                    <a:pt x="14" y="20"/>
                  </a:lnTo>
                  <a:lnTo>
                    <a:pt x="14" y="23"/>
                  </a:lnTo>
                  <a:lnTo>
                    <a:pt x="12" y="25"/>
                  </a:lnTo>
                  <a:lnTo>
                    <a:pt x="12" y="28"/>
                  </a:lnTo>
                  <a:lnTo>
                    <a:pt x="12" y="31"/>
                  </a:lnTo>
                  <a:lnTo>
                    <a:pt x="12" y="33"/>
                  </a:lnTo>
                  <a:lnTo>
                    <a:pt x="12" y="36"/>
                  </a:lnTo>
                  <a:lnTo>
                    <a:pt x="12" y="38"/>
                  </a:lnTo>
                  <a:lnTo>
                    <a:pt x="12" y="40"/>
                  </a:lnTo>
                  <a:lnTo>
                    <a:pt x="12" y="42"/>
                  </a:lnTo>
                  <a:lnTo>
                    <a:pt x="12" y="45"/>
                  </a:lnTo>
                  <a:lnTo>
                    <a:pt x="12" y="47"/>
                  </a:lnTo>
                  <a:lnTo>
                    <a:pt x="12" y="50"/>
                  </a:lnTo>
                  <a:lnTo>
                    <a:pt x="12" y="52"/>
                  </a:lnTo>
                  <a:lnTo>
                    <a:pt x="12" y="54"/>
                  </a:lnTo>
                  <a:lnTo>
                    <a:pt x="12" y="57"/>
                  </a:lnTo>
                  <a:lnTo>
                    <a:pt x="12" y="59"/>
                  </a:lnTo>
                  <a:lnTo>
                    <a:pt x="12" y="62"/>
                  </a:lnTo>
                  <a:lnTo>
                    <a:pt x="12" y="65"/>
                  </a:lnTo>
                  <a:lnTo>
                    <a:pt x="12" y="68"/>
                  </a:lnTo>
                  <a:lnTo>
                    <a:pt x="12" y="71"/>
                  </a:lnTo>
                  <a:lnTo>
                    <a:pt x="12" y="74"/>
                  </a:lnTo>
                  <a:lnTo>
                    <a:pt x="12" y="77"/>
                  </a:lnTo>
                  <a:lnTo>
                    <a:pt x="12" y="81"/>
                  </a:lnTo>
                  <a:lnTo>
                    <a:pt x="12" y="84"/>
                  </a:lnTo>
                  <a:lnTo>
                    <a:pt x="12" y="88"/>
                  </a:lnTo>
                  <a:lnTo>
                    <a:pt x="12" y="92"/>
                  </a:lnTo>
                  <a:lnTo>
                    <a:pt x="0" y="92"/>
                  </a:lnTo>
                  <a:lnTo>
                    <a:pt x="0" y="88"/>
                  </a:lnTo>
                  <a:lnTo>
                    <a:pt x="0" y="84"/>
                  </a:lnTo>
                  <a:lnTo>
                    <a:pt x="0" y="81"/>
                  </a:lnTo>
                  <a:lnTo>
                    <a:pt x="0" y="77"/>
                  </a:lnTo>
                  <a:lnTo>
                    <a:pt x="0" y="74"/>
                  </a:lnTo>
                  <a:lnTo>
                    <a:pt x="0" y="71"/>
                  </a:lnTo>
                  <a:lnTo>
                    <a:pt x="0" y="68"/>
                  </a:lnTo>
                  <a:lnTo>
                    <a:pt x="0" y="65"/>
                  </a:lnTo>
                  <a:lnTo>
                    <a:pt x="0" y="62"/>
                  </a:lnTo>
                  <a:lnTo>
                    <a:pt x="0" y="59"/>
                  </a:lnTo>
                  <a:lnTo>
                    <a:pt x="0" y="57"/>
                  </a:lnTo>
                  <a:lnTo>
                    <a:pt x="0" y="54"/>
                  </a:lnTo>
                  <a:lnTo>
                    <a:pt x="0" y="52"/>
                  </a:lnTo>
                  <a:lnTo>
                    <a:pt x="0" y="50"/>
                  </a:lnTo>
                  <a:lnTo>
                    <a:pt x="0" y="47"/>
                  </a:lnTo>
                  <a:lnTo>
                    <a:pt x="0" y="45"/>
                  </a:lnTo>
                  <a:lnTo>
                    <a:pt x="0" y="42"/>
                  </a:lnTo>
                  <a:lnTo>
                    <a:pt x="2" y="40"/>
                  </a:lnTo>
                  <a:lnTo>
                    <a:pt x="2" y="38"/>
                  </a:lnTo>
                  <a:lnTo>
                    <a:pt x="2" y="35"/>
                  </a:lnTo>
                  <a:lnTo>
                    <a:pt x="2" y="33"/>
                  </a:lnTo>
                  <a:lnTo>
                    <a:pt x="2" y="31"/>
                  </a:lnTo>
                  <a:lnTo>
                    <a:pt x="2" y="28"/>
                  </a:lnTo>
                  <a:lnTo>
                    <a:pt x="2" y="25"/>
                  </a:lnTo>
                  <a:lnTo>
                    <a:pt x="2" y="23"/>
                  </a:lnTo>
                  <a:lnTo>
                    <a:pt x="4" y="20"/>
                  </a:lnTo>
                  <a:lnTo>
                    <a:pt x="4" y="17"/>
                  </a:lnTo>
                  <a:lnTo>
                    <a:pt x="4" y="14"/>
                  </a:lnTo>
                  <a:lnTo>
                    <a:pt x="4" y="11"/>
                  </a:lnTo>
                  <a:lnTo>
                    <a:pt x="4" y="7"/>
                  </a:lnTo>
                  <a:lnTo>
                    <a:pt x="4" y="4"/>
                  </a:lnTo>
                  <a:lnTo>
                    <a:pt x="4" y="0"/>
                  </a:lnTo>
                  <a:lnTo>
                    <a:pt x="16" y="0"/>
                  </a:lnTo>
                </a:path>
              </a:pathLst>
            </a:custGeom>
            <a:solidFill>
              <a:srgbClr val="005A39"/>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28" name="Freeform 179"/>
            <p:cNvSpPr>
              <a:spLocks/>
            </p:cNvSpPr>
            <p:nvPr/>
          </p:nvSpPr>
          <p:spPr bwMode="auto">
            <a:xfrm>
              <a:off x="2483" y="1687"/>
              <a:ext cx="17" cy="17"/>
            </a:xfrm>
            <a:custGeom>
              <a:avLst/>
              <a:gdLst>
                <a:gd name="T0" fmla="*/ 0 w 17"/>
                <a:gd name="T1" fmla="*/ 16 h 17"/>
                <a:gd name="T2" fmla="*/ 3 w 17"/>
                <a:gd name="T3" fmla="*/ 0 h 17"/>
                <a:gd name="T4" fmla="*/ 9 w 17"/>
                <a:gd name="T5" fmla="*/ 0 h 17"/>
                <a:gd name="T6" fmla="*/ 12 w 17"/>
                <a:gd name="T7" fmla="*/ 0 h 17"/>
                <a:gd name="T8" fmla="*/ 16 w 17"/>
                <a:gd name="T9" fmla="*/ 16 h 17"/>
                <a:gd name="T10" fmla="*/ 0 w 17"/>
                <a:gd name="T11" fmla="*/ 1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0" y="16"/>
                  </a:moveTo>
                  <a:lnTo>
                    <a:pt x="3" y="0"/>
                  </a:lnTo>
                  <a:lnTo>
                    <a:pt x="9" y="0"/>
                  </a:lnTo>
                  <a:lnTo>
                    <a:pt x="12" y="0"/>
                  </a:lnTo>
                  <a:lnTo>
                    <a:pt x="16" y="16"/>
                  </a:lnTo>
                  <a:lnTo>
                    <a:pt x="0" y="16"/>
                  </a:lnTo>
                </a:path>
              </a:pathLst>
            </a:custGeom>
            <a:solidFill>
              <a:srgbClr val="005A39"/>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29" name="Freeform 180"/>
            <p:cNvSpPr>
              <a:spLocks/>
            </p:cNvSpPr>
            <p:nvPr/>
          </p:nvSpPr>
          <p:spPr bwMode="auto">
            <a:xfrm>
              <a:off x="2324" y="1382"/>
              <a:ext cx="449" cy="184"/>
            </a:xfrm>
            <a:custGeom>
              <a:avLst/>
              <a:gdLst>
                <a:gd name="T0" fmla="*/ 447 w 449"/>
                <a:gd name="T1" fmla="*/ 167 h 184"/>
                <a:gd name="T2" fmla="*/ 448 w 449"/>
                <a:gd name="T3" fmla="*/ 172 h 184"/>
                <a:gd name="T4" fmla="*/ 448 w 449"/>
                <a:gd name="T5" fmla="*/ 176 h 184"/>
                <a:gd name="T6" fmla="*/ 446 w 449"/>
                <a:gd name="T7" fmla="*/ 178 h 184"/>
                <a:gd name="T8" fmla="*/ 443 w 449"/>
                <a:gd name="T9" fmla="*/ 180 h 184"/>
                <a:gd name="T10" fmla="*/ 434 w 449"/>
                <a:gd name="T11" fmla="*/ 182 h 184"/>
                <a:gd name="T12" fmla="*/ 420 w 449"/>
                <a:gd name="T13" fmla="*/ 183 h 184"/>
                <a:gd name="T14" fmla="*/ 404 w 449"/>
                <a:gd name="T15" fmla="*/ 179 h 184"/>
                <a:gd name="T16" fmla="*/ 394 w 449"/>
                <a:gd name="T17" fmla="*/ 173 h 184"/>
                <a:gd name="T18" fmla="*/ 388 w 449"/>
                <a:gd name="T19" fmla="*/ 170 h 184"/>
                <a:gd name="T20" fmla="*/ 376 w 449"/>
                <a:gd name="T21" fmla="*/ 166 h 184"/>
                <a:gd name="T22" fmla="*/ 361 w 449"/>
                <a:gd name="T23" fmla="*/ 160 h 184"/>
                <a:gd name="T24" fmla="*/ 344 w 449"/>
                <a:gd name="T25" fmla="*/ 152 h 184"/>
                <a:gd name="T26" fmla="*/ 325 w 449"/>
                <a:gd name="T27" fmla="*/ 144 h 184"/>
                <a:gd name="T28" fmla="*/ 308 w 449"/>
                <a:gd name="T29" fmla="*/ 134 h 184"/>
                <a:gd name="T30" fmla="*/ 292 w 449"/>
                <a:gd name="T31" fmla="*/ 125 h 184"/>
                <a:gd name="T32" fmla="*/ 281 w 449"/>
                <a:gd name="T33" fmla="*/ 118 h 184"/>
                <a:gd name="T34" fmla="*/ 273 w 449"/>
                <a:gd name="T35" fmla="*/ 113 h 184"/>
                <a:gd name="T36" fmla="*/ 261 w 449"/>
                <a:gd name="T37" fmla="*/ 107 h 184"/>
                <a:gd name="T38" fmla="*/ 247 w 449"/>
                <a:gd name="T39" fmla="*/ 100 h 184"/>
                <a:gd name="T40" fmla="*/ 231 w 449"/>
                <a:gd name="T41" fmla="*/ 92 h 184"/>
                <a:gd name="T42" fmla="*/ 213 w 449"/>
                <a:gd name="T43" fmla="*/ 84 h 184"/>
                <a:gd name="T44" fmla="*/ 195 w 449"/>
                <a:gd name="T45" fmla="*/ 76 h 184"/>
                <a:gd name="T46" fmla="*/ 175 w 449"/>
                <a:gd name="T47" fmla="*/ 67 h 184"/>
                <a:gd name="T48" fmla="*/ 156 w 449"/>
                <a:gd name="T49" fmla="*/ 59 h 184"/>
                <a:gd name="T50" fmla="*/ 137 w 449"/>
                <a:gd name="T51" fmla="*/ 51 h 184"/>
                <a:gd name="T52" fmla="*/ 119 w 449"/>
                <a:gd name="T53" fmla="*/ 43 h 184"/>
                <a:gd name="T54" fmla="*/ 102 w 449"/>
                <a:gd name="T55" fmla="*/ 37 h 184"/>
                <a:gd name="T56" fmla="*/ 87 w 449"/>
                <a:gd name="T57" fmla="*/ 31 h 184"/>
                <a:gd name="T58" fmla="*/ 74 w 449"/>
                <a:gd name="T59" fmla="*/ 26 h 184"/>
                <a:gd name="T60" fmla="*/ 64 w 449"/>
                <a:gd name="T61" fmla="*/ 22 h 184"/>
                <a:gd name="T62" fmla="*/ 56 w 449"/>
                <a:gd name="T63" fmla="*/ 20 h 184"/>
                <a:gd name="T64" fmla="*/ 46 w 449"/>
                <a:gd name="T65" fmla="*/ 18 h 184"/>
                <a:gd name="T66" fmla="*/ 30 w 449"/>
                <a:gd name="T67" fmla="*/ 14 h 184"/>
                <a:gd name="T68" fmla="*/ 16 w 449"/>
                <a:gd name="T69" fmla="*/ 8 h 184"/>
                <a:gd name="T70" fmla="*/ 4 w 449"/>
                <a:gd name="T71" fmla="*/ 3 h 1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9" h="184">
                  <a:moveTo>
                    <a:pt x="448" y="165"/>
                  </a:moveTo>
                  <a:lnTo>
                    <a:pt x="447" y="167"/>
                  </a:lnTo>
                  <a:lnTo>
                    <a:pt x="448" y="170"/>
                  </a:lnTo>
                  <a:lnTo>
                    <a:pt x="448" y="172"/>
                  </a:lnTo>
                  <a:lnTo>
                    <a:pt x="448" y="174"/>
                  </a:lnTo>
                  <a:lnTo>
                    <a:pt x="448" y="176"/>
                  </a:lnTo>
                  <a:lnTo>
                    <a:pt x="447" y="177"/>
                  </a:lnTo>
                  <a:lnTo>
                    <a:pt x="446" y="178"/>
                  </a:lnTo>
                  <a:lnTo>
                    <a:pt x="444" y="179"/>
                  </a:lnTo>
                  <a:lnTo>
                    <a:pt x="443" y="180"/>
                  </a:lnTo>
                  <a:lnTo>
                    <a:pt x="439" y="181"/>
                  </a:lnTo>
                  <a:lnTo>
                    <a:pt x="434" y="182"/>
                  </a:lnTo>
                  <a:lnTo>
                    <a:pt x="428" y="183"/>
                  </a:lnTo>
                  <a:lnTo>
                    <a:pt x="420" y="183"/>
                  </a:lnTo>
                  <a:lnTo>
                    <a:pt x="412" y="182"/>
                  </a:lnTo>
                  <a:lnTo>
                    <a:pt x="404" y="179"/>
                  </a:lnTo>
                  <a:lnTo>
                    <a:pt x="395" y="173"/>
                  </a:lnTo>
                  <a:lnTo>
                    <a:pt x="394" y="173"/>
                  </a:lnTo>
                  <a:lnTo>
                    <a:pt x="392" y="172"/>
                  </a:lnTo>
                  <a:lnTo>
                    <a:pt x="388" y="170"/>
                  </a:lnTo>
                  <a:lnTo>
                    <a:pt x="383" y="168"/>
                  </a:lnTo>
                  <a:lnTo>
                    <a:pt x="376" y="166"/>
                  </a:lnTo>
                  <a:lnTo>
                    <a:pt x="369" y="163"/>
                  </a:lnTo>
                  <a:lnTo>
                    <a:pt x="361" y="160"/>
                  </a:lnTo>
                  <a:lnTo>
                    <a:pt x="353" y="156"/>
                  </a:lnTo>
                  <a:lnTo>
                    <a:pt x="344" y="152"/>
                  </a:lnTo>
                  <a:lnTo>
                    <a:pt x="335" y="148"/>
                  </a:lnTo>
                  <a:lnTo>
                    <a:pt x="325" y="144"/>
                  </a:lnTo>
                  <a:lnTo>
                    <a:pt x="316" y="139"/>
                  </a:lnTo>
                  <a:lnTo>
                    <a:pt x="308" y="134"/>
                  </a:lnTo>
                  <a:lnTo>
                    <a:pt x="299" y="130"/>
                  </a:lnTo>
                  <a:lnTo>
                    <a:pt x="292" y="125"/>
                  </a:lnTo>
                  <a:lnTo>
                    <a:pt x="285" y="121"/>
                  </a:lnTo>
                  <a:lnTo>
                    <a:pt x="281" y="118"/>
                  </a:lnTo>
                  <a:lnTo>
                    <a:pt x="277" y="116"/>
                  </a:lnTo>
                  <a:lnTo>
                    <a:pt x="273" y="113"/>
                  </a:lnTo>
                  <a:lnTo>
                    <a:pt x="267" y="110"/>
                  </a:lnTo>
                  <a:lnTo>
                    <a:pt x="261" y="107"/>
                  </a:lnTo>
                  <a:lnTo>
                    <a:pt x="254" y="103"/>
                  </a:lnTo>
                  <a:lnTo>
                    <a:pt x="247" y="100"/>
                  </a:lnTo>
                  <a:lnTo>
                    <a:pt x="239" y="96"/>
                  </a:lnTo>
                  <a:lnTo>
                    <a:pt x="231" y="92"/>
                  </a:lnTo>
                  <a:lnTo>
                    <a:pt x="222" y="88"/>
                  </a:lnTo>
                  <a:lnTo>
                    <a:pt x="213" y="84"/>
                  </a:lnTo>
                  <a:lnTo>
                    <a:pt x="204" y="80"/>
                  </a:lnTo>
                  <a:lnTo>
                    <a:pt x="195" y="76"/>
                  </a:lnTo>
                  <a:lnTo>
                    <a:pt x="185" y="71"/>
                  </a:lnTo>
                  <a:lnTo>
                    <a:pt x="175" y="67"/>
                  </a:lnTo>
                  <a:lnTo>
                    <a:pt x="166" y="63"/>
                  </a:lnTo>
                  <a:lnTo>
                    <a:pt x="156" y="59"/>
                  </a:lnTo>
                  <a:lnTo>
                    <a:pt x="147" y="55"/>
                  </a:lnTo>
                  <a:lnTo>
                    <a:pt x="137" y="51"/>
                  </a:lnTo>
                  <a:lnTo>
                    <a:pt x="128" y="47"/>
                  </a:lnTo>
                  <a:lnTo>
                    <a:pt x="119" y="43"/>
                  </a:lnTo>
                  <a:lnTo>
                    <a:pt x="111" y="40"/>
                  </a:lnTo>
                  <a:lnTo>
                    <a:pt x="102" y="37"/>
                  </a:lnTo>
                  <a:lnTo>
                    <a:pt x="94" y="34"/>
                  </a:lnTo>
                  <a:lnTo>
                    <a:pt x="87" y="31"/>
                  </a:lnTo>
                  <a:lnTo>
                    <a:pt x="80" y="28"/>
                  </a:lnTo>
                  <a:lnTo>
                    <a:pt x="74" y="26"/>
                  </a:lnTo>
                  <a:lnTo>
                    <a:pt x="69" y="24"/>
                  </a:lnTo>
                  <a:lnTo>
                    <a:pt x="64" y="22"/>
                  </a:lnTo>
                  <a:lnTo>
                    <a:pt x="60" y="21"/>
                  </a:lnTo>
                  <a:lnTo>
                    <a:pt x="56" y="20"/>
                  </a:lnTo>
                  <a:lnTo>
                    <a:pt x="54" y="20"/>
                  </a:lnTo>
                  <a:lnTo>
                    <a:pt x="46" y="18"/>
                  </a:lnTo>
                  <a:lnTo>
                    <a:pt x="38" y="16"/>
                  </a:lnTo>
                  <a:lnTo>
                    <a:pt x="30" y="14"/>
                  </a:lnTo>
                  <a:lnTo>
                    <a:pt x="23" y="11"/>
                  </a:lnTo>
                  <a:lnTo>
                    <a:pt x="16" y="8"/>
                  </a:lnTo>
                  <a:lnTo>
                    <a:pt x="9" y="5"/>
                  </a:lnTo>
                  <a:lnTo>
                    <a:pt x="4" y="3"/>
                  </a:lnTo>
                  <a:lnTo>
                    <a:pt x="0" y="0"/>
                  </a:lnTo>
                </a:path>
              </a:pathLst>
            </a:custGeom>
            <a:noFill/>
            <a:ln w="12700" cap="rnd" cmpd="sng">
              <a:solidFill>
                <a:srgbClr val="8D6767"/>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530" name="Freeform 181"/>
            <p:cNvSpPr>
              <a:spLocks/>
            </p:cNvSpPr>
            <p:nvPr/>
          </p:nvSpPr>
          <p:spPr bwMode="auto">
            <a:xfrm>
              <a:off x="2652" y="1491"/>
              <a:ext cx="17" cy="25"/>
            </a:xfrm>
            <a:custGeom>
              <a:avLst/>
              <a:gdLst>
                <a:gd name="T0" fmla="*/ 0 w 17"/>
                <a:gd name="T1" fmla="*/ 0 h 25"/>
                <a:gd name="T2" fmla="*/ 0 w 17"/>
                <a:gd name="T3" fmla="*/ 1 h 25"/>
                <a:gd name="T4" fmla="*/ 1 w 17"/>
                <a:gd name="T5" fmla="*/ 3 h 25"/>
                <a:gd name="T6" fmla="*/ 1 w 17"/>
                <a:gd name="T7" fmla="*/ 4 h 25"/>
                <a:gd name="T8" fmla="*/ 2 w 17"/>
                <a:gd name="T9" fmla="*/ 6 h 25"/>
                <a:gd name="T10" fmla="*/ 2 w 17"/>
                <a:gd name="T11" fmla="*/ 7 h 25"/>
                <a:gd name="T12" fmla="*/ 4 w 17"/>
                <a:gd name="T13" fmla="*/ 9 h 25"/>
                <a:gd name="T14" fmla="*/ 5 w 17"/>
                <a:gd name="T15" fmla="*/ 11 h 25"/>
                <a:gd name="T16" fmla="*/ 7 w 17"/>
                <a:gd name="T17" fmla="*/ 13 h 25"/>
                <a:gd name="T18" fmla="*/ 7 w 17"/>
                <a:gd name="T19" fmla="*/ 15 h 25"/>
                <a:gd name="T20" fmla="*/ 8 w 17"/>
                <a:gd name="T21" fmla="*/ 16 h 25"/>
                <a:gd name="T22" fmla="*/ 10 w 17"/>
                <a:gd name="T23" fmla="*/ 18 h 25"/>
                <a:gd name="T24" fmla="*/ 11 w 17"/>
                <a:gd name="T25" fmla="*/ 19 h 25"/>
                <a:gd name="T26" fmla="*/ 13 w 17"/>
                <a:gd name="T27" fmla="*/ 21 h 25"/>
                <a:gd name="T28" fmla="*/ 14 w 17"/>
                <a:gd name="T29" fmla="*/ 22 h 25"/>
                <a:gd name="T30" fmla="*/ 14 w 17"/>
                <a:gd name="T31" fmla="*/ 23 h 25"/>
                <a:gd name="T32" fmla="*/ 16 w 17"/>
                <a:gd name="T33" fmla="*/ 2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25">
                  <a:moveTo>
                    <a:pt x="0" y="0"/>
                  </a:moveTo>
                  <a:lnTo>
                    <a:pt x="0" y="1"/>
                  </a:lnTo>
                  <a:lnTo>
                    <a:pt x="1" y="3"/>
                  </a:lnTo>
                  <a:lnTo>
                    <a:pt x="1" y="4"/>
                  </a:lnTo>
                  <a:lnTo>
                    <a:pt x="2" y="6"/>
                  </a:lnTo>
                  <a:lnTo>
                    <a:pt x="2" y="7"/>
                  </a:lnTo>
                  <a:lnTo>
                    <a:pt x="4" y="9"/>
                  </a:lnTo>
                  <a:lnTo>
                    <a:pt x="5" y="11"/>
                  </a:lnTo>
                  <a:lnTo>
                    <a:pt x="7" y="13"/>
                  </a:lnTo>
                  <a:lnTo>
                    <a:pt x="7" y="15"/>
                  </a:lnTo>
                  <a:lnTo>
                    <a:pt x="8" y="16"/>
                  </a:lnTo>
                  <a:lnTo>
                    <a:pt x="10" y="18"/>
                  </a:lnTo>
                  <a:lnTo>
                    <a:pt x="11" y="19"/>
                  </a:lnTo>
                  <a:lnTo>
                    <a:pt x="13" y="21"/>
                  </a:lnTo>
                  <a:lnTo>
                    <a:pt x="14" y="22"/>
                  </a:lnTo>
                  <a:lnTo>
                    <a:pt x="14" y="23"/>
                  </a:lnTo>
                  <a:lnTo>
                    <a:pt x="16" y="24"/>
                  </a:lnTo>
                </a:path>
              </a:pathLst>
            </a:custGeom>
            <a:noFill/>
            <a:ln w="12700" cap="rnd" cmpd="sng">
              <a:solidFill>
                <a:srgbClr val="8D6767"/>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531" name="Freeform 182"/>
            <p:cNvSpPr>
              <a:spLocks/>
            </p:cNvSpPr>
            <p:nvPr/>
          </p:nvSpPr>
          <p:spPr bwMode="auto">
            <a:xfrm>
              <a:off x="2229" y="1409"/>
              <a:ext cx="488" cy="147"/>
            </a:xfrm>
            <a:custGeom>
              <a:avLst/>
              <a:gdLst>
                <a:gd name="T0" fmla="*/ 487 w 488"/>
                <a:gd name="T1" fmla="*/ 146 h 147"/>
                <a:gd name="T2" fmla="*/ 484 w 488"/>
                <a:gd name="T3" fmla="*/ 145 h 147"/>
                <a:gd name="T4" fmla="*/ 478 w 488"/>
                <a:gd name="T5" fmla="*/ 144 h 147"/>
                <a:gd name="T6" fmla="*/ 470 w 488"/>
                <a:gd name="T7" fmla="*/ 142 h 147"/>
                <a:gd name="T8" fmla="*/ 461 w 488"/>
                <a:gd name="T9" fmla="*/ 139 h 147"/>
                <a:gd name="T10" fmla="*/ 451 w 488"/>
                <a:gd name="T11" fmla="*/ 135 h 147"/>
                <a:gd name="T12" fmla="*/ 439 w 488"/>
                <a:gd name="T13" fmla="*/ 131 h 147"/>
                <a:gd name="T14" fmla="*/ 427 w 488"/>
                <a:gd name="T15" fmla="*/ 127 h 147"/>
                <a:gd name="T16" fmla="*/ 415 w 488"/>
                <a:gd name="T17" fmla="*/ 122 h 147"/>
                <a:gd name="T18" fmla="*/ 403 w 488"/>
                <a:gd name="T19" fmla="*/ 118 h 147"/>
                <a:gd name="T20" fmla="*/ 391 w 488"/>
                <a:gd name="T21" fmla="*/ 113 h 147"/>
                <a:gd name="T22" fmla="*/ 380 w 488"/>
                <a:gd name="T23" fmla="*/ 109 h 147"/>
                <a:gd name="T24" fmla="*/ 369 w 488"/>
                <a:gd name="T25" fmla="*/ 105 h 147"/>
                <a:gd name="T26" fmla="*/ 360 w 488"/>
                <a:gd name="T27" fmla="*/ 101 h 147"/>
                <a:gd name="T28" fmla="*/ 352 w 488"/>
                <a:gd name="T29" fmla="*/ 98 h 147"/>
                <a:gd name="T30" fmla="*/ 346 w 488"/>
                <a:gd name="T31" fmla="*/ 95 h 147"/>
                <a:gd name="T32" fmla="*/ 343 w 488"/>
                <a:gd name="T33" fmla="*/ 94 h 147"/>
                <a:gd name="T34" fmla="*/ 341 w 488"/>
                <a:gd name="T35" fmla="*/ 93 h 147"/>
                <a:gd name="T36" fmla="*/ 338 w 488"/>
                <a:gd name="T37" fmla="*/ 91 h 147"/>
                <a:gd name="T38" fmla="*/ 334 w 488"/>
                <a:gd name="T39" fmla="*/ 90 h 147"/>
                <a:gd name="T40" fmla="*/ 330 w 488"/>
                <a:gd name="T41" fmla="*/ 88 h 147"/>
                <a:gd name="T42" fmla="*/ 324 w 488"/>
                <a:gd name="T43" fmla="*/ 86 h 147"/>
                <a:gd name="T44" fmla="*/ 318 w 488"/>
                <a:gd name="T45" fmla="*/ 83 h 147"/>
                <a:gd name="T46" fmla="*/ 311 w 488"/>
                <a:gd name="T47" fmla="*/ 80 h 147"/>
                <a:gd name="T48" fmla="*/ 303 w 488"/>
                <a:gd name="T49" fmla="*/ 77 h 147"/>
                <a:gd name="T50" fmla="*/ 295 w 488"/>
                <a:gd name="T51" fmla="*/ 74 h 147"/>
                <a:gd name="T52" fmla="*/ 286 w 488"/>
                <a:gd name="T53" fmla="*/ 71 h 147"/>
                <a:gd name="T54" fmla="*/ 276 w 488"/>
                <a:gd name="T55" fmla="*/ 67 h 147"/>
                <a:gd name="T56" fmla="*/ 266 w 488"/>
                <a:gd name="T57" fmla="*/ 63 h 147"/>
                <a:gd name="T58" fmla="*/ 256 w 488"/>
                <a:gd name="T59" fmla="*/ 60 h 147"/>
                <a:gd name="T60" fmla="*/ 245 w 488"/>
                <a:gd name="T61" fmla="*/ 56 h 147"/>
                <a:gd name="T62" fmla="*/ 234 w 488"/>
                <a:gd name="T63" fmla="*/ 52 h 147"/>
                <a:gd name="T64" fmla="*/ 223 w 488"/>
                <a:gd name="T65" fmla="*/ 48 h 147"/>
                <a:gd name="T66" fmla="*/ 211 w 488"/>
                <a:gd name="T67" fmla="*/ 44 h 147"/>
                <a:gd name="T68" fmla="*/ 199 w 488"/>
                <a:gd name="T69" fmla="*/ 40 h 147"/>
                <a:gd name="T70" fmla="*/ 187 w 488"/>
                <a:gd name="T71" fmla="*/ 37 h 147"/>
                <a:gd name="T72" fmla="*/ 175 w 488"/>
                <a:gd name="T73" fmla="*/ 33 h 147"/>
                <a:gd name="T74" fmla="*/ 163 w 488"/>
                <a:gd name="T75" fmla="*/ 29 h 147"/>
                <a:gd name="T76" fmla="*/ 151 w 488"/>
                <a:gd name="T77" fmla="*/ 26 h 147"/>
                <a:gd name="T78" fmla="*/ 139 w 488"/>
                <a:gd name="T79" fmla="*/ 23 h 147"/>
                <a:gd name="T80" fmla="*/ 127 w 488"/>
                <a:gd name="T81" fmla="*/ 20 h 147"/>
                <a:gd name="T82" fmla="*/ 115 w 488"/>
                <a:gd name="T83" fmla="*/ 17 h 147"/>
                <a:gd name="T84" fmla="*/ 103 w 488"/>
                <a:gd name="T85" fmla="*/ 14 h 147"/>
                <a:gd name="T86" fmla="*/ 92 w 488"/>
                <a:gd name="T87" fmla="*/ 12 h 147"/>
                <a:gd name="T88" fmla="*/ 81 w 488"/>
                <a:gd name="T89" fmla="*/ 10 h 147"/>
                <a:gd name="T90" fmla="*/ 70 w 488"/>
                <a:gd name="T91" fmla="*/ 9 h 147"/>
                <a:gd name="T92" fmla="*/ 60 w 488"/>
                <a:gd name="T93" fmla="*/ 8 h 147"/>
                <a:gd name="T94" fmla="*/ 49 w 488"/>
                <a:gd name="T95" fmla="*/ 7 h 147"/>
                <a:gd name="T96" fmla="*/ 40 w 488"/>
                <a:gd name="T97" fmla="*/ 6 h 147"/>
                <a:gd name="T98" fmla="*/ 36 w 488"/>
                <a:gd name="T99" fmla="*/ 6 h 147"/>
                <a:gd name="T100" fmla="*/ 32 w 488"/>
                <a:gd name="T101" fmla="*/ 6 h 147"/>
                <a:gd name="T102" fmla="*/ 27 w 488"/>
                <a:gd name="T103" fmla="*/ 6 h 147"/>
                <a:gd name="T104" fmla="*/ 22 w 488"/>
                <a:gd name="T105" fmla="*/ 5 h 147"/>
                <a:gd name="T106" fmla="*/ 17 w 488"/>
                <a:gd name="T107" fmla="*/ 4 h 147"/>
                <a:gd name="T108" fmla="*/ 11 w 488"/>
                <a:gd name="T109" fmla="*/ 3 h 147"/>
                <a:gd name="T110" fmla="*/ 6 w 488"/>
                <a:gd name="T111" fmla="*/ 2 h 147"/>
                <a:gd name="T112" fmla="*/ 0 w 488"/>
                <a:gd name="T113" fmla="*/ 0 h 1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88" h="147">
                  <a:moveTo>
                    <a:pt x="487" y="146"/>
                  </a:moveTo>
                  <a:lnTo>
                    <a:pt x="484" y="145"/>
                  </a:lnTo>
                  <a:lnTo>
                    <a:pt x="478" y="144"/>
                  </a:lnTo>
                  <a:lnTo>
                    <a:pt x="470" y="142"/>
                  </a:lnTo>
                  <a:lnTo>
                    <a:pt x="461" y="139"/>
                  </a:lnTo>
                  <a:lnTo>
                    <a:pt x="451" y="135"/>
                  </a:lnTo>
                  <a:lnTo>
                    <a:pt x="439" y="131"/>
                  </a:lnTo>
                  <a:lnTo>
                    <a:pt x="427" y="127"/>
                  </a:lnTo>
                  <a:lnTo>
                    <a:pt x="415" y="122"/>
                  </a:lnTo>
                  <a:lnTo>
                    <a:pt x="403" y="118"/>
                  </a:lnTo>
                  <a:lnTo>
                    <a:pt x="391" y="113"/>
                  </a:lnTo>
                  <a:lnTo>
                    <a:pt x="380" y="109"/>
                  </a:lnTo>
                  <a:lnTo>
                    <a:pt x="369" y="105"/>
                  </a:lnTo>
                  <a:lnTo>
                    <a:pt x="360" y="101"/>
                  </a:lnTo>
                  <a:lnTo>
                    <a:pt x="352" y="98"/>
                  </a:lnTo>
                  <a:lnTo>
                    <a:pt x="346" y="95"/>
                  </a:lnTo>
                  <a:lnTo>
                    <a:pt x="343" y="94"/>
                  </a:lnTo>
                  <a:lnTo>
                    <a:pt x="341" y="93"/>
                  </a:lnTo>
                  <a:lnTo>
                    <a:pt x="338" y="91"/>
                  </a:lnTo>
                  <a:lnTo>
                    <a:pt x="334" y="90"/>
                  </a:lnTo>
                  <a:lnTo>
                    <a:pt x="330" y="88"/>
                  </a:lnTo>
                  <a:lnTo>
                    <a:pt x="324" y="86"/>
                  </a:lnTo>
                  <a:lnTo>
                    <a:pt x="318" y="83"/>
                  </a:lnTo>
                  <a:lnTo>
                    <a:pt x="311" y="80"/>
                  </a:lnTo>
                  <a:lnTo>
                    <a:pt x="303" y="77"/>
                  </a:lnTo>
                  <a:lnTo>
                    <a:pt x="295" y="74"/>
                  </a:lnTo>
                  <a:lnTo>
                    <a:pt x="286" y="71"/>
                  </a:lnTo>
                  <a:lnTo>
                    <a:pt x="276" y="67"/>
                  </a:lnTo>
                  <a:lnTo>
                    <a:pt x="266" y="63"/>
                  </a:lnTo>
                  <a:lnTo>
                    <a:pt x="256" y="60"/>
                  </a:lnTo>
                  <a:lnTo>
                    <a:pt x="245" y="56"/>
                  </a:lnTo>
                  <a:lnTo>
                    <a:pt x="234" y="52"/>
                  </a:lnTo>
                  <a:lnTo>
                    <a:pt x="223" y="48"/>
                  </a:lnTo>
                  <a:lnTo>
                    <a:pt x="211" y="44"/>
                  </a:lnTo>
                  <a:lnTo>
                    <a:pt x="199" y="40"/>
                  </a:lnTo>
                  <a:lnTo>
                    <a:pt x="187" y="37"/>
                  </a:lnTo>
                  <a:lnTo>
                    <a:pt x="175" y="33"/>
                  </a:lnTo>
                  <a:lnTo>
                    <a:pt x="163" y="29"/>
                  </a:lnTo>
                  <a:lnTo>
                    <a:pt x="151" y="26"/>
                  </a:lnTo>
                  <a:lnTo>
                    <a:pt x="139" y="23"/>
                  </a:lnTo>
                  <a:lnTo>
                    <a:pt x="127" y="20"/>
                  </a:lnTo>
                  <a:lnTo>
                    <a:pt x="115" y="17"/>
                  </a:lnTo>
                  <a:lnTo>
                    <a:pt x="103" y="14"/>
                  </a:lnTo>
                  <a:lnTo>
                    <a:pt x="92" y="12"/>
                  </a:lnTo>
                  <a:lnTo>
                    <a:pt x="81" y="10"/>
                  </a:lnTo>
                  <a:lnTo>
                    <a:pt x="70" y="9"/>
                  </a:lnTo>
                  <a:lnTo>
                    <a:pt x="60" y="8"/>
                  </a:lnTo>
                  <a:lnTo>
                    <a:pt x="49" y="7"/>
                  </a:lnTo>
                  <a:lnTo>
                    <a:pt x="40" y="6"/>
                  </a:lnTo>
                  <a:lnTo>
                    <a:pt x="36" y="6"/>
                  </a:lnTo>
                  <a:lnTo>
                    <a:pt x="32" y="6"/>
                  </a:lnTo>
                  <a:lnTo>
                    <a:pt x="27" y="6"/>
                  </a:lnTo>
                  <a:lnTo>
                    <a:pt x="22" y="5"/>
                  </a:lnTo>
                  <a:lnTo>
                    <a:pt x="17" y="4"/>
                  </a:lnTo>
                  <a:lnTo>
                    <a:pt x="11" y="3"/>
                  </a:lnTo>
                  <a:lnTo>
                    <a:pt x="6" y="2"/>
                  </a:lnTo>
                  <a:lnTo>
                    <a:pt x="0" y="0"/>
                  </a:lnTo>
                </a:path>
              </a:pathLst>
            </a:custGeom>
            <a:noFill/>
            <a:ln w="12700" cap="rnd" cmpd="sng">
              <a:solidFill>
                <a:srgbClr val="8D6767"/>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532" name="Freeform 183"/>
            <p:cNvSpPr>
              <a:spLocks/>
            </p:cNvSpPr>
            <p:nvPr/>
          </p:nvSpPr>
          <p:spPr bwMode="auto">
            <a:xfrm>
              <a:off x="2713" y="1569"/>
              <a:ext cx="17" cy="17"/>
            </a:xfrm>
            <a:custGeom>
              <a:avLst/>
              <a:gdLst>
                <a:gd name="T0" fmla="*/ 16 w 17"/>
                <a:gd name="T1" fmla="*/ 0 h 17"/>
                <a:gd name="T2" fmla="*/ 16 w 17"/>
                <a:gd name="T3" fmla="*/ 0 h 17"/>
                <a:gd name="T4" fmla="*/ 16 w 17"/>
                <a:gd name="T5" fmla="*/ 1 h 17"/>
                <a:gd name="T6" fmla="*/ 16 w 17"/>
                <a:gd name="T7" fmla="*/ 3 h 17"/>
                <a:gd name="T8" fmla="*/ 0 w 17"/>
                <a:gd name="T9" fmla="*/ 5 h 17"/>
                <a:gd name="T10" fmla="*/ 0 w 17"/>
                <a:gd name="T11" fmla="*/ 7 h 17"/>
                <a:gd name="T12" fmla="*/ 0 w 17"/>
                <a:gd name="T13" fmla="*/ 10 h 17"/>
                <a:gd name="T14" fmla="*/ 0 w 17"/>
                <a:gd name="T15" fmla="*/ 12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0"/>
                  </a:moveTo>
                  <a:lnTo>
                    <a:pt x="16" y="0"/>
                  </a:lnTo>
                  <a:lnTo>
                    <a:pt x="16" y="1"/>
                  </a:lnTo>
                  <a:lnTo>
                    <a:pt x="16" y="3"/>
                  </a:lnTo>
                  <a:lnTo>
                    <a:pt x="0" y="5"/>
                  </a:lnTo>
                  <a:lnTo>
                    <a:pt x="0" y="7"/>
                  </a:lnTo>
                  <a:lnTo>
                    <a:pt x="0" y="10"/>
                  </a:lnTo>
                  <a:lnTo>
                    <a:pt x="0" y="12"/>
                  </a:lnTo>
                  <a:lnTo>
                    <a:pt x="0" y="16"/>
                  </a:lnTo>
                </a:path>
              </a:pathLst>
            </a:custGeom>
            <a:noFill/>
            <a:ln w="12700" cap="rnd" cmpd="sng">
              <a:solidFill>
                <a:srgbClr val="8D6767"/>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533" name="Freeform 184"/>
            <p:cNvSpPr>
              <a:spLocks/>
            </p:cNvSpPr>
            <p:nvPr/>
          </p:nvSpPr>
          <p:spPr bwMode="auto">
            <a:xfrm>
              <a:off x="2456" y="1650"/>
              <a:ext cx="17" cy="21"/>
            </a:xfrm>
            <a:custGeom>
              <a:avLst/>
              <a:gdLst>
                <a:gd name="T0" fmla="*/ 16 w 17"/>
                <a:gd name="T1" fmla="*/ 0 h 21"/>
                <a:gd name="T2" fmla="*/ 14 w 17"/>
                <a:gd name="T3" fmla="*/ 1 h 21"/>
                <a:gd name="T4" fmla="*/ 13 w 17"/>
                <a:gd name="T5" fmla="*/ 2 h 21"/>
                <a:gd name="T6" fmla="*/ 10 w 17"/>
                <a:gd name="T7" fmla="*/ 5 h 21"/>
                <a:gd name="T8" fmla="*/ 8 w 17"/>
                <a:gd name="T9" fmla="*/ 8 h 21"/>
                <a:gd name="T10" fmla="*/ 5 w 17"/>
                <a:gd name="T11" fmla="*/ 12 h 21"/>
                <a:gd name="T12" fmla="*/ 2 w 17"/>
                <a:gd name="T13" fmla="*/ 15 h 21"/>
                <a:gd name="T14" fmla="*/ 1 w 17"/>
                <a:gd name="T15" fmla="*/ 18 h 21"/>
                <a:gd name="T16" fmla="*/ 0 w 17"/>
                <a:gd name="T17" fmla="*/ 2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1">
                  <a:moveTo>
                    <a:pt x="16" y="0"/>
                  </a:moveTo>
                  <a:lnTo>
                    <a:pt x="14" y="1"/>
                  </a:lnTo>
                  <a:lnTo>
                    <a:pt x="13" y="2"/>
                  </a:lnTo>
                  <a:lnTo>
                    <a:pt x="10" y="5"/>
                  </a:lnTo>
                  <a:lnTo>
                    <a:pt x="8" y="8"/>
                  </a:lnTo>
                  <a:lnTo>
                    <a:pt x="5" y="12"/>
                  </a:lnTo>
                  <a:lnTo>
                    <a:pt x="2" y="15"/>
                  </a:lnTo>
                  <a:lnTo>
                    <a:pt x="1" y="18"/>
                  </a:lnTo>
                  <a:lnTo>
                    <a:pt x="0" y="20"/>
                  </a:lnTo>
                </a:path>
              </a:pathLst>
            </a:custGeom>
            <a:noFill/>
            <a:ln w="12700" cap="rnd" cmpd="sng">
              <a:solidFill>
                <a:srgbClr val="8D6767"/>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534" name="Freeform 185"/>
            <p:cNvSpPr>
              <a:spLocks/>
            </p:cNvSpPr>
            <p:nvPr/>
          </p:nvSpPr>
          <p:spPr bwMode="auto">
            <a:xfrm>
              <a:off x="2547" y="1603"/>
              <a:ext cx="223" cy="101"/>
            </a:xfrm>
            <a:custGeom>
              <a:avLst/>
              <a:gdLst>
                <a:gd name="T0" fmla="*/ 222 w 223"/>
                <a:gd name="T1" fmla="*/ 0 h 101"/>
                <a:gd name="T2" fmla="*/ 221 w 223"/>
                <a:gd name="T3" fmla="*/ 0 h 101"/>
                <a:gd name="T4" fmla="*/ 219 w 223"/>
                <a:gd name="T5" fmla="*/ 1 h 101"/>
                <a:gd name="T6" fmla="*/ 216 w 223"/>
                <a:gd name="T7" fmla="*/ 1 h 101"/>
                <a:gd name="T8" fmla="*/ 213 w 223"/>
                <a:gd name="T9" fmla="*/ 1 h 101"/>
                <a:gd name="T10" fmla="*/ 208 w 223"/>
                <a:gd name="T11" fmla="*/ 2 h 101"/>
                <a:gd name="T12" fmla="*/ 203 w 223"/>
                <a:gd name="T13" fmla="*/ 2 h 101"/>
                <a:gd name="T14" fmla="*/ 197 w 223"/>
                <a:gd name="T15" fmla="*/ 3 h 101"/>
                <a:gd name="T16" fmla="*/ 191 w 223"/>
                <a:gd name="T17" fmla="*/ 3 h 101"/>
                <a:gd name="T18" fmla="*/ 184 w 223"/>
                <a:gd name="T19" fmla="*/ 4 h 101"/>
                <a:gd name="T20" fmla="*/ 176 w 223"/>
                <a:gd name="T21" fmla="*/ 5 h 101"/>
                <a:gd name="T22" fmla="*/ 168 w 223"/>
                <a:gd name="T23" fmla="*/ 6 h 101"/>
                <a:gd name="T24" fmla="*/ 160 w 223"/>
                <a:gd name="T25" fmla="*/ 7 h 101"/>
                <a:gd name="T26" fmla="*/ 151 w 223"/>
                <a:gd name="T27" fmla="*/ 8 h 101"/>
                <a:gd name="T28" fmla="*/ 142 w 223"/>
                <a:gd name="T29" fmla="*/ 10 h 101"/>
                <a:gd name="T30" fmla="*/ 133 w 223"/>
                <a:gd name="T31" fmla="*/ 12 h 101"/>
                <a:gd name="T32" fmla="*/ 123 w 223"/>
                <a:gd name="T33" fmla="*/ 14 h 101"/>
                <a:gd name="T34" fmla="*/ 114 w 223"/>
                <a:gd name="T35" fmla="*/ 16 h 101"/>
                <a:gd name="T36" fmla="*/ 105 w 223"/>
                <a:gd name="T37" fmla="*/ 19 h 101"/>
                <a:gd name="T38" fmla="*/ 95 w 223"/>
                <a:gd name="T39" fmla="*/ 22 h 101"/>
                <a:gd name="T40" fmla="*/ 86 w 223"/>
                <a:gd name="T41" fmla="*/ 25 h 101"/>
                <a:gd name="T42" fmla="*/ 76 w 223"/>
                <a:gd name="T43" fmla="*/ 29 h 101"/>
                <a:gd name="T44" fmla="*/ 67 w 223"/>
                <a:gd name="T45" fmla="*/ 33 h 101"/>
                <a:gd name="T46" fmla="*/ 59 w 223"/>
                <a:gd name="T47" fmla="*/ 38 h 101"/>
                <a:gd name="T48" fmla="*/ 50 w 223"/>
                <a:gd name="T49" fmla="*/ 42 h 101"/>
                <a:gd name="T50" fmla="*/ 42 w 223"/>
                <a:gd name="T51" fmla="*/ 48 h 101"/>
                <a:gd name="T52" fmla="*/ 34 w 223"/>
                <a:gd name="T53" fmla="*/ 54 h 101"/>
                <a:gd name="T54" fmla="*/ 27 w 223"/>
                <a:gd name="T55" fmla="*/ 60 h 101"/>
                <a:gd name="T56" fmla="*/ 20 w 223"/>
                <a:gd name="T57" fmla="*/ 67 h 101"/>
                <a:gd name="T58" fmla="*/ 14 w 223"/>
                <a:gd name="T59" fmla="*/ 74 h 101"/>
                <a:gd name="T60" fmla="*/ 9 w 223"/>
                <a:gd name="T61" fmla="*/ 82 h 101"/>
                <a:gd name="T62" fmla="*/ 4 w 223"/>
                <a:gd name="T63" fmla="*/ 91 h 101"/>
                <a:gd name="T64" fmla="*/ 0 w 223"/>
                <a:gd name="T65" fmla="*/ 10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3" h="101">
                  <a:moveTo>
                    <a:pt x="222" y="0"/>
                  </a:moveTo>
                  <a:lnTo>
                    <a:pt x="221" y="0"/>
                  </a:lnTo>
                  <a:lnTo>
                    <a:pt x="219" y="1"/>
                  </a:lnTo>
                  <a:lnTo>
                    <a:pt x="216" y="1"/>
                  </a:lnTo>
                  <a:lnTo>
                    <a:pt x="213" y="1"/>
                  </a:lnTo>
                  <a:lnTo>
                    <a:pt x="208" y="2"/>
                  </a:lnTo>
                  <a:lnTo>
                    <a:pt x="203" y="2"/>
                  </a:lnTo>
                  <a:lnTo>
                    <a:pt x="197" y="3"/>
                  </a:lnTo>
                  <a:lnTo>
                    <a:pt x="191" y="3"/>
                  </a:lnTo>
                  <a:lnTo>
                    <a:pt x="184" y="4"/>
                  </a:lnTo>
                  <a:lnTo>
                    <a:pt x="176" y="5"/>
                  </a:lnTo>
                  <a:lnTo>
                    <a:pt x="168" y="6"/>
                  </a:lnTo>
                  <a:lnTo>
                    <a:pt x="160" y="7"/>
                  </a:lnTo>
                  <a:lnTo>
                    <a:pt x="151" y="8"/>
                  </a:lnTo>
                  <a:lnTo>
                    <a:pt x="142" y="10"/>
                  </a:lnTo>
                  <a:lnTo>
                    <a:pt x="133" y="12"/>
                  </a:lnTo>
                  <a:lnTo>
                    <a:pt x="123" y="14"/>
                  </a:lnTo>
                  <a:lnTo>
                    <a:pt x="114" y="16"/>
                  </a:lnTo>
                  <a:lnTo>
                    <a:pt x="105" y="19"/>
                  </a:lnTo>
                  <a:lnTo>
                    <a:pt x="95" y="22"/>
                  </a:lnTo>
                  <a:lnTo>
                    <a:pt x="86" y="25"/>
                  </a:lnTo>
                  <a:lnTo>
                    <a:pt x="76" y="29"/>
                  </a:lnTo>
                  <a:lnTo>
                    <a:pt x="67" y="33"/>
                  </a:lnTo>
                  <a:lnTo>
                    <a:pt x="59" y="38"/>
                  </a:lnTo>
                  <a:lnTo>
                    <a:pt x="50" y="42"/>
                  </a:lnTo>
                  <a:lnTo>
                    <a:pt x="42" y="48"/>
                  </a:lnTo>
                  <a:lnTo>
                    <a:pt x="34" y="54"/>
                  </a:lnTo>
                  <a:lnTo>
                    <a:pt x="27" y="60"/>
                  </a:lnTo>
                  <a:lnTo>
                    <a:pt x="20" y="67"/>
                  </a:lnTo>
                  <a:lnTo>
                    <a:pt x="14" y="74"/>
                  </a:lnTo>
                  <a:lnTo>
                    <a:pt x="9" y="82"/>
                  </a:lnTo>
                  <a:lnTo>
                    <a:pt x="4" y="91"/>
                  </a:lnTo>
                  <a:lnTo>
                    <a:pt x="0" y="100"/>
                  </a:lnTo>
                </a:path>
              </a:pathLst>
            </a:custGeom>
            <a:noFill/>
            <a:ln w="12700" cap="rnd" cmpd="sng">
              <a:solidFill>
                <a:srgbClr val="8D6767"/>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535" name="Freeform 186"/>
            <p:cNvSpPr>
              <a:spLocks/>
            </p:cNvSpPr>
            <p:nvPr/>
          </p:nvSpPr>
          <p:spPr bwMode="auto">
            <a:xfrm>
              <a:off x="2593" y="1604"/>
              <a:ext cx="178" cy="100"/>
            </a:xfrm>
            <a:custGeom>
              <a:avLst/>
              <a:gdLst>
                <a:gd name="T0" fmla="*/ 177 w 178"/>
                <a:gd name="T1" fmla="*/ 0 h 100"/>
                <a:gd name="T2" fmla="*/ 175 w 178"/>
                <a:gd name="T3" fmla="*/ 1 h 100"/>
                <a:gd name="T4" fmla="*/ 170 w 178"/>
                <a:gd name="T5" fmla="*/ 2 h 100"/>
                <a:gd name="T6" fmla="*/ 164 w 178"/>
                <a:gd name="T7" fmla="*/ 4 h 100"/>
                <a:gd name="T8" fmla="*/ 156 w 178"/>
                <a:gd name="T9" fmla="*/ 6 h 100"/>
                <a:gd name="T10" fmla="*/ 147 w 178"/>
                <a:gd name="T11" fmla="*/ 10 h 100"/>
                <a:gd name="T12" fmla="*/ 137 w 178"/>
                <a:gd name="T13" fmla="*/ 13 h 100"/>
                <a:gd name="T14" fmla="*/ 126 w 178"/>
                <a:gd name="T15" fmla="*/ 17 h 100"/>
                <a:gd name="T16" fmla="*/ 115 w 178"/>
                <a:gd name="T17" fmla="*/ 22 h 100"/>
                <a:gd name="T18" fmla="*/ 103 w 178"/>
                <a:gd name="T19" fmla="*/ 26 h 100"/>
                <a:gd name="T20" fmla="*/ 92 w 178"/>
                <a:gd name="T21" fmla="*/ 31 h 100"/>
                <a:gd name="T22" fmla="*/ 80 w 178"/>
                <a:gd name="T23" fmla="*/ 36 h 100"/>
                <a:gd name="T24" fmla="*/ 70 w 178"/>
                <a:gd name="T25" fmla="*/ 42 h 100"/>
                <a:gd name="T26" fmla="*/ 60 w 178"/>
                <a:gd name="T27" fmla="*/ 47 h 100"/>
                <a:gd name="T28" fmla="*/ 51 w 178"/>
                <a:gd name="T29" fmla="*/ 52 h 100"/>
                <a:gd name="T30" fmla="*/ 43 w 178"/>
                <a:gd name="T31" fmla="*/ 57 h 100"/>
                <a:gd name="T32" fmla="*/ 38 w 178"/>
                <a:gd name="T33" fmla="*/ 62 h 100"/>
                <a:gd name="T34" fmla="*/ 37 w 178"/>
                <a:gd name="T35" fmla="*/ 62 h 100"/>
                <a:gd name="T36" fmla="*/ 36 w 178"/>
                <a:gd name="T37" fmla="*/ 63 h 100"/>
                <a:gd name="T38" fmla="*/ 34 w 178"/>
                <a:gd name="T39" fmla="*/ 65 h 100"/>
                <a:gd name="T40" fmla="*/ 32 w 178"/>
                <a:gd name="T41" fmla="*/ 67 h 100"/>
                <a:gd name="T42" fmla="*/ 30 w 178"/>
                <a:gd name="T43" fmla="*/ 69 h 100"/>
                <a:gd name="T44" fmla="*/ 27 w 178"/>
                <a:gd name="T45" fmla="*/ 71 h 100"/>
                <a:gd name="T46" fmla="*/ 25 w 178"/>
                <a:gd name="T47" fmla="*/ 73 h 100"/>
                <a:gd name="T48" fmla="*/ 22 w 178"/>
                <a:gd name="T49" fmla="*/ 76 h 100"/>
                <a:gd name="T50" fmla="*/ 19 w 178"/>
                <a:gd name="T51" fmla="*/ 78 h 100"/>
                <a:gd name="T52" fmla="*/ 16 w 178"/>
                <a:gd name="T53" fmla="*/ 81 h 100"/>
                <a:gd name="T54" fmla="*/ 13 w 178"/>
                <a:gd name="T55" fmla="*/ 83 h 100"/>
                <a:gd name="T56" fmla="*/ 10 w 178"/>
                <a:gd name="T57" fmla="*/ 85 h 100"/>
                <a:gd name="T58" fmla="*/ 7 w 178"/>
                <a:gd name="T59" fmla="*/ 87 h 100"/>
                <a:gd name="T60" fmla="*/ 5 w 178"/>
                <a:gd name="T61" fmla="*/ 89 h 100"/>
                <a:gd name="T62" fmla="*/ 2 w 178"/>
                <a:gd name="T63" fmla="*/ 91 h 100"/>
                <a:gd name="T64" fmla="*/ 0 w 178"/>
                <a:gd name="T65" fmla="*/ 92 h 100"/>
                <a:gd name="T66" fmla="*/ 1 w 178"/>
                <a:gd name="T67" fmla="*/ 92 h 100"/>
                <a:gd name="T68" fmla="*/ 1 w 178"/>
                <a:gd name="T69" fmla="*/ 93 h 100"/>
                <a:gd name="T70" fmla="*/ 2 w 178"/>
                <a:gd name="T71" fmla="*/ 94 h 100"/>
                <a:gd name="T72" fmla="*/ 2 w 178"/>
                <a:gd name="T73" fmla="*/ 95 h 100"/>
                <a:gd name="T74" fmla="*/ 3 w 178"/>
                <a:gd name="T75" fmla="*/ 96 h 100"/>
                <a:gd name="T76" fmla="*/ 3 w 178"/>
                <a:gd name="T77" fmla="*/ 97 h 100"/>
                <a:gd name="T78" fmla="*/ 2 w 178"/>
                <a:gd name="T79" fmla="*/ 99 h 1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8" h="100">
                  <a:moveTo>
                    <a:pt x="177" y="0"/>
                  </a:moveTo>
                  <a:lnTo>
                    <a:pt x="175" y="1"/>
                  </a:lnTo>
                  <a:lnTo>
                    <a:pt x="170" y="2"/>
                  </a:lnTo>
                  <a:lnTo>
                    <a:pt x="164" y="4"/>
                  </a:lnTo>
                  <a:lnTo>
                    <a:pt x="156" y="6"/>
                  </a:lnTo>
                  <a:lnTo>
                    <a:pt x="147" y="10"/>
                  </a:lnTo>
                  <a:lnTo>
                    <a:pt x="137" y="13"/>
                  </a:lnTo>
                  <a:lnTo>
                    <a:pt x="126" y="17"/>
                  </a:lnTo>
                  <a:lnTo>
                    <a:pt x="115" y="22"/>
                  </a:lnTo>
                  <a:lnTo>
                    <a:pt x="103" y="26"/>
                  </a:lnTo>
                  <a:lnTo>
                    <a:pt x="92" y="31"/>
                  </a:lnTo>
                  <a:lnTo>
                    <a:pt x="80" y="36"/>
                  </a:lnTo>
                  <a:lnTo>
                    <a:pt x="70" y="42"/>
                  </a:lnTo>
                  <a:lnTo>
                    <a:pt x="60" y="47"/>
                  </a:lnTo>
                  <a:lnTo>
                    <a:pt x="51" y="52"/>
                  </a:lnTo>
                  <a:lnTo>
                    <a:pt x="43" y="57"/>
                  </a:lnTo>
                  <a:lnTo>
                    <a:pt x="38" y="62"/>
                  </a:lnTo>
                  <a:lnTo>
                    <a:pt x="37" y="62"/>
                  </a:lnTo>
                  <a:lnTo>
                    <a:pt x="36" y="63"/>
                  </a:lnTo>
                  <a:lnTo>
                    <a:pt x="34" y="65"/>
                  </a:lnTo>
                  <a:lnTo>
                    <a:pt x="32" y="67"/>
                  </a:lnTo>
                  <a:lnTo>
                    <a:pt x="30" y="69"/>
                  </a:lnTo>
                  <a:lnTo>
                    <a:pt x="27" y="71"/>
                  </a:lnTo>
                  <a:lnTo>
                    <a:pt x="25" y="73"/>
                  </a:lnTo>
                  <a:lnTo>
                    <a:pt x="22" y="76"/>
                  </a:lnTo>
                  <a:lnTo>
                    <a:pt x="19" y="78"/>
                  </a:lnTo>
                  <a:lnTo>
                    <a:pt x="16" y="81"/>
                  </a:lnTo>
                  <a:lnTo>
                    <a:pt x="13" y="83"/>
                  </a:lnTo>
                  <a:lnTo>
                    <a:pt x="10" y="85"/>
                  </a:lnTo>
                  <a:lnTo>
                    <a:pt x="7" y="87"/>
                  </a:lnTo>
                  <a:lnTo>
                    <a:pt x="5" y="89"/>
                  </a:lnTo>
                  <a:lnTo>
                    <a:pt x="2" y="91"/>
                  </a:lnTo>
                  <a:lnTo>
                    <a:pt x="0" y="92"/>
                  </a:lnTo>
                  <a:lnTo>
                    <a:pt x="1" y="92"/>
                  </a:lnTo>
                  <a:lnTo>
                    <a:pt x="1" y="93"/>
                  </a:lnTo>
                  <a:lnTo>
                    <a:pt x="2" y="94"/>
                  </a:lnTo>
                  <a:lnTo>
                    <a:pt x="2" y="95"/>
                  </a:lnTo>
                  <a:lnTo>
                    <a:pt x="3" y="96"/>
                  </a:lnTo>
                  <a:lnTo>
                    <a:pt x="3" y="97"/>
                  </a:lnTo>
                  <a:lnTo>
                    <a:pt x="2" y="99"/>
                  </a:lnTo>
                </a:path>
              </a:pathLst>
            </a:custGeom>
            <a:noFill/>
            <a:ln w="12700" cap="rnd" cmpd="sng">
              <a:solidFill>
                <a:srgbClr val="8D6767"/>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536" name="Freeform 187"/>
            <p:cNvSpPr>
              <a:spLocks/>
            </p:cNvSpPr>
            <p:nvPr/>
          </p:nvSpPr>
          <p:spPr bwMode="auto">
            <a:xfrm>
              <a:off x="3116" y="1724"/>
              <a:ext cx="31" cy="64"/>
            </a:xfrm>
            <a:custGeom>
              <a:avLst/>
              <a:gdLst>
                <a:gd name="T0" fmla="*/ 1 w 31"/>
                <a:gd name="T1" fmla="*/ 4 h 64"/>
                <a:gd name="T2" fmla="*/ 2 w 31"/>
                <a:gd name="T3" fmla="*/ 5 h 64"/>
                <a:gd name="T4" fmla="*/ 4 w 31"/>
                <a:gd name="T5" fmla="*/ 7 h 64"/>
                <a:gd name="T6" fmla="*/ 6 w 31"/>
                <a:gd name="T7" fmla="*/ 10 h 64"/>
                <a:gd name="T8" fmla="*/ 8 w 31"/>
                <a:gd name="T9" fmla="*/ 13 h 64"/>
                <a:gd name="T10" fmla="*/ 10 w 31"/>
                <a:gd name="T11" fmla="*/ 17 h 64"/>
                <a:gd name="T12" fmla="*/ 13 w 31"/>
                <a:gd name="T13" fmla="*/ 21 h 64"/>
                <a:gd name="T14" fmla="*/ 15 w 31"/>
                <a:gd name="T15" fmla="*/ 26 h 64"/>
                <a:gd name="T16" fmla="*/ 18 w 31"/>
                <a:gd name="T17" fmla="*/ 30 h 64"/>
                <a:gd name="T18" fmla="*/ 20 w 31"/>
                <a:gd name="T19" fmla="*/ 35 h 64"/>
                <a:gd name="T20" fmla="*/ 23 w 31"/>
                <a:gd name="T21" fmla="*/ 40 h 64"/>
                <a:gd name="T22" fmla="*/ 25 w 31"/>
                <a:gd name="T23" fmla="*/ 44 h 64"/>
                <a:gd name="T24" fmla="*/ 26 w 31"/>
                <a:gd name="T25" fmla="*/ 49 h 64"/>
                <a:gd name="T26" fmla="*/ 28 w 31"/>
                <a:gd name="T27" fmla="*/ 53 h 64"/>
                <a:gd name="T28" fmla="*/ 29 w 31"/>
                <a:gd name="T29" fmla="*/ 57 h 64"/>
                <a:gd name="T30" fmla="*/ 30 w 31"/>
                <a:gd name="T31" fmla="*/ 60 h 64"/>
                <a:gd name="T32" fmla="*/ 30 w 31"/>
                <a:gd name="T33" fmla="*/ 63 h 64"/>
                <a:gd name="T34" fmla="*/ 30 w 31"/>
                <a:gd name="T35" fmla="*/ 62 h 64"/>
                <a:gd name="T36" fmla="*/ 30 w 31"/>
                <a:gd name="T37" fmla="*/ 61 h 64"/>
                <a:gd name="T38" fmla="*/ 30 w 31"/>
                <a:gd name="T39" fmla="*/ 59 h 64"/>
                <a:gd name="T40" fmla="*/ 30 w 31"/>
                <a:gd name="T41" fmla="*/ 56 h 64"/>
                <a:gd name="T42" fmla="*/ 29 w 31"/>
                <a:gd name="T43" fmla="*/ 54 h 64"/>
                <a:gd name="T44" fmla="*/ 29 w 31"/>
                <a:gd name="T45" fmla="*/ 50 h 64"/>
                <a:gd name="T46" fmla="*/ 28 w 31"/>
                <a:gd name="T47" fmla="*/ 46 h 64"/>
                <a:gd name="T48" fmla="*/ 26 w 31"/>
                <a:gd name="T49" fmla="*/ 42 h 64"/>
                <a:gd name="T50" fmla="*/ 25 w 31"/>
                <a:gd name="T51" fmla="*/ 37 h 64"/>
                <a:gd name="T52" fmla="*/ 23 w 31"/>
                <a:gd name="T53" fmla="*/ 32 h 64"/>
                <a:gd name="T54" fmla="*/ 20 w 31"/>
                <a:gd name="T55" fmla="*/ 27 h 64"/>
                <a:gd name="T56" fmla="*/ 17 w 31"/>
                <a:gd name="T57" fmla="*/ 20 h 64"/>
                <a:gd name="T58" fmla="*/ 13 w 31"/>
                <a:gd name="T59" fmla="*/ 14 h 64"/>
                <a:gd name="T60" fmla="*/ 9 w 31"/>
                <a:gd name="T61" fmla="*/ 7 h 64"/>
                <a:gd name="T62" fmla="*/ 4 w 31"/>
                <a:gd name="T63" fmla="*/ 0 h 64"/>
                <a:gd name="T64" fmla="*/ 3 w 31"/>
                <a:gd name="T65" fmla="*/ 0 h 64"/>
                <a:gd name="T66" fmla="*/ 2 w 31"/>
                <a:gd name="T67" fmla="*/ 0 h 64"/>
                <a:gd name="T68" fmla="*/ 1 w 31"/>
                <a:gd name="T69" fmla="*/ 1 h 64"/>
                <a:gd name="T70" fmla="*/ 0 w 31"/>
                <a:gd name="T71" fmla="*/ 1 h 64"/>
                <a:gd name="T72" fmla="*/ 0 w 31"/>
                <a:gd name="T73" fmla="*/ 2 h 64"/>
                <a:gd name="T74" fmla="*/ 0 w 31"/>
                <a:gd name="T75" fmla="*/ 3 h 64"/>
                <a:gd name="T76" fmla="*/ 1 w 31"/>
                <a:gd name="T77" fmla="*/ 4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1" h="64">
                  <a:moveTo>
                    <a:pt x="1" y="4"/>
                  </a:moveTo>
                  <a:lnTo>
                    <a:pt x="2" y="5"/>
                  </a:lnTo>
                  <a:lnTo>
                    <a:pt x="4" y="7"/>
                  </a:lnTo>
                  <a:lnTo>
                    <a:pt x="6" y="10"/>
                  </a:lnTo>
                  <a:lnTo>
                    <a:pt x="8" y="13"/>
                  </a:lnTo>
                  <a:lnTo>
                    <a:pt x="10" y="17"/>
                  </a:lnTo>
                  <a:lnTo>
                    <a:pt x="13" y="21"/>
                  </a:lnTo>
                  <a:lnTo>
                    <a:pt x="15" y="26"/>
                  </a:lnTo>
                  <a:lnTo>
                    <a:pt x="18" y="30"/>
                  </a:lnTo>
                  <a:lnTo>
                    <a:pt x="20" y="35"/>
                  </a:lnTo>
                  <a:lnTo>
                    <a:pt x="23" y="40"/>
                  </a:lnTo>
                  <a:lnTo>
                    <a:pt x="25" y="44"/>
                  </a:lnTo>
                  <a:lnTo>
                    <a:pt x="26" y="49"/>
                  </a:lnTo>
                  <a:lnTo>
                    <a:pt x="28" y="53"/>
                  </a:lnTo>
                  <a:lnTo>
                    <a:pt x="29" y="57"/>
                  </a:lnTo>
                  <a:lnTo>
                    <a:pt x="30" y="60"/>
                  </a:lnTo>
                  <a:lnTo>
                    <a:pt x="30" y="63"/>
                  </a:lnTo>
                  <a:lnTo>
                    <a:pt x="30" y="62"/>
                  </a:lnTo>
                  <a:lnTo>
                    <a:pt x="30" y="61"/>
                  </a:lnTo>
                  <a:lnTo>
                    <a:pt x="30" y="59"/>
                  </a:lnTo>
                  <a:lnTo>
                    <a:pt x="30" y="56"/>
                  </a:lnTo>
                  <a:lnTo>
                    <a:pt x="29" y="54"/>
                  </a:lnTo>
                  <a:lnTo>
                    <a:pt x="29" y="50"/>
                  </a:lnTo>
                  <a:lnTo>
                    <a:pt x="28" y="46"/>
                  </a:lnTo>
                  <a:lnTo>
                    <a:pt x="26" y="42"/>
                  </a:lnTo>
                  <a:lnTo>
                    <a:pt x="25" y="37"/>
                  </a:lnTo>
                  <a:lnTo>
                    <a:pt x="23" y="32"/>
                  </a:lnTo>
                  <a:lnTo>
                    <a:pt x="20" y="27"/>
                  </a:lnTo>
                  <a:lnTo>
                    <a:pt x="17" y="20"/>
                  </a:lnTo>
                  <a:lnTo>
                    <a:pt x="13" y="14"/>
                  </a:lnTo>
                  <a:lnTo>
                    <a:pt x="9" y="7"/>
                  </a:lnTo>
                  <a:lnTo>
                    <a:pt x="4" y="0"/>
                  </a:lnTo>
                  <a:lnTo>
                    <a:pt x="3" y="0"/>
                  </a:lnTo>
                  <a:lnTo>
                    <a:pt x="2" y="0"/>
                  </a:lnTo>
                  <a:lnTo>
                    <a:pt x="1" y="1"/>
                  </a:lnTo>
                  <a:lnTo>
                    <a:pt x="0" y="1"/>
                  </a:lnTo>
                  <a:lnTo>
                    <a:pt x="0" y="2"/>
                  </a:lnTo>
                  <a:lnTo>
                    <a:pt x="0" y="3"/>
                  </a:lnTo>
                  <a:lnTo>
                    <a:pt x="1" y="4"/>
                  </a:lnTo>
                </a:path>
              </a:pathLst>
            </a:custGeom>
            <a:solidFill>
              <a:srgbClr val="4D4134"/>
            </a:solidFill>
            <a:ln w="12700" cap="rnd" cmpd="sng">
              <a:solidFill>
                <a:srgbClr val="000000"/>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537" name="Freeform 188"/>
            <p:cNvSpPr>
              <a:spLocks/>
            </p:cNvSpPr>
            <p:nvPr/>
          </p:nvSpPr>
          <p:spPr bwMode="auto">
            <a:xfrm>
              <a:off x="3116" y="1638"/>
              <a:ext cx="25" cy="62"/>
            </a:xfrm>
            <a:custGeom>
              <a:avLst/>
              <a:gdLst>
                <a:gd name="T0" fmla="*/ 1 w 25"/>
                <a:gd name="T1" fmla="*/ 56 h 62"/>
                <a:gd name="T2" fmla="*/ 4 w 25"/>
                <a:gd name="T3" fmla="*/ 53 h 62"/>
                <a:gd name="T4" fmla="*/ 6 w 25"/>
                <a:gd name="T5" fmla="*/ 49 h 62"/>
                <a:gd name="T6" fmla="*/ 9 w 25"/>
                <a:gd name="T7" fmla="*/ 46 h 62"/>
                <a:gd name="T8" fmla="*/ 11 w 25"/>
                <a:gd name="T9" fmla="*/ 42 h 62"/>
                <a:gd name="T10" fmla="*/ 13 w 25"/>
                <a:gd name="T11" fmla="*/ 39 h 62"/>
                <a:gd name="T12" fmla="*/ 15 w 25"/>
                <a:gd name="T13" fmla="*/ 35 h 62"/>
                <a:gd name="T14" fmla="*/ 17 w 25"/>
                <a:gd name="T15" fmla="*/ 31 h 62"/>
                <a:gd name="T16" fmla="*/ 18 w 25"/>
                <a:gd name="T17" fmla="*/ 27 h 62"/>
                <a:gd name="T18" fmla="*/ 19 w 25"/>
                <a:gd name="T19" fmla="*/ 23 h 62"/>
                <a:gd name="T20" fmla="*/ 20 w 25"/>
                <a:gd name="T21" fmla="*/ 19 h 62"/>
                <a:gd name="T22" fmla="*/ 21 w 25"/>
                <a:gd name="T23" fmla="*/ 15 h 62"/>
                <a:gd name="T24" fmla="*/ 22 w 25"/>
                <a:gd name="T25" fmla="*/ 12 h 62"/>
                <a:gd name="T26" fmla="*/ 22 w 25"/>
                <a:gd name="T27" fmla="*/ 9 h 62"/>
                <a:gd name="T28" fmla="*/ 23 w 25"/>
                <a:gd name="T29" fmla="*/ 5 h 62"/>
                <a:gd name="T30" fmla="*/ 23 w 25"/>
                <a:gd name="T31" fmla="*/ 3 h 62"/>
                <a:gd name="T32" fmla="*/ 23 w 25"/>
                <a:gd name="T33" fmla="*/ 0 h 62"/>
                <a:gd name="T34" fmla="*/ 23 w 25"/>
                <a:gd name="T35" fmla="*/ 1 h 62"/>
                <a:gd name="T36" fmla="*/ 23 w 25"/>
                <a:gd name="T37" fmla="*/ 2 h 62"/>
                <a:gd name="T38" fmla="*/ 24 w 25"/>
                <a:gd name="T39" fmla="*/ 4 h 62"/>
                <a:gd name="T40" fmla="*/ 24 w 25"/>
                <a:gd name="T41" fmla="*/ 7 h 62"/>
                <a:gd name="T42" fmla="*/ 24 w 25"/>
                <a:gd name="T43" fmla="*/ 9 h 62"/>
                <a:gd name="T44" fmla="*/ 24 w 25"/>
                <a:gd name="T45" fmla="*/ 13 h 62"/>
                <a:gd name="T46" fmla="*/ 23 w 25"/>
                <a:gd name="T47" fmla="*/ 16 h 62"/>
                <a:gd name="T48" fmla="*/ 23 w 25"/>
                <a:gd name="T49" fmla="*/ 20 h 62"/>
                <a:gd name="T50" fmla="*/ 22 w 25"/>
                <a:gd name="T51" fmla="*/ 25 h 62"/>
                <a:gd name="T52" fmla="*/ 20 w 25"/>
                <a:gd name="T53" fmla="*/ 30 h 62"/>
                <a:gd name="T54" fmla="*/ 18 w 25"/>
                <a:gd name="T55" fmla="*/ 35 h 62"/>
                <a:gd name="T56" fmla="*/ 15 w 25"/>
                <a:gd name="T57" fmla="*/ 41 h 62"/>
                <a:gd name="T58" fmla="*/ 12 w 25"/>
                <a:gd name="T59" fmla="*/ 48 h 62"/>
                <a:gd name="T60" fmla="*/ 8 w 25"/>
                <a:gd name="T61" fmla="*/ 54 h 62"/>
                <a:gd name="T62" fmla="*/ 3 w 25"/>
                <a:gd name="T63" fmla="*/ 61 h 62"/>
                <a:gd name="T64" fmla="*/ 2 w 25"/>
                <a:gd name="T65" fmla="*/ 60 h 62"/>
                <a:gd name="T66" fmla="*/ 1 w 25"/>
                <a:gd name="T67" fmla="*/ 60 h 62"/>
                <a:gd name="T68" fmla="*/ 0 w 25"/>
                <a:gd name="T69" fmla="*/ 59 h 62"/>
                <a:gd name="T70" fmla="*/ 0 w 25"/>
                <a:gd name="T71" fmla="*/ 58 h 62"/>
                <a:gd name="T72" fmla="*/ 0 w 25"/>
                <a:gd name="T73" fmla="*/ 57 h 62"/>
                <a:gd name="T74" fmla="*/ 1 w 25"/>
                <a:gd name="T75" fmla="*/ 56 h 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 h="62">
                  <a:moveTo>
                    <a:pt x="1" y="56"/>
                  </a:moveTo>
                  <a:lnTo>
                    <a:pt x="4" y="53"/>
                  </a:lnTo>
                  <a:lnTo>
                    <a:pt x="6" y="49"/>
                  </a:lnTo>
                  <a:lnTo>
                    <a:pt x="9" y="46"/>
                  </a:lnTo>
                  <a:lnTo>
                    <a:pt x="11" y="42"/>
                  </a:lnTo>
                  <a:lnTo>
                    <a:pt x="13" y="39"/>
                  </a:lnTo>
                  <a:lnTo>
                    <a:pt x="15" y="35"/>
                  </a:lnTo>
                  <a:lnTo>
                    <a:pt x="17" y="31"/>
                  </a:lnTo>
                  <a:lnTo>
                    <a:pt x="18" y="27"/>
                  </a:lnTo>
                  <a:lnTo>
                    <a:pt x="19" y="23"/>
                  </a:lnTo>
                  <a:lnTo>
                    <a:pt x="20" y="19"/>
                  </a:lnTo>
                  <a:lnTo>
                    <a:pt x="21" y="15"/>
                  </a:lnTo>
                  <a:lnTo>
                    <a:pt x="22" y="12"/>
                  </a:lnTo>
                  <a:lnTo>
                    <a:pt x="22" y="9"/>
                  </a:lnTo>
                  <a:lnTo>
                    <a:pt x="23" y="5"/>
                  </a:lnTo>
                  <a:lnTo>
                    <a:pt x="23" y="3"/>
                  </a:lnTo>
                  <a:lnTo>
                    <a:pt x="23" y="0"/>
                  </a:lnTo>
                  <a:lnTo>
                    <a:pt x="23" y="1"/>
                  </a:lnTo>
                  <a:lnTo>
                    <a:pt x="23" y="2"/>
                  </a:lnTo>
                  <a:lnTo>
                    <a:pt x="24" y="4"/>
                  </a:lnTo>
                  <a:lnTo>
                    <a:pt x="24" y="7"/>
                  </a:lnTo>
                  <a:lnTo>
                    <a:pt x="24" y="9"/>
                  </a:lnTo>
                  <a:lnTo>
                    <a:pt x="24" y="13"/>
                  </a:lnTo>
                  <a:lnTo>
                    <a:pt x="23" y="16"/>
                  </a:lnTo>
                  <a:lnTo>
                    <a:pt x="23" y="20"/>
                  </a:lnTo>
                  <a:lnTo>
                    <a:pt x="22" y="25"/>
                  </a:lnTo>
                  <a:lnTo>
                    <a:pt x="20" y="30"/>
                  </a:lnTo>
                  <a:lnTo>
                    <a:pt x="18" y="35"/>
                  </a:lnTo>
                  <a:lnTo>
                    <a:pt x="15" y="41"/>
                  </a:lnTo>
                  <a:lnTo>
                    <a:pt x="12" y="48"/>
                  </a:lnTo>
                  <a:lnTo>
                    <a:pt x="8" y="54"/>
                  </a:lnTo>
                  <a:lnTo>
                    <a:pt x="3" y="61"/>
                  </a:lnTo>
                  <a:lnTo>
                    <a:pt x="2" y="60"/>
                  </a:lnTo>
                  <a:lnTo>
                    <a:pt x="1" y="60"/>
                  </a:lnTo>
                  <a:lnTo>
                    <a:pt x="0" y="59"/>
                  </a:lnTo>
                  <a:lnTo>
                    <a:pt x="0" y="58"/>
                  </a:lnTo>
                  <a:lnTo>
                    <a:pt x="0" y="57"/>
                  </a:lnTo>
                  <a:lnTo>
                    <a:pt x="1" y="56"/>
                  </a:lnTo>
                </a:path>
              </a:pathLst>
            </a:custGeom>
            <a:solidFill>
              <a:srgbClr val="4D4134"/>
            </a:solidFill>
            <a:ln w="12700" cap="rnd" cmpd="sng">
              <a:solidFill>
                <a:srgbClr val="000000"/>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538" name="Freeform 189"/>
            <p:cNvSpPr>
              <a:spLocks/>
            </p:cNvSpPr>
            <p:nvPr/>
          </p:nvSpPr>
          <p:spPr bwMode="auto">
            <a:xfrm>
              <a:off x="2993" y="1751"/>
              <a:ext cx="42" cy="73"/>
            </a:xfrm>
            <a:custGeom>
              <a:avLst/>
              <a:gdLst>
                <a:gd name="T0" fmla="*/ 0 w 42"/>
                <a:gd name="T1" fmla="*/ 70 h 73"/>
                <a:gd name="T2" fmla="*/ 1 w 42"/>
                <a:gd name="T3" fmla="*/ 68 h 73"/>
                <a:gd name="T4" fmla="*/ 2 w 42"/>
                <a:gd name="T5" fmla="*/ 65 h 73"/>
                <a:gd name="T6" fmla="*/ 4 w 42"/>
                <a:gd name="T7" fmla="*/ 60 h 73"/>
                <a:gd name="T8" fmla="*/ 6 w 42"/>
                <a:gd name="T9" fmla="*/ 55 h 73"/>
                <a:gd name="T10" fmla="*/ 9 w 42"/>
                <a:gd name="T11" fmla="*/ 48 h 73"/>
                <a:gd name="T12" fmla="*/ 12 w 42"/>
                <a:gd name="T13" fmla="*/ 41 h 73"/>
                <a:gd name="T14" fmla="*/ 17 w 42"/>
                <a:gd name="T15" fmla="*/ 32 h 73"/>
                <a:gd name="T16" fmla="*/ 20 w 42"/>
                <a:gd name="T17" fmla="*/ 26 h 73"/>
                <a:gd name="T18" fmla="*/ 22 w 42"/>
                <a:gd name="T19" fmla="*/ 23 h 73"/>
                <a:gd name="T20" fmla="*/ 24 w 42"/>
                <a:gd name="T21" fmla="*/ 19 h 73"/>
                <a:gd name="T22" fmla="*/ 27 w 42"/>
                <a:gd name="T23" fmla="*/ 15 h 73"/>
                <a:gd name="T24" fmla="*/ 30 w 42"/>
                <a:gd name="T25" fmla="*/ 11 h 73"/>
                <a:gd name="T26" fmla="*/ 33 w 42"/>
                <a:gd name="T27" fmla="*/ 7 h 73"/>
                <a:gd name="T28" fmla="*/ 36 w 42"/>
                <a:gd name="T29" fmla="*/ 3 h 73"/>
                <a:gd name="T30" fmla="*/ 39 w 42"/>
                <a:gd name="T31" fmla="*/ 0 h 73"/>
                <a:gd name="T32" fmla="*/ 40 w 42"/>
                <a:gd name="T33" fmla="*/ 2 h 73"/>
                <a:gd name="T34" fmla="*/ 40 w 42"/>
                <a:gd name="T35" fmla="*/ 5 h 73"/>
                <a:gd name="T36" fmla="*/ 41 w 42"/>
                <a:gd name="T37" fmla="*/ 8 h 73"/>
                <a:gd name="T38" fmla="*/ 41 w 42"/>
                <a:gd name="T39" fmla="*/ 11 h 73"/>
                <a:gd name="T40" fmla="*/ 38 w 42"/>
                <a:gd name="T41" fmla="*/ 16 h 73"/>
                <a:gd name="T42" fmla="*/ 34 w 42"/>
                <a:gd name="T43" fmla="*/ 23 h 73"/>
                <a:gd name="T44" fmla="*/ 30 w 42"/>
                <a:gd name="T45" fmla="*/ 28 h 73"/>
                <a:gd name="T46" fmla="*/ 27 w 42"/>
                <a:gd name="T47" fmla="*/ 31 h 73"/>
                <a:gd name="T48" fmla="*/ 24 w 42"/>
                <a:gd name="T49" fmla="*/ 35 h 73"/>
                <a:gd name="T50" fmla="*/ 22 w 42"/>
                <a:gd name="T51" fmla="*/ 38 h 73"/>
                <a:gd name="T52" fmla="*/ 20 w 42"/>
                <a:gd name="T53" fmla="*/ 43 h 73"/>
                <a:gd name="T54" fmla="*/ 19 w 42"/>
                <a:gd name="T55" fmla="*/ 46 h 73"/>
                <a:gd name="T56" fmla="*/ 18 w 42"/>
                <a:gd name="T57" fmla="*/ 49 h 73"/>
                <a:gd name="T58" fmla="*/ 17 w 42"/>
                <a:gd name="T59" fmla="*/ 51 h 73"/>
                <a:gd name="T60" fmla="*/ 15 w 42"/>
                <a:gd name="T61" fmla="*/ 54 h 73"/>
                <a:gd name="T62" fmla="*/ 14 w 42"/>
                <a:gd name="T63" fmla="*/ 57 h 73"/>
                <a:gd name="T64" fmla="*/ 12 w 42"/>
                <a:gd name="T65" fmla="*/ 61 h 73"/>
                <a:gd name="T66" fmla="*/ 11 w 42"/>
                <a:gd name="T67" fmla="*/ 65 h 73"/>
                <a:gd name="T68" fmla="*/ 10 w 42"/>
                <a:gd name="T69" fmla="*/ 70 h 73"/>
                <a:gd name="T70" fmla="*/ 7 w 42"/>
                <a:gd name="T71" fmla="*/ 71 h 73"/>
                <a:gd name="T72" fmla="*/ 0 w 42"/>
                <a:gd name="T73" fmla="*/ 71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2" h="73">
                  <a:moveTo>
                    <a:pt x="0" y="71"/>
                  </a:moveTo>
                  <a:lnTo>
                    <a:pt x="0" y="70"/>
                  </a:lnTo>
                  <a:lnTo>
                    <a:pt x="1" y="69"/>
                  </a:lnTo>
                  <a:lnTo>
                    <a:pt x="1" y="68"/>
                  </a:lnTo>
                  <a:lnTo>
                    <a:pt x="1" y="67"/>
                  </a:lnTo>
                  <a:lnTo>
                    <a:pt x="2" y="65"/>
                  </a:lnTo>
                  <a:lnTo>
                    <a:pt x="3" y="63"/>
                  </a:lnTo>
                  <a:lnTo>
                    <a:pt x="4" y="60"/>
                  </a:lnTo>
                  <a:lnTo>
                    <a:pt x="5" y="58"/>
                  </a:lnTo>
                  <a:lnTo>
                    <a:pt x="6" y="55"/>
                  </a:lnTo>
                  <a:lnTo>
                    <a:pt x="7" y="52"/>
                  </a:lnTo>
                  <a:lnTo>
                    <a:pt x="9" y="48"/>
                  </a:lnTo>
                  <a:lnTo>
                    <a:pt x="10" y="45"/>
                  </a:lnTo>
                  <a:lnTo>
                    <a:pt x="12" y="41"/>
                  </a:lnTo>
                  <a:lnTo>
                    <a:pt x="14" y="36"/>
                  </a:lnTo>
                  <a:lnTo>
                    <a:pt x="17" y="32"/>
                  </a:lnTo>
                  <a:lnTo>
                    <a:pt x="19" y="27"/>
                  </a:lnTo>
                  <a:lnTo>
                    <a:pt x="20" y="26"/>
                  </a:lnTo>
                  <a:lnTo>
                    <a:pt x="21" y="24"/>
                  </a:lnTo>
                  <a:lnTo>
                    <a:pt x="22" y="23"/>
                  </a:lnTo>
                  <a:lnTo>
                    <a:pt x="23" y="21"/>
                  </a:lnTo>
                  <a:lnTo>
                    <a:pt x="24" y="19"/>
                  </a:lnTo>
                  <a:lnTo>
                    <a:pt x="26" y="17"/>
                  </a:lnTo>
                  <a:lnTo>
                    <a:pt x="27" y="15"/>
                  </a:lnTo>
                  <a:lnTo>
                    <a:pt x="29" y="13"/>
                  </a:lnTo>
                  <a:lnTo>
                    <a:pt x="30" y="11"/>
                  </a:lnTo>
                  <a:lnTo>
                    <a:pt x="32" y="9"/>
                  </a:lnTo>
                  <a:lnTo>
                    <a:pt x="33" y="7"/>
                  </a:lnTo>
                  <a:lnTo>
                    <a:pt x="35" y="5"/>
                  </a:lnTo>
                  <a:lnTo>
                    <a:pt x="36" y="3"/>
                  </a:lnTo>
                  <a:lnTo>
                    <a:pt x="38" y="1"/>
                  </a:lnTo>
                  <a:lnTo>
                    <a:pt x="39" y="0"/>
                  </a:lnTo>
                  <a:lnTo>
                    <a:pt x="39" y="1"/>
                  </a:lnTo>
                  <a:lnTo>
                    <a:pt x="40" y="2"/>
                  </a:lnTo>
                  <a:lnTo>
                    <a:pt x="40" y="3"/>
                  </a:lnTo>
                  <a:lnTo>
                    <a:pt x="40" y="5"/>
                  </a:lnTo>
                  <a:lnTo>
                    <a:pt x="41" y="6"/>
                  </a:lnTo>
                  <a:lnTo>
                    <a:pt x="41" y="8"/>
                  </a:lnTo>
                  <a:lnTo>
                    <a:pt x="41" y="9"/>
                  </a:lnTo>
                  <a:lnTo>
                    <a:pt x="41" y="11"/>
                  </a:lnTo>
                  <a:lnTo>
                    <a:pt x="40" y="13"/>
                  </a:lnTo>
                  <a:lnTo>
                    <a:pt x="38" y="16"/>
                  </a:lnTo>
                  <a:lnTo>
                    <a:pt x="36" y="19"/>
                  </a:lnTo>
                  <a:lnTo>
                    <a:pt x="34" y="23"/>
                  </a:lnTo>
                  <a:lnTo>
                    <a:pt x="32" y="26"/>
                  </a:lnTo>
                  <a:lnTo>
                    <a:pt x="30" y="28"/>
                  </a:lnTo>
                  <a:lnTo>
                    <a:pt x="29" y="30"/>
                  </a:lnTo>
                  <a:lnTo>
                    <a:pt x="27" y="31"/>
                  </a:lnTo>
                  <a:lnTo>
                    <a:pt x="26" y="33"/>
                  </a:lnTo>
                  <a:lnTo>
                    <a:pt x="24" y="35"/>
                  </a:lnTo>
                  <a:lnTo>
                    <a:pt x="23" y="36"/>
                  </a:lnTo>
                  <a:lnTo>
                    <a:pt x="22" y="38"/>
                  </a:lnTo>
                  <a:lnTo>
                    <a:pt x="20" y="41"/>
                  </a:lnTo>
                  <a:lnTo>
                    <a:pt x="20" y="43"/>
                  </a:lnTo>
                  <a:lnTo>
                    <a:pt x="19" y="45"/>
                  </a:lnTo>
                  <a:lnTo>
                    <a:pt x="19" y="46"/>
                  </a:lnTo>
                  <a:lnTo>
                    <a:pt x="19" y="48"/>
                  </a:lnTo>
                  <a:lnTo>
                    <a:pt x="18" y="49"/>
                  </a:lnTo>
                  <a:lnTo>
                    <a:pt x="17" y="50"/>
                  </a:lnTo>
                  <a:lnTo>
                    <a:pt x="17" y="51"/>
                  </a:lnTo>
                  <a:lnTo>
                    <a:pt x="16" y="53"/>
                  </a:lnTo>
                  <a:lnTo>
                    <a:pt x="15" y="54"/>
                  </a:lnTo>
                  <a:lnTo>
                    <a:pt x="14" y="56"/>
                  </a:lnTo>
                  <a:lnTo>
                    <a:pt x="14" y="57"/>
                  </a:lnTo>
                  <a:lnTo>
                    <a:pt x="13" y="59"/>
                  </a:lnTo>
                  <a:lnTo>
                    <a:pt x="12" y="61"/>
                  </a:lnTo>
                  <a:lnTo>
                    <a:pt x="11" y="63"/>
                  </a:lnTo>
                  <a:lnTo>
                    <a:pt x="11" y="65"/>
                  </a:lnTo>
                  <a:lnTo>
                    <a:pt x="11" y="67"/>
                  </a:lnTo>
                  <a:lnTo>
                    <a:pt x="10" y="70"/>
                  </a:lnTo>
                  <a:lnTo>
                    <a:pt x="10" y="72"/>
                  </a:lnTo>
                  <a:lnTo>
                    <a:pt x="7" y="71"/>
                  </a:lnTo>
                  <a:lnTo>
                    <a:pt x="4" y="70"/>
                  </a:lnTo>
                  <a:lnTo>
                    <a:pt x="0" y="71"/>
                  </a:lnTo>
                </a:path>
              </a:pathLst>
            </a:custGeom>
            <a:solidFill>
              <a:srgbClr val="DAE7F3"/>
            </a:solidFill>
            <a:ln w="12700" cap="rnd" cmpd="sng">
              <a:solidFill>
                <a:srgbClr val="225C61"/>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539" name="Freeform 190"/>
            <p:cNvSpPr>
              <a:spLocks/>
            </p:cNvSpPr>
            <p:nvPr/>
          </p:nvSpPr>
          <p:spPr bwMode="auto">
            <a:xfrm>
              <a:off x="2996" y="1787"/>
              <a:ext cx="17" cy="36"/>
            </a:xfrm>
            <a:custGeom>
              <a:avLst/>
              <a:gdLst>
                <a:gd name="T0" fmla="*/ 8 w 17"/>
                <a:gd name="T1" fmla="*/ 35 h 36"/>
                <a:gd name="T2" fmla="*/ 8 w 17"/>
                <a:gd name="T3" fmla="*/ 34 h 36"/>
                <a:gd name="T4" fmla="*/ 8 w 17"/>
                <a:gd name="T5" fmla="*/ 33 h 36"/>
                <a:gd name="T6" fmla="*/ 8 w 17"/>
                <a:gd name="T7" fmla="*/ 31 h 36"/>
                <a:gd name="T8" fmla="*/ 9 w 17"/>
                <a:gd name="T9" fmla="*/ 29 h 36"/>
                <a:gd name="T10" fmla="*/ 10 w 17"/>
                <a:gd name="T11" fmla="*/ 27 h 36"/>
                <a:gd name="T12" fmla="*/ 11 w 17"/>
                <a:gd name="T13" fmla="*/ 25 h 36"/>
                <a:gd name="T14" fmla="*/ 12 w 17"/>
                <a:gd name="T15" fmla="*/ 22 h 36"/>
                <a:gd name="T16" fmla="*/ 14 w 17"/>
                <a:gd name="T17" fmla="*/ 19 h 36"/>
                <a:gd name="T18" fmla="*/ 14 w 17"/>
                <a:gd name="T19" fmla="*/ 18 h 36"/>
                <a:gd name="T20" fmla="*/ 14 w 17"/>
                <a:gd name="T21" fmla="*/ 17 h 36"/>
                <a:gd name="T22" fmla="*/ 14 w 17"/>
                <a:gd name="T23" fmla="*/ 16 h 36"/>
                <a:gd name="T24" fmla="*/ 16 w 17"/>
                <a:gd name="T25" fmla="*/ 15 h 36"/>
                <a:gd name="T26" fmla="*/ 16 w 17"/>
                <a:gd name="T27" fmla="*/ 14 h 36"/>
                <a:gd name="T28" fmla="*/ 16 w 17"/>
                <a:gd name="T29" fmla="*/ 12 h 36"/>
                <a:gd name="T30" fmla="*/ 16 w 17"/>
                <a:gd name="T31" fmla="*/ 11 h 36"/>
                <a:gd name="T32" fmla="*/ 14 w 17"/>
                <a:gd name="T33" fmla="*/ 9 h 36"/>
                <a:gd name="T34" fmla="*/ 14 w 17"/>
                <a:gd name="T35" fmla="*/ 8 h 36"/>
                <a:gd name="T36" fmla="*/ 14 w 17"/>
                <a:gd name="T37" fmla="*/ 6 h 36"/>
                <a:gd name="T38" fmla="*/ 14 w 17"/>
                <a:gd name="T39" fmla="*/ 5 h 36"/>
                <a:gd name="T40" fmla="*/ 14 w 17"/>
                <a:gd name="T41" fmla="*/ 4 h 36"/>
                <a:gd name="T42" fmla="*/ 14 w 17"/>
                <a:gd name="T43" fmla="*/ 3 h 36"/>
                <a:gd name="T44" fmla="*/ 14 w 17"/>
                <a:gd name="T45" fmla="*/ 2 h 36"/>
                <a:gd name="T46" fmla="*/ 16 w 17"/>
                <a:gd name="T47" fmla="*/ 1 h 36"/>
                <a:gd name="T48" fmla="*/ 16 w 17"/>
                <a:gd name="T49" fmla="*/ 0 h 36"/>
                <a:gd name="T50" fmla="*/ 16 w 17"/>
                <a:gd name="T51" fmla="*/ 1 h 36"/>
                <a:gd name="T52" fmla="*/ 14 w 17"/>
                <a:gd name="T53" fmla="*/ 2 h 36"/>
                <a:gd name="T54" fmla="*/ 13 w 17"/>
                <a:gd name="T55" fmla="*/ 3 h 36"/>
                <a:gd name="T56" fmla="*/ 13 w 17"/>
                <a:gd name="T57" fmla="*/ 5 h 36"/>
                <a:gd name="T58" fmla="*/ 12 w 17"/>
                <a:gd name="T59" fmla="*/ 7 h 36"/>
                <a:gd name="T60" fmla="*/ 11 w 17"/>
                <a:gd name="T61" fmla="*/ 9 h 36"/>
                <a:gd name="T62" fmla="*/ 10 w 17"/>
                <a:gd name="T63" fmla="*/ 11 h 36"/>
                <a:gd name="T64" fmla="*/ 8 w 17"/>
                <a:gd name="T65" fmla="*/ 13 h 36"/>
                <a:gd name="T66" fmla="*/ 8 w 17"/>
                <a:gd name="T67" fmla="*/ 15 h 36"/>
                <a:gd name="T68" fmla="*/ 7 w 17"/>
                <a:gd name="T69" fmla="*/ 17 h 36"/>
                <a:gd name="T70" fmla="*/ 6 w 17"/>
                <a:gd name="T71" fmla="*/ 19 h 36"/>
                <a:gd name="T72" fmla="*/ 5 w 17"/>
                <a:gd name="T73" fmla="*/ 20 h 36"/>
                <a:gd name="T74" fmla="*/ 4 w 17"/>
                <a:gd name="T75" fmla="*/ 22 h 36"/>
                <a:gd name="T76" fmla="*/ 4 w 17"/>
                <a:gd name="T77" fmla="*/ 23 h 36"/>
                <a:gd name="T78" fmla="*/ 3 w 17"/>
                <a:gd name="T79" fmla="*/ 24 h 36"/>
                <a:gd name="T80" fmla="*/ 3 w 17"/>
                <a:gd name="T81" fmla="*/ 26 h 36"/>
                <a:gd name="T82" fmla="*/ 3 w 17"/>
                <a:gd name="T83" fmla="*/ 28 h 36"/>
                <a:gd name="T84" fmla="*/ 2 w 17"/>
                <a:gd name="T85" fmla="*/ 29 h 36"/>
                <a:gd name="T86" fmla="*/ 2 w 17"/>
                <a:gd name="T87" fmla="*/ 31 h 36"/>
                <a:gd name="T88" fmla="*/ 1 w 17"/>
                <a:gd name="T89" fmla="*/ 32 h 36"/>
                <a:gd name="T90" fmla="*/ 0 w 17"/>
                <a:gd name="T91" fmla="*/ 34 h 36"/>
                <a:gd name="T92" fmla="*/ 0 w 17"/>
                <a:gd name="T93" fmla="*/ 35 h 36"/>
                <a:gd name="T94" fmla="*/ 1 w 17"/>
                <a:gd name="T95" fmla="*/ 35 h 36"/>
                <a:gd name="T96" fmla="*/ 3 w 17"/>
                <a:gd name="T97" fmla="*/ 34 h 36"/>
                <a:gd name="T98" fmla="*/ 6 w 17"/>
                <a:gd name="T99" fmla="*/ 34 h 36"/>
                <a:gd name="T100" fmla="*/ 8 w 17"/>
                <a:gd name="T101" fmla="*/ 35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 h="36">
                  <a:moveTo>
                    <a:pt x="8" y="35"/>
                  </a:moveTo>
                  <a:lnTo>
                    <a:pt x="8" y="34"/>
                  </a:lnTo>
                  <a:lnTo>
                    <a:pt x="8" y="33"/>
                  </a:lnTo>
                  <a:lnTo>
                    <a:pt x="8" y="31"/>
                  </a:lnTo>
                  <a:lnTo>
                    <a:pt x="9" y="29"/>
                  </a:lnTo>
                  <a:lnTo>
                    <a:pt x="10" y="27"/>
                  </a:lnTo>
                  <a:lnTo>
                    <a:pt x="11" y="25"/>
                  </a:lnTo>
                  <a:lnTo>
                    <a:pt x="12" y="22"/>
                  </a:lnTo>
                  <a:lnTo>
                    <a:pt x="14" y="19"/>
                  </a:lnTo>
                  <a:lnTo>
                    <a:pt x="14" y="18"/>
                  </a:lnTo>
                  <a:lnTo>
                    <a:pt x="14" y="17"/>
                  </a:lnTo>
                  <a:lnTo>
                    <a:pt x="14" y="16"/>
                  </a:lnTo>
                  <a:lnTo>
                    <a:pt x="16" y="15"/>
                  </a:lnTo>
                  <a:lnTo>
                    <a:pt x="16" y="14"/>
                  </a:lnTo>
                  <a:lnTo>
                    <a:pt x="16" y="12"/>
                  </a:lnTo>
                  <a:lnTo>
                    <a:pt x="16" y="11"/>
                  </a:lnTo>
                  <a:lnTo>
                    <a:pt x="14" y="9"/>
                  </a:lnTo>
                  <a:lnTo>
                    <a:pt x="14" y="8"/>
                  </a:lnTo>
                  <a:lnTo>
                    <a:pt x="14" y="6"/>
                  </a:lnTo>
                  <a:lnTo>
                    <a:pt x="14" y="5"/>
                  </a:lnTo>
                  <a:lnTo>
                    <a:pt x="14" y="4"/>
                  </a:lnTo>
                  <a:lnTo>
                    <a:pt x="14" y="3"/>
                  </a:lnTo>
                  <a:lnTo>
                    <a:pt x="14" y="2"/>
                  </a:lnTo>
                  <a:lnTo>
                    <a:pt x="16" y="1"/>
                  </a:lnTo>
                  <a:lnTo>
                    <a:pt x="16" y="0"/>
                  </a:lnTo>
                  <a:lnTo>
                    <a:pt x="16" y="1"/>
                  </a:lnTo>
                  <a:lnTo>
                    <a:pt x="14" y="2"/>
                  </a:lnTo>
                  <a:lnTo>
                    <a:pt x="13" y="3"/>
                  </a:lnTo>
                  <a:lnTo>
                    <a:pt x="13" y="5"/>
                  </a:lnTo>
                  <a:lnTo>
                    <a:pt x="12" y="7"/>
                  </a:lnTo>
                  <a:lnTo>
                    <a:pt x="11" y="9"/>
                  </a:lnTo>
                  <a:lnTo>
                    <a:pt x="10" y="11"/>
                  </a:lnTo>
                  <a:lnTo>
                    <a:pt x="8" y="13"/>
                  </a:lnTo>
                  <a:lnTo>
                    <a:pt x="8" y="15"/>
                  </a:lnTo>
                  <a:lnTo>
                    <a:pt x="7" y="17"/>
                  </a:lnTo>
                  <a:lnTo>
                    <a:pt x="6" y="19"/>
                  </a:lnTo>
                  <a:lnTo>
                    <a:pt x="5" y="20"/>
                  </a:lnTo>
                  <a:lnTo>
                    <a:pt x="4" y="22"/>
                  </a:lnTo>
                  <a:lnTo>
                    <a:pt x="4" y="23"/>
                  </a:lnTo>
                  <a:lnTo>
                    <a:pt x="3" y="24"/>
                  </a:lnTo>
                  <a:lnTo>
                    <a:pt x="3" y="26"/>
                  </a:lnTo>
                  <a:lnTo>
                    <a:pt x="3" y="28"/>
                  </a:lnTo>
                  <a:lnTo>
                    <a:pt x="2" y="29"/>
                  </a:lnTo>
                  <a:lnTo>
                    <a:pt x="2" y="31"/>
                  </a:lnTo>
                  <a:lnTo>
                    <a:pt x="1" y="32"/>
                  </a:lnTo>
                  <a:lnTo>
                    <a:pt x="0" y="34"/>
                  </a:lnTo>
                  <a:lnTo>
                    <a:pt x="0" y="35"/>
                  </a:lnTo>
                  <a:lnTo>
                    <a:pt x="1" y="35"/>
                  </a:lnTo>
                  <a:lnTo>
                    <a:pt x="3" y="34"/>
                  </a:lnTo>
                  <a:lnTo>
                    <a:pt x="6" y="34"/>
                  </a:lnTo>
                  <a:lnTo>
                    <a:pt x="8" y="35"/>
                  </a:lnTo>
                </a:path>
              </a:pathLst>
            </a:custGeom>
            <a:solidFill>
              <a:srgbClr val="B4CDDC"/>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40" name="Freeform 191"/>
            <p:cNvSpPr>
              <a:spLocks/>
            </p:cNvSpPr>
            <p:nvPr/>
          </p:nvSpPr>
          <p:spPr bwMode="auto">
            <a:xfrm>
              <a:off x="3015" y="1774"/>
              <a:ext cx="17" cy="17"/>
            </a:xfrm>
            <a:custGeom>
              <a:avLst/>
              <a:gdLst>
                <a:gd name="T0" fmla="*/ 0 w 17"/>
                <a:gd name="T1" fmla="*/ 16 h 17"/>
                <a:gd name="T2" fmla="*/ 0 w 17"/>
                <a:gd name="T3" fmla="*/ 14 h 17"/>
                <a:gd name="T4" fmla="*/ 0 w 17"/>
                <a:gd name="T5" fmla="*/ 13 h 17"/>
                <a:gd name="T6" fmla="*/ 0 w 17"/>
                <a:gd name="T7" fmla="*/ 12 h 17"/>
                <a:gd name="T8" fmla="*/ 0 w 17"/>
                <a:gd name="T9" fmla="*/ 11 h 17"/>
                <a:gd name="T10" fmla="*/ 0 w 17"/>
                <a:gd name="T11" fmla="*/ 10 h 17"/>
                <a:gd name="T12" fmla="*/ 1 w 17"/>
                <a:gd name="T13" fmla="*/ 9 h 17"/>
                <a:gd name="T14" fmla="*/ 2 w 17"/>
                <a:gd name="T15" fmla="*/ 8 h 17"/>
                <a:gd name="T16" fmla="*/ 4 w 17"/>
                <a:gd name="T17" fmla="*/ 8 h 17"/>
                <a:gd name="T18" fmla="*/ 4 w 17"/>
                <a:gd name="T19" fmla="*/ 7 h 17"/>
                <a:gd name="T20" fmla="*/ 5 w 17"/>
                <a:gd name="T21" fmla="*/ 7 h 17"/>
                <a:gd name="T22" fmla="*/ 5 w 17"/>
                <a:gd name="T23" fmla="*/ 6 h 17"/>
                <a:gd name="T24" fmla="*/ 5 w 17"/>
                <a:gd name="T25" fmla="*/ 5 h 17"/>
                <a:gd name="T26" fmla="*/ 5 w 17"/>
                <a:gd name="T27" fmla="*/ 4 h 17"/>
                <a:gd name="T28" fmla="*/ 7 w 17"/>
                <a:gd name="T29" fmla="*/ 4 h 17"/>
                <a:gd name="T30" fmla="*/ 7 w 17"/>
                <a:gd name="T31" fmla="*/ 3 h 17"/>
                <a:gd name="T32" fmla="*/ 7 w 17"/>
                <a:gd name="T33" fmla="*/ 2 h 17"/>
                <a:gd name="T34" fmla="*/ 8 w 17"/>
                <a:gd name="T35" fmla="*/ 2 h 17"/>
                <a:gd name="T36" fmla="*/ 8 w 17"/>
                <a:gd name="T37" fmla="*/ 1 h 17"/>
                <a:gd name="T38" fmla="*/ 11 w 17"/>
                <a:gd name="T39" fmla="*/ 0 h 17"/>
                <a:gd name="T40" fmla="*/ 13 w 17"/>
                <a:gd name="T41" fmla="*/ 0 h 17"/>
                <a:gd name="T42" fmla="*/ 14 w 17"/>
                <a:gd name="T43" fmla="*/ 0 h 17"/>
                <a:gd name="T44" fmla="*/ 16 w 17"/>
                <a:gd name="T45" fmla="*/ 1 h 17"/>
                <a:gd name="T46" fmla="*/ 14 w 17"/>
                <a:gd name="T47" fmla="*/ 2 h 17"/>
                <a:gd name="T48" fmla="*/ 14 w 17"/>
                <a:gd name="T49" fmla="*/ 3 h 17"/>
                <a:gd name="T50" fmla="*/ 13 w 17"/>
                <a:gd name="T51" fmla="*/ 4 h 17"/>
                <a:gd name="T52" fmla="*/ 11 w 17"/>
                <a:gd name="T53" fmla="*/ 5 h 17"/>
                <a:gd name="T54" fmla="*/ 10 w 17"/>
                <a:gd name="T55" fmla="*/ 7 h 17"/>
                <a:gd name="T56" fmla="*/ 8 w 17"/>
                <a:gd name="T57" fmla="*/ 8 h 17"/>
                <a:gd name="T58" fmla="*/ 5 w 17"/>
                <a:gd name="T59" fmla="*/ 9 h 17"/>
                <a:gd name="T60" fmla="*/ 5 w 17"/>
                <a:gd name="T61" fmla="*/ 10 h 17"/>
                <a:gd name="T62" fmla="*/ 4 w 17"/>
                <a:gd name="T63" fmla="*/ 10 h 17"/>
                <a:gd name="T64" fmla="*/ 4 w 17"/>
                <a:gd name="T65" fmla="*/ 11 h 17"/>
                <a:gd name="T66" fmla="*/ 2 w 17"/>
                <a:gd name="T67" fmla="*/ 12 h 17"/>
                <a:gd name="T68" fmla="*/ 1 w 17"/>
                <a:gd name="T69" fmla="*/ 13 h 17"/>
                <a:gd name="T70" fmla="*/ 1 w 17"/>
                <a:gd name="T71" fmla="*/ 14 h 17"/>
                <a:gd name="T72" fmla="*/ 0 w 17"/>
                <a:gd name="T73" fmla="*/ 14 h 17"/>
                <a:gd name="T74" fmla="*/ 0 w 17"/>
                <a:gd name="T75" fmla="*/ 16 h 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 h="17">
                  <a:moveTo>
                    <a:pt x="0" y="16"/>
                  </a:moveTo>
                  <a:lnTo>
                    <a:pt x="0" y="14"/>
                  </a:lnTo>
                  <a:lnTo>
                    <a:pt x="0" y="13"/>
                  </a:lnTo>
                  <a:lnTo>
                    <a:pt x="0" y="12"/>
                  </a:lnTo>
                  <a:lnTo>
                    <a:pt x="0" y="11"/>
                  </a:lnTo>
                  <a:lnTo>
                    <a:pt x="0" y="10"/>
                  </a:lnTo>
                  <a:lnTo>
                    <a:pt x="1" y="9"/>
                  </a:lnTo>
                  <a:lnTo>
                    <a:pt x="2" y="8"/>
                  </a:lnTo>
                  <a:lnTo>
                    <a:pt x="4" y="8"/>
                  </a:lnTo>
                  <a:lnTo>
                    <a:pt x="4" y="7"/>
                  </a:lnTo>
                  <a:lnTo>
                    <a:pt x="5" y="7"/>
                  </a:lnTo>
                  <a:lnTo>
                    <a:pt x="5" y="6"/>
                  </a:lnTo>
                  <a:lnTo>
                    <a:pt x="5" y="5"/>
                  </a:lnTo>
                  <a:lnTo>
                    <a:pt x="5" y="4"/>
                  </a:lnTo>
                  <a:lnTo>
                    <a:pt x="7" y="4"/>
                  </a:lnTo>
                  <a:lnTo>
                    <a:pt x="7" y="3"/>
                  </a:lnTo>
                  <a:lnTo>
                    <a:pt x="7" y="2"/>
                  </a:lnTo>
                  <a:lnTo>
                    <a:pt x="8" y="2"/>
                  </a:lnTo>
                  <a:lnTo>
                    <a:pt x="8" y="1"/>
                  </a:lnTo>
                  <a:lnTo>
                    <a:pt x="11" y="0"/>
                  </a:lnTo>
                  <a:lnTo>
                    <a:pt x="13" y="0"/>
                  </a:lnTo>
                  <a:lnTo>
                    <a:pt x="14" y="0"/>
                  </a:lnTo>
                  <a:lnTo>
                    <a:pt x="16" y="1"/>
                  </a:lnTo>
                  <a:lnTo>
                    <a:pt x="14" y="2"/>
                  </a:lnTo>
                  <a:lnTo>
                    <a:pt x="14" y="3"/>
                  </a:lnTo>
                  <a:lnTo>
                    <a:pt x="13" y="4"/>
                  </a:lnTo>
                  <a:lnTo>
                    <a:pt x="11" y="5"/>
                  </a:lnTo>
                  <a:lnTo>
                    <a:pt x="10" y="7"/>
                  </a:lnTo>
                  <a:lnTo>
                    <a:pt x="8" y="8"/>
                  </a:lnTo>
                  <a:lnTo>
                    <a:pt x="5" y="9"/>
                  </a:lnTo>
                  <a:lnTo>
                    <a:pt x="5" y="10"/>
                  </a:lnTo>
                  <a:lnTo>
                    <a:pt x="4" y="10"/>
                  </a:lnTo>
                  <a:lnTo>
                    <a:pt x="4" y="11"/>
                  </a:lnTo>
                  <a:lnTo>
                    <a:pt x="2" y="12"/>
                  </a:lnTo>
                  <a:lnTo>
                    <a:pt x="1" y="13"/>
                  </a:lnTo>
                  <a:lnTo>
                    <a:pt x="1" y="14"/>
                  </a:lnTo>
                  <a:lnTo>
                    <a:pt x="0" y="14"/>
                  </a:lnTo>
                  <a:lnTo>
                    <a:pt x="0" y="16"/>
                  </a:lnTo>
                </a:path>
              </a:pathLst>
            </a:custGeom>
            <a:solidFill>
              <a:srgbClr val="B4CDDC"/>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41" name="Freeform 192"/>
            <p:cNvSpPr>
              <a:spLocks/>
            </p:cNvSpPr>
            <p:nvPr/>
          </p:nvSpPr>
          <p:spPr bwMode="auto">
            <a:xfrm>
              <a:off x="2682" y="1621"/>
              <a:ext cx="105" cy="177"/>
            </a:xfrm>
            <a:custGeom>
              <a:avLst/>
              <a:gdLst>
                <a:gd name="T0" fmla="*/ 1 w 105"/>
                <a:gd name="T1" fmla="*/ 86 h 177"/>
                <a:gd name="T2" fmla="*/ 4 w 105"/>
                <a:gd name="T3" fmla="*/ 77 h 177"/>
                <a:gd name="T4" fmla="*/ 7 w 105"/>
                <a:gd name="T5" fmla="*/ 68 h 177"/>
                <a:gd name="T6" fmla="*/ 11 w 105"/>
                <a:gd name="T7" fmla="*/ 60 h 177"/>
                <a:gd name="T8" fmla="*/ 16 w 105"/>
                <a:gd name="T9" fmla="*/ 53 h 177"/>
                <a:gd name="T10" fmla="*/ 21 w 105"/>
                <a:gd name="T11" fmla="*/ 46 h 177"/>
                <a:gd name="T12" fmla="*/ 26 w 105"/>
                <a:gd name="T13" fmla="*/ 39 h 177"/>
                <a:gd name="T14" fmla="*/ 32 w 105"/>
                <a:gd name="T15" fmla="*/ 34 h 177"/>
                <a:gd name="T16" fmla="*/ 39 w 105"/>
                <a:gd name="T17" fmla="*/ 28 h 177"/>
                <a:gd name="T18" fmla="*/ 45 w 105"/>
                <a:gd name="T19" fmla="*/ 23 h 177"/>
                <a:gd name="T20" fmla="*/ 51 w 105"/>
                <a:gd name="T21" fmla="*/ 19 h 177"/>
                <a:gd name="T22" fmla="*/ 58 w 105"/>
                <a:gd name="T23" fmla="*/ 15 h 177"/>
                <a:gd name="T24" fmla="*/ 64 w 105"/>
                <a:gd name="T25" fmla="*/ 11 h 177"/>
                <a:gd name="T26" fmla="*/ 70 w 105"/>
                <a:gd name="T27" fmla="*/ 8 h 177"/>
                <a:gd name="T28" fmla="*/ 76 w 105"/>
                <a:gd name="T29" fmla="*/ 5 h 177"/>
                <a:gd name="T30" fmla="*/ 81 w 105"/>
                <a:gd name="T31" fmla="*/ 2 h 177"/>
                <a:gd name="T32" fmla="*/ 86 w 105"/>
                <a:gd name="T33" fmla="*/ 0 h 177"/>
                <a:gd name="T34" fmla="*/ 89 w 105"/>
                <a:gd name="T35" fmla="*/ 0 h 177"/>
                <a:gd name="T36" fmla="*/ 93 w 105"/>
                <a:gd name="T37" fmla="*/ 3 h 177"/>
                <a:gd name="T38" fmla="*/ 95 w 105"/>
                <a:gd name="T39" fmla="*/ 6 h 177"/>
                <a:gd name="T40" fmla="*/ 98 w 105"/>
                <a:gd name="T41" fmla="*/ 12 h 177"/>
                <a:gd name="T42" fmla="*/ 99 w 105"/>
                <a:gd name="T43" fmla="*/ 18 h 177"/>
                <a:gd name="T44" fmla="*/ 101 w 105"/>
                <a:gd name="T45" fmla="*/ 25 h 177"/>
                <a:gd name="T46" fmla="*/ 102 w 105"/>
                <a:gd name="T47" fmla="*/ 34 h 177"/>
                <a:gd name="T48" fmla="*/ 102 w 105"/>
                <a:gd name="T49" fmla="*/ 42 h 177"/>
                <a:gd name="T50" fmla="*/ 103 w 105"/>
                <a:gd name="T51" fmla="*/ 50 h 177"/>
                <a:gd name="T52" fmla="*/ 103 w 105"/>
                <a:gd name="T53" fmla="*/ 59 h 177"/>
                <a:gd name="T54" fmla="*/ 103 w 105"/>
                <a:gd name="T55" fmla="*/ 67 h 177"/>
                <a:gd name="T56" fmla="*/ 103 w 105"/>
                <a:gd name="T57" fmla="*/ 74 h 177"/>
                <a:gd name="T58" fmla="*/ 103 w 105"/>
                <a:gd name="T59" fmla="*/ 80 h 177"/>
                <a:gd name="T60" fmla="*/ 103 w 105"/>
                <a:gd name="T61" fmla="*/ 85 h 177"/>
                <a:gd name="T62" fmla="*/ 103 w 105"/>
                <a:gd name="T63" fmla="*/ 88 h 177"/>
                <a:gd name="T64" fmla="*/ 103 w 105"/>
                <a:gd name="T65" fmla="*/ 90 h 177"/>
                <a:gd name="T66" fmla="*/ 103 w 105"/>
                <a:gd name="T67" fmla="*/ 94 h 177"/>
                <a:gd name="T68" fmla="*/ 103 w 105"/>
                <a:gd name="T69" fmla="*/ 98 h 177"/>
                <a:gd name="T70" fmla="*/ 103 w 105"/>
                <a:gd name="T71" fmla="*/ 104 h 177"/>
                <a:gd name="T72" fmla="*/ 104 w 105"/>
                <a:gd name="T73" fmla="*/ 111 h 177"/>
                <a:gd name="T74" fmla="*/ 104 w 105"/>
                <a:gd name="T75" fmla="*/ 118 h 177"/>
                <a:gd name="T76" fmla="*/ 104 w 105"/>
                <a:gd name="T77" fmla="*/ 126 h 177"/>
                <a:gd name="T78" fmla="*/ 104 w 105"/>
                <a:gd name="T79" fmla="*/ 134 h 177"/>
                <a:gd name="T80" fmla="*/ 103 w 105"/>
                <a:gd name="T81" fmla="*/ 142 h 177"/>
                <a:gd name="T82" fmla="*/ 103 w 105"/>
                <a:gd name="T83" fmla="*/ 150 h 177"/>
                <a:gd name="T84" fmla="*/ 102 w 105"/>
                <a:gd name="T85" fmla="*/ 157 h 177"/>
                <a:gd name="T86" fmla="*/ 100 w 105"/>
                <a:gd name="T87" fmla="*/ 164 h 177"/>
                <a:gd name="T88" fmla="*/ 98 w 105"/>
                <a:gd name="T89" fmla="*/ 169 h 177"/>
                <a:gd name="T90" fmla="*/ 95 w 105"/>
                <a:gd name="T91" fmla="*/ 173 h 177"/>
                <a:gd name="T92" fmla="*/ 92 w 105"/>
                <a:gd name="T93" fmla="*/ 175 h 177"/>
                <a:gd name="T94" fmla="*/ 88 w 105"/>
                <a:gd name="T95" fmla="*/ 176 h 177"/>
                <a:gd name="T96" fmla="*/ 81 w 105"/>
                <a:gd name="T97" fmla="*/ 174 h 177"/>
                <a:gd name="T98" fmla="*/ 69 w 105"/>
                <a:gd name="T99" fmla="*/ 170 h 177"/>
                <a:gd name="T100" fmla="*/ 56 w 105"/>
                <a:gd name="T101" fmla="*/ 165 h 177"/>
                <a:gd name="T102" fmla="*/ 43 w 105"/>
                <a:gd name="T103" fmla="*/ 158 h 177"/>
                <a:gd name="T104" fmla="*/ 30 w 105"/>
                <a:gd name="T105" fmla="*/ 148 h 177"/>
                <a:gd name="T106" fmla="*/ 19 w 105"/>
                <a:gd name="T107" fmla="*/ 136 h 177"/>
                <a:gd name="T108" fmla="*/ 9 w 105"/>
                <a:gd name="T109" fmla="*/ 121 h 177"/>
                <a:gd name="T110" fmla="*/ 2 w 105"/>
                <a:gd name="T111" fmla="*/ 101 h 1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5" h="177">
                  <a:moveTo>
                    <a:pt x="0" y="90"/>
                  </a:moveTo>
                  <a:lnTo>
                    <a:pt x="1" y="86"/>
                  </a:lnTo>
                  <a:lnTo>
                    <a:pt x="2" y="81"/>
                  </a:lnTo>
                  <a:lnTo>
                    <a:pt x="4" y="77"/>
                  </a:lnTo>
                  <a:lnTo>
                    <a:pt x="5" y="72"/>
                  </a:lnTo>
                  <a:lnTo>
                    <a:pt x="7" y="68"/>
                  </a:lnTo>
                  <a:lnTo>
                    <a:pt x="9" y="64"/>
                  </a:lnTo>
                  <a:lnTo>
                    <a:pt x="11" y="60"/>
                  </a:lnTo>
                  <a:lnTo>
                    <a:pt x="13" y="56"/>
                  </a:lnTo>
                  <a:lnTo>
                    <a:pt x="16" y="53"/>
                  </a:lnTo>
                  <a:lnTo>
                    <a:pt x="18" y="49"/>
                  </a:lnTo>
                  <a:lnTo>
                    <a:pt x="21" y="46"/>
                  </a:lnTo>
                  <a:lnTo>
                    <a:pt x="24" y="43"/>
                  </a:lnTo>
                  <a:lnTo>
                    <a:pt x="26" y="39"/>
                  </a:lnTo>
                  <a:lnTo>
                    <a:pt x="29" y="36"/>
                  </a:lnTo>
                  <a:lnTo>
                    <a:pt x="32" y="34"/>
                  </a:lnTo>
                  <a:lnTo>
                    <a:pt x="36" y="31"/>
                  </a:lnTo>
                  <a:lnTo>
                    <a:pt x="39" y="28"/>
                  </a:lnTo>
                  <a:lnTo>
                    <a:pt x="42" y="26"/>
                  </a:lnTo>
                  <a:lnTo>
                    <a:pt x="45" y="23"/>
                  </a:lnTo>
                  <a:lnTo>
                    <a:pt x="48" y="21"/>
                  </a:lnTo>
                  <a:lnTo>
                    <a:pt x="51" y="19"/>
                  </a:lnTo>
                  <a:lnTo>
                    <a:pt x="55" y="17"/>
                  </a:lnTo>
                  <a:lnTo>
                    <a:pt x="58" y="15"/>
                  </a:lnTo>
                  <a:lnTo>
                    <a:pt x="61" y="13"/>
                  </a:lnTo>
                  <a:lnTo>
                    <a:pt x="64" y="11"/>
                  </a:lnTo>
                  <a:lnTo>
                    <a:pt x="67" y="9"/>
                  </a:lnTo>
                  <a:lnTo>
                    <a:pt x="70" y="8"/>
                  </a:lnTo>
                  <a:lnTo>
                    <a:pt x="73" y="6"/>
                  </a:lnTo>
                  <a:lnTo>
                    <a:pt x="76" y="5"/>
                  </a:lnTo>
                  <a:lnTo>
                    <a:pt x="78" y="4"/>
                  </a:lnTo>
                  <a:lnTo>
                    <a:pt x="81" y="2"/>
                  </a:lnTo>
                  <a:lnTo>
                    <a:pt x="83" y="1"/>
                  </a:lnTo>
                  <a:lnTo>
                    <a:pt x="86" y="0"/>
                  </a:lnTo>
                  <a:lnTo>
                    <a:pt x="88" y="0"/>
                  </a:lnTo>
                  <a:lnTo>
                    <a:pt x="89" y="0"/>
                  </a:lnTo>
                  <a:lnTo>
                    <a:pt x="91" y="1"/>
                  </a:lnTo>
                  <a:lnTo>
                    <a:pt x="93" y="3"/>
                  </a:lnTo>
                  <a:lnTo>
                    <a:pt x="94" y="4"/>
                  </a:lnTo>
                  <a:lnTo>
                    <a:pt x="95" y="6"/>
                  </a:lnTo>
                  <a:lnTo>
                    <a:pt x="97" y="9"/>
                  </a:lnTo>
                  <a:lnTo>
                    <a:pt x="98" y="12"/>
                  </a:lnTo>
                  <a:lnTo>
                    <a:pt x="99" y="15"/>
                  </a:lnTo>
                  <a:lnTo>
                    <a:pt x="99" y="18"/>
                  </a:lnTo>
                  <a:lnTo>
                    <a:pt x="100" y="22"/>
                  </a:lnTo>
                  <a:lnTo>
                    <a:pt x="101" y="25"/>
                  </a:lnTo>
                  <a:lnTo>
                    <a:pt x="101" y="29"/>
                  </a:lnTo>
                  <a:lnTo>
                    <a:pt x="102" y="34"/>
                  </a:lnTo>
                  <a:lnTo>
                    <a:pt x="102" y="38"/>
                  </a:lnTo>
                  <a:lnTo>
                    <a:pt x="102" y="42"/>
                  </a:lnTo>
                  <a:lnTo>
                    <a:pt x="103" y="46"/>
                  </a:lnTo>
                  <a:lnTo>
                    <a:pt x="103" y="50"/>
                  </a:lnTo>
                  <a:lnTo>
                    <a:pt x="103" y="55"/>
                  </a:lnTo>
                  <a:lnTo>
                    <a:pt x="103" y="59"/>
                  </a:lnTo>
                  <a:lnTo>
                    <a:pt x="103" y="63"/>
                  </a:lnTo>
                  <a:lnTo>
                    <a:pt x="103" y="67"/>
                  </a:lnTo>
                  <a:lnTo>
                    <a:pt x="103" y="70"/>
                  </a:lnTo>
                  <a:lnTo>
                    <a:pt x="103" y="74"/>
                  </a:lnTo>
                  <a:lnTo>
                    <a:pt x="103" y="77"/>
                  </a:lnTo>
                  <a:lnTo>
                    <a:pt x="103" y="80"/>
                  </a:lnTo>
                  <a:lnTo>
                    <a:pt x="103" y="83"/>
                  </a:lnTo>
                  <a:lnTo>
                    <a:pt x="103" y="85"/>
                  </a:lnTo>
                  <a:lnTo>
                    <a:pt x="103" y="87"/>
                  </a:lnTo>
                  <a:lnTo>
                    <a:pt x="103" y="88"/>
                  </a:lnTo>
                  <a:lnTo>
                    <a:pt x="103" y="89"/>
                  </a:lnTo>
                  <a:lnTo>
                    <a:pt x="103" y="90"/>
                  </a:lnTo>
                  <a:lnTo>
                    <a:pt x="103" y="92"/>
                  </a:lnTo>
                  <a:lnTo>
                    <a:pt x="103" y="94"/>
                  </a:lnTo>
                  <a:lnTo>
                    <a:pt x="103" y="96"/>
                  </a:lnTo>
                  <a:lnTo>
                    <a:pt x="103" y="98"/>
                  </a:lnTo>
                  <a:lnTo>
                    <a:pt x="103" y="101"/>
                  </a:lnTo>
                  <a:lnTo>
                    <a:pt x="103" y="104"/>
                  </a:lnTo>
                  <a:lnTo>
                    <a:pt x="103" y="107"/>
                  </a:lnTo>
                  <a:lnTo>
                    <a:pt x="104" y="111"/>
                  </a:lnTo>
                  <a:lnTo>
                    <a:pt x="104" y="115"/>
                  </a:lnTo>
                  <a:lnTo>
                    <a:pt x="104" y="118"/>
                  </a:lnTo>
                  <a:lnTo>
                    <a:pt x="104" y="122"/>
                  </a:lnTo>
                  <a:lnTo>
                    <a:pt x="104" y="126"/>
                  </a:lnTo>
                  <a:lnTo>
                    <a:pt x="104" y="130"/>
                  </a:lnTo>
                  <a:lnTo>
                    <a:pt x="104" y="134"/>
                  </a:lnTo>
                  <a:lnTo>
                    <a:pt x="104" y="138"/>
                  </a:lnTo>
                  <a:lnTo>
                    <a:pt x="103" y="142"/>
                  </a:lnTo>
                  <a:lnTo>
                    <a:pt x="103" y="146"/>
                  </a:lnTo>
                  <a:lnTo>
                    <a:pt x="103" y="150"/>
                  </a:lnTo>
                  <a:lnTo>
                    <a:pt x="102" y="154"/>
                  </a:lnTo>
                  <a:lnTo>
                    <a:pt x="102" y="157"/>
                  </a:lnTo>
                  <a:lnTo>
                    <a:pt x="101" y="161"/>
                  </a:lnTo>
                  <a:lnTo>
                    <a:pt x="100" y="164"/>
                  </a:lnTo>
                  <a:lnTo>
                    <a:pt x="99" y="166"/>
                  </a:lnTo>
                  <a:lnTo>
                    <a:pt x="98" y="169"/>
                  </a:lnTo>
                  <a:lnTo>
                    <a:pt x="97" y="171"/>
                  </a:lnTo>
                  <a:lnTo>
                    <a:pt x="95" y="173"/>
                  </a:lnTo>
                  <a:lnTo>
                    <a:pt x="94" y="174"/>
                  </a:lnTo>
                  <a:lnTo>
                    <a:pt x="92" y="175"/>
                  </a:lnTo>
                  <a:lnTo>
                    <a:pt x="90" y="176"/>
                  </a:lnTo>
                  <a:lnTo>
                    <a:pt x="88" y="176"/>
                  </a:lnTo>
                  <a:lnTo>
                    <a:pt x="86" y="176"/>
                  </a:lnTo>
                  <a:lnTo>
                    <a:pt x="81" y="174"/>
                  </a:lnTo>
                  <a:lnTo>
                    <a:pt x="75" y="172"/>
                  </a:lnTo>
                  <a:lnTo>
                    <a:pt x="69" y="170"/>
                  </a:lnTo>
                  <a:lnTo>
                    <a:pt x="63" y="168"/>
                  </a:lnTo>
                  <a:lnTo>
                    <a:pt x="56" y="165"/>
                  </a:lnTo>
                  <a:lnTo>
                    <a:pt x="50" y="161"/>
                  </a:lnTo>
                  <a:lnTo>
                    <a:pt x="43" y="158"/>
                  </a:lnTo>
                  <a:lnTo>
                    <a:pt x="37" y="153"/>
                  </a:lnTo>
                  <a:lnTo>
                    <a:pt x="30" y="148"/>
                  </a:lnTo>
                  <a:lnTo>
                    <a:pt x="24" y="142"/>
                  </a:lnTo>
                  <a:lnTo>
                    <a:pt x="19" y="136"/>
                  </a:lnTo>
                  <a:lnTo>
                    <a:pt x="14" y="129"/>
                  </a:lnTo>
                  <a:lnTo>
                    <a:pt x="9" y="121"/>
                  </a:lnTo>
                  <a:lnTo>
                    <a:pt x="5" y="111"/>
                  </a:lnTo>
                  <a:lnTo>
                    <a:pt x="2" y="101"/>
                  </a:lnTo>
                  <a:lnTo>
                    <a:pt x="0" y="90"/>
                  </a:lnTo>
                </a:path>
              </a:pathLst>
            </a:custGeom>
            <a:solidFill>
              <a:srgbClr val="002706"/>
            </a:solidFill>
            <a:ln w="12700" cap="rnd" cmpd="sng">
              <a:solidFill>
                <a:srgbClr val="000000"/>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542" name="Freeform 193"/>
            <p:cNvSpPr>
              <a:spLocks/>
            </p:cNvSpPr>
            <p:nvPr/>
          </p:nvSpPr>
          <p:spPr bwMode="auto">
            <a:xfrm>
              <a:off x="2732" y="1645"/>
              <a:ext cx="52" cy="149"/>
            </a:xfrm>
            <a:custGeom>
              <a:avLst/>
              <a:gdLst>
                <a:gd name="T0" fmla="*/ 42 w 52"/>
                <a:gd name="T1" fmla="*/ 147 h 149"/>
                <a:gd name="T2" fmla="*/ 44 w 52"/>
                <a:gd name="T3" fmla="*/ 145 h 149"/>
                <a:gd name="T4" fmla="*/ 46 w 52"/>
                <a:gd name="T5" fmla="*/ 141 h 149"/>
                <a:gd name="T6" fmla="*/ 48 w 52"/>
                <a:gd name="T7" fmla="*/ 135 h 149"/>
                <a:gd name="T8" fmla="*/ 49 w 52"/>
                <a:gd name="T9" fmla="*/ 128 h 149"/>
                <a:gd name="T10" fmla="*/ 50 w 52"/>
                <a:gd name="T11" fmla="*/ 121 h 149"/>
                <a:gd name="T12" fmla="*/ 50 w 52"/>
                <a:gd name="T13" fmla="*/ 114 h 149"/>
                <a:gd name="T14" fmla="*/ 51 w 52"/>
                <a:gd name="T15" fmla="*/ 105 h 149"/>
                <a:gd name="T16" fmla="*/ 51 w 52"/>
                <a:gd name="T17" fmla="*/ 96 h 149"/>
                <a:gd name="T18" fmla="*/ 51 w 52"/>
                <a:gd name="T19" fmla="*/ 87 h 149"/>
                <a:gd name="T20" fmla="*/ 51 w 52"/>
                <a:gd name="T21" fmla="*/ 79 h 149"/>
                <a:gd name="T22" fmla="*/ 51 w 52"/>
                <a:gd name="T23" fmla="*/ 71 h 149"/>
                <a:gd name="T24" fmla="*/ 50 w 52"/>
                <a:gd name="T25" fmla="*/ 63 h 149"/>
                <a:gd name="T26" fmla="*/ 50 w 52"/>
                <a:gd name="T27" fmla="*/ 54 h 149"/>
                <a:gd name="T28" fmla="*/ 48 w 52"/>
                <a:gd name="T29" fmla="*/ 42 h 149"/>
                <a:gd name="T30" fmla="*/ 47 w 52"/>
                <a:gd name="T31" fmla="*/ 30 h 149"/>
                <a:gd name="T32" fmla="*/ 45 w 52"/>
                <a:gd name="T33" fmla="*/ 19 h 149"/>
                <a:gd name="T34" fmla="*/ 43 w 52"/>
                <a:gd name="T35" fmla="*/ 9 h 149"/>
                <a:gd name="T36" fmla="*/ 40 w 52"/>
                <a:gd name="T37" fmla="*/ 2 h 149"/>
                <a:gd name="T38" fmla="*/ 38 w 52"/>
                <a:gd name="T39" fmla="*/ 0 h 149"/>
                <a:gd name="T40" fmla="*/ 35 w 52"/>
                <a:gd name="T41" fmla="*/ 4 h 149"/>
                <a:gd name="T42" fmla="*/ 32 w 52"/>
                <a:gd name="T43" fmla="*/ 11 h 149"/>
                <a:gd name="T44" fmla="*/ 30 w 52"/>
                <a:gd name="T45" fmla="*/ 20 h 149"/>
                <a:gd name="T46" fmla="*/ 30 w 52"/>
                <a:gd name="T47" fmla="*/ 29 h 149"/>
                <a:gd name="T48" fmla="*/ 30 w 52"/>
                <a:gd name="T49" fmla="*/ 39 h 149"/>
                <a:gd name="T50" fmla="*/ 30 w 52"/>
                <a:gd name="T51" fmla="*/ 48 h 149"/>
                <a:gd name="T52" fmla="*/ 31 w 52"/>
                <a:gd name="T53" fmla="*/ 55 h 149"/>
                <a:gd name="T54" fmla="*/ 31 w 52"/>
                <a:gd name="T55" fmla="*/ 61 h 149"/>
                <a:gd name="T56" fmla="*/ 29 w 52"/>
                <a:gd name="T57" fmla="*/ 64 h 149"/>
                <a:gd name="T58" fmla="*/ 26 w 52"/>
                <a:gd name="T59" fmla="*/ 68 h 149"/>
                <a:gd name="T60" fmla="*/ 21 w 52"/>
                <a:gd name="T61" fmla="*/ 73 h 149"/>
                <a:gd name="T62" fmla="*/ 15 w 52"/>
                <a:gd name="T63" fmla="*/ 79 h 149"/>
                <a:gd name="T64" fmla="*/ 10 w 52"/>
                <a:gd name="T65" fmla="*/ 85 h 149"/>
                <a:gd name="T66" fmla="*/ 6 w 52"/>
                <a:gd name="T67" fmla="*/ 93 h 149"/>
                <a:gd name="T68" fmla="*/ 6 w 52"/>
                <a:gd name="T69" fmla="*/ 102 h 149"/>
                <a:gd name="T70" fmla="*/ 8 w 52"/>
                <a:gd name="T71" fmla="*/ 112 h 149"/>
                <a:gd name="T72" fmla="*/ 11 w 52"/>
                <a:gd name="T73" fmla="*/ 118 h 149"/>
                <a:gd name="T74" fmla="*/ 9 w 52"/>
                <a:gd name="T75" fmla="*/ 119 h 149"/>
                <a:gd name="T76" fmla="*/ 6 w 52"/>
                <a:gd name="T77" fmla="*/ 122 h 149"/>
                <a:gd name="T78" fmla="*/ 3 w 52"/>
                <a:gd name="T79" fmla="*/ 125 h 149"/>
                <a:gd name="T80" fmla="*/ 1 w 52"/>
                <a:gd name="T81" fmla="*/ 129 h 149"/>
                <a:gd name="T82" fmla="*/ 0 w 52"/>
                <a:gd name="T83" fmla="*/ 132 h 149"/>
                <a:gd name="T84" fmla="*/ 1 w 52"/>
                <a:gd name="T85" fmla="*/ 136 h 149"/>
                <a:gd name="T86" fmla="*/ 4 w 52"/>
                <a:gd name="T87" fmla="*/ 139 h 149"/>
                <a:gd name="T88" fmla="*/ 15 w 52"/>
                <a:gd name="T89" fmla="*/ 144 h 149"/>
                <a:gd name="T90" fmla="*/ 27 w 52"/>
                <a:gd name="T91" fmla="*/ 147 h 149"/>
                <a:gd name="T92" fmla="*/ 37 w 52"/>
                <a:gd name="T93" fmla="*/ 148 h 149"/>
                <a:gd name="T94" fmla="*/ 42 w 52"/>
                <a:gd name="T95" fmla="*/ 148 h 1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2" h="149">
                  <a:moveTo>
                    <a:pt x="42" y="148"/>
                  </a:moveTo>
                  <a:lnTo>
                    <a:pt x="42" y="147"/>
                  </a:lnTo>
                  <a:lnTo>
                    <a:pt x="43" y="146"/>
                  </a:lnTo>
                  <a:lnTo>
                    <a:pt x="44" y="145"/>
                  </a:lnTo>
                  <a:lnTo>
                    <a:pt x="45" y="143"/>
                  </a:lnTo>
                  <a:lnTo>
                    <a:pt x="46" y="141"/>
                  </a:lnTo>
                  <a:lnTo>
                    <a:pt x="47" y="138"/>
                  </a:lnTo>
                  <a:lnTo>
                    <a:pt x="48" y="135"/>
                  </a:lnTo>
                  <a:lnTo>
                    <a:pt x="49" y="130"/>
                  </a:lnTo>
                  <a:lnTo>
                    <a:pt x="49" y="128"/>
                  </a:lnTo>
                  <a:lnTo>
                    <a:pt x="50" y="125"/>
                  </a:lnTo>
                  <a:lnTo>
                    <a:pt x="50" y="121"/>
                  </a:lnTo>
                  <a:lnTo>
                    <a:pt x="50" y="118"/>
                  </a:lnTo>
                  <a:lnTo>
                    <a:pt x="50" y="114"/>
                  </a:lnTo>
                  <a:lnTo>
                    <a:pt x="51" y="110"/>
                  </a:lnTo>
                  <a:lnTo>
                    <a:pt x="51" y="105"/>
                  </a:lnTo>
                  <a:lnTo>
                    <a:pt x="51" y="101"/>
                  </a:lnTo>
                  <a:lnTo>
                    <a:pt x="51" y="96"/>
                  </a:lnTo>
                  <a:lnTo>
                    <a:pt x="51" y="92"/>
                  </a:lnTo>
                  <a:lnTo>
                    <a:pt x="51" y="87"/>
                  </a:lnTo>
                  <a:lnTo>
                    <a:pt x="51" y="83"/>
                  </a:lnTo>
                  <a:lnTo>
                    <a:pt x="51" y="79"/>
                  </a:lnTo>
                  <a:lnTo>
                    <a:pt x="51" y="75"/>
                  </a:lnTo>
                  <a:lnTo>
                    <a:pt x="51" y="71"/>
                  </a:lnTo>
                  <a:lnTo>
                    <a:pt x="51" y="67"/>
                  </a:lnTo>
                  <a:lnTo>
                    <a:pt x="50" y="63"/>
                  </a:lnTo>
                  <a:lnTo>
                    <a:pt x="50" y="59"/>
                  </a:lnTo>
                  <a:lnTo>
                    <a:pt x="50" y="54"/>
                  </a:lnTo>
                  <a:lnTo>
                    <a:pt x="49" y="48"/>
                  </a:lnTo>
                  <a:lnTo>
                    <a:pt x="48" y="42"/>
                  </a:lnTo>
                  <a:lnTo>
                    <a:pt x="48" y="36"/>
                  </a:lnTo>
                  <a:lnTo>
                    <a:pt x="47" y="30"/>
                  </a:lnTo>
                  <a:lnTo>
                    <a:pt x="46" y="24"/>
                  </a:lnTo>
                  <a:lnTo>
                    <a:pt x="45" y="19"/>
                  </a:lnTo>
                  <a:lnTo>
                    <a:pt x="44" y="14"/>
                  </a:lnTo>
                  <a:lnTo>
                    <a:pt x="43" y="9"/>
                  </a:lnTo>
                  <a:lnTo>
                    <a:pt x="42" y="5"/>
                  </a:lnTo>
                  <a:lnTo>
                    <a:pt x="40" y="2"/>
                  </a:lnTo>
                  <a:lnTo>
                    <a:pt x="39" y="1"/>
                  </a:lnTo>
                  <a:lnTo>
                    <a:pt x="38" y="0"/>
                  </a:lnTo>
                  <a:lnTo>
                    <a:pt x="37" y="1"/>
                  </a:lnTo>
                  <a:lnTo>
                    <a:pt x="35" y="4"/>
                  </a:lnTo>
                  <a:lnTo>
                    <a:pt x="33" y="7"/>
                  </a:lnTo>
                  <a:lnTo>
                    <a:pt x="32" y="11"/>
                  </a:lnTo>
                  <a:lnTo>
                    <a:pt x="31" y="16"/>
                  </a:lnTo>
                  <a:lnTo>
                    <a:pt x="30" y="20"/>
                  </a:lnTo>
                  <a:lnTo>
                    <a:pt x="30" y="25"/>
                  </a:lnTo>
                  <a:lnTo>
                    <a:pt x="30" y="29"/>
                  </a:lnTo>
                  <a:lnTo>
                    <a:pt x="30" y="34"/>
                  </a:lnTo>
                  <a:lnTo>
                    <a:pt x="30" y="39"/>
                  </a:lnTo>
                  <a:lnTo>
                    <a:pt x="30" y="43"/>
                  </a:lnTo>
                  <a:lnTo>
                    <a:pt x="30" y="48"/>
                  </a:lnTo>
                  <a:lnTo>
                    <a:pt x="31" y="52"/>
                  </a:lnTo>
                  <a:lnTo>
                    <a:pt x="31" y="55"/>
                  </a:lnTo>
                  <a:lnTo>
                    <a:pt x="31" y="58"/>
                  </a:lnTo>
                  <a:lnTo>
                    <a:pt x="31" y="61"/>
                  </a:lnTo>
                  <a:lnTo>
                    <a:pt x="30" y="63"/>
                  </a:lnTo>
                  <a:lnTo>
                    <a:pt x="29" y="64"/>
                  </a:lnTo>
                  <a:lnTo>
                    <a:pt x="28" y="66"/>
                  </a:lnTo>
                  <a:lnTo>
                    <a:pt x="26" y="68"/>
                  </a:lnTo>
                  <a:lnTo>
                    <a:pt x="24" y="71"/>
                  </a:lnTo>
                  <a:lnTo>
                    <a:pt x="21" y="73"/>
                  </a:lnTo>
                  <a:lnTo>
                    <a:pt x="18" y="76"/>
                  </a:lnTo>
                  <a:lnTo>
                    <a:pt x="15" y="79"/>
                  </a:lnTo>
                  <a:lnTo>
                    <a:pt x="12" y="82"/>
                  </a:lnTo>
                  <a:lnTo>
                    <a:pt x="10" y="85"/>
                  </a:lnTo>
                  <a:lnTo>
                    <a:pt x="8" y="89"/>
                  </a:lnTo>
                  <a:lnTo>
                    <a:pt x="6" y="93"/>
                  </a:lnTo>
                  <a:lnTo>
                    <a:pt x="6" y="97"/>
                  </a:lnTo>
                  <a:lnTo>
                    <a:pt x="6" y="102"/>
                  </a:lnTo>
                  <a:lnTo>
                    <a:pt x="6" y="106"/>
                  </a:lnTo>
                  <a:lnTo>
                    <a:pt x="8" y="112"/>
                  </a:lnTo>
                  <a:lnTo>
                    <a:pt x="11" y="117"/>
                  </a:lnTo>
                  <a:lnTo>
                    <a:pt x="11" y="118"/>
                  </a:lnTo>
                  <a:lnTo>
                    <a:pt x="10" y="118"/>
                  </a:lnTo>
                  <a:lnTo>
                    <a:pt x="9" y="119"/>
                  </a:lnTo>
                  <a:lnTo>
                    <a:pt x="7" y="120"/>
                  </a:lnTo>
                  <a:lnTo>
                    <a:pt x="6" y="122"/>
                  </a:lnTo>
                  <a:lnTo>
                    <a:pt x="4" y="123"/>
                  </a:lnTo>
                  <a:lnTo>
                    <a:pt x="3" y="125"/>
                  </a:lnTo>
                  <a:lnTo>
                    <a:pt x="2" y="127"/>
                  </a:lnTo>
                  <a:lnTo>
                    <a:pt x="1" y="129"/>
                  </a:lnTo>
                  <a:lnTo>
                    <a:pt x="0" y="130"/>
                  </a:lnTo>
                  <a:lnTo>
                    <a:pt x="0" y="132"/>
                  </a:lnTo>
                  <a:lnTo>
                    <a:pt x="0" y="134"/>
                  </a:lnTo>
                  <a:lnTo>
                    <a:pt x="1" y="136"/>
                  </a:lnTo>
                  <a:lnTo>
                    <a:pt x="2" y="137"/>
                  </a:lnTo>
                  <a:lnTo>
                    <a:pt x="4" y="139"/>
                  </a:lnTo>
                  <a:lnTo>
                    <a:pt x="10" y="141"/>
                  </a:lnTo>
                  <a:lnTo>
                    <a:pt x="15" y="144"/>
                  </a:lnTo>
                  <a:lnTo>
                    <a:pt x="21" y="145"/>
                  </a:lnTo>
                  <a:lnTo>
                    <a:pt x="27" y="147"/>
                  </a:lnTo>
                  <a:lnTo>
                    <a:pt x="33" y="148"/>
                  </a:lnTo>
                  <a:lnTo>
                    <a:pt x="37" y="148"/>
                  </a:lnTo>
                  <a:lnTo>
                    <a:pt x="40" y="148"/>
                  </a:lnTo>
                  <a:lnTo>
                    <a:pt x="42" y="148"/>
                  </a:lnTo>
                </a:path>
              </a:pathLst>
            </a:custGeom>
            <a:solidFill>
              <a:srgbClr val="002706"/>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43" name="Freeform 194"/>
            <p:cNvSpPr>
              <a:spLocks/>
            </p:cNvSpPr>
            <p:nvPr/>
          </p:nvSpPr>
          <p:spPr bwMode="auto">
            <a:xfrm>
              <a:off x="2735" y="1648"/>
              <a:ext cx="48" cy="145"/>
            </a:xfrm>
            <a:custGeom>
              <a:avLst/>
              <a:gdLst>
                <a:gd name="T0" fmla="*/ 10 w 48"/>
                <a:gd name="T1" fmla="*/ 113 h 145"/>
                <a:gd name="T2" fmla="*/ 8 w 48"/>
                <a:gd name="T3" fmla="*/ 115 h 145"/>
                <a:gd name="T4" fmla="*/ 6 w 48"/>
                <a:gd name="T5" fmla="*/ 117 h 145"/>
                <a:gd name="T6" fmla="*/ 4 w 48"/>
                <a:gd name="T7" fmla="*/ 120 h 145"/>
                <a:gd name="T8" fmla="*/ 1 w 48"/>
                <a:gd name="T9" fmla="*/ 124 h 145"/>
                <a:gd name="T10" fmla="*/ 0 w 48"/>
                <a:gd name="T11" fmla="*/ 128 h 145"/>
                <a:gd name="T12" fmla="*/ 0 w 48"/>
                <a:gd name="T13" fmla="*/ 131 h 145"/>
                <a:gd name="T14" fmla="*/ 2 w 48"/>
                <a:gd name="T15" fmla="*/ 135 h 145"/>
                <a:gd name="T16" fmla="*/ 9 w 48"/>
                <a:gd name="T17" fmla="*/ 138 h 145"/>
                <a:gd name="T18" fmla="*/ 20 w 48"/>
                <a:gd name="T19" fmla="*/ 142 h 145"/>
                <a:gd name="T20" fmla="*/ 30 w 48"/>
                <a:gd name="T21" fmla="*/ 144 h 145"/>
                <a:gd name="T22" fmla="*/ 37 w 48"/>
                <a:gd name="T23" fmla="*/ 144 h 145"/>
                <a:gd name="T24" fmla="*/ 39 w 48"/>
                <a:gd name="T25" fmla="*/ 143 h 145"/>
                <a:gd name="T26" fmla="*/ 40 w 48"/>
                <a:gd name="T27" fmla="*/ 140 h 145"/>
                <a:gd name="T28" fmla="*/ 41 w 48"/>
                <a:gd name="T29" fmla="*/ 136 h 145"/>
                <a:gd name="T30" fmla="*/ 43 w 48"/>
                <a:gd name="T31" fmla="*/ 129 h 145"/>
                <a:gd name="T32" fmla="*/ 44 w 48"/>
                <a:gd name="T33" fmla="*/ 123 h 145"/>
                <a:gd name="T34" fmla="*/ 44 w 48"/>
                <a:gd name="T35" fmla="*/ 117 h 145"/>
                <a:gd name="T36" fmla="*/ 45 w 48"/>
                <a:gd name="T37" fmla="*/ 110 h 145"/>
                <a:gd name="T38" fmla="*/ 46 w 48"/>
                <a:gd name="T39" fmla="*/ 102 h 145"/>
                <a:gd name="T40" fmla="*/ 46 w 48"/>
                <a:gd name="T41" fmla="*/ 94 h 145"/>
                <a:gd name="T42" fmla="*/ 47 w 48"/>
                <a:gd name="T43" fmla="*/ 86 h 145"/>
                <a:gd name="T44" fmla="*/ 47 w 48"/>
                <a:gd name="T45" fmla="*/ 77 h 145"/>
                <a:gd name="T46" fmla="*/ 47 w 48"/>
                <a:gd name="T47" fmla="*/ 69 h 145"/>
                <a:gd name="T48" fmla="*/ 46 w 48"/>
                <a:gd name="T49" fmla="*/ 61 h 145"/>
                <a:gd name="T50" fmla="*/ 46 w 48"/>
                <a:gd name="T51" fmla="*/ 52 h 145"/>
                <a:gd name="T52" fmla="*/ 44 w 48"/>
                <a:gd name="T53" fmla="*/ 41 h 145"/>
                <a:gd name="T54" fmla="*/ 43 w 48"/>
                <a:gd name="T55" fmla="*/ 29 h 145"/>
                <a:gd name="T56" fmla="*/ 41 w 48"/>
                <a:gd name="T57" fmla="*/ 18 h 145"/>
                <a:gd name="T58" fmla="*/ 40 w 48"/>
                <a:gd name="T59" fmla="*/ 9 h 145"/>
                <a:gd name="T60" fmla="*/ 37 w 48"/>
                <a:gd name="T61" fmla="*/ 2 h 145"/>
                <a:gd name="T62" fmla="*/ 35 w 48"/>
                <a:gd name="T63" fmla="*/ 0 h 145"/>
                <a:gd name="T64" fmla="*/ 32 w 48"/>
                <a:gd name="T65" fmla="*/ 4 h 145"/>
                <a:gd name="T66" fmla="*/ 29 w 48"/>
                <a:gd name="T67" fmla="*/ 11 h 145"/>
                <a:gd name="T68" fmla="*/ 28 w 48"/>
                <a:gd name="T69" fmla="*/ 19 h 145"/>
                <a:gd name="T70" fmla="*/ 28 w 48"/>
                <a:gd name="T71" fmla="*/ 27 h 145"/>
                <a:gd name="T72" fmla="*/ 28 w 48"/>
                <a:gd name="T73" fmla="*/ 36 h 145"/>
                <a:gd name="T74" fmla="*/ 28 w 48"/>
                <a:gd name="T75" fmla="*/ 45 h 145"/>
                <a:gd name="T76" fmla="*/ 28 w 48"/>
                <a:gd name="T77" fmla="*/ 52 h 145"/>
                <a:gd name="T78" fmla="*/ 28 w 48"/>
                <a:gd name="T79" fmla="*/ 58 h 145"/>
                <a:gd name="T80" fmla="*/ 27 w 48"/>
                <a:gd name="T81" fmla="*/ 63 h 145"/>
                <a:gd name="T82" fmla="*/ 23 w 48"/>
                <a:gd name="T83" fmla="*/ 66 h 145"/>
                <a:gd name="T84" fmla="*/ 19 w 48"/>
                <a:gd name="T85" fmla="*/ 71 h 145"/>
                <a:gd name="T86" fmla="*/ 14 w 48"/>
                <a:gd name="T87" fmla="*/ 77 h 145"/>
                <a:gd name="T88" fmla="*/ 9 w 48"/>
                <a:gd name="T89" fmla="*/ 84 h 145"/>
                <a:gd name="T90" fmla="*/ 6 w 48"/>
                <a:gd name="T91" fmla="*/ 91 h 145"/>
                <a:gd name="T92" fmla="*/ 5 w 48"/>
                <a:gd name="T93" fmla="*/ 100 h 145"/>
                <a:gd name="T94" fmla="*/ 7 w 48"/>
                <a:gd name="T95" fmla="*/ 109 h 1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8" h="145">
                  <a:moveTo>
                    <a:pt x="10" y="113"/>
                  </a:moveTo>
                  <a:lnTo>
                    <a:pt x="10" y="113"/>
                  </a:lnTo>
                  <a:lnTo>
                    <a:pt x="9" y="114"/>
                  </a:lnTo>
                  <a:lnTo>
                    <a:pt x="8" y="115"/>
                  </a:lnTo>
                  <a:lnTo>
                    <a:pt x="7" y="116"/>
                  </a:lnTo>
                  <a:lnTo>
                    <a:pt x="6" y="117"/>
                  </a:lnTo>
                  <a:lnTo>
                    <a:pt x="5" y="119"/>
                  </a:lnTo>
                  <a:lnTo>
                    <a:pt x="4" y="120"/>
                  </a:lnTo>
                  <a:lnTo>
                    <a:pt x="3" y="122"/>
                  </a:lnTo>
                  <a:lnTo>
                    <a:pt x="1" y="124"/>
                  </a:lnTo>
                  <a:lnTo>
                    <a:pt x="1" y="126"/>
                  </a:lnTo>
                  <a:lnTo>
                    <a:pt x="0" y="128"/>
                  </a:lnTo>
                  <a:lnTo>
                    <a:pt x="0" y="129"/>
                  </a:lnTo>
                  <a:lnTo>
                    <a:pt x="0" y="131"/>
                  </a:lnTo>
                  <a:lnTo>
                    <a:pt x="1" y="133"/>
                  </a:lnTo>
                  <a:lnTo>
                    <a:pt x="2" y="135"/>
                  </a:lnTo>
                  <a:lnTo>
                    <a:pt x="4" y="136"/>
                  </a:lnTo>
                  <a:lnTo>
                    <a:pt x="9" y="138"/>
                  </a:lnTo>
                  <a:lnTo>
                    <a:pt x="14" y="140"/>
                  </a:lnTo>
                  <a:lnTo>
                    <a:pt x="20" y="142"/>
                  </a:lnTo>
                  <a:lnTo>
                    <a:pt x="25" y="143"/>
                  </a:lnTo>
                  <a:lnTo>
                    <a:pt x="30" y="144"/>
                  </a:lnTo>
                  <a:lnTo>
                    <a:pt x="34" y="144"/>
                  </a:lnTo>
                  <a:lnTo>
                    <a:pt x="37" y="144"/>
                  </a:lnTo>
                  <a:lnTo>
                    <a:pt x="38" y="143"/>
                  </a:lnTo>
                  <a:lnTo>
                    <a:pt x="39" y="143"/>
                  </a:lnTo>
                  <a:lnTo>
                    <a:pt x="40" y="141"/>
                  </a:lnTo>
                  <a:lnTo>
                    <a:pt x="40" y="140"/>
                  </a:lnTo>
                  <a:lnTo>
                    <a:pt x="41" y="138"/>
                  </a:lnTo>
                  <a:lnTo>
                    <a:pt x="41" y="136"/>
                  </a:lnTo>
                  <a:lnTo>
                    <a:pt x="42" y="133"/>
                  </a:lnTo>
                  <a:lnTo>
                    <a:pt x="43" y="129"/>
                  </a:lnTo>
                  <a:lnTo>
                    <a:pt x="43" y="125"/>
                  </a:lnTo>
                  <a:lnTo>
                    <a:pt x="44" y="123"/>
                  </a:lnTo>
                  <a:lnTo>
                    <a:pt x="44" y="120"/>
                  </a:lnTo>
                  <a:lnTo>
                    <a:pt x="44" y="117"/>
                  </a:lnTo>
                  <a:lnTo>
                    <a:pt x="45" y="113"/>
                  </a:lnTo>
                  <a:lnTo>
                    <a:pt x="45" y="110"/>
                  </a:lnTo>
                  <a:lnTo>
                    <a:pt x="46" y="106"/>
                  </a:lnTo>
                  <a:lnTo>
                    <a:pt x="46" y="102"/>
                  </a:lnTo>
                  <a:lnTo>
                    <a:pt x="46" y="98"/>
                  </a:lnTo>
                  <a:lnTo>
                    <a:pt x="46" y="94"/>
                  </a:lnTo>
                  <a:lnTo>
                    <a:pt x="47" y="90"/>
                  </a:lnTo>
                  <a:lnTo>
                    <a:pt x="47" y="86"/>
                  </a:lnTo>
                  <a:lnTo>
                    <a:pt x="47" y="82"/>
                  </a:lnTo>
                  <a:lnTo>
                    <a:pt x="47" y="77"/>
                  </a:lnTo>
                  <a:lnTo>
                    <a:pt x="47" y="73"/>
                  </a:lnTo>
                  <a:lnTo>
                    <a:pt x="47" y="69"/>
                  </a:lnTo>
                  <a:lnTo>
                    <a:pt x="47" y="65"/>
                  </a:lnTo>
                  <a:lnTo>
                    <a:pt x="46" y="61"/>
                  </a:lnTo>
                  <a:lnTo>
                    <a:pt x="46" y="57"/>
                  </a:lnTo>
                  <a:lnTo>
                    <a:pt x="46" y="52"/>
                  </a:lnTo>
                  <a:lnTo>
                    <a:pt x="45" y="46"/>
                  </a:lnTo>
                  <a:lnTo>
                    <a:pt x="44" y="41"/>
                  </a:lnTo>
                  <a:lnTo>
                    <a:pt x="44" y="35"/>
                  </a:lnTo>
                  <a:lnTo>
                    <a:pt x="43" y="29"/>
                  </a:lnTo>
                  <a:lnTo>
                    <a:pt x="42" y="23"/>
                  </a:lnTo>
                  <a:lnTo>
                    <a:pt x="41" y="18"/>
                  </a:lnTo>
                  <a:lnTo>
                    <a:pt x="40" y="13"/>
                  </a:lnTo>
                  <a:lnTo>
                    <a:pt x="40" y="9"/>
                  </a:lnTo>
                  <a:lnTo>
                    <a:pt x="39" y="5"/>
                  </a:lnTo>
                  <a:lnTo>
                    <a:pt x="37" y="2"/>
                  </a:lnTo>
                  <a:lnTo>
                    <a:pt x="36" y="0"/>
                  </a:lnTo>
                  <a:lnTo>
                    <a:pt x="35" y="0"/>
                  </a:lnTo>
                  <a:lnTo>
                    <a:pt x="34" y="1"/>
                  </a:lnTo>
                  <a:lnTo>
                    <a:pt x="32" y="4"/>
                  </a:lnTo>
                  <a:lnTo>
                    <a:pt x="30" y="7"/>
                  </a:lnTo>
                  <a:lnTo>
                    <a:pt x="29" y="11"/>
                  </a:lnTo>
                  <a:lnTo>
                    <a:pt x="28" y="14"/>
                  </a:lnTo>
                  <a:lnTo>
                    <a:pt x="28" y="19"/>
                  </a:lnTo>
                  <a:lnTo>
                    <a:pt x="28" y="23"/>
                  </a:lnTo>
                  <a:lnTo>
                    <a:pt x="28" y="27"/>
                  </a:lnTo>
                  <a:lnTo>
                    <a:pt x="28" y="32"/>
                  </a:lnTo>
                  <a:lnTo>
                    <a:pt x="28" y="36"/>
                  </a:lnTo>
                  <a:lnTo>
                    <a:pt x="28" y="41"/>
                  </a:lnTo>
                  <a:lnTo>
                    <a:pt x="28" y="45"/>
                  </a:lnTo>
                  <a:lnTo>
                    <a:pt x="28" y="48"/>
                  </a:lnTo>
                  <a:lnTo>
                    <a:pt x="28" y="52"/>
                  </a:lnTo>
                  <a:lnTo>
                    <a:pt x="28" y="56"/>
                  </a:lnTo>
                  <a:lnTo>
                    <a:pt x="28" y="58"/>
                  </a:lnTo>
                  <a:lnTo>
                    <a:pt x="27" y="61"/>
                  </a:lnTo>
                  <a:lnTo>
                    <a:pt x="27" y="63"/>
                  </a:lnTo>
                  <a:lnTo>
                    <a:pt x="25" y="64"/>
                  </a:lnTo>
                  <a:lnTo>
                    <a:pt x="23" y="66"/>
                  </a:lnTo>
                  <a:lnTo>
                    <a:pt x="21" y="69"/>
                  </a:lnTo>
                  <a:lnTo>
                    <a:pt x="19" y="71"/>
                  </a:lnTo>
                  <a:lnTo>
                    <a:pt x="16" y="74"/>
                  </a:lnTo>
                  <a:lnTo>
                    <a:pt x="14" y="77"/>
                  </a:lnTo>
                  <a:lnTo>
                    <a:pt x="11" y="80"/>
                  </a:lnTo>
                  <a:lnTo>
                    <a:pt x="9" y="84"/>
                  </a:lnTo>
                  <a:lnTo>
                    <a:pt x="7" y="88"/>
                  </a:lnTo>
                  <a:lnTo>
                    <a:pt x="6" y="91"/>
                  </a:lnTo>
                  <a:lnTo>
                    <a:pt x="5" y="95"/>
                  </a:lnTo>
                  <a:lnTo>
                    <a:pt x="5" y="100"/>
                  </a:lnTo>
                  <a:lnTo>
                    <a:pt x="6" y="104"/>
                  </a:lnTo>
                  <a:lnTo>
                    <a:pt x="7" y="109"/>
                  </a:lnTo>
                  <a:lnTo>
                    <a:pt x="10" y="113"/>
                  </a:lnTo>
                </a:path>
              </a:pathLst>
            </a:custGeom>
            <a:solidFill>
              <a:srgbClr val="003615"/>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44" name="Freeform 195"/>
            <p:cNvSpPr>
              <a:spLocks/>
            </p:cNvSpPr>
            <p:nvPr/>
          </p:nvSpPr>
          <p:spPr bwMode="auto">
            <a:xfrm>
              <a:off x="2739" y="1652"/>
              <a:ext cx="43" cy="141"/>
            </a:xfrm>
            <a:custGeom>
              <a:avLst/>
              <a:gdLst>
                <a:gd name="T0" fmla="*/ 8 w 43"/>
                <a:gd name="T1" fmla="*/ 110 h 141"/>
                <a:gd name="T2" fmla="*/ 7 w 43"/>
                <a:gd name="T3" fmla="*/ 112 h 141"/>
                <a:gd name="T4" fmla="*/ 5 w 43"/>
                <a:gd name="T5" fmla="*/ 114 h 141"/>
                <a:gd name="T6" fmla="*/ 3 w 43"/>
                <a:gd name="T7" fmla="*/ 118 h 141"/>
                <a:gd name="T8" fmla="*/ 1 w 43"/>
                <a:gd name="T9" fmla="*/ 121 h 141"/>
                <a:gd name="T10" fmla="*/ 0 w 43"/>
                <a:gd name="T11" fmla="*/ 125 h 141"/>
                <a:gd name="T12" fmla="*/ 0 w 43"/>
                <a:gd name="T13" fmla="*/ 129 h 141"/>
                <a:gd name="T14" fmla="*/ 2 w 43"/>
                <a:gd name="T15" fmla="*/ 132 h 141"/>
                <a:gd name="T16" fmla="*/ 9 w 43"/>
                <a:gd name="T17" fmla="*/ 136 h 141"/>
                <a:gd name="T18" fmla="*/ 18 w 43"/>
                <a:gd name="T19" fmla="*/ 139 h 141"/>
                <a:gd name="T20" fmla="*/ 27 w 43"/>
                <a:gd name="T21" fmla="*/ 140 h 141"/>
                <a:gd name="T22" fmla="*/ 32 w 43"/>
                <a:gd name="T23" fmla="*/ 140 h 141"/>
                <a:gd name="T24" fmla="*/ 35 w 43"/>
                <a:gd name="T25" fmla="*/ 138 h 141"/>
                <a:gd name="T26" fmla="*/ 36 w 43"/>
                <a:gd name="T27" fmla="*/ 135 h 141"/>
                <a:gd name="T28" fmla="*/ 36 w 43"/>
                <a:gd name="T29" fmla="*/ 131 h 141"/>
                <a:gd name="T30" fmla="*/ 36 w 43"/>
                <a:gd name="T31" fmla="*/ 124 h 141"/>
                <a:gd name="T32" fmla="*/ 37 w 43"/>
                <a:gd name="T33" fmla="*/ 118 h 141"/>
                <a:gd name="T34" fmla="*/ 38 w 43"/>
                <a:gd name="T35" fmla="*/ 113 h 141"/>
                <a:gd name="T36" fmla="*/ 39 w 43"/>
                <a:gd name="T37" fmla="*/ 107 h 141"/>
                <a:gd name="T38" fmla="*/ 40 w 43"/>
                <a:gd name="T39" fmla="*/ 100 h 141"/>
                <a:gd name="T40" fmla="*/ 41 w 43"/>
                <a:gd name="T41" fmla="*/ 93 h 141"/>
                <a:gd name="T42" fmla="*/ 42 w 43"/>
                <a:gd name="T43" fmla="*/ 85 h 141"/>
                <a:gd name="T44" fmla="*/ 42 w 43"/>
                <a:gd name="T45" fmla="*/ 76 h 141"/>
                <a:gd name="T46" fmla="*/ 42 w 43"/>
                <a:gd name="T47" fmla="*/ 67 h 141"/>
                <a:gd name="T48" fmla="*/ 41 w 43"/>
                <a:gd name="T49" fmla="*/ 59 h 141"/>
                <a:gd name="T50" fmla="*/ 41 w 43"/>
                <a:gd name="T51" fmla="*/ 50 h 141"/>
                <a:gd name="T52" fmla="*/ 40 w 43"/>
                <a:gd name="T53" fmla="*/ 39 h 141"/>
                <a:gd name="T54" fmla="*/ 38 w 43"/>
                <a:gd name="T55" fmla="*/ 28 h 141"/>
                <a:gd name="T56" fmla="*/ 37 w 43"/>
                <a:gd name="T57" fmla="*/ 17 h 141"/>
                <a:gd name="T58" fmla="*/ 35 w 43"/>
                <a:gd name="T59" fmla="*/ 8 h 141"/>
                <a:gd name="T60" fmla="*/ 34 w 43"/>
                <a:gd name="T61" fmla="*/ 2 h 141"/>
                <a:gd name="T62" fmla="*/ 31 w 43"/>
                <a:gd name="T63" fmla="*/ 0 h 141"/>
                <a:gd name="T64" fmla="*/ 28 w 43"/>
                <a:gd name="T65" fmla="*/ 3 h 141"/>
                <a:gd name="T66" fmla="*/ 26 w 43"/>
                <a:gd name="T67" fmla="*/ 10 h 141"/>
                <a:gd name="T68" fmla="*/ 25 w 43"/>
                <a:gd name="T69" fmla="*/ 17 h 141"/>
                <a:gd name="T70" fmla="*/ 25 w 43"/>
                <a:gd name="T71" fmla="*/ 25 h 141"/>
                <a:gd name="T72" fmla="*/ 25 w 43"/>
                <a:gd name="T73" fmla="*/ 34 h 141"/>
                <a:gd name="T74" fmla="*/ 26 w 43"/>
                <a:gd name="T75" fmla="*/ 42 h 141"/>
                <a:gd name="T76" fmla="*/ 26 w 43"/>
                <a:gd name="T77" fmla="*/ 50 h 141"/>
                <a:gd name="T78" fmla="*/ 25 w 43"/>
                <a:gd name="T79" fmla="*/ 56 h 141"/>
                <a:gd name="T80" fmla="*/ 23 w 43"/>
                <a:gd name="T81" fmla="*/ 61 h 141"/>
                <a:gd name="T82" fmla="*/ 20 w 43"/>
                <a:gd name="T83" fmla="*/ 65 h 141"/>
                <a:gd name="T84" fmla="*/ 16 w 43"/>
                <a:gd name="T85" fmla="*/ 70 h 141"/>
                <a:gd name="T86" fmla="*/ 12 w 43"/>
                <a:gd name="T87" fmla="*/ 76 h 141"/>
                <a:gd name="T88" fmla="*/ 8 w 43"/>
                <a:gd name="T89" fmla="*/ 83 h 141"/>
                <a:gd name="T90" fmla="*/ 5 w 43"/>
                <a:gd name="T91" fmla="*/ 90 h 141"/>
                <a:gd name="T92" fmla="*/ 4 w 43"/>
                <a:gd name="T93" fmla="*/ 98 h 141"/>
                <a:gd name="T94" fmla="*/ 6 w 43"/>
                <a:gd name="T95" fmla="*/ 106 h 1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3" h="141">
                  <a:moveTo>
                    <a:pt x="8" y="110"/>
                  </a:moveTo>
                  <a:lnTo>
                    <a:pt x="8" y="110"/>
                  </a:lnTo>
                  <a:lnTo>
                    <a:pt x="7" y="111"/>
                  </a:lnTo>
                  <a:lnTo>
                    <a:pt x="7" y="112"/>
                  </a:lnTo>
                  <a:lnTo>
                    <a:pt x="6" y="113"/>
                  </a:lnTo>
                  <a:lnTo>
                    <a:pt x="5" y="114"/>
                  </a:lnTo>
                  <a:lnTo>
                    <a:pt x="4" y="116"/>
                  </a:lnTo>
                  <a:lnTo>
                    <a:pt x="3" y="118"/>
                  </a:lnTo>
                  <a:lnTo>
                    <a:pt x="2" y="120"/>
                  </a:lnTo>
                  <a:lnTo>
                    <a:pt x="1" y="121"/>
                  </a:lnTo>
                  <a:lnTo>
                    <a:pt x="1" y="123"/>
                  </a:lnTo>
                  <a:lnTo>
                    <a:pt x="0" y="125"/>
                  </a:lnTo>
                  <a:lnTo>
                    <a:pt x="0" y="127"/>
                  </a:lnTo>
                  <a:lnTo>
                    <a:pt x="0" y="129"/>
                  </a:lnTo>
                  <a:lnTo>
                    <a:pt x="1" y="131"/>
                  </a:lnTo>
                  <a:lnTo>
                    <a:pt x="2" y="132"/>
                  </a:lnTo>
                  <a:lnTo>
                    <a:pt x="4" y="133"/>
                  </a:lnTo>
                  <a:lnTo>
                    <a:pt x="9" y="136"/>
                  </a:lnTo>
                  <a:lnTo>
                    <a:pt x="13" y="138"/>
                  </a:lnTo>
                  <a:lnTo>
                    <a:pt x="18" y="139"/>
                  </a:lnTo>
                  <a:lnTo>
                    <a:pt x="23" y="140"/>
                  </a:lnTo>
                  <a:lnTo>
                    <a:pt x="27" y="140"/>
                  </a:lnTo>
                  <a:lnTo>
                    <a:pt x="30" y="140"/>
                  </a:lnTo>
                  <a:lnTo>
                    <a:pt x="32" y="140"/>
                  </a:lnTo>
                  <a:lnTo>
                    <a:pt x="34" y="139"/>
                  </a:lnTo>
                  <a:lnTo>
                    <a:pt x="35" y="138"/>
                  </a:lnTo>
                  <a:lnTo>
                    <a:pt x="35" y="137"/>
                  </a:lnTo>
                  <a:lnTo>
                    <a:pt x="36" y="135"/>
                  </a:lnTo>
                  <a:lnTo>
                    <a:pt x="36" y="133"/>
                  </a:lnTo>
                  <a:lnTo>
                    <a:pt x="36" y="131"/>
                  </a:lnTo>
                  <a:lnTo>
                    <a:pt x="36" y="128"/>
                  </a:lnTo>
                  <a:lnTo>
                    <a:pt x="36" y="124"/>
                  </a:lnTo>
                  <a:lnTo>
                    <a:pt x="37" y="120"/>
                  </a:lnTo>
                  <a:lnTo>
                    <a:pt x="37" y="118"/>
                  </a:lnTo>
                  <a:lnTo>
                    <a:pt x="38" y="115"/>
                  </a:lnTo>
                  <a:lnTo>
                    <a:pt x="38" y="113"/>
                  </a:lnTo>
                  <a:lnTo>
                    <a:pt x="39" y="110"/>
                  </a:lnTo>
                  <a:lnTo>
                    <a:pt x="39" y="107"/>
                  </a:lnTo>
                  <a:lnTo>
                    <a:pt x="40" y="103"/>
                  </a:lnTo>
                  <a:lnTo>
                    <a:pt x="40" y="100"/>
                  </a:lnTo>
                  <a:lnTo>
                    <a:pt x="41" y="96"/>
                  </a:lnTo>
                  <a:lnTo>
                    <a:pt x="41" y="93"/>
                  </a:lnTo>
                  <a:lnTo>
                    <a:pt x="41" y="89"/>
                  </a:lnTo>
                  <a:lnTo>
                    <a:pt x="42" y="85"/>
                  </a:lnTo>
                  <a:lnTo>
                    <a:pt x="42" y="81"/>
                  </a:lnTo>
                  <a:lnTo>
                    <a:pt x="42" y="76"/>
                  </a:lnTo>
                  <a:lnTo>
                    <a:pt x="42" y="72"/>
                  </a:lnTo>
                  <a:lnTo>
                    <a:pt x="42" y="67"/>
                  </a:lnTo>
                  <a:lnTo>
                    <a:pt x="41" y="63"/>
                  </a:lnTo>
                  <a:lnTo>
                    <a:pt x="41" y="59"/>
                  </a:lnTo>
                  <a:lnTo>
                    <a:pt x="41" y="55"/>
                  </a:lnTo>
                  <a:lnTo>
                    <a:pt x="41" y="50"/>
                  </a:lnTo>
                  <a:lnTo>
                    <a:pt x="40" y="45"/>
                  </a:lnTo>
                  <a:lnTo>
                    <a:pt x="40" y="39"/>
                  </a:lnTo>
                  <a:lnTo>
                    <a:pt x="39" y="34"/>
                  </a:lnTo>
                  <a:lnTo>
                    <a:pt x="38" y="28"/>
                  </a:lnTo>
                  <a:lnTo>
                    <a:pt x="38" y="23"/>
                  </a:lnTo>
                  <a:lnTo>
                    <a:pt x="37" y="17"/>
                  </a:lnTo>
                  <a:lnTo>
                    <a:pt x="36" y="13"/>
                  </a:lnTo>
                  <a:lnTo>
                    <a:pt x="35" y="8"/>
                  </a:lnTo>
                  <a:lnTo>
                    <a:pt x="35" y="5"/>
                  </a:lnTo>
                  <a:lnTo>
                    <a:pt x="34" y="2"/>
                  </a:lnTo>
                  <a:lnTo>
                    <a:pt x="32" y="0"/>
                  </a:lnTo>
                  <a:lnTo>
                    <a:pt x="31" y="0"/>
                  </a:lnTo>
                  <a:lnTo>
                    <a:pt x="30" y="1"/>
                  </a:lnTo>
                  <a:lnTo>
                    <a:pt x="28" y="3"/>
                  </a:lnTo>
                  <a:lnTo>
                    <a:pt x="27" y="7"/>
                  </a:lnTo>
                  <a:lnTo>
                    <a:pt x="26" y="10"/>
                  </a:lnTo>
                  <a:lnTo>
                    <a:pt x="25" y="14"/>
                  </a:lnTo>
                  <a:lnTo>
                    <a:pt x="25" y="17"/>
                  </a:lnTo>
                  <a:lnTo>
                    <a:pt x="25" y="21"/>
                  </a:lnTo>
                  <a:lnTo>
                    <a:pt x="25" y="25"/>
                  </a:lnTo>
                  <a:lnTo>
                    <a:pt x="25" y="30"/>
                  </a:lnTo>
                  <a:lnTo>
                    <a:pt x="25" y="34"/>
                  </a:lnTo>
                  <a:lnTo>
                    <a:pt x="26" y="38"/>
                  </a:lnTo>
                  <a:lnTo>
                    <a:pt x="26" y="42"/>
                  </a:lnTo>
                  <a:lnTo>
                    <a:pt x="26" y="46"/>
                  </a:lnTo>
                  <a:lnTo>
                    <a:pt x="26" y="50"/>
                  </a:lnTo>
                  <a:lnTo>
                    <a:pt x="26" y="53"/>
                  </a:lnTo>
                  <a:lnTo>
                    <a:pt x="25" y="56"/>
                  </a:lnTo>
                  <a:lnTo>
                    <a:pt x="24" y="60"/>
                  </a:lnTo>
                  <a:lnTo>
                    <a:pt x="23" y="61"/>
                  </a:lnTo>
                  <a:lnTo>
                    <a:pt x="22" y="63"/>
                  </a:lnTo>
                  <a:lnTo>
                    <a:pt x="20" y="65"/>
                  </a:lnTo>
                  <a:lnTo>
                    <a:pt x="19" y="67"/>
                  </a:lnTo>
                  <a:lnTo>
                    <a:pt x="16" y="70"/>
                  </a:lnTo>
                  <a:lnTo>
                    <a:pt x="14" y="73"/>
                  </a:lnTo>
                  <a:lnTo>
                    <a:pt x="12" y="76"/>
                  </a:lnTo>
                  <a:lnTo>
                    <a:pt x="10" y="79"/>
                  </a:lnTo>
                  <a:lnTo>
                    <a:pt x="8" y="83"/>
                  </a:lnTo>
                  <a:lnTo>
                    <a:pt x="7" y="86"/>
                  </a:lnTo>
                  <a:lnTo>
                    <a:pt x="5" y="90"/>
                  </a:lnTo>
                  <a:lnTo>
                    <a:pt x="5" y="94"/>
                  </a:lnTo>
                  <a:lnTo>
                    <a:pt x="4" y="98"/>
                  </a:lnTo>
                  <a:lnTo>
                    <a:pt x="5" y="102"/>
                  </a:lnTo>
                  <a:lnTo>
                    <a:pt x="6" y="106"/>
                  </a:lnTo>
                  <a:lnTo>
                    <a:pt x="8" y="110"/>
                  </a:lnTo>
                </a:path>
              </a:pathLst>
            </a:custGeom>
            <a:solidFill>
              <a:srgbClr val="004524"/>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45" name="Freeform 196"/>
            <p:cNvSpPr>
              <a:spLocks/>
            </p:cNvSpPr>
            <p:nvPr/>
          </p:nvSpPr>
          <p:spPr bwMode="auto">
            <a:xfrm>
              <a:off x="2742" y="1654"/>
              <a:ext cx="40" cy="137"/>
            </a:xfrm>
            <a:custGeom>
              <a:avLst/>
              <a:gdLst>
                <a:gd name="T0" fmla="*/ 6 w 40"/>
                <a:gd name="T1" fmla="*/ 107 h 137"/>
                <a:gd name="T2" fmla="*/ 5 w 40"/>
                <a:gd name="T3" fmla="*/ 110 h 137"/>
                <a:gd name="T4" fmla="*/ 3 w 40"/>
                <a:gd name="T5" fmla="*/ 113 h 137"/>
                <a:gd name="T6" fmla="*/ 1 w 40"/>
                <a:gd name="T7" fmla="*/ 116 h 137"/>
                <a:gd name="T8" fmla="*/ 0 w 40"/>
                <a:gd name="T9" fmla="*/ 120 h 137"/>
                <a:gd name="T10" fmla="*/ 0 w 40"/>
                <a:gd name="T11" fmla="*/ 124 h 137"/>
                <a:gd name="T12" fmla="*/ 1 w 40"/>
                <a:gd name="T13" fmla="*/ 128 h 137"/>
                <a:gd name="T14" fmla="*/ 4 w 40"/>
                <a:gd name="T15" fmla="*/ 130 h 137"/>
                <a:gd name="T16" fmla="*/ 13 w 40"/>
                <a:gd name="T17" fmla="*/ 134 h 137"/>
                <a:gd name="T18" fmla="*/ 21 w 40"/>
                <a:gd name="T19" fmla="*/ 136 h 137"/>
                <a:gd name="T20" fmla="*/ 28 w 40"/>
                <a:gd name="T21" fmla="*/ 136 h 137"/>
                <a:gd name="T22" fmla="*/ 31 w 40"/>
                <a:gd name="T23" fmla="*/ 135 h 137"/>
                <a:gd name="T24" fmla="*/ 32 w 40"/>
                <a:gd name="T25" fmla="*/ 132 h 137"/>
                <a:gd name="T26" fmla="*/ 32 w 40"/>
                <a:gd name="T27" fmla="*/ 128 h 137"/>
                <a:gd name="T28" fmla="*/ 32 w 40"/>
                <a:gd name="T29" fmla="*/ 122 h 137"/>
                <a:gd name="T30" fmla="*/ 32 w 40"/>
                <a:gd name="T31" fmla="*/ 115 h 137"/>
                <a:gd name="T32" fmla="*/ 33 w 40"/>
                <a:gd name="T33" fmla="*/ 110 h 137"/>
                <a:gd name="T34" fmla="*/ 34 w 40"/>
                <a:gd name="T35" fmla="*/ 105 h 137"/>
                <a:gd name="T36" fmla="*/ 35 w 40"/>
                <a:gd name="T37" fmla="*/ 100 h 137"/>
                <a:gd name="T38" fmla="*/ 37 w 40"/>
                <a:gd name="T39" fmla="*/ 94 h 137"/>
                <a:gd name="T40" fmla="*/ 38 w 40"/>
                <a:gd name="T41" fmla="*/ 87 h 137"/>
                <a:gd name="T42" fmla="*/ 39 w 40"/>
                <a:gd name="T43" fmla="*/ 79 h 137"/>
                <a:gd name="T44" fmla="*/ 39 w 40"/>
                <a:gd name="T45" fmla="*/ 70 h 137"/>
                <a:gd name="T46" fmla="*/ 38 w 40"/>
                <a:gd name="T47" fmla="*/ 60 h 137"/>
                <a:gd name="T48" fmla="*/ 38 w 40"/>
                <a:gd name="T49" fmla="*/ 53 h 137"/>
                <a:gd name="T50" fmla="*/ 37 w 40"/>
                <a:gd name="T51" fmla="*/ 43 h 137"/>
                <a:gd name="T52" fmla="*/ 36 w 40"/>
                <a:gd name="T53" fmla="*/ 33 h 137"/>
                <a:gd name="T54" fmla="*/ 35 w 40"/>
                <a:gd name="T55" fmla="*/ 22 h 137"/>
                <a:gd name="T56" fmla="*/ 34 w 40"/>
                <a:gd name="T57" fmla="*/ 12 h 137"/>
                <a:gd name="T58" fmla="*/ 32 w 40"/>
                <a:gd name="T59" fmla="*/ 5 h 137"/>
                <a:gd name="T60" fmla="*/ 30 w 40"/>
                <a:gd name="T61" fmla="*/ 1 h 137"/>
                <a:gd name="T62" fmla="*/ 28 w 40"/>
                <a:gd name="T63" fmla="*/ 1 h 137"/>
                <a:gd name="T64" fmla="*/ 25 w 40"/>
                <a:gd name="T65" fmla="*/ 6 h 137"/>
                <a:gd name="T66" fmla="*/ 23 w 40"/>
                <a:gd name="T67" fmla="*/ 12 h 137"/>
                <a:gd name="T68" fmla="*/ 23 w 40"/>
                <a:gd name="T69" fmla="*/ 20 h 137"/>
                <a:gd name="T70" fmla="*/ 23 w 40"/>
                <a:gd name="T71" fmla="*/ 27 h 137"/>
                <a:gd name="T72" fmla="*/ 24 w 40"/>
                <a:gd name="T73" fmla="*/ 35 h 137"/>
                <a:gd name="T74" fmla="*/ 24 w 40"/>
                <a:gd name="T75" fmla="*/ 43 h 137"/>
                <a:gd name="T76" fmla="*/ 24 w 40"/>
                <a:gd name="T77" fmla="*/ 51 h 137"/>
                <a:gd name="T78" fmla="*/ 22 w 40"/>
                <a:gd name="T79" fmla="*/ 58 h 137"/>
                <a:gd name="T80" fmla="*/ 20 w 40"/>
                <a:gd name="T81" fmla="*/ 61 h 137"/>
                <a:gd name="T82" fmla="*/ 17 w 40"/>
                <a:gd name="T83" fmla="*/ 66 h 137"/>
                <a:gd name="T84" fmla="*/ 13 w 40"/>
                <a:gd name="T85" fmla="*/ 71 h 137"/>
                <a:gd name="T86" fmla="*/ 9 w 40"/>
                <a:gd name="T87" fmla="*/ 78 h 137"/>
                <a:gd name="T88" fmla="*/ 6 w 40"/>
                <a:gd name="T89" fmla="*/ 85 h 137"/>
                <a:gd name="T90" fmla="*/ 4 w 40"/>
                <a:gd name="T91" fmla="*/ 92 h 137"/>
                <a:gd name="T92" fmla="*/ 4 w 40"/>
                <a:gd name="T93" fmla="*/ 99 h 137"/>
                <a:gd name="T94" fmla="*/ 6 w 40"/>
                <a:gd name="T95" fmla="*/ 107 h 1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0" h="137">
                  <a:moveTo>
                    <a:pt x="6" y="107"/>
                  </a:moveTo>
                  <a:lnTo>
                    <a:pt x="6" y="107"/>
                  </a:lnTo>
                  <a:lnTo>
                    <a:pt x="5" y="108"/>
                  </a:lnTo>
                  <a:lnTo>
                    <a:pt x="5" y="110"/>
                  </a:lnTo>
                  <a:lnTo>
                    <a:pt x="4" y="111"/>
                  </a:lnTo>
                  <a:lnTo>
                    <a:pt x="3" y="113"/>
                  </a:lnTo>
                  <a:lnTo>
                    <a:pt x="2" y="114"/>
                  </a:lnTo>
                  <a:lnTo>
                    <a:pt x="1" y="116"/>
                  </a:lnTo>
                  <a:lnTo>
                    <a:pt x="1" y="118"/>
                  </a:lnTo>
                  <a:lnTo>
                    <a:pt x="0" y="120"/>
                  </a:lnTo>
                  <a:lnTo>
                    <a:pt x="0" y="122"/>
                  </a:lnTo>
                  <a:lnTo>
                    <a:pt x="0" y="124"/>
                  </a:lnTo>
                  <a:lnTo>
                    <a:pt x="0" y="126"/>
                  </a:lnTo>
                  <a:lnTo>
                    <a:pt x="1" y="128"/>
                  </a:lnTo>
                  <a:lnTo>
                    <a:pt x="2" y="129"/>
                  </a:lnTo>
                  <a:lnTo>
                    <a:pt x="4" y="130"/>
                  </a:lnTo>
                  <a:lnTo>
                    <a:pt x="8" y="133"/>
                  </a:lnTo>
                  <a:lnTo>
                    <a:pt x="13" y="134"/>
                  </a:lnTo>
                  <a:lnTo>
                    <a:pt x="17" y="135"/>
                  </a:lnTo>
                  <a:lnTo>
                    <a:pt x="21" y="136"/>
                  </a:lnTo>
                  <a:lnTo>
                    <a:pt x="25" y="136"/>
                  </a:lnTo>
                  <a:lnTo>
                    <a:pt x="28" y="136"/>
                  </a:lnTo>
                  <a:lnTo>
                    <a:pt x="30" y="135"/>
                  </a:lnTo>
                  <a:lnTo>
                    <a:pt x="31" y="135"/>
                  </a:lnTo>
                  <a:lnTo>
                    <a:pt x="32" y="134"/>
                  </a:lnTo>
                  <a:lnTo>
                    <a:pt x="32" y="132"/>
                  </a:lnTo>
                  <a:lnTo>
                    <a:pt x="32" y="130"/>
                  </a:lnTo>
                  <a:lnTo>
                    <a:pt x="32" y="128"/>
                  </a:lnTo>
                  <a:lnTo>
                    <a:pt x="32" y="126"/>
                  </a:lnTo>
                  <a:lnTo>
                    <a:pt x="32" y="122"/>
                  </a:lnTo>
                  <a:lnTo>
                    <a:pt x="32" y="119"/>
                  </a:lnTo>
                  <a:lnTo>
                    <a:pt x="32" y="115"/>
                  </a:lnTo>
                  <a:lnTo>
                    <a:pt x="32" y="113"/>
                  </a:lnTo>
                  <a:lnTo>
                    <a:pt x="33" y="110"/>
                  </a:lnTo>
                  <a:lnTo>
                    <a:pt x="33" y="108"/>
                  </a:lnTo>
                  <a:lnTo>
                    <a:pt x="34" y="105"/>
                  </a:lnTo>
                  <a:lnTo>
                    <a:pt x="35" y="103"/>
                  </a:lnTo>
                  <a:lnTo>
                    <a:pt x="35" y="100"/>
                  </a:lnTo>
                  <a:lnTo>
                    <a:pt x="36" y="97"/>
                  </a:lnTo>
                  <a:lnTo>
                    <a:pt x="37" y="94"/>
                  </a:lnTo>
                  <a:lnTo>
                    <a:pt x="37" y="91"/>
                  </a:lnTo>
                  <a:lnTo>
                    <a:pt x="38" y="87"/>
                  </a:lnTo>
                  <a:lnTo>
                    <a:pt x="38" y="83"/>
                  </a:lnTo>
                  <a:lnTo>
                    <a:pt x="39" y="79"/>
                  </a:lnTo>
                  <a:lnTo>
                    <a:pt x="39" y="75"/>
                  </a:lnTo>
                  <a:lnTo>
                    <a:pt x="39" y="70"/>
                  </a:lnTo>
                  <a:lnTo>
                    <a:pt x="39" y="65"/>
                  </a:lnTo>
                  <a:lnTo>
                    <a:pt x="38" y="60"/>
                  </a:lnTo>
                  <a:lnTo>
                    <a:pt x="38" y="57"/>
                  </a:lnTo>
                  <a:lnTo>
                    <a:pt x="38" y="53"/>
                  </a:lnTo>
                  <a:lnTo>
                    <a:pt x="38" y="48"/>
                  </a:lnTo>
                  <a:lnTo>
                    <a:pt x="37" y="43"/>
                  </a:lnTo>
                  <a:lnTo>
                    <a:pt x="37" y="38"/>
                  </a:lnTo>
                  <a:lnTo>
                    <a:pt x="36" y="33"/>
                  </a:lnTo>
                  <a:lnTo>
                    <a:pt x="36" y="27"/>
                  </a:lnTo>
                  <a:lnTo>
                    <a:pt x="35" y="22"/>
                  </a:lnTo>
                  <a:lnTo>
                    <a:pt x="34" y="17"/>
                  </a:lnTo>
                  <a:lnTo>
                    <a:pt x="34" y="12"/>
                  </a:lnTo>
                  <a:lnTo>
                    <a:pt x="33" y="8"/>
                  </a:lnTo>
                  <a:lnTo>
                    <a:pt x="32" y="5"/>
                  </a:lnTo>
                  <a:lnTo>
                    <a:pt x="31" y="2"/>
                  </a:lnTo>
                  <a:lnTo>
                    <a:pt x="30" y="1"/>
                  </a:lnTo>
                  <a:lnTo>
                    <a:pt x="29" y="0"/>
                  </a:lnTo>
                  <a:lnTo>
                    <a:pt x="28" y="1"/>
                  </a:lnTo>
                  <a:lnTo>
                    <a:pt x="26" y="3"/>
                  </a:lnTo>
                  <a:lnTo>
                    <a:pt x="25" y="6"/>
                  </a:lnTo>
                  <a:lnTo>
                    <a:pt x="24" y="9"/>
                  </a:lnTo>
                  <a:lnTo>
                    <a:pt x="23" y="12"/>
                  </a:lnTo>
                  <a:lnTo>
                    <a:pt x="23" y="16"/>
                  </a:lnTo>
                  <a:lnTo>
                    <a:pt x="23" y="20"/>
                  </a:lnTo>
                  <a:lnTo>
                    <a:pt x="23" y="23"/>
                  </a:lnTo>
                  <a:lnTo>
                    <a:pt x="23" y="27"/>
                  </a:lnTo>
                  <a:lnTo>
                    <a:pt x="24" y="31"/>
                  </a:lnTo>
                  <a:lnTo>
                    <a:pt x="24" y="35"/>
                  </a:lnTo>
                  <a:lnTo>
                    <a:pt x="24" y="39"/>
                  </a:lnTo>
                  <a:lnTo>
                    <a:pt x="24" y="43"/>
                  </a:lnTo>
                  <a:lnTo>
                    <a:pt x="24" y="47"/>
                  </a:lnTo>
                  <a:lnTo>
                    <a:pt x="24" y="51"/>
                  </a:lnTo>
                  <a:lnTo>
                    <a:pt x="23" y="54"/>
                  </a:lnTo>
                  <a:lnTo>
                    <a:pt x="22" y="58"/>
                  </a:lnTo>
                  <a:lnTo>
                    <a:pt x="21" y="59"/>
                  </a:lnTo>
                  <a:lnTo>
                    <a:pt x="20" y="61"/>
                  </a:lnTo>
                  <a:lnTo>
                    <a:pt x="18" y="63"/>
                  </a:lnTo>
                  <a:lnTo>
                    <a:pt x="17" y="66"/>
                  </a:lnTo>
                  <a:lnTo>
                    <a:pt x="15" y="68"/>
                  </a:lnTo>
                  <a:lnTo>
                    <a:pt x="13" y="71"/>
                  </a:lnTo>
                  <a:lnTo>
                    <a:pt x="11" y="74"/>
                  </a:lnTo>
                  <a:lnTo>
                    <a:pt x="9" y="78"/>
                  </a:lnTo>
                  <a:lnTo>
                    <a:pt x="7" y="81"/>
                  </a:lnTo>
                  <a:lnTo>
                    <a:pt x="6" y="85"/>
                  </a:lnTo>
                  <a:lnTo>
                    <a:pt x="5" y="88"/>
                  </a:lnTo>
                  <a:lnTo>
                    <a:pt x="4" y="92"/>
                  </a:lnTo>
                  <a:lnTo>
                    <a:pt x="4" y="96"/>
                  </a:lnTo>
                  <a:lnTo>
                    <a:pt x="4" y="99"/>
                  </a:lnTo>
                  <a:lnTo>
                    <a:pt x="5" y="103"/>
                  </a:lnTo>
                  <a:lnTo>
                    <a:pt x="6" y="107"/>
                  </a:lnTo>
                </a:path>
              </a:pathLst>
            </a:custGeom>
            <a:solidFill>
              <a:srgbClr val="005736"/>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46" name="Freeform 197"/>
            <p:cNvSpPr>
              <a:spLocks/>
            </p:cNvSpPr>
            <p:nvPr/>
          </p:nvSpPr>
          <p:spPr bwMode="auto">
            <a:xfrm>
              <a:off x="2746" y="1659"/>
              <a:ext cx="35" cy="132"/>
            </a:xfrm>
            <a:custGeom>
              <a:avLst/>
              <a:gdLst>
                <a:gd name="T0" fmla="*/ 28 w 35"/>
                <a:gd name="T1" fmla="*/ 128 h 132"/>
                <a:gd name="T2" fmla="*/ 28 w 35"/>
                <a:gd name="T3" fmla="*/ 125 h 132"/>
                <a:gd name="T4" fmla="*/ 26 w 35"/>
                <a:gd name="T5" fmla="*/ 119 h 132"/>
                <a:gd name="T6" fmla="*/ 26 w 35"/>
                <a:gd name="T7" fmla="*/ 113 h 132"/>
                <a:gd name="T8" fmla="*/ 26 w 35"/>
                <a:gd name="T9" fmla="*/ 107 h 132"/>
                <a:gd name="T10" fmla="*/ 27 w 35"/>
                <a:gd name="T11" fmla="*/ 103 h 132"/>
                <a:gd name="T12" fmla="*/ 29 w 35"/>
                <a:gd name="T13" fmla="*/ 98 h 132"/>
                <a:gd name="T14" fmla="*/ 30 w 35"/>
                <a:gd name="T15" fmla="*/ 94 h 132"/>
                <a:gd name="T16" fmla="*/ 32 w 35"/>
                <a:gd name="T17" fmla="*/ 88 h 132"/>
                <a:gd name="T18" fmla="*/ 33 w 35"/>
                <a:gd name="T19" fmla="*/ 81 h 132"/>
                <a:gd name="T20" fmla="*/ 34 w 35"/>
                <a:gd name="T21" fmla="*/ 73 h 132"/>
                <a:gd name="T22" fmla="*/ 34 w 35"/>
                <a:gd name="T23" fmla="*/ 63 h 132"/>
                <a:gd name="T24" fmla="*/ 33 w 35"/>
                <a:gd name="T25" fmla="*/ 54 h 132"/>
                <a:gd name="T26" fmla="*/ 33 w 35"/>
                <a:gd name="T27" fmla="*/ 46 h 132"/>
                <a:gd name="T28" fmla="*/ 32 w 35"/>
                <a:gd name="T29" fmla="*/ 36 h 132"/>
                <a:gd name="T30" fmla="*/ 31 w 35"/>
                <a:gd name="T31" fmla="*/ 26 h 132"/>
                <a:gd name="T32" fmla="*/ 30 w 35"/>
                <a:gd name="T33" fmla="*/ 16 h 132"/>
                <a:gd name="T34" fmla="*/ 29 w 35"/>
                <a:gd name="T35" fmla="*/ 8 h 132"/>
                <a:gd name="T36" fmla="*/ 27 w 35"/>
                <a:gd name="T37" fmla="*/ 2 h 132"/>
                <a:gd name="T38" fmla="*/ 26 w 35"/>
                <a:gd name="T39" fmla="*/ 0 h 132"/>
                <a:gd name="T40" fmla="*/ 23 w 35"/>
                <a:gd name="T41" fmla="*/ 3 h 132"/>
                <a:gd name="T42" fmla="*/ 21 w 35"/>
                <a:gd name="T43" fmla="*/ 9 h 132"/>
                <a:gd name="T44" fmla="*/ 20 w 35"/>
                <a:gd name="T45" fmla="*/ 15 h 132"/>
                <a:gd name="T46" fmla="*/ 21 w 35"/>
                <a:gd name="T47" fmla="*/ 21 h 132"/>
                <a:gd name="T48" fmla="*/ 21 w 35"/>
                <a:gd name="T49" fmla="*/ 28 h 132"/>
                <a:gd name="T50" fmla="*/ 22 w 35"/>
                <a:gd name="T51" fmla="*/ 36 h 132"/>
                <a:gd name="T52" fmla="*/ 22 w 35"/>
                <a:gd name="T53" fmla="*/ 43 h 132"/>
                <a:gd name="T54" fmla="*/ 20 w 35"/>
                <a:gd name="T55" fmla="*/ 52 h 132"/>
                <a:gd name="T56" fmla="*/ 18 w 35"/>
                <a:gd name="T57" fmla="*/ 57 h 132"/>
                <a:gd name="T58" fmla="*/ 16 w 35"/>
                <a:gd name="T59" fmla="*/ 61 h 132"/>
                <a:gd name="T60" fmla="*/ 13 w 35"/>
                <a:gd name="T61" fmla="*/ 66 h 132"/>
                <a:gd name="T62" fmla="*/ 10 w 35"/>
                <a:gd name="T63" fmla="*/ 73 h 132"/>
                <a:gd name="T64" fmla="*/ 7 w 35"/>
                <a:gd name="T65" fmla="*/ 79 h 132"/>
                <a:gd name="T66" fmla="*/ 5 w 35"/>
                <a:gd name="T67" fmla="*/ 86 h 132"/>
                <a:gd name="T68" fmla="*/ 4 w 35"/>
                <a:gd name="T69" fmla="*/ 93 h 132"/>
                <a:gd name="T70" fmla="*/ 4 w 35"/>
                <a:gd name="T71" fmla="*/ 99 h 132"/>
                <a:gd name="T72" fmla="*/ 5 w 35"/>
                <a:gd name="T73" fmla="*/ 103 h 132"/>
                <a:gd name="T74" fmla="*/ 4 w 35"/>
                <a:gd name="T75" fmla="*/ 105 h 132"/>
                <a:gd name="T76" fmla="*/ 2 w 35"/>
                <a:gd name="T77" fmla="*/ 109 h 132"/>
                <a:gd name="T78" fmla="*/ 1 w 35"/>
                <a:gd name="T79" fmla="*/ 113 h 132"/>
                <a:gd name="T80" fmla="*/ 0 w 35"/>
                <a:gd name="T81" fmla="*/ 117 h 132"/>
                <a:gd name="T82" fmla="*/ 0 w 35"/>
                <a:gd name="T83" fmla="*/ 121 h 132"/>
                <a:gd name="T84" fmla="*/ 1 w 35"/>
                <a:gd name="T85" fmla="*/ 124 h 132"/>
                <a:gd name="T86" fmla="*/ 3 w 35"/>
                <a:gd name="T87" fmla="*/ 127 h 132"/>
                <a:gd name="T88" fmla="*/ 12 w 35"/>
                <a:gd name="T89" fmla="*/ 130 h 132"/>
                <a:gd name="T90" fmla="*/ 19 w 35"/>
                <a:gd name="T91" fmla="*/ 131 h 132"/>
                <a:gd name="T92" fmla="*/ 24 w 35"/>
                <a:gd name="T93" fmla="*/ 130 h 132"/>
                <a:gd name="T94" fmla="*/ 27 w 35"/>
                <a:gd name="T95" fmla="*/ 130 h 1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 h="132">
                  <a:moveTo>
                    <a:pt x="27" y="130"/>
                  </a:moveTo>
                  <a:lnTo>
                    <a:pt x="28" y="128"/>
                  </a:lnTo>
                  <a:lnTo>
                    <a:pt x="28" y="126"/>
                  </a:lnTo>
                  <a:lnTo>
                    <a:pt x="28" y="125"/>
                  </a:lnTo>
                  <a:lnTo>
                    <a:pt x="27" y="122"/>
                  </a:lnTo>
                  <a:lnTo>
                    <a:pt x="26" y="119"/>
                  </a:lnTo>
                  <a:lnTo>
                    <a:pt x="26" y="116"/>
                  </a:lnTo>
                  <a:lnTo>
                    <a:pt x="26" y="113"/>
                  </a:lnTo>
                  <a:lnTo>
                    <a:pt x="26" y="109"/>
                  </a:lnTo>
                  <a:lnTo>
                    <a:pt x="26" y="107"/>
                  </a:lnTo>
                  <a:lnTo>
                    <a:pt x="27" y="105"/>
                  </a:lnTo>
                  <a:lnTo>
                    <a:pt x="27" y="103"/>
                  </a:lnTo>
                  <a:lnTo>
                    <a:pt x="28" y="101"/>
                  </a:lnTo>
                  <a:lnTo>
                    <a:pt x="29" y="98"/>
                  </a:lnTo>
                  <a:lnTo>
                    <a:pt x="30" y="96"/>
                  </a:lnTo>
                  <a:lnTo>
                    <a:pt x="30" y="94"/>
                  </a:lnTo>
                  <a:lnTo>
                    <a:pt x="31" y="91"/>
                  </a:lnTo>
                  <a:lnTo>
                    <a:pt x="32" y="88"/>
                  </a:lnTo>
                  <a:lnTo>
                    <a:pt x="33" y="85"/>
                  </a:lnTo>
                  <a:lnTo>
                    <a:pt x="33" y="81"/>
                  </a:lnTo>
                  <a:lnTo>
                    <a:pt x="34" y="77"/>
                  </a:lnTo>
                  <a:lnTo>
                    <a:pt x="34" y="73"/>
                  </a:lnTo>
                  <a:lnTo>
                    <a:pt x="34" y="68"/>
                  </a:lnTo>
                  <a:lnTo>
                    <a:pt x="34" y="63"/>
                  </a:lnTo>
                  <a:lnTo>
                    <a:pt x="33" y="57"/>
                  </a:lnTo>
                  <a:lnTo>
                    <a:pt x="33" y="54"/>
                  </a:lnTo>
                  <a:lnTo>
                    <a:pt x="33" y="50"/>
                  </a:lnTo>
                  <a:lnTo>
                    <a:pt x="33" y="46"/>
                  </a:lnTo>
                  <a:lnTo>
                    <a:pt x="32" y="41"/>
                  </a:lnTo>
                  <a:lnTo>
                    <a:pt x="32" y="36"/>
                  </a:lnTo>
                  <a:lnTo>
                    <a:pt x="31" y="31"/>
                  </a:lnTo>
                  <a:lnTo>
                    <a:pt x="31" y="26"/>
                  </a:lnTo>
                  <a:lnTo>
                    <a:pt x="31" y="21"/>
                  </a:lnTo>
                  <a:lnTo>
                    <a:pt x="30" y="16"/>
                  </a:lnTo>
                  <a:lnTo>
                    <a:pt x="30" y="11"/>
                  </a:lnTo>
                  <a:lnTo>
                    <a:pt x="29" y="8"/>
                  </a:lnTo>
                  <a:lnTo>
                    <a:pt x="28" y="4"/>
                  </a:lnTo>
                  <a:lnTo>
                    <a:pt x="27" y="2"/>
                  </a:lnTo>
                  <a:lnTo>
                    <a:pt x="27" y="1"/>
                  </a:lnTo>
                  <a:lnTo>
                    <a:pt x="26" y="0"/>
                  </a:lnTo>
                  <a:lnTo>
                    <a:pt x="25" y="1"/>
                  </a:lnTo>
                  <a:lnTo>
                    <a:pt x="23" y="3"/>
                  </a:lnTo>
                  <a:lnTo>
                    <a:pt x="22" y="6"/>
                  </a:lnTo>
                  <a:lnTo>
                    <a:pt x="21" y="9"/>
                  </a:lnTo>
                  <a:lnTo>
                    <a:pt x="20" y="11"/>
                  </a:lnTo>
                  <a:lnTo>
                    <a:pt x="20" y="15"/>
                  </a:lnTo>
                  <a:lnTo>
                    <a:pt x="20" y="18"/>
                  </a:lnTo>
                  <a:lnTo>
                    <a:pt x="21" y="21"/>
                  </a:lnTo>
                  <a:lnTo>
                    <a:pt x="21" y="24"/>
                  </a:lnTo>
                  <a:lnTo>
                    <a:pt x="21" y="28"/>
                  </a:lnTo>
                  <a:lnTo>
                    <a:pt x="22" y="32"/>
                  </a:lnTo>
                  <a:lnTo>
                    <a:pt x="22" y="36"/>
                  </a:lnTo>
                  <a:lnTo>
                    <a:pt x="22" y="39"/>
                  </a:lnTo>
                  <a:lnTo>
                    <a:pt x="22" y="43"/>
                  </a:lnTo>
                  <a:lnTo>
                    <a:pt x="21" y="47"/>
                  </a:lnTo>
                  <a:lnTo>
                    <a:pt x="20" y="52"/>
                  </a:lnTo>
                  <a:lnTo>
                    <a:pt x="18" y="56"/>
                  </a:lnTo>
                  <a:lnTo>
                    <a:pt x="18" y="57"/>
                  </a:lnTo>
                  <a:lnTo>
                    <a:pt x="17" y="59"/>
                  </a:lnTo>
                  <a:lnTo>
                    <a:pt x="16" y="61"/>
                  </a:lnTo>
                  <a:lnTo>
                    <a:pt x="14" y="64"/>
                  </a:lnTo>
                  <a:lnTo>
                    <a:pt x="13" y="66"/>
                  </a:lnTo>
                  <a:lnTo>
                    <a:pt x="11" y="69"/>
                  </a:lnTo>
                  <a:lnTo>
                    <a:pt x="10" y="73"/>
                  </a:lnTo>
                  <a:lnTo>
                    <a:pt x="8" y="76"/>
                  </a:lnTo>
                  <a:lnTo>
                    <a:pt x="7" y="79"/>
                  </a:lnTo>
                  <a:lnTo>
                    <a:pt x="6" y="83"/>
                  </a:lnTo>
                  <a:lnTo>
                    <a:pt x="5" y="86"/>
                  </a:lnTo>
                  <a:lnTo>
                    <a:pt x="4" y="89"/>
                  </a:lnTo>
                  <a:lnTo>
                    <a:pt x="4" y="93"/>
                  </a:lnTo>
                  <a:lnTo>
                    <a:pt x="4" y="96"/>
                  </a:lnTo>
                  <a:lnTo>
                    <a:pt x="4" y="99"/>
                  </a:lnTo>
                  <a:lnTo>
                    <a:pt x="5" y="102"/>
                  </a:lnTo>
                  <a:lnTo>
                    <a:pt x="5" y="103"/>
                  </a:lnTo>
                  <a:lnTo>
                    <a:pt x="4" y="104"/>
                  </a:lnTo>
                  <a:lnTo>
                    <a:pt x="4" y="105"/>
                  </a:lnTo>
                  <a:lnTo>
                    <a:pt x="3" y="107"/>
                  </a:lnTo>
                  <a:lnTo>
                    <a:pt x="2" y="109"/>
                  </a:lnTo>
                  <a:lnTo>
                    <a:pt x="2" y="111"/>
                  </a:lnTo>
                  <a:lnTo>
                    <a:pt x="1" y="113"/>
                  </a:lnTo>
                  <a:lnTo>
                    <a:pt x="1" y="115"/>
                  </a:lnTo>
                  <a:lnTo>
                    <a:pt x="0" y="117"/>
                  </a:lnTo>
                  <a:lnTo>
                    <a:pt x="0" y="119"/>
                  </a:lnTo>
                  <a:lnTo>
                    <a:pt x="0" y="121"/>
                  </a:lnTo>
                  <a:lnTo>
                    <a:pt x="0" y="123"/>
                  </a:lnTo>
                  <a:lnTo>
                    <a:pt x="1" y="124"/>
                  </a:lnTo>
                  <a:lnTo>
                    <a:pt x="2" y="126"/>
                  </a:lnTo>
                  <a:lnTo>
                    <a:pt x="3" y="127"/>
                  </a:lnTo>
                  <a:lnTo>
                    <a:pt x="8" y="129"/>
                  </a:lnTo>
                  <a:lnTo>
                    <a:pt x="12" y="130"/>
                  </a:lnTo>
                  <a:lnTo>
                    <a:pt x="15" y="131"/>
                  </a:lnTo>
                  <a:lnTo>
                    <a:pt x="19" y="131"/>
                  </a:lnTo>
                  <a:lnTo>
                    <a:pt x="22" y="131"/>
                  </a:lnTo>
                  <a:lnTo>
                    <a:pt x="24" y="130"/>
                  </a:lnTo>
                  <a:lnTo>
                    <a:pt x="26" y="130"/>
                  </a:lnTo>
                  <a:lnTo>
                    <a:pt x="27" y="130"/>
                  </a:lnTo>
                </a:path>
              </a:pathLst>
            </a:custGeom>
            <a:solidFill>
              <a:srgbClr val="006645"/>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47" name="Freeform 198"/>
            <p:cNvSpPr>
              <a:spLocks/>
            </p:cNvSpPr>
            <p:nvPr/>
          </p:nvSpPr>
          <p:spPr bwMode="auto">
            <a:xfrm>
              <a:off x="2751" y="1699"/>
              <a:ext cx="27" cy="91"/>
            </a:xfrm>
            <a:custGeom>
              <a:avLst/>
              <a:gdLst>
                <a:gd name="T0" fmla="*/ 19 w 27"/>
                <a:gd name="T1" fmla="*/ 89 h 91"/>
                <a:gd name="T2" fmla="*/ 15 w 27"/>
                <a:gd name="T3" fmla="*/ 90 h 91"/>
                <a:gd name="T4" fmla="*/ 11 w 27"/>
                <a:gd name="T5" fmla="*/ 89 h 91"/>
                <a:gd name="T6" fmla="*/ 8 w 27"/>
                <a:gd name="T7" fmla="*/ 88 h 91"/>
                <a:gd name="T8" fmla="*/ 5 w 27"/>
                <a:gd name="T9" fmla="*/ 85 h 91"/>
                <a:gd name="T10" fmla="*/ 2 w 27"/>
                <a:gd name="T11" fmla="*/ 82 h 91"/>
                <a:gd name="T12" fmla="*/ 1 w 27"/>
                <a:gd name="T13" fmla="*/ 77 h 91"/>
                <a:gd name="T14" fmla="*/ 0 w 27"/>
                <a:gd name="T15" fmla="*/ 71 h 91"/>
                <a:gd name="T16" fmla="*/ 1 w 27"/>
                <a:gd name="T17" fmla="*/ 62 h 91"/>
                <a:gd name="T18" fmla="*/ 2 w 27"/>
                <a:gd name="T19" fmla="*/ 55 h 91"/>
                <a:gd name="T20" fmla="*/ 3 w 27"/>
                <a:gd name="T21" fmla="*/ 49 h 91"/>
                <a:gd name="T22" fmla="*/ 5 w 27"/>
                <a:gd name="T23" fmla="*/ 45 h 91"/>
                <a:gd name="T24" fmla="*/ 7 w 27"/>
                <a:gd name="T25" fmla="*/ 41 h 91"/>
                <a:gd name="T26" fmla="*/ 9 w 27"/>
                <a:gd name="T27" fmla="*/ 36 h 91"/>
                <a:gd name="T28" fmla="*/ 12 w 27"/>
                <a:gd name="T29" fmla="*/ 29 h 91"/>
                <a:gd name="T30" fmla="*/ 15 w 27"/>
                <a:gd name="T31" fmla="*/ 21 h 91"/>
                <a:gd name="T32" fmla="*/ 17 w 27"/>
                <a:gd name="T33" fmla="*/ 13 h 91"/>
                <a:gd name="T34" fmla="*/ 18 w 27"/>
                <a:gd name="T35" fmla="*/ 7 h 91"/>
                <a:gd name="T36" fmla="*/ 20 w 27"/>
                <a:gd name="T37" fmla="*/ 2 h 91"/>
                <a:gd name="T38" fmla="*/ 22 w 27"/>
                <a:gd name="T39" fmla="*/ 0 h 91"/>
                <a:gd name="T40" fmla="*/ 23 w 27"/>
                <a:gd name="T41" fmla="*/ 3 h 91"/>
                <a:gd name="T42" fmla="*/ 24 w 27"/>
                <a:gd name="T43" fmla="*/ 5 h 91"/>
                <a:gd name="T44" fmla="*/ 25 w 27"/>
                <a:gd name="T45" fmla="*/ 9 h 91"/>
                <a:gd name="T46" fmla="*/ 25 w 27"/>
                <a:gd name="T47" fmla="*/ 13 h 91"/>
                <a:gd name="T48" fmla="*/ 25 w 27"/>
                <a:gd name="T49" fmla="*/ 19 h 91"/>
                <a:gd name="T50" fmla="*/ 26 w 27"/>
                <a:gd name="T51" fmla="*/ 24 h 91"/>
                <a:gd name="T52" fmla="*/ 26 w 27"/>
                <a:gd name="T53" fmla="*/ 30 h 91"/>
                <a:gd name="T54" fmla="*/ 26 w 27"/>
                <a:gd name="T55" fmla="*/ 36 h 91"/>
                <a:gd name="T56" fmla="*/ 26 w 27"/>
                <a:gd name="T57" fmla="*/ 41 h 91"/>
                <a:gd name="T58" fmla="*/ 25 w 27"/>
                <a:gd name="T59" fmla="*/ 46 h 91"/>
                <a:gd name="T60" fmla="*/ 25 w 27"/>
                <a:gd name="T61" fmla="*/ 49 h 91"/>
                <a:gd name="T62" fmla="*/ 24 w 27"/>
                <a:gd name="T63" fmla="*/ 51 h 91"/>
                <a:gd name="T64" fmla="*/ 23 w 27"/>
                <a:gd name="T65" fmla="*/ 53 h 91"/>
                <a:gd name="T66" fmla="*/ 22 w 27"/>
                <a:gd name="T67" fmla="*/ 55 h 91"/>
                <a:gd name="T68" fmla="*/ 21 w 27"/>
                <a:gd name="T69" fmla="*/ 57 h 91"/>
                <a:gd name="T70" fmla="*/ 19 w 27"/>
                <a:gd name="T71" fmla="*/ 59 h 91"/>
                <a:gd name="T72" fmla="*/ 18 w 27"/>
                <a:gd name="T73" fmla="*/ 62 h 91"/>
                <a:gd name="T74" fmla="*/ 17 w 27"/>
                <a:gd name="T75" fmla="*/ 64 h 91"/>
                <a:gd name="T76" fmla="*/ 16 w 27"/>
                <a:gd name="T77" fmla="*/ 66 h 91"/>
                <a:gd name="T78" fmla="*/ 16 w 27"/>
                <a:gd name="T79" fmla="*/ 69 h 91"/>
                <a:gd name="T80" fmla="*/ 16 w 27"/>
                <a:gd name="T81" fmla="*/ 73 h 91"/>
                <a:gd name="T82" fmla="*/ 16 w 27"/>
                <a:gd name="T83" fmla="*/ 78 h 91"/>
                <a:gd name="T84" fmla="*/ 18 w 27"/>
                <a:gd name="T85" fmla="*/ 83 h 91"/>
                <a:gd name="T86" fmla="*/ 21 w 27"/>
                <a:gd name="T87" fmla="*/ 89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 h="91">
                  <a:moveTo>
                    <a:pt x="21" y="89"/>
                  </a:moveTo>
                  <a:lnTo>
                    <a:pt x="19" y="89"/>
                  </a:lnTo>
                  <a:lnTo>
                    <a:pt x="17" y="90"/>
                  </a:lnTo>
                  <a:lnTo>
                    <a:pt x="15" y="90"/>
                  </a:lnTo>
                  <a:lnTo>
                    <a:pt x="13" y="90"/>
                  </a:lnTo>
                  <a:lnTo>
                    <a:pt x="11" y="89"/>
                  </a:lnTo>
                  <a:lnTo>
                    <a:pt x="10" y="89"/>
                  </a:lnTo>
                  <a:lnTo>
                    <a:pt x="8" y="88"/>
                  </a:lnTo>
                  <a:lnTo>
                    <a:pt x="6" y="87"/>
                  </a:lnTo>
                  <a:lnTo>
                    <a:pt x="5" y="85"/>
                  </a:lnTo>
                  <a:lnTo>
                    <a:pt x="3" y="84"/>
                  </a:lnTo>
                  <a:lnTo>
                    <a:pt x="2" y="82"/>
                  </a:lnTo>
                  <a:lnTo>
                    <a:pt x="2" y="79"/>
                  </a:lnTo>
                  <a:lnTo>
                    <a:pt x="1" y="77"/>
                  </a:lnTo>
                  <a:lnTo>
                    <a:pt x="0" y="74"/>
                  </a:lnTo>
                  <a:lnTo>
                    <a:pt x="0" y="71"/>
                  </a:lnTo>
                  <a:lnTo>
                    <a:pt x="0" y="67"/>
                  </a:lnTo>
                  <a:lnTo>
                    <a:pt x="1" y="62"/>
                  </a:lnTo>
                  <a:lnTo>
                    <a:pt x="1" y="58"/>
                  </a:lnTo>
                  <a:lnTo>
                    <a:pt x="2" y="55"/>
                  </a:lnTo>
                  <a:lnTo>
                    <a:pt x="2" y="52"/>
                  </a:lnTo>
                  <a:lnTo>
                    <a:pt x="3" y="49"/>
                  </a:lnTo>
                  <a:lnTo>
                    <a:pt x="4" y="47"/>
                  </a:lnTo>
                  <a:lnTo>
                    <a:pt x="5" y="45"/>
                  </a:lnTo>
                  <a:lnTo>
                    <a:pt x="6" y="43"/>
                  </a:lnTo>
                  <a:lnTo>
                    <a:pt x="7" y="41"/>
                  </a:lnTo>
                  <a:lnTo>
                    <a:pt x="8" y="38"/>
                  </a:lnTo>
                  <a:lnTo>
                    <a:pt x="9" y="36"/>
                  </a:lnTo>
                  <a:lnTo>
                    <a:pt x="10" y="33"/>
                  </a:lnTo>
                  <a:lnTo>
                    <a:pt x="12" y="29"/>
                  </a:lnTo>
                  <a:lnTo>
                    <a:pt x="13" y="25"/>
                  </a:lnTo>
                  <a:lnTo>
                    <a:pt x="15" y="21"/>
                  </a:lnTo>
                  <a:lnTo>
                    <a:pt x="16" y="15"/>
                  </a:lnTo>
                  <a:lnTo>
                    <a:pt x="17" y="13"/>
                  </a:lnTo>
                  <a:lnTo>
                    <a:pt x="17" y="10"/>
                  </a:lnTo>
                  <a:lnTo>
                    <a:pt x="18" y="7"/>
                  </a:lnTo>
                  <a:lnTo>
                    <a:pt x="19" y="4"/>
                  </a:lnTo>
                  <a:lnTo>
                    <a:pt x="20" y="2"/>
                  </a:lnTo>
                  <a:lnTo>
                    <a:pt x="21" y="0"/>
                  </a:lnTo>
                  <a:lnTo>
                    <a:pt x="22" y="0"/>
                  </a:lnTo>
                  <a:lnTo>
                    <a:pt x="23" y="2"/>
                  </a:lnTo>
                  <a:lnTo>
                    <a:pt x="23" y="3"/>
                  </a:lnTo>
                  <a:lnTo>
                    <a:pt x="24" y="3"/>
                  </a:lnTo>
                  <a:lnTo>
                    <a:pt x="24" y="5"/>
                  </a:lnTo>
                  <a:lnTo>
                    <a:pt x="24" y="7"/>
                  </a:lnTo>
                  <a:lnTo>
                    <a:pt x="25" y="9"/>
                  </a:lnTo>
                  <a:lnTo>
                    <a:pt x="25" y="11"/>
                  </a:lnTo>
                  <a:lnTo>
                    <a:pt x="25" y="13"/>
                  </a:lnTo>
                  <a:lnTo>
                    <a:pt x="25" y="16"/>
                  </a:lnTo>
                  <a:lnTo>
                    <a:pt x="25" y="19"/>
                  </a:lnTo>
                  <a:lnTo>
                    <a:pt x="26" y="21"/>
                  </a:lnTo>
                  <a:lnTo>
                    <a:pt x="26" y="24"/>
                  </a:lnTo>
                  <a:lnTo>
                    <a:pt x="26" y="27"/>
                  </a:lnTo>
                  <a:lnTo>
                    <a:pt x="26" y="30"/>
                  </a:lnTo>
                  <a:lnTo>
                    <a:pt x="26" y="33"/>
                  </a:lnTo>
                  <a:lnTo>
                    <a:pt x="26" y="36"/>
                  </a:lnTo>
                  <a:lnTo>
                    <a:pt x="26" y="39"/>
                  </a:lnTo>
                  <a:lnTo>
                    <a:pt x="26" y="41"/>
                  </a:lnTo>
                  <a:lnTo>
                    <a:pt x="25" y="44"/>
                  </a:lnTo>
                  <a:lnTo>
                    <a:pt x="25" y="46"/>
                  </a:lnTo>
                  <a:lnTo>
                    <a:pt x="25" y="47"/>
                  </a:lnTo>
                  <a:lnTo>
                    <a:pt x="25" y="49"/>
                  </a:lnTo>
                  <a:lnTo>
                    <a:pt x="24" y="50"/>
                  </a:lnTo>
                  <a:lnTo>
                    <a:pt x="24" y="51"/>
                  </a:lnTo>
                  <a:lnTo>
                    <a:pt x="23" y="52"/>
                  </a:lnTo>
                  <a:lnTo>
                    <a:pt x="23" y="53"/>
                  </a:lnTo>
                  <a:lnTo>
                    <a:pt x="22" y="54"/>
                  </a:lnTo>
                  <a:lnTo>
                    <a:pt x="22" y="55"/>
                  </a:lnTo>
                  <a:lnTo>
                    <a:pt x="21" y="56"/>
                  </a:lnTo>
                  <a:lnTo>
                    <a:pt x="21" y="57"/>
                  </a:lnTo>
                  <a:lnTo>
                    <a:pt x="20" y="58"/>
                  </a:lnTo>
                  <a:lnTo>
                    <a:pt x="19" y="59"/>
                  </a:lnTo>
                  <a:lnTo>
                    <a:pt x="19" y="61"/>
                  </a:lnTo>
                  <a:lnTo>
                    <a:pt x="18" y="62"/>
                  </a:lnTo>
                  <a:lnTo>
                    <a:pt x="18" y="63"/>
                  </a:lnTo>
                  <a:lnTo>
                    <a:pt x="17" y="64"/>
                  </a:lnTo>
                  <a:lnTo>
                    <a:pt x="17" y="65"/>
                  </a:lnTo>
                  <a:lnTo>
                    <a:pt x="16" y="66"/>
                  </a:lnTo>
                  <a:lnTo>
                    <a:pt x="16" y="68"/>
                  </a:lnTo>
                  <a:lnTo>
                    <a:pt x="16" y="69"/>
                  </a:lnTo>
                  <a:lnTo>
                    <a:pt x="16" y="71"/>
                  </a:lnTo>
                  <a:lnTo>
                    <a:pt x="16" y="73"/>
                  </a:lnTo>
                  <a:lnTo>
                    <a:pt x="16" y="75"/>
                  </a:lnTo>
                  <a:lnTo>
                    <a:pt x="16" y="78"/>
                  </a:lnTo>
                  <a:lnTo>
                    <a:pt x="17" y="80"/>
                  </a:lnTo>
                  <a:lnTo>
                    <a:pt x="18" y="83"/>
                  </a:lnTo>
                  <a:lnTo>
                    <a:pt x="19" y="85"/>
                  </a:lnTo>
                  <a:lnTo>
                    <a:pt x="21" y="89"/>
                  </a:lnTo>
                </a:path>
              </a:pathLst>
            </a:custGeom>
            <a:solidFill>
              <a:srgbClr val="006645"/>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48" name="Freeform 199"/>
            <p:cNvSpPr>
              <a:spLocks/>
            </p:cNvSpPr>
            <p:nvPr/>
          </p:nvSpPr>
          <p:spPr bwMode="auto">
            <a:xfrm>
              <a:off x="2752" y="1706"/>
              <a:ext cx="26" cy="84"/>
            </a:xfrm>
            <a:custGeom>
              <a:avLst/>
              <a:gdLst>
                <a:gd name="T0" fmla="*/ 13 w 26"/>
                <a:gd name="T1" fmla="*/ 20 h 84"/>
                <a:gd name="T2" fmla="*/ 10 w 26"/>
                <a:gd name="T3" fmla="*/ 27 h 84"/>
                <a:gd name="T4" fmla="*/ 8 w 26"/>
                <a:gd name="T5" fmla="*/ 33 h 84"/>
                <a:gd name="T6" fmla="*/ 6 w 26"/>
                <a:gd name="T7" fmla="*/ 38 h 84"/>
                <a:gd name="T8" fmla="*/ 4 w 26"/>
                <a:gd name="T9" fmla="*/ 41 h 84"/>
                <a:gd name="T10" fmla="*/ 2 w 26"/>
                <a:gd name="T11" fmla="*/ 45 h 84"/>
                <a:gd name="T12" fmla="*/ 1 w 26"/>
                <a:gd name="T13" fmla="*/ 50 h 84"/>
                <a:gd name="T14" fmla="*/ 0 w 26"/>
                <a:gd name="T15" fmla="*/ 57 h 84"/>
                <a:gd name="T16" fmla="*/ 0 w 26"/>
                <a:gd name="T17" fmla="*/ 64 h 84"/>
                <a:gd name="T18" fmla="*/ 1 w 26"/>
                <a:gd name="T19" fmla="*/ 70 h 84"/>
                <a:gd name="T20" fmla="*/ 2 w 26"/>
                <a:gd name="T21" fmla="*/ 75 h 84"/>
                <a:gd name="T22" fmla="*/ 4 w 26"/>
                <a:gd name="T23" fmla="*/ 78 h 84"/>
                <a:gd name="T24" fmla="*/ 7 w 26"/>
                <a:gd name="T25" fmla="*/ 81 h 84"/>
                <a:gd name="T26" fmla="*/ 10 w 26"/>
                <a:gd name="T27" fmla="*/ 82 h 84"/>
                <a:gd name="T28" fmla="*/ 14 w 26"/>
                <a:gd name="T29" fmla="*/ 83 h 84"/>
                <a:gd name="T30" fmla="*/ 17 w 26"/>
                <a:gd name="T31" fmla="*/ 83 h 84"/>
                <a:gd name="T32" fmla="*/ 18 w 26"/>
                <a:gd name="T33" fmla="*/ 79 h 84"/>
                <a:gd name="T34" fmla="*/ 15 w 26"/>
                <a:gd name="T35" fmla="*/ 74 h 84"/>
                <a:gd name="T36" fmla="*/ 14 w 26"/>
                <a:gd name="T37" fmla="*/ 69 h 84"/>
                <a:gd name="T38" fmla="*/ 14 w 26"/>
                <a:gd name="T39" fmla="*/ 65 h 84"/>
                <a:gd name="T40" fmla="*/ 14 w 26"/>
                <a:gd name="T41" fmla="*/ 62 h 84"/>
                <a:gd name="T42" fmla="*/ 15 w 26"/>
                <a:gd name="T43" fmla="*/ 59 h 84"/>
                <a:gd name="T44" fmla="*/ 16 w 26"/>
                <a:gd name="T45" fmla="*/ 57 h 84"/>
                <a:gd name="T46" fmla="*/ 17 w 26"/>
                <a:gd name="T47" fmla="*/ 56 h 84"/>
                <a:gd name="T48" fmla="*/ 18 w 26"/>
                <a:gd name="T49" fmla="*/ 53 h 84"/>
                <a:gd name="T50" fmla="*/ 19 w 26"/>
                <a:gd name="T51" fmla="*/ 51 h 84"/>
                <a:gd name="T52" fmla="*/ 20 w 26"/>
                <a:gd name="T53" fmla="*/ 49 h 84"/>
                <a:gd name="T54" fmla="*/ 21 w 26"/>
                <a:gd name="T55" fmla="*/ 47 h 84"/>
                <a:gd name="T56" fmla="*/ 22 w 26"/>
                <a:gd name="T57" fmla="*/ 45 h 84"/>
                <a:gd name="T58" fmla="*/ 23 w 26"/>
                <a:gd name="T59" fmla="*/ 43 h 84"/>
                <a:gd name="T60" fmla="*/ 24 w 26"/>
                <a:gd name="T61" fmla="*/ 40 h 84"/>
                <a:gd name="T62" fmla="*/ 24 w 26"/>
                <a:gd name="T63" fmla="*/ 36 h 84"/>
                <a:gd name="T64" fmla="*/ 25 w 26"/>
                <a:gd name="T65" fmla="*/ 30 h 84"/>
                <a:gd name="T66" fmla="*/ 25 w 26"/>
                <a:gd name="T67" fmla="*/ 25 h 84"/>
                <a:gd name="T68" fmla="*/ 25 w 26"/>
                <a:gd name="T69" fmla="*/ 20 h 84"/>
                <a:gd name="T70" fmla="*/ 24 w 26"/>
                <a:gd name="T71" fmla="*/ 15 h 84"/>
                <a:gd name="T72" fmla="*/ 24 w 26"/>
                <a:gd name="T73" fmla="*/ 11 h 84"/>
                <a:gd name="T74" fmla="*/ 24 w 26"/>
                <a:gd name="T75" fmla="*/ 7 h 84"/>
                <a:gd name="T76" fmla="*/ 23 w 26"/>
                <a:gd name="T77" fmla="*/ 4 h 84"/>
                <a:gd name="T78" fmla="*/ 23 w 26"/>
                <a:gd name="T79" fmla="*/ 2 h 84"/>
                <a:gd name="T80" fmla="*/ 21 w 26"/>
                <a:gd name="T81" fmla="*/ 0 h 84"/>
                <a:gd name="T82" fmla="*/ 19 w 26"/>
                <a:gd name="T83" fmla="*/ 2 h 84"/>
                <a:gd name="T84" fmla="*/ 17 w 26"/>
                <a:gd name="T85" fmla="*/ 7 h 84"/>
                <a:gd name="T86" fmla="*/ 15 w 26"/>
                <a:gd name="T87" fmla="*/ 13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 h="84">
                  <a:moveTo>
                    <a:pt x="14" y="14"/>
                  </a:moveTo>
                  <a:lnTo>
                    <a:pt x="13" y="20"/>
                  </a:lnTo>
                  <a:lnTo>
                    <a:pt x="12" y="24"/>
                  </a:lnTo>
                  <a:lnTo>
                    <a:pt x="10" y="27"/>
                  </a:lnTo>
                  <a:lnTo>
                    <a:pt x="9" y="31"/>
                  </a:lnTo>
                  <a:lnTo>
                    <a:pt x="8" y="33"/>
                  </a:lnTo>
                  <a:lnTo>
                    <a:pt x="7" y="36"/>
                  </a:lnTo>
                  <a:lnTo>
                    <a:pt x="6" y="38"/>
                  </a:lnTo>
                  <a:lnTo>
                    <a:pt x="5" y="40"/>
                  </a:lnTo>
                  <a:lnTo>
                    <a:pt x="4" y="41"/>
                  </a:lnTo>
                  <a:lnTo>
                    <a:pt x="3" y="43"/>
                  </a:lnTo>
                  <a:lnTo>
                    <a:pt x="2" y="45"/>
                  </a:lnTo>
                  <a:lnTo>
                    <a:pt x="2" y="47"/>
                  </a:lnTo>
                  <a:lnTo>
                    <a:pt x="1" y="50"/>
                  </a:lnTo>
                  <a:lnTo>
                    <a:pt x="1" y="53"/>
                  </a:lnTo>
                  <a:lnTo>
                    <a:pt x="0" y="57"/>
                  </a:lnTo>
                  <a:lnTo>
                    <a:pt x="0" y="61"/>
                  </a:lnTo>
                  <a:lnTo>
                    <a:pt x="0" y="64"/>
                  </a:lnTo>
                  <a:lnTo>
                    <a:pt x="0" y="67"/>
                  </a:lnTo>
                  <a:lnTo>
                    <a:pt x="1" y="70"/>
                  </a:lnTo>
                  <a:lnTo>
                    <a:pt x="1" y="72"/>
                  </a:lnTo>
                  <a:lnTo>
                    <a:pt x="2" y="75"/>
                  </a:lnTo>
                  <a:lnTo>
                    <a:pt x="3" y="77"/>
                  </a:lnTo>
                  <a:lnTo>
                    <a:pt x="4" y="78"/>
                  </a:lnTo>
                  <a:lnTo>
                    <a:pt x="6" y="80"/>
                  </a:lnTo>
                  <a:lnTo>
                    <a:pt x="7" y="81"/>
                  </a:lnTo>
                  <a:lnTo>
                    <a:pt x="9" y="82"/>
                  </a:lnTo>
                  <a:lnTo>
                    <a:pt x="10" y="82"/>
                  </a:lnTo>
                  <a:lnTo>
                    <a:pt x="12" y="83"/>
                  </a:lnTo>
                  <a:lnTo>
                    <a:pt x="14" y="83"/>
                  </a:lnTo>
                  <a:lnTo>
                    <a:pt x="16" y="83"/>
                  </a:lnTo>
                  <a:lnTo>
                    <a:pt x="17" y="83"/>
                  </a:lnTo>
                  <a:lnTo>
                    <a:pt x="19" y="82"/>
                  </a:lnTo>
                  <a:lnTo>
                    <a:pt x="18" y="79"/>
                  </a:lnTo>
                  <a:lnTo>
                    <a:pt x="16" y="76"/>
                  </a:lnTo>
                  <a:lnTo>
                    <a:pt x="15" y="74"/>
                  </a:lnTo>
                  <a:lnTo>
                    <a:pt x="15" y="71"/>
                  </a:lnTo>
                  <a:lnTo>
                    <a:pt x="14" y="69"/>
                  </a:lnTo>
                  <a:lnTo>
                    <a:pt x="14" y="67"/>
                  </a:lnTo>
                  <a:lnTo>
                    <a:pt x="14" y="65"/>
                  </a:lnTo>
                  <a:lnTo>
                    <a:pt x="14" y="64"/>
                  </a:lnTo>
                  <a:lnTo>
                    <a:pt x="14" y="62"/>
                  </a:lnTo>
                  <a:lnTo>
                    <a:pt x="15" y="61"/>
                  </a:lnTo>
                  <a:lnTo>
                    <a:pt x="15" y="59"/>
                  </a:lnTo>
                  <a:lnTo>
                    <a:pt x="16" y="58"/>
                  </a:lnTo>
                  <a:lnTo>
                    <a:pt x="16" y="57"/>
                  </a:lnTo>
                  <a:lnTo>
                    <a:pt x="16" y="56"/>
                  </a:lnTo>
                  <a:lnTo>
                    <a:pt x="17" y="56"/>
                  </a:lnTo>
                  <a:lnTo>
                    <a:pt x="17" y="55"/>
                  </a:lnTo>
                  <a:lnTo>
                    <a:pt x="18" y="53"/>
                  </a:lnTo>
                  <a:lnTo>
                    <a:pt x="18" y="52"/>
                  </a:lnTo>
                  <a:lnTo>
                    <a:pt x="19" y="51"/>
                  </a:lnTo>
                  <a:lnTo>
                    <a:pt x="19" y="50"/>
                  </a:lnTo>
                  <a:lnTo>
                    <a:pt x="20" y="49"/>
                  </a:lnTo>
                  <a:lnTo>
                    <a:pt x="20" y="48"/>
                  </a:lnTo>
                  <a:lnTo>
                    <a:pt x="21" y="47"/>
                  </a:lnTo>
                  <a:lnTo>
                    <a:pt x="22" y="46"/>
                  </a:lnTo>
                  <a:lnTo>
                    <a:pt x="22" y="45"/>
                  </a:lnTo>
                  <a:lnTo>
                    <a:pt x="23" y="44"/>
                  </a:lnTo>
                  <a:lnTo>
                    <a:pt x="23" y="43"/>
                  </a:lnTo>
                  <a:lnTo>
                    <a:pt x="23" y="41"/>
                  </a:lnTo>
                  <a:lnTo>
                    <a:pt x="24" y="40"/>
                  </a:lnTo>
                  <a:lnTo>
                    <a:pt x="24" y="38"/>
                  </a:lnTo>
                  <a:lnTo>
                    <a:pt x="24" y="36"/>
                  </a:lnTo>
                  <a:lnTo>
                    <a:pt x="25" y="33"/>
                  </a:lnTo>
                  <a:lnTo>
                    <a:pt x="25" y="30"/>
                  </a:lnTo>
                  <a:lnTo>
                    <a:pt x="25" y="28"/>
                  </a:lnTo>
                  <a:lnTo>
                    <a:pt x="25" y="25"/>
                  </a:lnTo>
                  <a:lnTo>
                    <a:pt x="25" y="23"/>
                  </a:lnTo>
                  <a:lnTo>
                    <a:pt x="25" y="20"/>
                  </a:lnTo>
                  <a:lnTo>
                    <a:pt x="25" y="18"/>
                  </a:lnTo>
                  <a:lnTo>
                    <a:pt x="24" y="15"/>
                  </a:lnTo>
                  <a:lnTo>
                    <a:pt x="24" y="13"/>
                  </a:lnTo>
                  <a:lnTo>
                    <a:pt x="24" y="11"/>
                  </a:lnTo>
                  <a:lnTo>
                    <a:pt x="24" y="9"/>
                  </a:lnTo>
                  <a:lnTo>
                    <a:pt x="24" y="7"/>
                  </a:lnTo>
                  <a:lnTo>
                    <a:pt x="24" y="5"/>
                  </a:lnTo>
                  <a:lnTo>
                    <a:pt x="23" y="4"/>
                  </a:lnTo>
                  <a:lnTo>
                    <a:pt x="23" y="3"/>
                  </a:lnTo>
                  <a:lnTo>
                    <a:pt x="23" y="2"/>
                  </a:lnTo>
                  <a:lnTo>
                    <a:pt x="22" y="1"/>
                  </a:lnTo>
                  <a:lnTo>
                    <a:pt x="21" y="0"/>
                  </a:lnTo>
                  <a:lnTo>
                    <a:pt x="20" y="1"/>
                  </a:lnTo>
                  <a:lnTo>
                    <a:pt x="19" y="2"/>
                  </a:lnTo>
                  <a:lnTo>
                    <a:pt x="18" y="5"/>
                  </a:lnTo>
                  <a:lnTo>
                    <a:pt x="17" y="7"/>
                  </a:lnTo>
                  <a:lnTo>
                    <a:pt x="16" y="10"/>
                  </a:lnTo>
                  <a:lnTo>
                    <a:pt x="15" y="13"/>
                  </a:lnTo>
                  <a:lnTo>
                    <a:pt x="14" y="14"/>
                  </a:lnTo>
                </a:path>
              </a:pathLst>
            </a:custGeom>
            <a:solidFill>
              <a:srgbClr val="00836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49" name="Freeform 200"/>
            <p:cNvSpPr>
              <a:spLocks/>
            </p:cNvSpPr>
            <p:nvPr/>
          </p:nvSpPr>
          <p:spPr bwMode="auto">
            <a:xfrm>
              <a:off x="2752" y="1711"/>
              <a:ext cx="25" cy="78"/>
            </a:xfrm>
            <a:custGeom>
              <a:avLst/>
              <a:gdLst>
                <a:gd name="T0" fmla="*/ 12 w 25"/>
                <a:gd name="T1" fmla="*/ 19 h 78"/>
                <a:gd name="T2" fmla="*/ 9 w 25"/>
                <a:gd name="T3" fmla="*/ 26 h 78"/>
                <a:gd name="T4" fmla="*/ 7 w 25"/>
                <a:gd name="T5" fmla="*/ 31 h 78"/>
                <a:gd name="T6" fmla="*/ 5 w 25"/>
                <a:gd name="T7" fmla="*/ 35 h 78"/>
                <a:gd name="T8" fmla="*/ 3 w 25"/>
                <a:gd name="T9" fmla="*/ 38 h 78"/>
                <a:gd name="T10" fmla="*/ 2 w 25"/>
                <a:gd name="T11" fmla="*/ 42 h 78"/>
                <a:gd name="T12" fmla="*/ 1 w 25"/>
                <a:gd name="T13" fmla="*/ 46 h 78"/>
                <a:gd name="T14" fmla="*/ 0 w 25"/>
                <a:gd name="T15" fmla="*/ 52 h 78"/>
                <a:gd name="T16" fmla="*/ 0 w 25"/>
                <a:gd name="T17" fmla="*/ 59 h 78"/>
                <a:gd name="T18" fmla="*/ 1 w 25"/>
                <a:gd name="T19" fmla="*/ 64 h 78"/>
                <a:gd name="T20" fmla="*/ 2 w 25"/>
                <a:gd name="T21" fmla="*/ 69 h 78"/>
                <a:gd name="T22" fmla="*/ 4 w 25"/>
                <a:gd name="T23" fmla="*/ 72 h 78"/>
                <a:gd name="T24" fmla="*/ 7 w 25"/>
                <a:gd name="T25" fmla="*/ 75 h 78"/>
                <a:gd name="T26" fmla="*/ 10 w 25"/>
                <a:gd name="T27" fmla="*/ 76 h 78"/>
                <a:gd name="T28" fmla="*/ 13 w 25"/>
                <a:gd name="T29" fmla="*/ 77 h 78"/>
                <a:gd name="T30" fmla="*/ 16 w 25"/>
                <a:gd name="T31" fmla="*/ 77 h 78"/>
                <a:gd name="T32" fmla="*/ 16 w 25"/>
                <a:gd name="T33" fmla="*/ 73 h 78"/>
                <a:gd name="T34" fmla="*/ 14 w 25"/>
                <a:gd name="T35" fmla="*/ 68 h 78"/>
                <a:gd name="T36" fmla="*/ 13 w 25"/>
                <a:gd name="T37" fmla="*/ 64 h 78"/>
                <a:gd name="T38" fmla="*/ 13 w 25"/>
                <a:gd name="T39" fmla="*/ 60 h 78"/>
                <a:gd name="T40" fmla="*/ 13 w 25"/>
                <a:gd name="T41" fmla="*/ 57 h 78"/>
                <a:gd name="T42" fmla="*/ 14 w 25"/>
                <a:gd name="T43" fmla="*/ 54 h 78"/>
                <a:gd name="T44" fmla="*/ 15 w 25"/>
                <a:gd name="T45" fmla="*/ 52 h 78"/>
                <a:gd name="T46" fmla="*/ 16 w 25"/>
                <a:gd name="T47" fmla="*/ 50 h 78"/>
                <a:gd name="T48" fmla="*/ 17 w 25"/>
                <a:gd name="T49" fmla="*/ 46 h 78"/>
                <a:gd name="T50" fmla="*/ 18 w 25"/>
                <a:gd name="T51" fmla="*/ 44 h 78"/>
                <a:gd name="T52" fmla="*/ 19 w 25"/>
                <a:gd name="T53" fmla="*/ 42 h 78"/>
                <a:gd name="T54" fmla="*/ 20 w 25"/>
                <a:gd name="T55" fmla="*/ 40 h 78"/>
                <a:gd name="T56" fmla="*/ 21 w 25"/>
                <a:gd name="T57" fmla="*/ 38 h 78"/>
                <a:gd name="T58" fmla="*/ 22 w 25"/>
                <a:gd name="T59" fmla="*/ 36 h 78"/>
                <a:gd name="T60" fmla="*/ 23 w 25"/>
                <a:gd name="T61" fmla="*/ 32 h 78"/>
                <a:gd name="T62" fmla="*/ 23 w 25"/>
                <a:gd name="T63" fmla="*/ 28 h 78"/>
                <a:gd name="T64" fmla="*/ 24 w 25"/>
                <a:gd name="T65" fmla="*/ 23 h 78"/>
                <a:gd name="T66" fmla="*/ 24 w 25"/>
                <a:gd name="T67" fmla="*/ 18 h 78"/>
                <a:gd name="T68" fmla="*/ 24 w 25"/>
                <a:gd name="T69" fmla="*/ 14 h 78"/>
                <a:gd name="T70" fmla="*/ 24 w 25"/>
                <a:gd name="T71" fmla="*/ 10 h 78"/>
                <a:gd name="T72" fmla="*/ 23 w 25"/>
                <a:gd name="T73" fmla="*/ 7 h 78"/>
                <a:gd name="T74" fmla="*/ 23 w 25"/>
                <a:gd name="T75" fmla="*/ 4 h 78"/>
                <a:gd name="T76" fmla="*/ 22 w 25"/>
                <a:gd name="T77" fmla="*/ 2 h 78"/>
                <a:gd name="T78" fmla="*/ 21 w 25"/>
                <a:gd name="T79" fmla="*/ 0 h 78"/>
                <a:gd name="T80" fmla="*/ 18 w 25"/>
                <a:gd name="T81" fmla="*/ 2 h 78"/>
                <a:gd name="T82" fmla="*/ 16 w 25"/>
                <a:gd name="T83" fmla="*/ 7 h 78"/>
                <a:gd name="T84" fmla="*/ 14 w 25"/>
                <a:gd name="T85" fmla="*/ 13 h 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 h="78">
                  <a:moveTo>
                    <a:pt x="13" y="14"/>
                  </a:moveTo>
                  <a:lnTo>
                    <a:pt x="12" y="19"/>
                  </a:lnTo>
                  <a:lnTo>
                    <a:pt x="10" y="23"/>
                  </a:lnTo>
                  <a:lnTo>
                    <a:pt x="9" y="26"/>
                  </a:lnTo>
                  <a:lnTo>
                    <a:pt x="8" y="29"/>
                  </a:lnTo>
                  <a:lnTo>
                    <a:pt x="7" y="31"/>
                  </a:lnTo>
                  <a:lnTo>
                    <a:pt x="6" y="33"/>
                  </a:lnTo>
                  <a:lnTo>
                    <a:pt x="5" y="35"/>
                  </a:lnTo>
                  <a:lnTo>
                    <a:pt x="4" y="37"/>
                  </a:lnTo>
                  <a:lnTo>
                    <a:pt x="3" y="38"/>
                  </a:lnTo>
                  <a:lnTo>
                    <a:pt x="2" y="40"/>
                  </a:lnTo>
                  <a:lnTo>
                    <a:pt x="2" y="42"/>
                  </a:lnTo>
                  <a:lnTo>
                    <a:pt x="1" y="44"/>
                  </a:lnTo>
                  <a:lnTo>
                    <a:pt x="1" y="46"/>
                  </a:lnTo>
                  <a:lnTo>
                    <a:pt x="0" y="49"/>
                  </a:lnTo>
                  <a:lnTo>
                    <a:pt x="0" y="52"/>
                  </a:lnTo>
                  <a:lnTo>
                    <a:pt x="0" y="55"/>
                  </a:lnTo>
                  <a:lnTo>
                    <a:pt x="0" y="59"/>
                  </a:lnTo>
                  <a:lnTo>
                    <a:pt x="0" y="61"/>
                  </a:lnTo>
                  <a:lnTo>
                    <a:pt x="1" y="64"/>
                  </a:lnTo>
                  <a:lnTo>
                    <a:pt x="1" y="66"/>
                  </a:lnTo>
                  <a:lnTo>
                    <a:pt x="2" y="69"/>
                  </a:lnTo>
                  <a:lnTo>
                    <a:pt x="3" y="70"/>
                  </a:lnTo>
                  <a:lnTo>
                    <a:pt x="4" y="72"/>
                  </a:lnTo>
                  <a:lnTo>
                    <a:pt x="5" y="73"/>
                  </a:lnTo>
                  <a:lnTo>
                    <a:pt x="7" y="75"/>
                  </a:lnTo>
                  <a:lnTo>
                    <a:pt x="8" y="76"/>
                  </a:lnTo>
                  <a:lnTo>
                    <a:pt x="10" y="76"/>
                  </a:lnTo>
                  <a:lnTo>
                    <a:pt x="11" y="77"/>
                  </a:lnTo>
                  <a:lnTo>
                    <a:pt x="13" y="77"/>
                  </a:lnTo>
                  <a:lnTo>
                    <a:pt x="15" y="77"/>
                  </a:lnTo>
                  <a:lnTo>
                    <a:pt x="16" y="77"/>
                  </a:lnTo>
                  <a:lnTo>
                    <a:pt x="18" y="76"/>
                  </a:lnTo>
                  <a:lnTo>
                    <a:pt x="16" y="73"/>
                  </a:lnTo>
                  <a:lnTo>
                    <a:pt x="15" y="71"/>
                  </a:lnTo>
                  <a:lnTo>
                    <a:pt x="14" y="68"/>
                  </a:lnTo>
                  <a:lnTo>
                    <a:pt x="13" y="66"/>
                  </a:lnTo>
                  <a:lnTo>
                    <a:pt x="13" y="64"/>
                  </a:lnTo>
                  <a:lnTo>
                    <a:pt x="13" y="62"/>
                  </a:lnTo>
                  <a:lnTo>
                    <a:pt x="13" y="60"/>
                  </a:lnTo>
                  <a:lnTo>
                    <a:pt x="13" y="58"/>
                  </a:lnTo>
                  <a:lnTo>
                    <a:pt x="13" y="57"/>
                  </a:lnTo>
                  <a:lnTo>
                    <a:pt x="13" y="56"/>
                  </a:lnTo>
                  <a:lnTo>
                    <a:pt x="14" y="54"/>
                  </a:lnTo>
                  <a:lnTo>
                    <a:pt x="14" y="53"/>
                  </a:lnTo>
                  <a:lnTo>
                    <a:pt x="15" y="52"/>
                  </a:lnTo>
                  <a:lnTo>
                    <a:pt x="15" y="51"/>
                  </a:lnTo>
                  <a:lnTo>
                    <a:pt x="16" y="50"/>
                  </a:lnTo>
                  <a:lnTo>
                    <a:pt x="16" y="48"/>
                  </a:lnTo>
                  <a:lnTo>
                    <a:pt x="17" y="46"/>
                  </a:lnTo>
                  <a:lnTo>
                    <a:pt x="17" y="45"/>
                  </a:lnTo>
                  <a:lnTo>
                    <a:pt x="18" y="44"/>
                  </a:lnTo>
                  <a:lnTo>
                    <a:pt x="19" y="43"/>
                  </a:lnTo>
                  <a:lnTo>
                    <a:pt x="19" y="42"/>
                  </a:lnTo>
                  <a:lnTo>
                    <a:pt x="20" y="41"/>
                  </a:lnTo>
                  <a:lnTo>
                    <a:pt x="20" y="40"/>
                  </a:lnTo>
                  <a:lnTo>
                    <a:pt x="21" y="39"/>
                  </a:lnTo>
                  <a:lnTo>
                    <a:pt x="21" y="38"/>
                  </a:lnTo>
                  <a:lnTo>
                    <a:pt x="22" y="37"/>
                  </a:lnTo>
                  <a:lnTo>
                    <a:pt x="22" y="36"/>
                  </a:lnTo>
                  <a:lnTo>
                    <a:pt x="22" y="34"/>
                  </a:lnTo>
                  <a:lnTo>
                    <a:pt x="23" y="32"/>
                  </a:lnTo>
                  <a:lnTo>
                    <a:pt x="23" y="30"/>
                  </a:lnTo>
                  <a:lnTo>
                    <a:pt x="23" y="28"/>
                  </a:lnTo>
                  <a:lnTo>
                    <a:pt x="24" y="25"/>
                  </a:lnTo>
                  <a:lnTo>
                    <a:pt x="24" y="23"/>
                  </a:lnTo>
                  <a:lnTo>
                    <a:pt x="24" y="21"/>
                  </a:lnTo>
                  <a:lnTo>
                    <a:pt x="24" y="18"/>
                  </a:lnTo>
                  <a:lnTo>
                    <a:pt x="24" y="16"/>
                  </a:lnTo>
                  <a:lnTo>
                    <a:pt x="24" y="14"/>
                  </a:lnTo>
                  <a:lnTo>
                    <a:pt x="24" y="12"/>
                  </a:lnTo>
                  <a:lnTo>
                    <a:pt x="24" y="10"/>
                  </a:lnTo>
                  <a:lnTo>
                    <a:pt x="24" y="8"/>
                  </a:lnTo>
                  <a:lnTo>
                    <a:pt x="23" y="7"/>
                  </a:lnTo>
                  <a:lnTo>
                    <a:pt x="23" y="5"/>
                  </a:lnTo>
                  <a:lnTo>
                    <a:pt x="23" y="4"/>
                  </a:lnTo>
                  <a:lnTo>
                    <a:pt x="23" y="3"/>
                  </a:lnTo>
                  <a:lnTo>
                    <a:pt x="22" y="2"/>
                  </a:lnTo>
                  <a:lnTo>
                    <a:pt x="22" y="1"/>
                  </a:lnTo>
                  <a:lnTo>
                    <a:pt x="21" y="0"/>
                  </a:lnTo>
                  <a:lnTo>
                    <a:pt x="20" y="1"/>
                  </a:lnTo>
                  <a:lnTo>
                    <a:pt x="18" y="2"/>
                  </a:lnTo>
                  <a:lnTo>
                    <a:pt x="17" y="5"/>
                  </a:lnTo>
                  <a:lnTo>
                    <a:pt x="16" y="7"/>
                  </a:lnTo>
                  <a:lnTo>
                    <a:pt x="15" y="10"/>
                  </a:lnTo>
                  <a:lnTo>
                    <a:pt x="14" y="13"/>
                  </a:lnTo>
                  <a:lnTo>
                    <a:pt x="13" y="14"/>
                  </a:lnTo>
                </a:path>
              </a:pathLst>
            </a:custGeom>
            <a:solidFill>
              <a:srgbClr val="00A190"/>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50" name="Freeform 201"/>
            <p:cNvSpPr>
              <a:spLocks/>
            </p:cNvSpPr>
            <p:nvPr/>
          </p:nvSpPr>
          <p:spPr bwMode="auto">
            <a:xfrm>
              <a:off x="2752" y="1719"/>
              <a:ext cx="25" cy="70"/>
            </a:xfrm>
            <a:custGeom>
              <a:avLst/>
              <a:gdLst>
                <a:gd name="T0" fmla="*/ 11 w 25"/>
                <a:gd name="T1" fmla="*/ 18 h 70"/>
                <a:gd name="T2" fmla="*/ 8 w 25"/>
                <a:gd name="T3" fmla="*/ 24 h 70"/>
                <a:gd name="T4" fmla="*/ 6 w 25"/>
                <a:gd name="T5" fmla="*/ 28 h 70"/>
                <a:gd name="T6" fmla="*/ 4 w 25"/>
                <a:gd name="T7" fmla="*/ 32 h 70"/>
                <a:gd name="T8" fmla="*/ 3 w 25"/>
                <a:gd name="T9" fmla="*/ 34 h 70"/>
                <a:gd name="T10" fmla="*/ 1 w 25"/>
                <a:gd name="T11" fmla="*/ 37 h 70"/>
                <a:gd name="T12" fmla="*/ 1 w 25"/>
                <a:gd name="T13" fmla="*/ 41 h 70"/>
                <a:gd name="T14" fmla="*/ 0 w 25"/>
                <a:gd name="T15" fmla="*/ 45 h 70"/>
                <a:gd name="T16" fmla="*/ 0 w 25"/>
                <a:gd name="T17" fmla="*/ 51 h 70"/>
                <a:gd name="T18" fmla="*/ 1 w 25"/>
                <a:gd name="T19" fmla="*/ 56 h 70"/>
                <a:gd name="T20" fmla="*/ 2 w 25"/>
                <a:gd name="T21" fmla="*/ 60 h 70"/>
                <a:gd name="T22" fmla="*/ 4 w 25"/>
                <a:gd name="T23" fmla="*/ 64 h 70"/>
                <a:gd name="T24" fmla="*/ 7 w 25"/>
                <a:gd name="T25" fmla="*/ 66 h 70"/>
                <a:gd name="T26" fmla="*/ 9 w 25"/>
                <a:gd name="T27" fmla="*/ 68 h 70"/>
                <a:gd name="T28" fmla="*/ 12 w 25"/>
                <a:gd name="T29" fmla="*/ 69 h 70"/>
                <a:gd name="T30" fmla="*/ 16 w 25"/>
                <a:gd name="T31" fmla="*/ 69 h 70"/>
                <a:gd name="T32" fmla="*/ 16 w 25"/>
                <a:gd name="T33" fmla="*/ 66 h 70"/>
                <a:gd name="T34" fmla="*/ 13 w 25"/>
                <a:gd name="T35" fmla="*/ 61 h 70"/>
                <a:gd name="T36" fmla="*/ 12 w 25"/>
                <a:gd name="T37" fmla="*/ 57 h 70"/>
                <a:gd name="T38" fmla="*/ 12 w 25"/>
                <a:gd name="T39" fmla="*/ 53 h 70"/>
                <a:gd name="T40" fmla="*/ 12 w 25"/>
                <a:gd name="T41" fmla="*/ 50 h 70"/>
                <a:gd name="T42" fmla="*/ 13 w 25"/>
                <a:gd name="T43" fmla="*/ 48 h 70"/>
                <a:gd name="T44" fmla="*/ 14 w 25"/>
                <a:gd name="T45" fmla="*/ 46 h 70"/>
                <a:gd name="T46" fmla="*/ 14 w 25"/>
                <a:gd name="T47" fmla="*/ 44 h 70"/>
                <a:gd name="T48" fmla="*/ 15 w 25"/>
                <a:gd name="T49" fmla="*/ 41 h 70"/>
                <a:gd name="T50" fmla="*/ 16 w 25"/>
                <a:gd name="T51" fmla="*/ 38 h 70"/>
                <a:gd name="T52" fmla="*/ 18 w 25"/>
                <a:gd name="T53" fmla="*/ 36 h 70"/>
                <a:gd name="T54" fmla="*/ 19 w 25"/>
                <a:gd name="T55" fmla="*/ 34 h 70"/>
                <a:gd name="T56" fmla="*/ 20 w 25"/>
                <a:gd name="T57" fmla="*/ 32 h 70"/>
                <a:gd name="T58" fmla="*/ 21 w 25"/>
                <a:gd name="T59" fmla="*/ 30 h 70"/>
                <a:gd name="T60" fmla="*/ 22 w 25"/>
                <a:gd name="T61" fmla="*/ 27 h 70"/>
                <a:gd name="T62" fmla="*/ 23 w 25"/>
                <a:gd name="T63" fmla="*/ 24 h 70"/>
                <a:gd name="T64" fmla="*/ 23 w 25"/>
                <a:gd name="T65" fmla="*/ 20 h 70"/>
                <a:gd name="T66" fmla="*/ 24 w 25"/>
                <a:gd name="T67" fmla="*/ 15 h 70"/>
                <a:gd name="T68" fmla="*/ 24 w 25"/>
                <a:gd name="T69" fmla="*/ 12 h 70"/>
                <a:gd name="T70" fmla="*/ 24 w 25"/>
                <a:gd name="T71" fmla="*/ 9 h 70"/>
                <a:gd name="T72" fmla="*/ 24 w 25"/>
                <a:gd name="T73" fmla="*/ 6 h 70"/>
                <a:gd name="T74" fmla="*/ 23 w 25"/>
                <a:gd name="T75" fmla="*/ 3 h 70"/>
                <a:gd name="T76" fmla="*/ 22 w 25"/>
                <a:gd name="T77" fmla="*/ 1 h 70"/>
                <a:gd name="T78" fmla="*/ 21 w 25"/>
                <a:gd name="T79" fmla="*/ 0 h 70"/>
                <a:gd name="T80" fmla="*/ 18 w 25"/>
                <a:gd name="T81" fmla="*/ 3 h 70"/>
                <a:gd name="T82" fmla="*/ 15 w 25"/>
                <a:gd name="T83" fmla="*/ 7 h 70"/>
                <a:gd name="T84" fmla="*/ 13 w 25"/>
                <a:gd name="T85" fmla="*/ 12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 h="70">
                  <a:moveTo>
                    <a:pt x="12" y="14"/>
                  </a:moveTo>
                  <a:lnTo>
                    <a:pt x="11" y="18"/>
                  </a:lnTo>
                  <a:lnTo>
                    <a:pt x="9" y="21"/>
                  </a:lnTo>
                  <a:lnTo>
                    <a:pt x="8" y="24"/>
                  </a:lnTo>
                  <a:lnTo>
                    <a:pt x="7" y="26"/>
                  </a:lnTo>
                  <a:lnTo>
                    <a:pt x="6" y="28"/>
                  </a:lnTo>
                  <a:lnTo>
                    <a:pt x="5" y="30"/>
                  </a:lnTo>
                  <a:lnTo>
                    <a:pt x="4" y="32"/>
                  </a:lnTo>
                  <a:lnTo>
                    <a:pt x="3" y="33"/>
                  </a:lnTo>
                  <a:lnTo>
                    <a:pt x="3" y="34"/>
                  </a:lnTo>
                  <a:lnTo>
                    <a:pt x="2" y="36"/>
                  </a:lnTo>
                  <a:lnTo>
                    <a:pt x="1" y="37"/>
                  </a:lnTo>
                  <a:lnTo>
                    <a:pt x="1" y="39"/>
                  </a:lnTo>
                  <a:lnTo>
                    <a:pt x="1" y="41"/>
                  </a:lnTo>
                  <a:lnTo>
                    <a:pt x="0" y="43"/>
                  </a:lnTo>
                  <a:lnTo>
                    <a:pt x="0" y="45"/>
                  </a:lnTo>
                  <a:lnTo>
                    <a:pt x="0" y="48"/>
                  </a:lnTo>
                  <a:lnTo>
                    <a:pt x="0" y="51"/>
                  </a:lnTo>
                  <a:lnTo>
                    <a:pt x="0" y="54"/>
                  </a:lnTo>
                  <a:lnTo>
                    <a:pt x="1" y="56"/>
                  </a:lnTo>
                  <a:lnTo>
                    <a:pt x="2" y="58"/>
                  </a:lnTo>
                  <a:lnTo>
                    <a:pt x="2" y="60"/>
                  </a:lnTo>
                  <a:lnTo>
                    <a:pt x="3" y="62"/>
                  </a:lnTo>
                  <a:lnTo>
                    <a:pt x="4" y="64"/>
                  </a:lnTo>
                  <a:lnTo>
                    <a:pt x="5" y="65"/>
                  </a:lnTo>
                  <a:lnTo>
                    <a:pt x="7" y="66"/>
                  </a:lnTo>
                  <a:lnTo>
                    <a:pt x="8" y="67"/>
                  </a:lnTo>
                  <a:lnTo>
                    <a:pt x="9" y="68"/>
                  </a:lnTo>
                  <a:lnTo>
                    <a:pt x="11" y="69"/>
                  </a:lnTo>
                  <a:lnTo>
                    <a:pt x="12" y="69"/>
                  </a:lnTo>
                  <a:lnTo>
                    <a:pt x="14" y="69"/>
                  </a:lnTo>
                  <a:lnTo>
                    <a:pt x="16" y="69"/>
                  </a:lnTo>
                  <a:lnTo>
                    <a:pt x="17" y="68"/>
                  </a:lnTo>
                  <a:lnTo>
                    <a:pt x="16" y="66"/>
                  </a:lnTo>
                  <a:lnTo>
                    <a:pt x="14" y="63"/>
                  </a:lnTo>
                  <a:lnTo>
                    <a:pt x="13" y="61"/>
                  </a:lnTo>
                  <a:lnTo>
                    <a:pt x="13" y="59"/>
                  </a:lnTo>
                  <a:lnTo>
                    <a:pt x="12" y="57"/>
                  </a:lnTo>
                  <a:lnTo>
                    <a:pt x="12" y="55"/>
                  </a:lnTo>
                  <a:lnTo>
                    <a:pt x="12" y="53"/>
                  </a:lnTo>
                  <a:lnTo>
                    <a:pt x="12" y="51"/>
                  </a:lnTo>
                  <a:lnTo>
                    <a:pt x="12" y="50"/>
                  </a:lnTo>
                  <a:lnTo>
                    <a:pt x="13" y="49"/>
                  </a:lnTo>
                  <a:lnTo>
                    <a:pt x="13" y="48"/>
                  </a:lnTo>
                  <a:lnTo>
                    <a:pt x="13" y="47"/>
                  </a:lnTo>
                  <a:lnTo>
                    <a:pt x="14" y="46"/>
                  </a:lnTo>
                  <a:lnTo>
                    <a:pt x="14" y="45"/>
                  </a:lnTo>
                  <a:lnTo>
                    <a:pt x="14" y="44"/>
                  </a:lnTo>
                  <a:lnTo>
                    <a:pt x="15" y="43"/>
                  </a:lnTo>
                  <a:lnTo>
                    <a:pt x="15" y="41"/>
                  </a:lnTo>
                  <a:lnTo>
                    <a:pt x="16" y="39"/>
                  </a:lnTo>
                  <a:lnTo>
                    <a:pt x="16" y="38"/>
                  </a:lnTo>
                  <a:lnTo>
                    <a:pt x="17" y="37"/>
                  </a:lnTo>
                  <a:lnTo>
                    <a:pt x="18" y="36"/>
                  </a:lnTo>
                  <a:lnTo>
                    <a:pt x="18" y="35"/>
                  </a:lnTo>
                  <a:lnTo>
                    <a:pt x="19" y="34"/>
                  </a:lnTo>
                  <a:lnTo>
                    <a:pt x="19" y="33"/>
                  </a:lnTo>
                  <a:lnTo>
                    <a:pt x="20" y="32"/>
                  </a:lnTo>
                  <a:lnTo>
                    <a:pt x="20" y="31"/>
                  </a:lnTo>
                  <a:lnTo>
                    <a:pt x="21" y="30"/>
                  </a:lnTo>
                  <a:lnTo>
                    <a:pt x="21" y="29"/>
                  </a:lnTo>
                  <a:lnTo>
                    <a:pt x="22" y="27"/>
                  </a:lnTo>
                  <a:lnTo>
                    <a:pt x="22" y="26"/>
                  </a:lnTo>
                  <a:lnTo>
                    <a:pt x="23" y="24"/>
                  </a:lnTo>
                  <a:lnTo>
                    <a:pt x="23" y="22"/>
                  </a:lnTo>
                  <a:lnTo>
                    <a:pt x="23" y="20"/>
                  </a:lnTo>
                  <a:lnTo>
                    <a:pt x="24" y="18"/>
                  </a:lnTo>
                  <a:lnTo>
                    <a:pt x="24" y="15"/>
                  </a:lnTo>
                  <a:lnTo>
                    <a:pt x="24" y="14"/>
                  </a:lnTo>
                  <a:lnTo>
                    <a:pt x="24" y="12"/>
                  </a:lnTo>
                  <a:lnTo>
                    <a:pt x="24" y="10"/>
                  </a:lnTo>
                  <a:lnTo>
                    <a:pt x="24" y="9"/>
                  </a:lnTo>
                  <a:lnTo>
                    <a:pt x="24" y="7"/>
                  </a:lnTo>
                  <a:lnTo>
                    <a:pt x="24" y="6"/>
                  </a:lnTo>
                  <a:lnTo>
                    <a:pt x="23" y="5"/>
                  </a:lnTo>
                  <a:lnTo>
                    <a:pt x="23" y="3"/>
                  </a:lnTo>
                  <a:lnTo>
                    <a:pt x="23" y="2"/>
                  </a:lnTo>
                  <a:lnTo>
                    <a:pt x="22" y="1"/>
                  </a:lnTo>
                  <a:lnTo>
                    <a:pt x="22" y="0"/>
                  </a:lnTo>
                  <a:lnTo>
                    <a:pt x="21" y="0"/>
                  </a:lnTo>
                  <a:lnTo>
                    <a:pt x="20" y="1"/>
                  </a:lnTo>
                  <a:lnTo>
                    <a:pt x="18" y="3"/>
                  </a:lnTo>
                  <a:lnTo>
                    <a:pt x="17" y="5"/>
                  </a:lnTo>
                  <a:lnTo>
                    <a:pt x="15" y="7"/>
                  </a:lnTo>
                  <a:lnTo>
                    <a:pt x="14" y="10"/>
                  </a:lnTo>
                  <a:lnTo>
                    <a:pt x="13" y="12"/>
                  </a:lnTo>
                  <a:lnTo>
                    <a:pt x="12" y="14"/>
                  </a:lnTo>
                </a:path>
              </a:pathLst>
            </a:custGeom>
            <a:solidFill>
              <a:srgbClr val="00BDB6"/>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51" name="Freeform 202"/>
            <p:cNvSpPr>
              <a:spLocks/>
            </p:cNvSpPr>
            <p:nvPr/>
          </p:nvSpPr>
          <p:spPr bwMode="auto">
            <a:xfrm>
              <a:off x="2752" y="1724"/>
              <a:ext cx="25" cy="65"/>
            </a:xfrm>
            <a:custGeom>
              <a:avLst/>
              <a:gdLst>
                <a:gd name="T0" fmla="*/ 15 w 25"/>
                <a:gd name="T1" fmla="*/ 64 h 65"/>
                <a:gd name="T2" fmla="*/ 12 w 25"/>
                <a:gd name="T3" fmla="*/ 64 h 65"/>
                <a:gd name="T4" fmla="*/ 9 w 25"/>
                <a:gd name="T5" fmla="*/ 63 h 65"/>
                <a:gd name="T6" fmla="*/ 6 w 25"/>
                <a:gd name="T7" fmla="*/ 61 h 65"/>
                <a:gd name="T8" fmla="*/ 4 w 25"/>
                <a:gd name="T9" fmla="*/ 58 h 65"/>
                <a:gd name="T10" fmla="*/ 2 w 25"/>
                <a:gd name="T11" fmla="*/ 55 h 65"/>
                <a:gd name="T12" fmla="*/ 1 w 25"/>
                <a:gd name="T13" fmla="*/ 51 h 65"/>
                <a:gd name="T14" fmla="*/ 0 w 25"/>
                <a:gd name="T15" fmla="*/ 46 h 65"/>
                <a:gd name="T16" fmla="*/ 0 w 25"/>
                <a:gd name="T17" fmla="*/ 41 h 65"/>
                <a:gd name="T18" fmla="*/ 0 w 25"/>
                <a:gd name="T19" fmla="*/ 38 h 65"/>
                <a:gd name="T20" fmla="*/ 1 w 25"/>
                <a:gd name="T21" fmla="*/ 35 h 65"/>
                <a:gd name="T22" fmla="*/ 2 w 25"/>
                <a:gd name="T23" fmla="*/ 32 h 65"/>
                <a:gd name="T24" fmla="*/ 4 w 25"/>
                <a:gd name="T25" fmla="*/ 30 h 65"/>
                <a:gd name="T26" fmla="*/ 5 w 25"/>
                <a:gd name="T27" fmla="*/ 27 h 65"/>
                <a:gd name="T28" fmla="*/ 7 w 25"/>
                <a:gd name="T29" fmla="*/ 23 h 65"/>
                <a:gd name="T30" fmla="*/ 9 w 25"/>
                <a:gd name="T31" fmla="*/ 18 h 65"/>
                <a:gd name="T32" fmla="*/ 12 w 25"/>
                <a:gd name="T33" fmla="*/ 13 h 65"/>
                <a:gd name="T34" fmla="*/ 15 w 25"/>
                <a:gd name="T35" fmla="*/ 8 h 65"/>
                <a:gd name="T36" fmla="*/ 18 w 25"/>
                <a:gd name="T37" fmla="*/ 3 h 65"/>
                <a:gd name="T38" fmla="*/ 21 w 25"/>
                <a:gd name="T39" fmla="*/ 0 h 65"/>
                <a:gd name="T40" fmla="*/ 23 w 25"/>
                <a:gd name="T41" fmla="*/ 1 h 65"/>
                <a:gd name="T42" fmla="*/ 24 w 25"/>
                <a:gd name="T43" fmla="*/ 3 h 65"/>
                <a:gd name="T44" fmla="*/ 24 w 25"/>
                <a:gd name="T45" fmla="*/ 7 h 65"/>
                <a:gd name="T46" fmla="*/ 23 w 25"/>
                <a:gd name="T47" fmla="*/ 13 h 65"/>
                <a:gd name="T48" fmla="*/ 22 w 25"/>
                <a:gd name="T49" fmla="*/ 19 h 65"/>
                <a:gd name="T50" fmla="*/ 21 w 25"/>
                <a:gd name="T51" fmla="*/ 23 h 65"/>
                <a:gd name="T52" fmla="*/ 20 w 25"/>
                <a:gd name="T53" fmla="*/ 25 h 65"/>
                <a:gd name="T54" fmla="*/ 19 w 25"/>
                <a:gd name="T55" fmla="*/ 27 h 65"/>
                <a:gd name="T56" fmla="*/ 18 w 25"/>
                <a:gd name="T57" fmla="*/ 29 h 65"/>
                <a:gd name="T58" fmla="*/ 17 w 25"/>
                <a:gd name="T59" fmla="*/ 31 h 65"/>
                <a:gd name="T60" fmla="*/ 16 w 25"/>
                <a:gd name="T61" fmla="*/ 33 h 65"/>
                <a:gd name="T62" fmla="*/ 15 w 25"/>
                <a:gd name="T63" fmla="*/ 37 h 65"/>
                <a:gd name="T64" fmla="*/ 14 w 25"/>
                <a:gd name="T65" fmla="*/ 40 h 65"/>
                <a:gd name="T66" fmla="*/ 12 w 25"/>
                <a:gd name="T67" fmla="*/ 43 h 65"/>
                <a:gd name="T68" fmla="*/ 11 w 25"/>
                <a:gd name="T69" fmla="*/ 46 h 65"/>
                <a:gd name="T70" fmla="*/ 11 w 25"/>
                <a:gd name="T71" fmla="*/ 49 h 65"/>
                <a:gd name="T72" fmla="*/ 11 w 25"/>
                <a:gd name="T73" fmla="*/ 52 h 65"/>
                <a:gd name="T74" fmla="*/ 13 w 25"/>
                <a:gd name="T75" fmla="*/ 56 h 65"/>
                <a:gd name="T76" fmla="*/ 15 w 25"/>
                <a:gd name="T77" fmla="*/ 61 h 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5" h="65">
                  <a:moveTo>
                    <a:pt x="17" y="64"/>
                  </a:moveTo>
                  <a:lnTo>
                    <a:pt x="15" y="64"/>
                  </a:lnTo>
                  <a:lnTo>
                    <a:pt x="13" y="64"/>
                  </a:lnTo>
                  <a:lnTo>
                    <a:pt x="12" y="64"/>
                  </a:lnTo>
                  <a:lnTo>
                    <a:pt x="10" y="63"/>
                  </a:lnTo>
                  <a:lnTo>
                    <a:pt x="9" y="63"/>
                  </a:lnTo>
                  <a:lnTo>
                    <a:pt x="8" y="62"/>
                  </a:lnTo>
                  <a:lnTo>
                    <a:pt x="6" y="61"/>
                  </a:lnTo>
                  <a:lnTo>
                    <a:pt x="5" y="60"/>
                  </a:lnTo>
                  <a:lnTo>
                    <a:pt x="4" y="58"/>
                  </a:lnTo>
                  <a:lnTo>
                    <a:pt x="3" y="57"/>
                  </a:lnTo>
                  <a:lnTo>
                    <a:pt x="2" y="55"/>
                  </a:lnTo>
                  <a:lnTo>
                    <a:pt x="2" y="53"/>
                  </a:lnTo>
                  <a:lnTo>
                    <a:pt x="1" y="51"/>
                  </a:lnTo>
                  <a:lnTo>
                    <a:pt x="1" y="49"/>
                  </a:lnTo>
                  <a:lnTo>
                    <a:pt x="0" y="46"/>
                  </a:lnTo>
                  <a:lnTo>
                    <a:pt x="0" y="43"/>
                  </a:lnTo>
                  <a:lnTo>
                    <a:pt x="0" y="41"/>
                  </a:lnTo>
                  <a:lnTo>
                    <a:pt x="0" y="39"/>
                  </a:lnTo>
                  <a:lnTo>
                    <a:pt x="0" y="38"/>
                  </a:lnTo>
                  <a:lnTo>
                    <a:pt x="1" y="36"/>
                  </a:lnTo>
                  <a:lnTo>
                    <a:pt x="1" y="35"/>
                  </a:lnTo>
                  <a:lnTo>
                    <a:pt x="1" y="34"/>
                  </a:lnTo>
                  <a:lnTo>
                    <a:pt x="2" y="32"/>
                  </a:lnTo>
                  <a:lnTo>
                    <a:pt x="3" y="31"/>
                  </a:lnTo>
                  <a:lnTo>
                    <a:pt x="4" y="30"/>
                  </a:lnTo>
                  <a:lnTo>
                    <a:pt x="4" y="28"/>
                  </a:lnTo>
                  <a:lnTo>
                    <a:pt x="5" y="27"/>
                  </a:lnTo>
                  <a:lnTo>
                    <a:pt x="6" y="25"/>
                  </a:lnTo>
                  <a:lnTo>
                    <a:pt x="7" y="23"/>
                  </a:lnTo>
                  <a:lnTo>
                    <a:pt x="8" y="20"/>
                  </a:lnTo>
                  <a:lnTo>
                    <a:pt x="9" y="18"/>
                  </a:lnTo>
                  <a:lnTo>
                    <a:pt x="11" y="14"/>
                  </a:lnTo>
                  <a:lnTo>
                    <a:pt x="12" y="13"/>
                  </a:lnTo>
                  <a:lnTo>
                    <a:pt x="13" y="11"/>
                  </a:lnTo>
                  <a:lnTo>
                    <a:pt x="15" y="8"/>
                  </a:lnTo>
                  <a:lnTo>
                    <a:pt x="16" y="6"/>
                  </a:lnTo>
                  <a:lnTo>
                    <a:pt x="18" y="3"/>
                  </a:lnTo>
                  <a:lnTo>
                    <a:pt x="20" y="2"/>
                  </a:lnTo>
                  <a:lnTo>
                    <a:pt x="21" y="0"/>
                  </a:lnTo>
                  <a:lnTo>
                    <a:pt x="22" y="0"/>
                  </a:lnTo>
                  <a:lnTo>
                    <a:pt x="23" y="1"/>
                  </a:lnTo>
                  <a:lnTo>
                    <a:pt x="23" y="2"/>
                  </a:lnTo>
                  <a:lnTo>
                    <a:pt x="24" y="3"/>
                  </a:lnTo>
                  <a:lnTo>
                    <a:pt x="24" y="5"/>
                  </a:lnTo>
                  <a:lnTo>
                    <a:pt x="24" y="7"/>
                  </a:lnTo>
                  <a:lnTo>
                    <a:pt x="24" y="10"/>
                  </a:lnTo>
                  <a:lnTo>
                    <a:pt x="23" y="13"/>
                  </a:lnTo>
                  <a:lnTo>
                    <a:pt x="23" y="17"/>
                  </a:lnTo>
                  <a:lnTo>
                    <a:pt x="22" y="19"/>
                  </a:lnTo>
                  <a:lnTo>
                    <a:pt x="22" y="21"/>
                  </a:lnTo>
                  <a:lnTo>
                    <a:pt x="21" y="23"/>
                  </a:lnTo>
                  <a:lnTo>
                    <a:pt x="21" y="24"/>
                  </a:lnTo>
                  <a:lnTo>
                    <a:pt x="20" y="25"/>
                  </a:lnTo>
                  <a:lnTo>
                    <a:pt x="20" y="26"/>
                  </a:lnTo>
                  <a:lnTo>
                    <a:pt x="19" y="27"/>
                  </a:lnTo>
                  <a:lnTo>
                    <a:pt x="19" y="28"/>
                  </a:lnTo>
                  <a:lnTo>
                    <a:pt x="18" y="29"/>
                  </a:lnTo>
                  <a:lnTo>
                    <a:pt x="17" y="30"/>
                  </a:lnTo>
                  <a:lnTo>
                    <a:pt x="17" y="31"/>
                  </a:lnTo>
                  <a:lnTo>
                    <a:pt x="16" y="32"/>
                  </a:lnTo>
                  <a:lnTo>
                    <a:pt x="16" y="33"/>
                  </a:lnTo>
                  <a:lnTo>
                    <a:pt x="15" y="35"/>
                  </a:lnTo>
                  <a:lnTo>
                    <a:pt x="15" y="37"/>
                  </a:lnTo>
                  <a:lnTo>
                    <a:pt x="14" y="39"/>
                  </a:lnTo>
                  <a:lnTo>
                    <a:pt x="14" y="40"/>
                  </a:lnTo>
                  <a:lnTo>
                    <a:pt x="13" y="41"/>
                  </a:lnTo>
                  <a:lnTo>
                    <a:pt x="12" y="43"/>
                  </a:lnTo>
                  <a:lnTo>
                    <a:pt x="12" y="45"/>
                  </a:lnTo>
                  <a:lnTo>
                    <a:pt x="11" y="46"/>
                  </a:lnTo>
                  <a:lnTo>
                    <a:pt x="11" y="47"/>
                  </a:lnTo>
                  <a:lnTo>
                    <a:pt x="11" y="49"/>
                  </a:lnTo>
                  <a:lnTo>
                    <a:pt x="11" y="51"/>
                  </a:lnTo>
                  <a:lnTo>
                    <a:pt x="11" y="52"/>
                  </a:lnTo>
                  <a:lnTo>
                    <a:pt x="12" y="54"/>
                  </a:lnTo>
                  <a:lnTo>
                    <a:pt x="13" y="56"/>
                  </a:lnTo>
                  <a:lnTo>
                    <a:pt x="14" y="58"/>
                  </a:lnTo>
                  <a:lnTo>
                    <a:pt x="15" y="61"/>
                  </a:lnTo>
                  <a:lnTo>
                    <a:pt x="17" y="64"/>
                  </a:lnTo>
                </a:path>
              </a:pathLst>
            </a:custGeom>
            <a:solidFill>
              <a:srgbClr val="01D9D9"/>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52" name="Freeform 203"/>
            <p:cNvSpPr>
              <a:spLocks/>
            </p:cNvSpPr>
            <p:nvPr/>
          </p:nvSpPr>
          <p:spPr bwMode="auto">
            <a:xfrm>
              <a:off x="2756" y="1732"/>
              <a:ext cx="19" cy="55"/>
            </a:xfrm>
            <a:custGeom>
              <a:avLst/>
              <a:gdLst>
                <a:gd name="T0" fmla="*/ 11 w 19"/>
                <a:gd name="T1" fmla="*/ 54 h 55"/>
                <a:gd name="T2" fmla="*/ 9 w 19"/>
                <a:gd name="T3" fmla="*/ 54 h 55"/>
                <a:gd name="T4" fmla="*/ 7 w 19"/>
                <a:gd name="T5" fmla="*/ 53 h 55"/>
                <a:gd name="T6" fmla="*/ 5 w 19"/>
                <a:gd name="T7" fmla="*/ 52 h 55"/>
                <a:gd name="T8" fmla="*/ 4 w 19"/>
                <a:gd name="T9" fmla="*/ 50 h 55"/>
                <a:gd name="T10" fmla="*/ 2 w 19"/>
                <a:gd name="T11" fmla="*/ 47 h 55"/>
                <a:gd name="T12" fmla="*/ 1 w 19"/>
                <a:gd name="T13" fmla="*/ 44 h 55"/>
                <a:gd name="T14" fmla="*/ 0 w 19"/>
                <a:gd name="T15" fmla="*/ 40 h 55"/>
                <a:gd name="T16" fmla="*/ 0 w 19"/>
                <a:gd name="T17" fmla="*/ 37 h 55"/>
                <a:gd name="T18" fmla="*/ 0 w 19"/>
                <a:gd name="T19" fmla="*/ 35 h 55"/>
                <a:gd name="T20" fmla="*/ 0 w 19"/>
                <a:gd name="T21" fmla="*/ 33 h 55"/>
                <a:gd name="T22" fmla="*/ 1 w 19"/>
                <a:gd name="T23" fmla="*/ 31 h 55"/>
                <a:gd name="T24" fmla="*/ 1 w 19"/>
                <a:gd name="T25" fmla="*/ 29 h 55"/>
                <a:gd name="T26" fmla="*/ 2 w 19"/>
                <a:gd name="T27" fmla="*/ 27 h 55"/>
                <a:gd name="T28" fmla="*/ 3 w 19"/>
                <a:gd name="T29" fmla="*/ 24 h 55"/>
                <a:gd name="T30" fmla="*/ 4 w 19"/>
                <a:gd name="T31" fmla="*/ 21 h 55"/>
                <a:gd name="T32" fmla="*/ 6 w 19"/>
                <a:gd name="T33" fmla="*/ 18 h 55"/>
                <a:gd name="T34" fmla="*/ 8 w 19"/>
                <a:gd name="T35" fmla="*/ 15 h 55"/>
                <a:gd name="T36" fmla="*/ 9 w 19"/>
                <a:gd name="T37" fmla="*/ 12 h 55"/>
                <a:gd name="T38" fmla="*/ 11 w 19"/>
                <a:gd name="T39" fmla="*/ 8 h 55"/>
                <a:gd name="T40" fmla="*/ 12 w 19"/>
                <a:gd name="T41" fmla="*/ 6 h 55"/>
                <a:gd name="T42" fmla="*/ 14 w 19"/>
                <a:gd name="T43" fmla="*/ 3 h 55"/>
                <a:gd name="T44" fmla="*/ 15 w 19"/>
                <a:gd name="T45" fmla="*/ 1 h 55"/>
                <a:gd name="T46" fmla="*/ 16 w 19"/>
                <a:gd name="T47" fmla="*/ 0 h 55"/>
                <a:gd name="T48" fmla="*/ 17 w 19"/>
                <a:gd name="T49" fmla="*/ 0 h 55"/>
                <a:gd name="T50" fmla="*/ 18 w 19"/>
                <a:gd name="T51" fmla="*/ 1 h 55"/>
                <a:gd name="T52" fmla="*/ 18 w 19"/>
                <a:gd name="T53" fmla="*/ 3 h 55"/>
                <a:gd name="T54" fmla="*/ 18 w 19"/>
                <a:gd name="T55" fmla="*/ 5 h 55"/>
                <a:gd name="T56" fmla="*/ 17 w 19"/>
                <a:gd name="T57" fmla="*/ 7 h 55"/>
                <a:gd name="T58" fmla="*/ 17 w 19"/>
                <a:gd name="T59" fmla="*/ 10 h 55"/>
                <a:gd name="T60" fmla="*/ 16 w 19"/>
                <a:gd name="T61" fmla="*/ 13 h 55"/>
                <a:gd name="T62" fmla="*/ 14 w 19"/>
                <a:gd name="T63" fmla="*/ 16 h 55"/>
                <a:gd name="T64" fmla="*/ 12 w 19"/>
                <a:gd name="T65" fmla="*/ 20 h 55"/>
                <a:gd name="T66" fmla="*/ 11 w 19"/>
                <a:gd name="T67" fmla="*/ 21 h 55"/>
                <a:gd name="T68" fmla="*/ 10 w 19"/>
                <a:gd name="T69" fmla="*/ 23 h 55"/>
                <a:gd name="T70" fmla="*/ 10 w 19"/>
                <a:gd name="T71" fmla="*/ 25 h 55"/>
                <a:gd name="T72" fmla="*/ 9 w 19"/>
                <a:gd name="T73" fmla="*/ 26 h 55"/>
                <a:gd name="T74" fmla="*/ 9 w 19"/>
                <a:gd name="T75" fmla="*/ 27 h 55"/>
                <a:gd name="T76" fmla="*/ 8 w 19"/>
                <a:gd name="T77" fmla="*/ 29 h 55"/>
                <a:gd name="T78" fmla="*/ 8 w 19"/>
                <a:gd name="T79" fmla="*/ 30 h 55"/>
                <a:gd name="T80" fmla="*/ 7 w 19"/>
                <a:gd name="T81" fmla="*/ 33 h 55"/>
                <a:gd name="T82" fmla="*/ 7 w 19"/>
                <a:gd name="T83" fmla="*/ 34 h 55"/>
                <a:gd name="T84" fmla="*/ 6 w 19"/>
                <a:gd name="T85" fmla="*/ 36 h 55"/>
                <a:gd name="T86" fmla="*/ 6 w 19"/>
                <a:gd name="T87" fmla="*/ 38 h 55"/>
                <a:gd name="T88" fmla="*/ 7 w 19"/>
                <a:gd name="T89" fmla="*/ 41 h 55"/>
                <a:gd name="T90" fmla="*/ 7 w 19"/>
                <a:gd name="T91" fmla="*/ 44 h 55"/>
                <a:gd name="T92" fmla="*/ 8 w 19"/>
                <a:gd name="T93" fmla="*/ 47 h 55"/>
                <a:gd name="T94" fmla="*/ 9 w 19"/>
                <a:gd name="T95" fmla="*/ 50 h 55"/>
                <a:gd name="T96" fmla="*/ 11 w 19"/>
                <a:gd name="T97" fmla="*/ 54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 h="55">
                  <a:moveTo>
                    <a:pt x="11" y="54"/>
                  </a:moveTo>
                  <a:lnTo>
                    <a:pt x="9" y="54"/>
                  </a:lnTo>
                  <a:lnTo>
                    <a:pt x="7" y="53"/>
                  </a:lnTo>
                  <a:lnTo>
                    <a:pt x="5" y="52"/>
                  </a:lnTo>
                  <a:lnTo>
                    <a:pt x="4" y="50"/>
                  </a:lnTo>
                  <a:lnTo>
                    <a:pt x="2" y="47"/>
                  </a:lnTo>
                  <a:lnTo>
                    <a:pt x="1" y="44"/>
                  </a:lnTo>
                  <a:lnTo>
                    <a:pt x="0" y="40"/>
                  </a:lnTo>
                  <a:lnTo>
                    <a:pt x="0" y="37"/>
                  </a:lnTo>
                  <a:lnTo>
                    <a:pt x="0" y="35"/>
                  </a:lnTo>
                  <a:lnTo>
                    <a:pt x="0" y="33"/>
                  </a:lnTo>
                  <a:lnTo>
                    <a:pt x="1" y="31"/>
                  </a:lnTo>
                  <a:lnTo>
                    <a:pt x="1" y="29"/>
                  </a:lnTo>
                  <a:lnTo>
                    <a:pt x="2" y="27"/>
                  </a:lnTo>
                  <a:lnTo>
                    <a:pt x="3" y="24"/>
                  </a:lnTo>
                  <a:lnTo>
                    <a:pt x="4" y="21"/>
                  </a:lnTo>
                  <a:lnTo>
                    <a:pt x="6" y="18"/>
                  </a:lnTo>
                  <a:lnTo>
                    <a:pt x="8" y="15"/>
                  </a:lnTo>
                  <a:lnTo>
                    <a:pt x="9" y="12"/>
                  </a:lnTo>
                  <a:lnTo>
                    <a:pt x="11" y="8"/>
                  </a:lnTo>
                  <a:lnTo>
                    <a:pt x="12" y="6"/>
                  </a:lnTo>
                  <a:lnTo>
                    <a:pt x="14" y="3"/>
                  </a:lnTo>
                  <a:lnTo>
                    <a:pt x="15" y="1"/>
                  </a:lnTo>
                  <a:lnTo>
                    <a:pt x="16" y="0"/>
                  </a:lnTo>
                  <a:lnTo>
                    <a:pt x="17" y="0"/>
                  </a:lnTo>
                  <a:lnTo>
                    <a:pt x="18" y="1"/>
                  </a:lnTo>
                  <a:lnTo>
                    <a:pt x="18" y="3"/>
                  </a:lnTo>
                  <a:lnTo>
                    <a:pt x="18" y="5"/>
                  </a:lnTo>
                  <a:lnTo>
                    <a:pt x="17" y="7"/>
                  </a:lnTo>
                  <a:lnTo>
                    <a:pt x="17" y="10"/>
                  </a:lnTo>
                  <a:lnTo>
                    <a:pt x="16" y="13"/>
                  </a:lnTo>
                  <a:lnTo>
                    <a:pt x="14" y="16"/>
                  </a:lnTo>
                  <a:lnTo>
                    <a:pt x="12" y="20"/>
                  </a:lnTo>
                  <a:lnTo>
                    <a:pt x="11" y="21"/>
                  </a:lnTo>
                  <a:lnTo>
                    <a:pt x="10" y="23"/>
                  </a:lnTo>
                  <a:lnTo>
                    <a:pt x="10" y="25"/>
                  </a:lnTo>
                  <a:lnTo>
                    <a:pt x="9" y="26"/>
                  </a:lnTo>
                  <a:lnTo>
                    <a:pt x="9" y="27"/>
                  </a:lnTo>
                  <a:lnTo>
                    <a:pt x="8" y="29"/>
                  </a:lnTo>
                  <a:lnTo>
                    <a:pt x="8" y="30"/>
                  </a:lnTo>
                  <a:lnTo>
                    <a:pt x="7" y="33"/>
                  </a:lnTo>
                  <a:lnTo>
                    <a:pt x="7" y="34"/>
                  </a:lnTo>
                  <a:lnTo>
                    <a:pt x="6" y="36"/>
                  </a:lnTo>
                  <a:lnTo>
                    <a:pt x="6" y="38"/>
                  </a:lnTo>
                  <a:lnTo>
                    <a:pt x="7" y="41"/>
                  </a:lnTo>
                  <a:lnTo>
                    <a:pt x="7" y="44"/>
                  </a:lnTo>
                  <a:lnTo>
                    <a:pt x="8" y="47"/>
                  </a:lnTo>
                  <a:lnTo>
                    <a:pt x="9" y="50"/>
                  </a:lnTo>
                  <a:lnTo>
                    <a:pt x="11" y="54"/>
                  </a:lnTo>
                </a:path>
              </a:pathLst>
            </a:custGeom>
            <a:solidFill>
              <a:srgbClr val="A7FDFD"/>
            </a:solidFill>
            <a:ln w="12700" cap="rnd" cmpd="sng">
              <a:solidFill>
                <a:srgbClr val="4DEBEB"/>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553" name="Freeform 204"/>
            <p:cNvSpPr>
              <a:spLocks/>
            </p:cNvSpPr>
            <p:nvPr/>
          </p:nvSpPr>
          <p:spPr bwMode="auto">
            <a:xfrm>
              <a:off x="2916" y="1612"/>
              <a:ext cx="17" cy="205"/>
            </a:xfrm>
            <a:custGeom>
              <a:avLst/>
              <a:gdLst>
                <a:gd name="T0" fmla="*/ 6 w 17"/>
                <a:gd name="T1" fmla="*/ 204 h 205"/>
                <a:gd name="T2" fmla="*/ 6 w 17"/>
                <a:gd name="T3" fmla="*/ 203 h 205"/>
                <a:gd name="T4" fmla="*/ 6 w 17"/>
                <a:gd name="T5" fmla="*/ 201 h 205"/>
                <a:gd name="T6" fmla="*/ 6 w 17"/>
                <a:gd name="T7" fmla="*/ 199 h 205"/>
                <a:gd name="T8" fmla="*/ 6 w 17"/>
                <a:gd name="T9" fmla="*/ 196 h 205"/>
                <a:gd name="T10" fmla="*/ 6 w 17"/>
                <a:gd name="T11" fmla="*/ 192 h 205"/>
                <a:gd name="T12" fmla="*/ 9 w 17"/>
                <a:gd name="T13" fmla="*/ 188 h 205"/>
                <a:gd name="T14" fmla="*/ 9 w 17"/>
                <a:gd name="T15" fmla="*/ 183 h 205"/>
                <a:gd name="T16" fmla="*/ 9 w 17"/>
                <a:gd name="T17" fmla="*/ 178 h 205"/>
                <a:gd name="T18" fmla="*/ 9 w 17"/>
                <a:gd name="T19" fmla="*/ 172 h 205"/>
                <a:gd name="T20" fmla="*/ 9 w 17"/>
                <a:gd name="T21" fmla="*/ 166 h 205"/>
                <a:gd name="T22" fmla="*/ 12 w 17"/>
                <a:gd name="T23" fmla="*/ 160 h 205"/>
                <a:gd name="T24" fmla="*/ 12 w 17"/>
                <a:gd name="T25" fmla="*/ 153 h 205"/>
                <a:gd name="T26" fmla="*/ 12 w 17"/>
                <a:gd name="T27" fmla="*/ 146 h 205"/>
                <a:gd name="T28" fmla="*/ 12 w 17"/>
                <a:gd name="T29" fmla="*/ 138 h 205"/>
                <a:gd name="T30" fmla="*/ 12 w 17"/>
                <a:gd name="T31" fmla="*/ 131 h 205"/>
                <a:gd name="T32" fmla="*/ 16 w 17"/>
                <a:gd name="T33" fmla="*/ 123 h 205"/>
                <a:gd name="T34" fmla="*/ 16 w 17"/>
                <a:gd name="T35" fmla="*/ 115 h 205"/>
                <a:gd name="T36" fmla="*/ 16 w 17"/>
                <a:gd name="T37" fmla="*/ 107 h 205"/>
                <a:gd name="T38" fmla="*/ 16 w 17"/>
                <a:gd name="T39" fmla="*/ 99 h 205"/>
                <a:gd name="T40" fmla="*/ 16 w 17"/>
                <a:gd name="T41" fmla="*/ 90 h 205"/>
                <a:gd name="T42" fmla="*/ 16 w 17"/>
                <a:gd name="T43" fmla="*/ 82 h 205"/>
                <a:gd name="T44" fmla="*/ 16 w 17"/>
                <a:gd name="T45" fmla="*/ 74 h 205"/>
                <a:gd name="T46" fmla="*/ 16 w 17"/>
                <a:gd name="T47" fmla="*/ 66 h 205"/>
                <a:gd name="T48" fmla="*/ 12 w 17"/>
                <a:gd name="T49" fmla="*/ 58 h 205"/>
                <a:gd name="T50" fmla="*/ 12 w 17"/>
                <a:gd name="T51" fmla="*/ 50 h 205"/>
                <a:gd name="T52" fmla="*/ 12 w 17"/>
                <a:gd name="T53" fmla="*/ 42 h 205"/>
                <a:gd name="T54" fmla="*/ 9 w 17"/>
                <a:gd name="T55" fmla="*/ 34 h 205"/>
                <a:gd name="T56" fmla="*/ 9 w 17"/>
                <a:gd name="T57" fmla="*/ 27 h 205"/>
                <a:gd name="T58" fmla="*/ 6 w 17"/>
                <a:gd name="T59" fmla="*/ 19 h 205"/>
                <a:gd name="T60" fmla="*/ 6 w 17"/>
                <a:gd name="T61" fmla="*/ 13 h 205"/>
                <a:gd name="T62" fmla="*/ 3 w 17"/>
                <a:gd name="T63" fmla="*/ 6 h 205"/>
                <a:gd name="T64" fmla="*/ 0 w 17"/>
                <a:gd name="T65" fmla="*/ 0 h 2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205">
                  <a:moveTo>
                    <a:pt x="6" y="204"/>
                  </a:moveTo>
                  <a:lnTo>
                    <a:pt x="6" y="203"/>
                  </a:lnTo>
                  <a:lnTo>
                    <a:pt x="6" y="201"/>
                  </a:lnTo>
                  <a:lnTo>
                    <a:pt x="6" y="199"/>
                  </a:lnTo>
                  <a:lnTo>
                    <a:pt x="6" y="196"/>
                  </a:lnTo>
                  <a:lnTo>
                    <a:pt x="6" y="192"/>
                  </a:lnTo>
                  <a:lnTo>
                    <a:pt x="9" y="188"/>
                  </a:lnTo>
                  <a:lnTo>
                    <a:pt x="9" y="183"/>
                  </a:lnTo>
                  <a:lnTo>
                    <a:pt x="9" y="178"/>
                  </a:lnTo>
                  <a:lnTo>
                    <a:pt x="9" y="172"/>
                  </a:lnTo>
                  <a:lnTo>
                    <a:pt x="9" y="166"/>
                  </a:lnTo>
                  <a:lnTo>
                    <a:pt x="12" y="160"/>
                  </a:lnTo>
                  <a:lnTo>
                    <a:pt x="12" y="153"/>
                  </a:lnTo>
                  <a:lnTo>
                    <a:pt x="12" y="146"/>
                  </a:lnTo>
                  <a:lnTo>
                    <a:pt x="12" y="138"/>
                  </a:lnTo>
                  <a:lnTo>
                    <a:pt x="12" y="131"/>
                  </a:lnTo>
                  <a:lnTo>
                    <a:pt x="16" y="123"/>
                  </a:lnTo>
                  <a:lnTo>
                    <a:pt x="16" y="115"/>
                  </a:lnTo>
                  <a:lnTo>
                    <a:pt x="16" y="107"/>
                  </a:lnTo>
                  <a:lnTo>
                    <a:pt x="16" y="99"/>
                  </a:lnTo>
                  <a:lnTo>
                    <a:pt x="16" y="90"/>
                  </a:lnTo>
                  <a:lnTo>
                    <a:pt x="16" y="82"/>
                  </a:lnTo>
                  <a:lnTo>
                    <a:pt x="16" y="74"/>
                  </a:lnTo>
                  <a:lnTo>
                    <a:pt x="16" y="66"/>
                  </a:lnTo>
                  <a:lnTo>
                    <a:pt x="12" y="58"/>
                  </a:lnTo>
                  <a:lnTo>
                    <a:pt x="12" y="50"/>
                  </a:lnTo>
                  <a:lnTo>
                    <a:pt x="12" y="42"/>
                  </a:lnTo>
                  <a:lnTo>
                    <a:pt x="9" y="34"/>
                  </a:lnTo>
                  <a:lnTo>
                    <a:pt x="9" y="27"/>
                  </a:lnTo>
                  <a:lnTo>
                    <a:pt x="6" y="19"/>
                  </a:lnTo>
                  <a:lnTo>
                    <a:pt x="6" y="13"/>
                  </a:lnTo>
                  <a:lnTo>
                    <a:pt x="3" y="6"/>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554" name="Freeform 205"/>
            <p:cNvSpPr>
              <a:spLocks/>
            </p:cNvSpPr>
            <p:nvPr/>
          </p:nvSpPr>
          <p:spPr bwMode="auto">
            <a:xfrm>
              <a:off x="2456" y="1766"/>
              <a:ext cx="17" cy="22"/>
            </a:xfrm>
            <a:custGeom>
              <a:avLst/>
              <a:gdLst>
                <a:gd name="T0" fmla="*/ 16 w 17"/>
                <a:gd name="T1" fmla="*/ 21 h 22"/>
                <a:gd name="T2" fmla="*/ 14 w 17"/>
                <a:gd name="T3" fmla="*/ 20 h 22"/>
                <a:gd name="T4" fmla="*/ 13 w 17"/>
                <a:gd name="T5" fmla="*/ 18 h 22"/>
                <a:gd name="T6" fmla="*/ 10 w 17"/>
                <a:gd name="T7" fmla="*/ 16 h 22"/>
                <a:gd name="T8" fmla="*/ 7 w 17"/>
                <a:gd name="T9" fmla="*/ 12 h 22"/>
                <a:gd name="T10" fmla="*/ 5 w 17"/>
                <a:gd name="T11" fmla="*/ 9 h 22"/>
                <a:gd name="T12" fmla="*/ 2 w 17"/>
                <a:gd name="T13" fmla="*/ 5 h 22"/>
                <a:gd name="T14" fmla="*/ 1 w 17"/>
                <a:gd name="T15" fmla="*/ 2 h 22"/>
                <a:gd name="T16" fmla="*/ 0 w 17"/>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2">
                  <a:moveTo>
                    <a:pt x="16" y="21"/>
                  </a:moveTo>
                  <a:lnTo>
                    <a:pt x="14" y="20"/>
                  </a:lnTo>
                  <a:lnTo>
                    <a:pt x="13" y="18"/>
                  </a:lnTo>
                  <a:lnTo>
                    <a:pt x="10" y="16"/>
                  </a:lnTo>
                  <a:lnTo>
                    <a:pt x="7" y="12"/>
                  </a:lnTo>
                  <a:lnTo>
                    <a:pt x="5" y="9"/>
                  </a:lnTo>
                  <a:lnTo>
                    <a:pt x="2" y="5"/>
                  </a:lnTo>
                  <a:lnTo>
                    <a:pt x="1" y="2"/>
                  </a:lnTo>
                  <a:lnTo>
                    <a:pt x="0" y="0"/>
                  </a:lnTo>
                </a:path>
              </a:pathLst>
            </a:custGeom>
            <a:noFill/>
            <a:ln w="12700" cap="rnd" cmpd="sng">
              <a:solidFill>
                <a:srgbClr val="8D6767"/>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555" name="Freeform 206"/>
            <p:cNvSpPr>
              <a:spLocks/>
            </p:cNvSpPr>
            <p:nvPr/>
          </p:nvSpPr>
          <p:spPr bwMode="auto">
            <a:xfrm>
              <a:off x="2635" y="1699"/>
              <a:ext cx="17" cy="36"/>
            </a:xfrm>
            <a:custGeom>
              <a:avLst/>
              <a:gdLst>
                <a:gd name="T0" fmla="*/ 16 w 17"/>
                <a:gd name="T1" fmla="*/ 0 h 36"/>
                <a:gd name="T2" fmla="*/ 16 w 17"/>
                <a:gd name="T3" fmla="*/ 2 h 36"/>
                <a:gd name="T4" fmla="*/ 16 w 17"/>
                <a:gd name="T5" fmla="*/ 5 h 36"/>
                <a:gd name="T6" fmla="*/ 16 w 17"/>
                <a:gd name="T7" fmla="*/ 7 h 36"/>
                <a:gd name="T8" fmla="*/ 16 w 17"/>
                <a:gd name="T9" fmla="*/ 9 h 36"/>
                <a:gd name="T10" fmla="*/ 16 w 17"/>
                <a:gd name="T11" fmla="*/ 11 h 36"/>
                <a:gd name="T12" fmla="*/ 16 w 17"/>
                <a:gd name="T13" fmla="*/ 13 h 36"/>
                <a:gd name="T14" fmla="*/ 16 w 17"/>
                <a:gd name="T15" fmla="*/ 15 h 36"/>
                <a:gd name="T16" fmla="*/ 16 w 17"/>
                <a:gd name="T17" fmla="*/ 18 h 36"/>
                <a:gd name="T18" fmla="*/ 16 w 17"/>
                <a:gd name="T19" fmla="*/ 20 h 36"/>
                <a:gd name="T20" fmla="*/ 13 w 17"/>
                <a:gd name="T21" fmla="*/ 22 h 36"/>
                <a:gd name="T22" fmla="*/ 13 w 17"/>
                <a:gd name="T23" fmla="*/ 24 h 36"/>
                <a:gd name="T24" fmla="*/ 13 w 17"/>
                <a:gd name="T25" fmla="*/ 26 h 36"/>
                <a:gd name="T26" fmla="*/ 13 w 17"/>
                <a:gd name="T27" fmla="*/ 28 h 36"/>
                <a:gd name="T28" fmla="*/ 13 w 17"/>
                <a:gd name="T29" fmla="*/ 30 h 36"/>
                <a:gd name="T30" fmla="*/ 13 w 17"/>
                <a:gd name="T31" fmla="*/ 33 h 36"/>
                <a:gd name="T32" fmla="*/ 13 w 17"/>
                <a:gd name="T33" fmla="*/ 35 h 36"/>
                <a:gd name="T34" fmla="*/ 0 w 17"/>
                <a:gd name="T35" fmla="*/ 35 h 36"/>
                <a:gd name="T36" fmla="*/ 0 w 17"/>
                <a:gd name="T37" fmla="*/ 32 h 36"/>
                <a:gd name="T38" fmla="*/ 0 w 17"/>
                <a:gd name="T39" fmla="*/ 30 h 36"/>
                <a:gd name="T40" fmla="*/ 0 w 17"/>
                <a:gd name="T41" fmla="*/ 28 h 36"/>
                <a:gd name="T42" fmla="*/ 0 w 17"/>
                <a:gd name="T43" fmla="*/ 26 h 36"/>
                <a:gd name="T44" fmla="*/ 2 w 17"/>
                <a:gd name="T45" fmla="*/ 24 h 36"/>
                <a:gd name="T46" fmla="*/ 2 w 17"/>
                <a:gd name="T47" fmla="*/ 22 h 36"/>
                <a:gd name="T48" fmla="*/ 2 w 17"/>
                <a:gd name="T49" fmla="*/ 20 h 36"/>
                <a:gd name="T50" fmla="*/ 2 w 17"/>
                <a:gd name="T51" fmla="*/ 18 h 36"/>
                <a:gd name="T52" fmla="*/ 2 w 17"/>
                <a:gd name="T53" fmla="*/ 15 h 36"/>
                <a:gd name="T54" fmla="*/ 2 w 17"/>
                <a:gd name="T55" fmla="*/ 13 h 36"/>
                <a:gd name="T56" fmla="*/ 2 w 17"/>
                <a:gd name="T57" fmla="*/ 11 h 36"/>
                <a:gd name="T58" fmla="*/ 2 w 17"/>
                <a:gd name="T59" fmla="*/ 9 h 36"/>
                <a:gd name="T60" fmla="*/ 2 w 17"/>
                <a:gd name="T61" fmla="*/ 7 h 36"/>
                <a:gd name="T62" fmla="*/ 2 w 17"/>
                <a:gd name="T63" fmla="*/ 5 h 36"/>
                <a:gd name="T64" fmla="*/ 2 w 17"/>
                <a:gd name="T65" fmla="*/ 2 h 36"/>
                <a:gd name="T66" fmla="*/ 2 w 17"/>
                <a:gd name="T67" fmla="*/ 0 h 36"/>
                <a:gd name="T68" fmla="*/ 16 w 17"/>
                <a:gd name="T69" fmla="*/ 0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 h="36">
                  <a:moveTo>
                    <a:pt x="16" y="0"/>
                  </a:moveTo>
                  <a:lnTo>
                    <a:pt x="16" y="2"/>
                  </a:lnTo>
                  <a:lnTo>
                    <a:pt x="16" y="5"/>
                  </a:lnTo>
                  <a:lnTo>
                    <a:pt x="16" y="7"/>
                  </a:lnTo>
                  <a:lnTo>
                    <a:pt x="16" y="9"/>
                  </a:lnTo>
                  <a:lnTo>
                    <a:pt x="16" y="11"/>
                  </a:lnTo>
                  <a:lnTo>
                    <a:pt x="16" y="13"/>
                  </a:lnTo>
                  <a:lnTo>
                    <a:pt x="16" y="15"/>
                  </a:lnTo>
                  <a:lnTo>
                    <a:pt x="16" y="18"/>
                  </a:lnTo>
                  <a:lnTo>
                    <a:pt x="16" y="20"/>
                  </a:lnTo>
                  <a:lnTo>
                    <a:pt x="13" y="22"/>
                  </a:lnTo>
                  <a:lnTo>
                    <a:pt x="13" y="24"/>
                  </a:lnTo>
                  <a:lnTo>
                    <a:pt x="13" y="26"/>
                  </a:lnTo>
                  <a:lnTo>
                    <a:pt x="13" y="28"/>
                  </a:lnTo>
                  <a:lnTo>
                    <a:pt x="13" y="30"/>
                  </a:lnTo>
                  <a:lnTo>
                    <a:pt x="13" y="33"/>
                  </a:lnTo>
                  <a:lnTo>
                    <a:pt x="13" y="35"/>
                  </a:lnTo>
                  <a:lnTo>
                    <a:pt x="0" y="35"/>
                  </a:lnTo>
                  <a:lnTo>
                    <a:pt x="0" y="32"/>
                  </a:lnTo>
                  <a:lnTo>
                    <a:pt x="0" y="30"/>
                  </a:lnTo>
                  <a:lnTo>
                    <a:pt x="0" y="28"/>
                  </a:lnTo>
                  <a:lnTo>
                    <a:pt x="0" y="26"/>
                  </a:lnTo>
                  <a:lnTo>
                    <a:pt x="2" y="24"/>
                  </a:lnTo>
                  <a:lnTo>
                    <a:pt x="2" y="22"/>
                  </a:lnTo>
                  <a:lnTo>
                    <a:pt x="2" y="20"/>
                  </a:lnTo>
                  <a:lnTo>
                    <a:pt x="2" y="18"/>
                  </a:lnTo>
                  <a:lnTo>
                    <a:pt x="2" y="15"/>
                  </a:lnTo>
                  <a:lnTo>
                    <a:pt x="2" y="13"/>
                  </a:lnTo>
                  <a:lnTo>
                    <a:pt x="2" y="11"/>
                  </a:lnTo>
                  <a:lnTo>
                    <a:pt x="2" y="9"/>
                  </a:lnTo>
                  <a:lnTo>
                    <a:pt x="2" y="7"/>
                  </a:lnTo>
                  <a:lnTo>
                    <a:pt x="2" y="5"/>
                  </a:lnTo>
                  <a:lnTo>
                    <a:pt x="2" y="2"/>
                  </a:lnTo>
                  <a:lnTo>
                    <a:pt x="2" y="0"/>
                  </a:lnTo>
                  <a:lnTo>
                    <a:pt x="16" y="0"/>
                  </a:lnTo>
                </a:path>
              </a:pathLst>
            </a:custGeom>
            <a:solidFill>
              <a:srgbClr val="001A00"/>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56" name="Freeform 207"/>
            <p:cNvSpPr>
              <a:spLocks/>
            </p:cNvSpPr>
            <p:nvPr/>
          </p:nvSpPr>
          <p:spPr bwMode="auto">
            <a:xfrm>
              <a:off x="2410" y="1667"/>
              <a:ext cx="92" cy="98"/>
            </a:xfrm>
            <a:custGeom>
              <a:avLst/>
              <a:gdLst>
                <a:gd name="T0" fmla="*/ 75 w 92"/>
                <a:gd name="T1" fmla="*/ 34 h 98"/>
                <a:gd name="T2" fmla="*/ 69 w 92"/>
                <a:gd name="T3" fmla="*/ 30 h 98"/>
                <a:gd name="T4" fmla="*/ 61 w 92"/>
                <a:gd name="T5" fmla="*/ 26 h 98"/>
                <a:gd name="T6" fmla="*/ 52 w 92"/>
                <a:gd name="T7" fmla="*/ 22 h 98"/>
                <a:gd name="T8" fmla="*/ 43 w 92"/>
                <a:gd name="T9" fmla="*/ 17 h 98"/>
                <a:gd name="T10" fmla="*/ 36 w 92"/>
                <a:gd name="T11" fmla="*/ 13 h 98"/>
                <a:gd name="T12" fmla="*/ 28 w 92"/>
                <a:gd name="T13" fmla="*/ 9 h 98"/>
                <a:gd name="T14" fmla="*/ 23 w 92"/>
                <a:gd name="T15" fmla="*/ 5 h 98"/>
                <a:gd name="T16" fmla="*/ 17 w 92"/>
                <a:gd name="T17" fmla="*/ 1 h 98"/>
                <a:gd name="T18" fmla="*/ 10 w 92"/>
                <a:gd name="T19" fmla="*/ 1 h 98"/>
                <a:gd name="T20" fmla="*/ 6 w 92"/>
                <a:gd name="T21" fmla="*/ 6 h 98"/>
                <a:gd name="T22" fmla="*/ 3 w 92"/>
                <a:gd name="T23" fmla="*/ 15 h 98"/>
                <a:gd name="T24" fmla="*/ 1 w 92"/>
                <a:gd name="T25" fmla="*/ 26 h 98"/>
                <a:gd name="T26" fmla="*/ 0 w 92"/>
                <a:gd name="T27" fmla="*/ 38 h 98"/>
                <a:gd name="T28" fmla="*/ 0 w 92"/>
                <a:gd name="T29" fmla="*/ 49 h 98"/>
                <a:gd name="T30" fmla="*/ 0 w 92"/>
                <a:gd name="T31" fmla="*/ 58 h 98"/>
                <a:gd name="T32" fmla="*/ 1 w 92"/>
                <a:gd name="T33" fmla="*/ 73 h 98"/>
                <a:gd name="T34" fmla="*/ 5 w 92"/>
                <a:gd name="T35" fmla="*/ 88 h 98"/>
                <a:gd name="T36" fmla="*/ 11 w 92"/>
                <a:gd name="T37" fmla="*/ 96 h 98"/>
                <a:gd name="T38" fmla="*/ 18 w 92"/>
                <a:gd name="T39" fmla="*/ 97 h 98"/>
                <a:gd name="T40" fmla="*/ 26 w 92"/>
                <a:gd name="T41" fmla="*/ 94 h 98"/>
                <a:gd name="T42" fmla="*/ 35 w 92"/>
                <a:gd name="T43" fmla="*/ 89 h 98"/>
                <a:gd name="T44" fmla="*/ 43 w 92"/>
                <a:gd name="T45" fmla="*/ 83 h 98"/>
                <a:gd name="T46" fmla="*/ 50 w 92"/>
                <a:gd name="T47" fmla="*/ 78 h 98"/>
                <a:gd name="T48" fmla="*/ 59 w 92"/>
                <a:gd name="T49" fmla="*/ 74 h 98"/>
                <a:gd name="T50" fmla="*/ 71 w 92"/>
                <a:gd name="T51" fmla="*/ 69 h 98"/>
                <a:gd name="T52" fmla="*/ 80 w 92"/>
                <a:gd name="T53" fmla="*/ 63 h 98"/>
                <a:gd name="T54" fmla="*/ 87 w 92"/>
                <a:gd name="T55" fmla="*/ 58 h 98"/>
                <a:gd name="T56" fmla="*/ 90 w 92"/>
                <a:gd name="T57" fmla="*/ 52 h 98"/>
                <a:gd name="T58" fmla="*/ 91 w 92"/>
                <a:gd name="T59" fmla="*/ 47 h 98"/>
                <a:gd name="T60" fmla="*/ 89 w 92"/>
                <a:gd name="T61" fmla="*/ 42 h 98"/>
                <a:gd name="T62" fmla="*/ 83 w 92"/>
                <a:gd name="T63" fmla="*/ 37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2" h="98">
                  <a:moveTo>
                    <a:pt x="79" y="35"/>
                  </a:moveTo>
                  <a:lnTo>
                    <a:pt x="75" y="34"/>
                  </a:lnTo>
                  <a:lnTo>
                    <a:pt x="72" y="32"/>
                  </a:lnTo>
                  <a:lnTo>
                    <a:pt x="69" y="30"/>
                  </a:lnTo>
                  <a:lnTo>
                    <a:pt x="65" y="28"/>
                  </a:lnTo>
                  <a:lnTo>
                    <a:pt x="61" y="26"/>
                  </a:lnTo>
                  <a:lnTo>
                    <a:pt x="56" y="24"/>
                  </a:lnTo>
                  <a:lnTo>
                    <a:pt x="52" y="22"/>
                  </a:lnTo>
                  <a:lnTo>
                    <a:pt x="48" y="20"/>
                  </a:lnTo>
                  <a:lnTo>
                    <a:pt x="43" y="17"/>
                  </a:lnTo>
                  <a:lnTo>
                    <a:pt x="39" y="15"/>
                  </a:lnTo>
                  <a:lnTo>
                    <a:pt x="36" y="13"/>
                  </a:lnTo>
                  <a:lnTo>
                    <a:pt x="32" y="11"/>
                  </a:lnTo>
                  <a:lnTo>
                    <a:pt x="28" y="9"/>
                  </a:lnTo>
                  <a:lnTo>
                    <a:pt x="26" y="7"/>
                  </a:lnTo>
                  <a:lnTo>
                    <a:pt x="23" y="5"/>
                  </a:lnTo>
                  <a:lnTo>
                    <a:pt x="21" y="4"/>
                  </a:lnTo>
                  <a:lnTo>
                    <a:pt x="17" y="1"/>
                  </a:lnTo>
                  <a:lnTo>
                    <a:pt x="13" y="0"/>
                  </a:lnTo>
                  <a:lnTo>
                    <a:pt x="10" y="1"/>
                  </a:lnTo>
                  <a:lnTo>
                    <a:pt x="8" y="3"/>
                  </a:lnTo>
                  <a:lnTo>
                    <a:pt x="6" y="6"/>
                  </a:lnTo>
                  <a:lnTo>
                    <a:pt x="4" y="10"/>
                  </a:lnTo>
                  <a:lnTo>
                    <a:pt x="3" y="15"/>
                  </a:lnTo>
                  <a:lnTo>
                    <a:pt x="2" y="20"/>
                  </a:lnTo>
                  <a:lnTo>
                    <a:pt x="1" y="26"/>
                  </a:lnTo>
                  <a:lnTo>
                    <a:pt x="0" y="32"/>
                  </a:lnTo>
                  <a:lnTo>
                    <a:pt x="0" y="38"/>
                  </a:lnTo>
                  <a:lnTo>
                    <a:pt x="0" y="44"/>
                  </a:lnTo>
                  <a:lnTo>
                    <a:pt x="0" y="49"/>
                  </a:lnTo>
                  <a:lnTo>
                    <a:pt x="0" y="54"/>
                  </a:lnTo>
                  <a:lnTo>
                    <a:pt x="0" y="58"/>
                  </a:lnTo>
                  <a:lnTo>
                    <a:pt x="0" y="61"/>
                  </a:lnTo>
                  <a:lnTo>
                    <a:pt x="1" y="73"/>
                  </a:lnTo>
                  <a:lnTo>
                    <a:pt x="3" y="81"/>
                  </a:lnTo>
                  <a:lnTo>
                    <a:pt x="5" y="88"/>
                  </a:lnTo>
                  <a:lnTo>
                    <a:pt x="8" y="93"/>
                  </a:lnTo>
                  <a:lnTo>
                    <a:pt x="11" y="96"/>
                  </a:lnTo>
                  <a:lnTo>
                    <a:pt x="14" y="97"/>
                  </a:lnTo>
                  <a:lnTo>
                    <a:pt x="18" y="97"/>
                  </a:lnTo>
                  <a:lnTo>
                    <a:pt x="22" y="96"/>
                  </a:lnTo>
                  <a:lnTo>
                    <a:pt x="26" y="94"/>
                  </a:lnTo>
                  <a:lnTo>
                    <a:pt x="30" y="92"/>
                  </a:lnTo>
                  <a:lnTo>
                    <a:pt x="35" y="89"/>
                  </a:lnTo>
                  <a:lnTo>
                    <a:pt x="39" y="86"/>
                  </a:lnTo>
                  <a:lnTo>
                    <a:pt x="43" y="83"/>
                  </a:lnTo>
                  <a:lnTo>
                    <a:pt x="47" y="80"/>
                  </a:lnTo>
                  <a:lnTo>
                    <a:pt x="50" y="78"/>
                  </a:lnTo>
                  <a:lnTo>
                    <a:pt x="53" y="77"/>
                  </a:lnTo>
                  <a:lnTo>
                    <a:pt x="59" y="74"/>
                  </a:lnTo>
                  <a:lnTo>
                    <a:pt x="66" y="72"/>
                  </a:lnTo>
                  <a:lnTo>
                    <a:pt x="71" y="69"/>
                  </a:lnTo>
                  <a:lnTo>
                    <a:pt x="76" y="66"/>
                  </a:lnTo>
                  <a:lnTo>
                    <a:pt x="80" y="63"/>
                  </a:lnTo>
                  <a:lnTo>
                    <a:pt x="84" y="61"/>
                  </a:lnTo>
                  <a:lnTo>
                    <a:pt x="87" y="58"/>
                  </a:lnTo>
                  <a:lnTo>
                    <a:pt x="89" y="55"/>
                  </a:lnTo>
                  <a:lnTo>
                    <a:pt x="90" y="52"/>
                  </a:lnTo>
                  <a:lnTo>
                    <a:pt x="91" y="49"/>
                  </a:lnTo>
                  <a:lnTo>
                    <a:pt x="91" y="47"/>
                  </a:lnTo>
                  <a:lnTo>
                    <a:pt x="90" y="44"/>
                  </a:lnTo>
                  <a:lnTo>
                    <a:pt x="89" y="42"/>
                  </a:lnTo>
                  <a:lnTo>
                    <a:pt x="86" y="39"/>
                  </a:lnTo>
                  <a:lnTo>
                    <a:pt x="83" y="37"/>
                  </a:lnTo>
                  <a:lnTo>
                    <a:pt x="79" y="35"/>
                  </a:lnTo>
                </a:path>
              </a:pathLst>
            </a:custGeom>
            <a:solidFill>
              <a:srgbClr val="005234"/>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57" name="Freeform 208"/>
            <p:cNvSpPr>
              <a:spLocks/>
            </p:cNvSpPr>
            <p:nvPr/>
          </p:nvSpPr>
          <p:spPr bwMode="auto">
            <a:xfrm>
              <a:off x="2412" y="1673"/>
              <a:ext cx="85" cy="86"/>
            </a:xfrm>
            <a:custGeom>
              <a:avLst/>
              <a:gdLst>
                <a:gd name="T0" fmla="*/ 68 w 85"/>
                <a:gd name="T1" fmla="*/ 29 h 86"/>
                <a:gd name="T2" fmla="*/ 61 w 85"/>
                <a:gd name="T3" fmla="*/ 26 h 86"/>
                <a:gd name="T4" fmla="*/ 53 w 85"/>
                <a:gd name="T5" fmla="*/ 23 h 86"/>
                <a:gd name="T6" fmla="*/ 45 w 85"/>
                <a:gd name="T7" fmla="*/ 19 h 86"/>
                <a:gd name="T8" fmla="*/ 38 w 85"/>
                <a:gd name="T9" fmla="*/ 14 h 86"/>
                <a:gd name="T10" fmla="*/ 31 w 85"/>
                <a:gd name="T11" fmla="*/ 10 h 86"/>
                <a:gd name="T12" fmla="*/ 25 w 85"/>
                <a:gd name="T13" fmla="*/ 7 h 86"/>
                <a:gd name="T14" fmla="*/ 20 w 85"/>
                <a:gd name="T15" fmla="*/ 4 h 86"/>
                <a:gd name="T16" fmla="*/ 15 w 85"/>
                <a:gd name="T17" fmla="*/ 1 h 86"/>
                <a:gd name="T18" fmla="*/ 9 w 85"/>
                <a:gd name="T19" fmla="*/ 1 h 86"/>
                <a:gd name="T20" fmla="*/ 4 w 85"/>
                <a:gd name="T21" fmla="*/ 6 h 86"/>
                <a:gd name="T22" fmla="*/ 2 w 85"/>
                <a:gd name="T23" fmla="*/ 14 h 86"/>
                <a:gd name="T24" fmla="*/ 1 w 85"/>
                <a:gd name="T25" fmla="*/ 25 h 86"/>
                <a:gd name="T26" fmla="*/ 0 w 85"/>
                <a:gd name="T27" fmla="*/ 36 h 86"/>
                <a:gd name="T28" fmla="*/ 0 w 85"/>
                <a:gd name="T29" fmla="*/ 46 h 86"/>
                <a:gd name="T30" fmla="*/ 1 w 85"/>
                <a:gd name="T31" fmla="*/ 54 h 86"/>
                <a:gd name="T32" fmla="*/ 2 w 85"/>
                <a:gd name="T33" fmla="*/ 66 h 86"/>
                <a:gd name="T34" fmla="*/ 6 w 85"/>
                <a:gd name="T35" fmla="*/ 78 h 86"/>
                <a:gd name="T36" fmla="*/ 11 w 85"/>
                <a:gd name="T37" fmla="*/ 84 h 86"/>
                <a:gd name="T38" fmla="*/ 17 w 85"/>
                <a:gd name="T39" fmla="*/ 85 h 86"/>
                <a:gd name="T40" fmla="*/ 24 w 85"/>
                <a:gd name="T41" fmla="*/ 82 h 86"/>
                <a:gd name="T42" fmla="*/ 32 w 85"/>
                <a:gd name="T43" fmla="*/ 77 h 86"/>
                <a:gd name="T44" fmla="*/ 39 w 85"/>
                <a:gd name="T45" fmla="*/ 72 h 86"/>
                <a:gd name="T46" fmla="*/ 46 w 85"/>
                <a:gd name="T47" fmla="*/ 68 h 86"/>
                <a:gd name="T48" fmla="*/ 55 w 85"/>
                <a:gd name="T49" fmla="*/ 65 h 86"/>
                <a:gd name="T50" fmla="*/ 66 w 85"/>
                <a:gd name="T51" fmla="*/ 60 h 86"/>
                <a:gd name="T52" fmla="*/ 74 w 85"/>
                <a:gd name="T53" fmla="*/ 55 h 86"/>
                <a:gd name="T54" fmla="*/ 80 w 85"/>
                <a:gd name="T55" fmla="*/ 50 h 86"/>
                <a:gd name="T56" fmla="*/ 83 w 85"/>
                <a:gd name="T57" fmla="*/ 45 h 86"/>
                <a:gd name="T58" fmla="*/ 84 w 85"/>
                <a:gd name="T59" fmla="*/ 41 h 86"/>
                <a:gd name="T60" fmla="*/ 81 w 85"/>
                <a:gd name="T61" fmla="*/ 36 h 86"/>
                <a:gd name="T62" fmla="*/ 76 w 85"/>
                <a:gd name="T63" fmla="*/ 32 h 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5" h="86">
                  <a:moveTo>
                    <a:pt x="71" y="30"/>
                  </a:moveTo>
                  <a:lnTo>
                    <a:pt x="68" y="29"/>
                  </a:lnTo>
                  <a:lnTo>
                    <a:pt x="64" y="28"/>
                  </a:lnTo>
                  <a:lnTo>
                    <a:pt x="61" y="26"/>
                  </a:lnTo>
                  <a:lnTo>
                    <a:pt x="57" y="25"/>
                  </a:lnTo>
                  <a:lnTo>
                    <a:pt x="53" y="23"/>
                  </a:lnTo>
                  <a:lnTo>
                    <a:pt x="49" y="21"/>
                  </a:lnTo>
                  <a:lnTo>
                    <a:pt x="45" y="19"/>
                  </a:lnTo>
                  <a:lnTo>
                    <a:pt x="42" y="16"/>
                  </a:lnTo>
                  <a:lnTo>
                    <a:pt x="38" y="14"/>
                  </a:lnTo>
                  <a:lnTo>
                    <a:pt x="35" y="12"/>
                  </a:lnTo>
                  <a:lnTo>
                    <a:pt x="31" y="10"/>
                  </a:lnTo>
                  <a:lnTo>
                    <a:pt x="28" y="8"/>
                  </a:lnTo>
                  <a:lnTo>
                    <a:pt x="25" y="7"/>
                  </a:lnTo>
                  <a:lnTo>
                    <a:pt x="22" y="5"/>
                  </a:lnTo>
                  <a:lnTo>
                    <a:pt x="20" y="4"/>
                  </a:lnTo>
                  <a:lnTo>
                    <a:pt x="18" y="2"/>
                  </a:lnTo>
                  <a:lnTo>
                    <a:pt x="15" y="1"/>
                  </a:lnTo>
                  <a:lnTo>
                    <a:pt x="11" y="0"/>
                  </a:lnTo>
                  <a:lnTo>
                    <a:pt x="9" y="1"/>
                  </a:lnTo>
                  <a:lnTo>
                    <a:pt x="6" y="3"/>
                  </a:lnTo>
                  <a:lnTo>
                    <a:pt x="4" y="6"/>
                  </a:lnTo>
                  <a:lnTo>
                    <a:pt x="3" y="10"/>
                  </a:lnTo>
                  <a:lnTo>
                    <a:pt x="2" y="14"/>
                  </a:lnTo>
                  <a:lnTo>
                    <a:pt x="1" y="19"/>
                  </a:lnTo>
                  <a:lnTo>
                    <a:pt x="1" y="25"/>
                  </a:lnTo>
                  <a:lnTo>
                    <a:pt x="0" y="30"/>
                  </a:lnTo>
                  <a:lnTo>
                    <a:pt x="0" y="36"/>
                  </a:lnTo>
                  <a:lnTo>
                    <a:pt x="0" y="41"/>
                  </a:lnTo>
                  <a:lnTo>
                    <a:pt x="0" y="46"/>
                  </a:lnTo>
                  <a:lnTo>
                    <a:pt x="1" y="51"/>
                  </a:lnTo>
                  <a:lnTo>
                    <a:pt x="1" y="54"/>
                  </a:lnTo>
                  <a:lnTo>
                    <a:pt x="1" y="57"/>
                  </a:lnTo>
                  <a:lnTo>
                    <a:pt x="2" y="66"/>
                  </a:lnTo>
                  <a:lnTo>
                    <a:pt x="4" y="73"/>
                  </a:lnTo>
                  <a:lnTo>
                    <a:pt x="6" y="78"/>
                  </a:lnTo>
                  <a:lnTo>
                    <a:pt x="8" y="82"/>
                  </a:lnTo>
                  <a:lnTo>
                    <a:pt x="11" y="84"/>
                  </a:lnTo>
                  <a:lnTo>
                    <a:pt x="14" y="85"/>
                  </a:lnTo>
                  <a:lnTo>
                    <a:pt x="17" y="85"/>
                  </a:lnTo>
                  <a:lnTo>
                    <a:pt x="21" y="84"/>
                  </a:lnTo>
                  <a:lnTo>
                    <a:pt x="24" y="82"/>
                  </a:lnTo>
                  <a:lnTo>
                    <a:pt x="28" y="80"/>
                  </a:lnTo>
                  <a:lnTo>
                    <a:pt x="32" y="77"/>
                  </a:lnTo>
                  <a:lnTo>
                    <a:pt x="36" y="75"/>
                  </a:lnTo>
                  <a:lnTo>
                    <a:pt x="39" y="72"/>
                  </a:lnTo>
                  <a:lnTo>
                    <a:pt x="43" y="70"/>
                  </a:lnTo>
                  <a:lnTo>
                    <a:pt x="46" y="68"/>
                  </a:lnTo>
                  <a:lnTo>
                    <a:pt x="49" y="67"/>
                  </a:lnTo>
                  <a:lnTo>
                    <a:pt x="55" y="65"/>
                  </a:lnTo>
                  <a:lnTo>
                    <a:pt x="61" y="63"/>
                  </a:lnTo>
                  <a:lnTo>
                    <a:pt x="66" y="60"/>
                  </a:lnTo>
                  <a:lnTo>
                    <a:pt x="70" y="58"/>
                  </a:lnTo>
                  <a:lnTo>
                    <a:pt x="74" y="55"/>
                  </a:lnTo>
                  <a:lnTo>
                    <a:pt x="77" y="53"/>
                  </a:lnTo>
                  <a:lnTo>
                    <a:pt x="80" y="50"/>
                  </a:lnTo>
                  <a:lnTo>
                    <a:pt x="82" y="48"/>
                  </a:lnTo>
                  <a:lnTo>
                    <a:pt x="83" y="45"/>
                  </a:lnTo>
                  <a:lnTo>
                    <a:pt x="84" y="43"/>
                  </a:lnTo>
                  <a:lnTo>
                    <a:pt x="84" y="41"/>
                  </a:lnTo>
                  <a:lnTo>
                    <a:pt x="83" y="38"/>
                  </a:lnTo>
                  <a:lnTo>
                    <a:pt x="81" y="36"/>
                  </a:lnTo>
                  <a:lnTo>
                    <a:pt x="79" y="34"/>
                  </a:lnTo>
                  <a:lnTo>
                    <a:pt x="76" y="32"/>
                  </a:lnTo>
                  <a:lnTo>
                    <a:pt x="71" y="30"/>
                  </a:lnTo>
                </a:path>
              </a:pathLst>
            </a:custGeom>
            <a:solidFill>
              <a:srgbClr val="006148"/>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58" name="Freeform 209"/>
            <p:cNvSpPr>
              <a:spLocks/>
            </p:cNvSpPr>
            <p:nvPr/>
          </p:nvSpPr>
          <p:spPr bwMode="auto">
            <a:xfrm>
              <a:off x="2413" y="1677"/>
              <a:ext cx="82" cy="77"/>
            </a:xfrm>
            <a:custGeom>
              <a:avLst/>
              <a:gdLst>
                <a:gd name="T0" fmla="*/ 64 w 82"/>
                <a:gd name="T1" fmla="*/ 26 h 77"/>
                <a:gd name="T2" fmla="*/ 56 w 82"/>
                <a:gd name="T3" fmla="*/ 23 h 77"/>
                <a:gd name="T4" fmla="*/ 48 w 82"/>
                <a:gd name="T5" fmla="*/ 20 h 77"/>
                <a:gd name="T6" fmla="*/ 41 w 82"/>
                <a:gd name="T7" fmla="*/ 16 h 77"/>
                <a:gd name="T8" fmla="*/ 34 w 82"/>
                <a:gd name="T9" fmla="*/ 12 h 77"/>
                <a:gd name="T10" fmla="*/ 28 w 82"/>
                <a:gd name="T11" fmla="*/ 8 h 77"/>
                <a:gd name="T12" fmla="*/ 23 w 82"/>
                <a:gd name="T13" fmla="*/ 5 h 77"/>
                <a:gd name="T14" fmla="*/ 18 w 82"/>
                <a:gd name="T15" fmla="*/ 2 h 77"/>
                <a:gd name="T16" fmla="*/ 13 w 82"/>
                <a:gd name="T17" fmla="*/ 0 h 77"/>
                <a:gd name="T18" fmla="*/ 7 w 82"/>
                <a:gd name="T19" fmla="*/ 1 h 77"/>
                <a:gd name="T20" fmla="*/ 4 w 82"/>
                <a:gd name="T21" fmla="*/ 6 h 77"/>
                <a:gd name="T22" fmla="*/ 1 w 82"/>
                <a:gd name="T23" fmla="*/ 14 h 77"/>
                <a:gd name="T24" fmla="*/ 0 w 82"/>
                <a:gd name="T25" fmla="*/ 25 h 77"/>
                <a:gd name="T26" fmla="*/ 0 w 82"/>
                <a:gd name="T27" fmla="*/ 35 h 77"/>
                <a:gd name="T28" fmla="*/ 1 w 82"/>
                <a:gd name="T29" fmla="*/ 44 h 77"/>
                <a:gd name="T30" fmla="*/ 2 w 82"/>
                <a:gd name="T31" fmla="*/ 52 h 77"/>
                <a:gd name="T32" fmla="*/ 3 w 82"/>
                <a:gd name="T33" fmla="*/ 62 h 77"/>
                <a:gd name="T34" fmla="*/ 7 w 82"/>
                <a:gd name="T35" fmla="*/ 71 h 77"/>
                <a:gd name="T36" fmla="*/ 11 w 82"/>
                <a:gd name="T37" fmla="*/ 76 h 77"/>
                <a:gd name="T38" fmla="*/ 17 w 82"/>
                <a:gd name="T39" fmla="*/ 76 h 77"/>
                <a:gd name="T40" fmla="*/ 23 w 82"/>
                <a:gd name="T41" fmla="*/ 73 h 77"/>
                <a:gd name="T42" fmla="*/ 30 w 82"/>
                <a:gd name="T43" fmla="*/ 68 h 77"/>
                <a:gd name="T44" fmla="*/ 38 w 82"/>
                <a:gd name="T45" fmla="*/ 64 h 77"/>
                <a:gd name="T46" fmla="*/ 45 w 82"/>
                <a:gd name="T47" fmla="*/ 60 h 77"/>
                <a:gd name="T48" fmla="*/ 54 w 82"/>
                <a:gd name="T49" fmla="*/ 57 h 77"/>
                <a:gd name="T50" fmla="*/ 64 w 82"/>
                <a:gd name="T51" fmla="*/ 53 h 77"/>
                <a:gd name="T52" fmla="*/ 72 w 82"/>
                <a:gd name="T53" fmla="*/ 49 h 77"/>
                <a:gd name="T54" fmla="*/ 77 w 82"/>
                <a:gd name="T55" fmla="*/ 45 h 77"/>
                <a:gd name="T56" fmla="*/ 80 w 82"/>
                <a:gd name="T57" fmla="*/ 40 h 77"/>
                <a:gd name="T58" fmla="*/ 81 w 82"/>
                <a:gd name="T59" fmla="*/ 36 h 77"/>
                <a:gd name="T60" fmla="*/ 78 w 82"/>
                <a:gd name="T61" fmla="*/ 32 h 77"/>
                <a:gd name="T62" fmla="*/ 72 w 82"/>
                <a:gd name="T63" fmla="*/ 28 h 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2" h="77">
                  <a:moveTo>
                    <a:pt x="68" y="27"/>
                  </a:moveTo>
                  <a:lnTo>
                    <a:pt x="64" y="26"/>
                  </a:lnTo>
                  <a:lnTo>
                    <a:pt x="60" y="25"/>
                  </a:lnTo>
                  <a:lnTo>
                    <a:pt x="56" y="23"/>
                  </a:lnTo>
                  <a:lnTo>
                    <a:pt x="52" y="21"/>
                  </a:lnTo>
                  <a:lnTo>
                    <a:pt x="48" y="20"/>
                  </a:lnTo>
                  <a:lnTo>
                    <a:pt x="45" y="18"/>
                  </a:lnTo>
                  <a:lnTo>
                    <a:pt x="41" y="16"/>
                  </a:lnTo>
                  <a:lnTo>
                    <a:pt x="38" y="14"/>
                  </a:lnTo>
                  <a:lnTo>
                    <a:pt x="34" y="12"/>
                  </a:lnTo>
                  <a:lnTo>
                    <a:pt x="31" y="10"/>
                  </a:lnTo>
                  <a:lnTo>
                    <a:pt x="28" y="8"/>
                  </a:lnTo>
                  <a:lnTo>
                    <a:pt x="26" y="7"/>
                  </a:lnTo>
                  <a:lnTo>
                    <a:pt x="23" y="5"/>
                  </a:lnTo>
                  <a:lnTo>
                    <a:pt x="20" y="4"/>
                  </a:lnTo>
                  <a:lnTo>
                    <a:pt x="18" y="2"/>
                  </a:lnTo>
                  <a:lnTo>
                    <a:pt x="16" y="1"/>
                  </a:lnTo>
                  <a:lnTo>
                    <a:pt x="13" y="0"/>
                  </a:lnTo>
                  <a:lnTo>
                    <a:pt x="10" y="0"/>
                  </a:lnTo>
                  <a:lnTo>
                    <a:pt x="7" y="1"/>
                  </a:lnTo>
                  <a:lnTo>
                    <a:pt x="5" y="3"/>
                  </a:lnTo>
                  <a:lnTo>
                    <a:pt x="4" y="6"/>
                  </a:lnTo>
                  <a:lnTo>
                    <a:pt x="2" y="10"/>
                  </a:lnTo>
                  <a:lnTo>
                    <a:pt x="1" y="14"/>
                  </a:lnTo>
                  <a:lnTo>
                    <a:pt x="1" y="19"/>
                  </a:lnTo>
                  <a:lnTo>
                    <a:pt x="0" y="25"/>
                  </a:lnTo>
                  <a:lnTo>
                    <a:pt x="0" y="30"/>
                  </a:lnTo>
                  <a:lnTo>
                    <a:pt x="0" y="35"/>
                  </a:lnTo>
                  <a:lnTo>
                    <a:pt x="0" y="40"/>
                  </a:lnTo>
                  <a:lnTo>
                    <a:pt x="1" y="44"/>
                  </a:lnTo>
                  <a:lnTo>
                    <a:pt x="1" y="48"/>
                  </a:lnTo>
                  <a:lnTo>
                    <a:pt x="2" y="52"/>
                  </a:lnTo>
                  <a:lnTo>
                    <a:pt x="2" y="55"/>
                  </a:lnTo>
                  <a:lnTo>
                    <a:pt x="3" y="62"/>
                  </a:lnTo>
                  <a:lnTo>
                    <a:pt x="5" y="67"/>
                  </a:lnTo>
                  <a:lnTo>
                    <a:pt x="7" y="71"/>
                  </a:lnTo>
                  <a:lnTo>
                    <a:pt x="9" y="74"/>
                  </a:lnTo>
                  <a:lnTo>
                    <a:pt x="11" y="76"/>
                  </a:lnTo>
                  <a:lnTo>
                    <a:pt x="14" y="76"/>
                  </a:lnTo>
                  <a:lnTo>
                    <a:pt x="17" y="76"/>
                  </a:lnTo>
                  <a:lnTo>
                    <a:pt x="20" y="74"/>
                  </a:lnTo>
                  <a:lnTo>
                    <a:pt x="23" y="73"/>
                  </a:lnTo>
                  <a:lnTo>
                    <a:pt x="27" y="71"/>
                  </a:lnTo>
                  <a:lnTo>
                    <a:pt x="30" y="68"/>
                  </a:lnTo>
                  <a:lnTo>
                    <a:pt x="34" y="66"/>
                  </a:lnTo>
                  <a:lnTo>
                    <a:pt x="38" y="64"/>
                  </a:lnTo>
                  <a:lnTo>
                    <a:pt x="41" y="62"/>
                  </a:lnTo>
                  <a:lnTo>
                    <a:pt x="45" y="60"/>
                  </a:lnTo>
                  <a:lnTo>
                    <a:pt x="48" y="59"/>
                  </a:lnTo>
                  <a:lnTo>
                    <a:pt x="54" y="57"/>
                  </a:lnTo>
                  <a:lnTo>
                    <a:pt x="59" y="55"/>
                  </a:lnTo>
                  <a:lnTo>
                    <a:pt x="64" y="53"/>
                  </a:lnTo>
                  <a:lnTo>
                    <a:pt x="68" y="51"/>
                  </a:lnTo>
                  <a:lnTo>
                    <a:pt x="72" y="49"/>
                  </a:lnTo>
                  <a:lnTo>
                    <a:pt x="75" y="47"/>
                  </a:lnTo>
                  <a:lnTo>
                    <a:pt x="77" y="45"/>
                  </a:lnTo>
                  <a:lnTo>
                    <a:pt x="79" y="42"/>
                  </a:lnTo>
                  <a:lnTo>
                    <a:pt x="80" y="40"/>
                  </a:lnTo>
                  <a:lnTo>
                    <a:pt x="81" y="38"/>
                  </a:lnTo>
                  <a:lnTo>
                    <a:pt x="81" y="36"/>
                  </a:lnTo>
                  <a:lnTo>
                    <a:pt x="80" y="34"/>
                  </a:lnTo>
                  <a:lnTo>
                    <a:pt x="78" y="32"/>
                  </a:lnTo>
                  <a:lnTo>
                    <a:pt x="76" y="30"/>
                  </a:lnTo>
                  <a:lnTo>
                    <a:pt x="72" y="28"/>
                  </a:lnTo>
                  <a:lnTo>
                    <a:pt x="68" y="27"/>
                  </a:lnTo>
                </a:path>
              </a:pathLst>
            </a:custGeom>
            <a:solidFill>
              <a:srgbClr val="00715D"/>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59" name="Freeform 210"/>
            <p:cNvSpPr>
              <a:spLocks/>
            </p:cNvSpPr>
            <p:nvPr/>
          </p:nvSpPr>
          <p:spPr bwMode="auto">
            <a:xfrm>
              <a:off x="2416" y="1684"/>
              <a:ext cx="74" cy="63"/>
            </a:xfrm>
            <a:custGeom>
              <a:avLst/>
              <a:gdLst>
                <a:gd name="T0" fmla="*/ 56 w 74"/>
                <a:gd name="T1" fmla="*/ 21 h 63"/>
                <a:gd name="T2" fmla="*/ 48 w 74"/>
                <a:gd name="T3" fmla="*/ 19 h 63"/>
                <a:gd name="T4" fmla="*/ 41 w 74"/>
                <a:gd name="T5" fmla="*/ 16 h 63"/>
                <a:gd name="T6" fmla="*/ 34 w 74"/>
                <a:gd name="T7" fmla="*/ 12 h 63"/>
                <a:gd name="T8" fmla="*/ 29 w 74"/>
                <a:gd name="T9" fmla="*/ 9 h 63"/>
                <a:gd name="T10" fmla="*/ 24 w 74"/>
                <a:gd name="T11" fmla="*/ 6 h 63"/>
                <a:gd name="T12" fmla="*/ 20 w 74"/>
                <a:gd name="T13" fmla="*/ 3 h 63"/>
                <a:gd name="T14" fmla="*/ 16 w 74"/>
                <a:gd name="T15" fmla="*/ 1 h 63"/>
                <a:gd name="T16" fmla="*/ 11 w 74"/>
                <a:gd name="T17" fmla="*/ 0 h 63"/>
                <a:gd name="T18" fmla="*/ 6 w 74"/>
                <a:gd name="T19" fmla="*/ 2 h 63"/>
                <a:gd name="T20" fmla="*/ 3 w 74"/>
                <a:gd name="T21" fmla="*/ 7 h 63"/>
                <a:gd name="T22" fmla="*/ 1 w 74"/>
                <a:gd name="T23" fmla="*/ 14 h 63"/>
                <a:gd name="T24" fmla="*/ 0 w 74"/>
                <a:gd name="T25" fmla="*/ 23 h 63"/>
                <a:gd name="T26" fmla="*/ 0 w 74"/>
                <a:gd name="T27" fmla="*/ 32 h 63"/>
                <a:gd name="T28" fmla="*/ 1 w 74"/>
                <a:gd name="T29" fmla="*/ 40 h 63"/>
                <a:gd name="T30" fmla="*/ 3 w 74"/>
                <a:gd name="T31" fmla="*/ 46 h 63"/>
                <a:gd name="T32" fmla="*/ 5 w 74"/>
                <a:gd name="T33" fmla="*/ 54 h 63"/>
                <a:gd name="T34" fmla="*/ 8 w 74"/>
                <a:gd name="T35" fmla="*/ 60 h 63"/>
                <a:gd name="T36" fmla="*/ 11 w 74"/>
                <a:gd name="T37" fmla="*/ 62 h 63"/>
                <a:gd name="T38" fmla="*/ 16 w 74"/>
                <a:gd name="T39" fmla="*/ 61 h 63"/>
                <a:gd name="T40" fmla="*/ 21 w 74"/>
                <a:gd name="T41" fmla="*/ 58 h 63"/>
                <a:gd name="T42" fmla="*/ 27 w 74"/>
                <a:gd name="T43" fmla="*/ 55 h 63"/>
                <a:gd name="T44" fmla="*/ 34 w 74"/>
                <a:gd name="T45" fmla="*/ 51 h 63"/>
                <a:gd name="T46" fmla="*/ 41 w 74"/>
                <a:gd name="T47" fmla="*/ 48 h 63"/>
                <a:gd name="T48" fmla="*/ 49 w 74"/>
                <a:gd name="T49" fmla="*/ 46 h 63"/>
                <a:gd name="T50" fmla="*/ 58 w 74"/>
                <a:gd name="T51" fmla="*/ 43 h 63"/>
                <a:gd name="T52" fmla="*/ 65 w 74"/>
                <a:gd name="T53" fmla="*/ 40 h 63"/>
                <a:gd name="T54" fmla="*/ 70 w 74"/>
                <a:gd name="T55" fmla="*/ 36 h 63"/>
                <a:gd name="T56" fmla="*/ 72 w 74"/>
                <a:gd name="T57" fmla="*/ 33 h 63"/>
                <a:gd name="T58" fmla="*/ 73 w 74"/>
                <a:gd name="T59" fmla="*/ 29 h 63"/>
                <a:gd name="T60" fmla="*/ 70 w 74"/>
                <a:gd name="T61" fmla="*/ 26 h 63"/>
                <a:gd name="T62" fmla="*/ 64 w 74"/>
                <a:gd name="T63" fmla="*/ 23 h 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4" h="63">
                  <a:moveTo>
                    <a:pt x="60" y="22"/>
                  </a:moveTo>
                  <a:lnTo>
                    <a:pt x="56" y="21"/>
                  </a:lnTo>
                  <a:lnTo>
                    <a:pt x="51" y="20"/>
                  </a:lnTo>
                  <a:lnTo>
                    <a:pt x="48" y="19"/>
                  </a:lnTo>
                  <a:lnTo>
                    <a:pt x="44" y="17"/>
                  </a:lnTo>
                  <a:lnTo>
                    <a:pt x="41" y="16"/>
                  </a:lnTo>
                  <a:lnTo>
                    <a:pt x="37" y="14"/>
                  </a:lnTo>
                  <a:lnTo>
                    <a:pt x="34" y="12"/>
                  </a:lnTo>
                  <a:lnTo>
                    <a:pt x="32" y="11"/>
                  </a:lnTo>
                  <a:lnTo>
                    <a:pt x="29" y="9"/>
                  </a:lnTo>
                  <a:lnTo>
                    <a:pt x="26" y="7"/>
                  </a:lnTo>
                  <a:lnTo>
                    <a:pt x="24" y="6"/>
                  </a:lnTo>
                  <a:lnTo>
                    <a:pt x="22" y="4"/>
                  </a:lnTo>
                  <a:lnTo>
                    <a:pt x="20" y="3"/>
                  </a:lnTo>
                  <a:lnTo>
                    <a:pt x="17" y="2"/>
                  </a:lnTo>
                  <a:lnTo>
                    <a:pt x="16" y="1"/>
                  </a:lnTo>
                  <a:lnTo>
                    <a:pt x="14" y="1"/>
                  </a:lnTo>
                  <a:lnTo>
                    <a:pt x="11" y="0"/>
                  </a:lnTo>
                  <a:lnTo>
                    <a:pt x="8" y="0"/>
                  </a:lnTo>
                  <a:lnTo>
                    <a:pt x="6" y="2"/>
                  </a:lnTo>
                  <a:lnTo>
                    <a:pt x="4" y="4"/>
                  </a:lnTo>
                  <a:lnTo>
                    <a:pt x="3" y="7"/>
                  </a:lnTo>
                  <a:lnTo>
                    <a:pt x="2" y="10"/>
                  </a:lnTo>
                  <a:lnTo>
                    <a:pt x="1" y="14"/>
                  </a:lnTo>
                  <a:lnTo>
                    <a:pt x="0" y="18"/>
                  </a:lnTo>
                  <a:lnTo>
                    <a:pt x="0" y="23"/>
                  </a:lnTo>
                  <a:lnTo>
                    <a:pt x="0" y="27"/>
                  </a:lnTo>
                  <a:lnTo>
                    <a:pt x="0" y="32"/>
                  </a:lnTo>
                  <a:lnTo>
                    <a:pt x="1" y="36"/>
                  </a:lnTo>
                  <a:lnTo>
                    <a:pt x="1" y="40"/>
                  </a:lnTo>
                  <a:lnTo>
                    <a:pt x="2" y="44"/>
                  </a:lnTo>
                  <a:lnTo>
                    <a:pt x="3" y="46"/>
                  </a:lnTo>
                  <a:lnTo>
                    <a:pt x="4" y="49"/>
                  </a:lnTo>
                  <a:lnTo>
                    <a:pt x="5" y="54"/>
                  </a:lnTo>
                  <a:lnTo>
                    <a:pt x="6" y="57"/>
                  </a:lnTo>
                  <a:lnTo>
                    <a:pt x="8" y="60"/>
                  </a:lnTo>
                  <a:lnTo>
                    <a:pt x="10" y="61"/>
                  </a:lnTo>
                  <a:lnTo>
                    <a:pt x="11" y="62"/>
                  </a:lnTo>
                  <a:lnTo>
                    <a:pt x="14" y="62"/>
                  </a:lnTo>
                  <a:lnTo>
                    <a:pt x="16" y="61"/>
                  </a:lnTo>
                  <a:lnTo>
                    <a:pt x="19" y="60"/>
                  </a:lnTo>
                  <a:lnTo>
                    <a:pt x="21" y="58"/>
                  </a:lnTo>
                  <a:lnTo>
                    <a:pt x="24" y="57"/>
                  </a:lnTo>
                  <a:lnTo>
                    <a:pt x="27" y="55"/>
                  </a:lnTo>
                  <a:lnTo>
                    <a:pt x="31" y="53"/>
                  </a:lnTo>
                  <a:lnTo>
                    <a:pt x="34" y="51"/>
                  </a:lnTo>
                  <a:lnTo>
                    <a:pt x="37" y="49"/>
                  </a:lnTo>
                  <a:lnTo>
                    <a:pt x="41" y="48"/>
                  </a:lnTo>
                  <a:lnTo>
                    <a:pt x="44" y="47"/>
                  </a:lnTo>
                  <a:lnTo>
                    <a:pt x="49" y="46"/>
                  </a:lnTo>
                  <a:lnTo>
                    <a:pt x="54" y="45"/>
                  </a:lnTo>
                  <a:lnTo>
                    <a:pt x="58" y="43"/>
                  </a:lnTo>
                  <a:lnTo>
                    <a:pt x="62" y="41"/>
                  </a:lnTo>
                  <a:lnTo>
                    <a:pt x="65" y="40"/>
                  </a:lnTo>
                  <a:lnTo>
                    <a:pt x="67" y="38"/>
                  </a:lnTo>
                  <a:lnTo>
                    <a:pt x="70" y="36"/>
                  </a:lnTo>
                  <a:lnTo>
                    <a:pt x="71" y="34"/>
                  </a:lnTo>
                  <a:lnTo>
                    <a:pt x="72" y="33"/>
                  </a:lnTo>
                  <a:lnTo>
                    <a:pt x="73" y="31"/>
                  </a:lnTo>
                  <a:lnTo>
                    <a:pt x="73" y="29"/>
                  </a:lnTo>
                  <a:lnTo>
                    <a:pt x="72" y="27"/>
                  </a:lnTo>
                  <a:lnTo>
                    <a:pt x="70" y="26"/>
                  </a:lnTo>
                  <a:lnTo>
                    <a:pt x="67" y="24"/>
                  </a:lnTo>
                  <a:lnTo>
                    <a:pt x="64" y="23"/>
                  </a:lnTo>
                  <a:lnTo>
                    <a:pt x="60" y="22"/>
                  </a:lnTo>
                </a:path>
              </a:pathLst>
            </a:custGeom>
            <a:solidFill>
              <a:srgbClr val="008071"/>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60" name="Freeform 211"/>
            <p:cNvSpPr>
              <a:spLocks/>
            </p:cNvSpPr>
            <p:nvPr/>
          </p:nvSpPr>
          <p:spPr bwMode="auto">
            <a:xfrm>
              <a:off x="2417" y="1689"/>
              <a:ext cx="70" cy="55"/>
            </a:xfrm>
            <a:custGeom>
              <a:avLst/>
              <a:gdLst>
                <a:gd name="T0" fmla="*/ 55 w 70"/>
                <a:gd name="T1" fmla="*/ 19 h 55"/>
                <a:gd name="T2" fmla="*/ 46 w 70"/>
                <a:gd name="T3" fmla="*/ 17 h 55"/>
                <a:gd name="T4" fmla="*/ 39 w 70"/>
                <a:gd name="T5" fmla="*/ 15 h 55"/>
                <a:gd name="T6" fmla="*/ 32 w 70"/>
                <a:gd name="T7" fmla="*/ 12 h 55"/>
                <a:gd name="T8" fmla="*/ 27 w 70"/>
                <a:gd name="T9" fmla="*/ 9 h 55"/>
                <a:gd name="T10" fmla="*/ 23 w 70"/>
                <a:gd name="T11" fmla="*/ 6 h 55"/>
                <a:gd name="T12" fmla="*/ 19 w 70"/>
                <a:gd name="T13" fmla="*/ 3 h 55"/>
                <a:gd name="T14" fmla="*/ 15 w 70"/>
                <a:gd name="T15" fmla="*/ 1 h 55"/>
                <a:gd name="T16" fmla="*/ 12 w 70"/>
                <a:gd name="T17" fmla="*/ 0 h 55"/>
                <a:gd name="T18" fmla="*/ 9 w 70"/>
                <a:gd name="T19" fmla="*/ 0 h 55"/>
                <a:gd name="T20" fmla="*/ 7 w 70"/>
                <a:gd name="T21" fmla="*/ 1 h 55"/>
                <a:gd name="T22" fmla="*/ 5 w 70"/>
                <a:gd name="T23" fmla="*/ 2 h 55"/>
                <a:gd name="T24" fmla="*/ 3 w 70"/>
                <a:gd name="T25" fmla="*/ 5 h 55"/>
                <a:gd name="T26" fmla="*/ 2 w 70"/>
                <a:gd name="T27" fmla="*/ 8 h 55"/>
                <a:gd name="T28" fmla="*/ 1 w 70"/>
                <a:gd name="T29" fmla="*/ 11 h 55"/>
                <a:gd name="T30" fmla="*/ 1 w 70"/>
                <a:gd name="T31" fmla="*/ 15 h 55"/>
                <a:gd name="T32" fmla="*/ 0 w 70"/>
                <a:gd name="T33" fmla="*/ 19 h 55"/>
                <a:gd name="T34" fmla="*/ 0 w 70"/>
                <a:gd name="T35" fmla="*/ 23 h 55"/>
                <a:gd name="T36" fmla="*/ 0 w 70"/>
                <a:gd name="T37" fmla="*/ 27 h 55"/>
                <a:gd name="T38" fmla="*/ 1 w 70"/>
                <a:gd name="T39" fmla="*/ 31 h 55"/>
                <a:gd name="T40" fmla="*/ 1 w 70"/>
                <a:gd name="T41" fmla="*/ 35 h 55"/>
                <a:gd name="T42" fmla="*/ 2 w 70"/>
                <a:gd name="T43" fmla="*/ 39 h 55"/>
                <a:gd name="T44" fmla="*/ 3 w 70"/>
                <a:gd name="T45" fmla="*/ 42 h 55"/>
                <a:gd name="T46" fmla="*/ 4 w 70"/>
                <a:gd name="T47" fmla="*/ 45 h 55"/>
                <a:gd name="T48" fmla="*/ 5 w 70"/>
                <a:gd name="T49" fmla="*/ 47 h 55"/>
                <a:gd name="T50" fmla="*/ 6 w 70"/>
                <a:gd name="T51" fmla="*/ 50 h 55"/>
                <a:gd name="T52" fmla="*/ 8 w 70"/>
                <a:gd name="T53" fmla="*/ 52 h 55"/>
                <a:gd name="T54" fmla="*/ 9 w 70"/>
                <a:gd name="T55" fmla="*/ 53 h 55"/>
                <a:gd name="T56" fmla="*/ 11 w 70"/>
                <a:gd name="T57" fmla="*/ 54 h 55"/>
                <a:gd name="T58" fmla="*/ 12 w 70"/>
                <a:gd name="T59" fmla="*/ 54 h 55"/>
                <a:gd name="T60" fmla="*/ 14 w 70"/>
                <a:gd name="T61" fmla="*/ 53 h 55"/>
                <a:gd name="T62" fmla="*/ 16 w 70"/>
                <a:gd name="T63" fmla="*/ 53 h 55"/>
                <a:gd name="T64" fmla="*/ 18 w 70"/>
                <a:gd name="T65" fmla="*/ 51 h 55"/>
                <a:gd name="T66" fmla="*/ 20 w 70"/>
                <a:gd name="T67" fmla="*/ 50 h 55"/>
                <a:gd name="T68" fmla="*/ 23 w 70"/>
                <a:gd name="T69" fmla="*/ 48 h 55"/>
                <a:gd name="T70" fmla="*/ 26 w 70"/>
                <a:gd name="T71" fmla="*/ 46 h 55"/>
                <a:gd name="T72" fmla="*/ 29 w 70"/>
                <a:gd name="T73" fmla="*/ 45 h 55"/>
                <a:gd name="T74" fmla="*/ 32 w 70"/>
                <a:gd name="T75" fmla="*/ 43 h 55"/>
                <a:gd name="T76" fmla="*/ 35 w 70"/>
                <a:gd name="T77" fmla="*/ 41 h 55"/>
                <a:gd name="T78" fmla="*/ 39 w 70"/>
                <a:gd name="T79" fmla="*/ 40 h 55"/>
                <a:gd name="T80" fmla="*/ 43 w 70"/>
                <a:gd name="T81" fmla="*/ 40 h 55"/>
                <a:gd name="T82" fmla="*/ 51 w 70"/>
                <a:gd name="T83" fmla="*/ 38 h 55"/>
                <a:gd name="T84" fmla="*/ 58 w 70"/>
                <a:gd name="T85" fmla="*/ 35 h 55"/>
                <a:gd name="T86" fmla="*/ 64 w 70"/>
                <a:gd name="T87" fmla="*/ 32 h 55"/>
                <a:gd name="T88" fmla="*/ 68 w 70"/>
                <a:gd name="T89" fmla="*/ 29 h 55"/>
                <a:gd name="T90" fmla="*/ 69 w 70"/>
                <a:gd name="T91" fmla="*/ 26 h 55"/>
                <a:gd name="T92" fmla="*/ 68 w 70"/>
                <a:gd name="T93" fmla="*/ 23 h 55"/>
                <a:gd name="T94" fmla="*/ 63 w 70"/>
                <a:gd name="T95" fmla="*/ 21 h 55"/>
                <a:gd name="T96" fmla="*/ 55 w 70"/>
                <a:gd name="T97" fmla="*/ 19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0" h="55">
                  <a:moveTo>
                    <a:pt x="55" y="19"/>
                  </a:moveTo>
                  <a:lnTo>
                    <a:pt x="46" y="17"/>
                  </a:lnTo>
                  <a:lnTo>
                    <a:pt x="39" y="15"/>
                  </a:lnTo>
                  <a:lnTo>
                    <a:pt x="32" y="12"/>
                  </a:lnTo>
                  <a:lnTo>
                    <a:pt x="27" y="9"/>
                  </a:lnTo>
                  <a:lnTo>
                    <a:pt x="23" y="6"/>
                  </a:lnTo>
                  <a:lnTo>
                    <a:pt x="19" y="3"/>
                  </a:lnTo>
                  <a:lnTo>
                    <a:pt x="15" y="1"/>
                  </a:lnTo>
                  <a:lnTo>
                    <a:pt x="12" y="0"/>
                  </a:lnTo>
                  <a:lnTo>
                    <a:pt x="9" y="0"/>
                  </a:lnTo>
                  <a:lnTo>
                    <a:pt x="7" y="1"/>
                  </a:lnTo>
                  <a:lnTo>
                    <a:pt x="5" y="2"/>
                  </a:lnTo>
                  <a:lnTo>
                    <a:pt x="3" y="5"/>
                  </a:lnTo>
                  <a:lnTo>
                    <a:pt x="2" y="8"/>
                  </a:lnTo>
                  <a:lnTo>
                    <a:pt x="1" y="11"/>
                  </a:lnTo>
                  <a:lnTo>
                    <a:pt x="1" y="15"/>
                  </a:lnTo>
                  <a:lnTo>
                    <a:pt x="0" y="19"/>
                  </a:lnTo>
                  <a:lnTo>
                    <a:pt x="0" y="23"/>
                  </a:lnTo>
                  <a:lnTo>
                    <a:pt x="0" y="27"/>
                  </a:lnTo>
                  <a:lnTo>
                    <a:pt x="1" y="31"/>
                  </a:lnTo>
                  <a:lnTo>
                    <a:pt x="1" y="35"/>
                  </a:lnTo>
                  <a:lnTo>
                    <a:pt x="2" y="39"/>
                  </a:lnTo>
                  <a:lnTo>
                    <a:pt x="3" y="42"/>
                  </a:lnTo>
                  <a:lnTo>
                    <a:pt x="4" y="45"/>
                  </a:lnTo>
                  <a:lnTo>
                    <a:pt x="5" y="47"/>
                  </a:lnTo>
                  <a:lnTo>
                    <a:pt x="6" y="50"/>
                  </a:lnTo>
                  <a:lnTo>
                    <a:pt x="8" y="52"/>
                  </a:lnTo>
                  <a:lnTo>
                    <a:pt x="9" y="53"/>
                  </a:lnTo>
                  <a:lnTo>
                    <a:pt x="11" y="54"/>
                  </a:lnTo>
                  <a:lnTo>
                    <a:pt x="12" y="54"/>
                  </a:lnTo>
                  <a:lnTo>
                    <a:pt x="14" y="53"/>
                  </a:lnTo>
                  <a:lnTo>
                    <a:pt x="16" y="53"/>
                  </a:lnTo>
                  <a:lnTo>
                    <a:pt x="18" y="51"/>
                  </a:lnTo>
                  <a:lnTo>
                    <a:pt x="20" y="50"/>
                  </a:lnTo>
                  <a:lnTo>
                    <a:pt x="23" y="48"/>
                  </a:lnTo>
                  <a:lnTo>
                    <a:pt x="26" y="46"/>
                  </a:lnTo>
                  <a:lnTo>
                    <a:pt x="29" y="45"/>
                  </a:lnTo>
                  <a:lnTo>
                    <a:pt x="32" y="43"/>
                  </a:lnTo>
                  <a:lnTo>
                    <a:pt x="35" y="41"/>
                  </a:lnTo>
                  <a:lnTo>
                    <a:pt x="39" y="40"/>
                  </a:lnTo>
                  <a:lnTo>
                    <a:pt x="43" y="40"/>
                  </a:lnTo>
                  <a:lnTo>
                    <a:pt x="51" y="38"/>
                  </a:lnTo>
                  <a:lnTo>
                    <a:pt x="58" y="35"/>
                  </a:lnTo>
                  <a:lnTo>
                    <a:pt x="64" y="32"/>
                  </a:lnTo>
                  <a:lnTo>
                    <a:pt x="68" y="29"/>
                  </a:lnTo>
                  <a:lnTo>
                    <a:pt x="69" y="26"/>
                  </a:lnTo>
                  <a:lnTo>
                    <a:pt x="68" y="23"/>
                  </a:lnTo>
                  <a:lnTo>
                    <a:pt x="63" y="21"/>
                  </a:lnTo>
                  <a:lnTo>
                    <a:pt x="55" y="19"/>
                  </a:lnTo>
                </a:path>
              </a:pathLst>
            </a:custGeom>
            <a:solidFill>
              <a:srgbClr val="008F85"/>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61" name="Freeform 212"/>
            <p:cNvSpPr>
              <a:spLocks/>
            </p:cNvSpPr>
            <p:nvPr/>
          </p:nvSpPr>
          <p:spPr bwMode="auto">
            <a:xfrm>
              <a:off x="2421" y="1695"/>
              <a:ext cx="63" cy="45"/>
            </a:xfrm>
            <a:custGeom>
              <a:avLst/>
              <a:gdLst>
                <a:gd name="T0" fmla="*/ 48 w 63"/>
                <a:gd name="T1" fmla="*/ 15 h 45"/>
                <a:gd name="T2" fmla="*/ 39 w 63"/>
                <a:gd name="T3" fmla="*/ 14 h 45"/>
                <a:gd name="T4" fmla="*/ 31 w 63"/>
                <a:gd name="T5" fmla="*/ 11 h 45"/>
                <a:gd name="T6" fmla="*/ 26 w 63"/>
                <a:gd name="T7" fmla="*/ 9 h 45"/>
                <a:gd name="T8" fmla="*/ 22 w 63"/>
                <a:gd name="T9" fmla="*/ 6 h 45"/>
                <a:gd name="T10" fmla="*/ 18 w 63"/>
                <a:gd name="T11" fmla="*/ 4 h 45"/>
                <a:gd name="T12" fmla="*/ 16 w 63"/>
                <a:gd name="T13" fmla="*/ 2 h 45"/>
                <a:gd name="T14" fmla="*/ 13 w 63"/>
                <a:gd name="T15" fmla="*/ 0 h 45"/>
                <a:gd name="T16" fmla="*/ 9 w 63"/>
                <a:gd name="T17" fmla="*/ 0 h 45"/>
                <a:gd name="T18" fmla="*/ 7 w 63"/>
                <a:gd name="T19" fmla="*/ 1 h 45"/>
                <a:gd name="T20" fmla="*/ 5 w 63"/>
                <a:gd name="T21" fmla="*/ 2 h 45"/>
                <a:gd name="T22" fmla="*/ 4 w 63"/>
                <a:gd name="T23" fmla="*/ 4 h 45"/>
                <a:gd name="T24" fmla="*/ 2 w 63"/>
                <a:gd name="T25" fmla="*/ 6 h 45"/>
                <a:gd name="T26" fmla="*/ 1 w 63"/>
                <a:gd name="T27" fmla="*/ 9 h 45"/>
                <a:gd name="T28" fmla="*/ 1 w 63"/>
                <a:gd name="T29" fmla="*/ 12 h 45"/>
                <a:gd name="T30" fmla="*/ 0 w 63"/>
                <a:gd name="T31" fmla="*/ 15 h 45"/>
                <a:gd name="T32" fmla="*/ 0 w 63"/>
                <a:gd name="T33" fmla="*/ 19 h 45"/>
                <a:gd name="T34" fmla="*/ 0 w 63"/>
                <a:gd name="T35" fmla="*/ 22 h 45"/>
                <a:gd name="T36" fmla="*/ 0 w 63"/>
                <a:gd name="T37" fmla="*/ 26 h 45"/>
                <a:gd name="T38" fmla="*/ 1 w 63"/>
                <a:gd name="T39" fmla="*/ 29 h 45"/>
                <a:gd name="T40" fmla="*/ 1 w 63"/>
                <a:gd name="T41" fmla="*/ 33 h 45"/>
                <a:gd name="T42" fmla="*/ 2 w 63"/>
                <a:gd name="T43" fmla="*/ 36 h 45"/>
                <a:gd name="T44" fmla="*/ 4 w 63"/>
                <a:gd name="T45" fmla="*/ 39 h 45"/>
                <a:gd name="T46" fmla="*/ 5 w 63"/>
                <a:gd name="T47" fmla="*/ 41 h 45"/>
                <a:gd name="T48" fmla="*/ 7 w 63"/>
                <a:gd name="T49" fmla="*/ 43 h 45"/>
                <a:gd name="T50" fmla="*/ 9 w 63"/>
                <a:gd name="T51" fmla="*/ 44 h 45"/>
                <a:gd name="T52" fmla="*/ 11 w 63"/>
                <a:gd name="T53" fmla="*/ 43 h 45"/>
                <a:gd name="T54" fmla="*/ 14 w 63"/>
                <a:gd name="T55" fmla="*/ 41 h 45"/>
                <a:gd name="T56" fmla="*/ 17 w 63"/>
                <a:gd name="T57" fmla="*/ 39 h 45"/>
                <a:gd name="T58" fmla="*/ 21 w 63"/>
                <a:gd name="T59" fmla="*/ 36 h 45"/>
                <a:gd name="T60" fmla="*/ 26 w 63"/>
                <a:gd name="T61" fmla="*/ 33 h 45"/>
                <a:gd name="T62" fmla="*/ 32 w 63"/>
                <a:gd name="T63" fmla="*/ 31 h 45"/>
                <a:gd name="T64" fmla="*/ 39 w 63"/>
                <a:gd name="T65" fmla="*/ 30 h 45"/>
                <a:gd name="T66" fmla="*/ 46 w 63"/>
                <a:gd name="T67" fmla="*/ 29 h 45"/>
                <a:gd name="T68" fmla="*/ 53 w 63"/>
                <a:gd name="T69" fmla="*/ 27 h 45"/>
                <a:gd name="T70" fmla="*/ 58 w 63"/>
                <a:gd name="T71" fmla="*/ 25 h 45"/>
                <a:gd name="T72" fmla="*/ 61 w 63"/>
                <a:gd name="T73" fmla="*/ 23 h 45"/>
                <a:gd name="T74" fmla="*/ 62 w 63"/>
                <a:gd name="T75" fmla="*/ 20 h 45"/>
                <a:gd name="T76" fmla="*/ 60 w 63"/>
                <a:gd name="T77" fmla="*/ 18 h 45"/>
                <a:gd name="T78" fmla="*/ 56 w 63"/>
                <a:gd name="T79" fmla="*/ 16 h 45"/>
                <a:gd name="T80" fmla="*/ 48 w 63"/>
                <a:gd name="T81" fmla="*/ 15 h 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3" h="45">
                  <a:moveTo>
                    <a:pt x="48" y="15"/>
                  </a:moveTo>
                  <a:lnTo>
                    <a:pt x="39" y="14"/>
                  </a:lnTo>
                  <a:lnTo>
                    <a:pt x="31" y="11"/>
                  </a:lnTo>
                  <a:lnTo>
                    <a:pt x="26" y="9"/>
                  </a:lnTo>
                  <a:lnTo>
                    <a:pt x="22" y="6"/>
                  </a:lnTo>
                  <a:lnTo>
                    <a:pt x="18" y="4"/>
                  </a:lnTo>
                  <a:lnTo>
                    <a:pt x="16" y="2"/>
                  </a:lnTo>
                  <a:lnTo>
                    <a:pt x="13" y="0"/>
                  </a:lnTo>
                  <a:lnTo>
                    <a:pt x="9" y="0"/>
                  </a:lnTo>
                  <a:lnTo>
                    <a:pt x="7" y="1"/>
                  </a:lnTo>
                  <a:lnTo>
                    <a:pt x="5" y="2"/>
                  </a:lnTo>
                  <a:lnTo>
                    <a:pt x="4" y="4"/>
                  </a:lnTo>
                  <a:lnTo>
                    <a:pt x="2" y="6"/>
                  </a:lnTo>
                  <a:lnTo>
                    <a:pt x="1" y="9"/>
                  </a:lnTo>
                  <a:lnTo>
                    <a:pt x="1" y="12"/>
                  </a:lnTo>
                  <a:lnTo>
                    <a:pt x="0" y="15"/>
                  </a:lnTo>
                  <a:lnTo>
                    <a:pt x="0" y="19"/>
                  </a:lnTo>
                  <a:lnTo>
                    <a:pt x="0" y="22"/>
                  </a:lnTo>
                  <a:lnTo>
                    <a:pt x="0" y="26"/>
                  </a:lnTo>
                  <a:lnTo>
                    <a:pt x="1" y="29"/>
                  </a:lnTo>
                  <a:lnTo>
                    <a:pt x="1" y="33"/>
                  </a:lnTo>
                  <a:lnTo>
                    <a:pt x="2" y="36"/>
                  </a:lnTo>
                  <a:lnTo>
                    <a:pt x="4" y="39"/>
                  </a:lnTo>
                  <a:lnTo>
                    <a:pt x="5" y="41"/>
                  </a:lnTo>
                  <a:lnTo>
                    <a:pt x="7" y="43"/>
                  </a:lnTo>
                  <a:lnTo>
                    <a:pt x="9" y="44"/>
                  </a:lnTo>
                  <a:lnTo>
                    <a:pt x="11" y="43"/>
                  </a:lnTo>
                  <a:lnTo>
                    <a:pt x="14" y="41"/>
                  </a:lnTo>
                  <a:lnTo>
                    <a:pt x="17" y="39"/>
                  </a:lnTo>
                  <a:lnTo>
                    <a:pt x="21" y="36"/>
                  </a:lnTo>
                  <a:lnTo>
                    <a:pt x="26" y="33"/>
                  </a:lnTo>
                  <a:lnTo>
                    <a:pt x="32" y="31"/>
                  </a:lnTo>
                  <a:lnTo>
                    <a:pt x="39" y="30"/>
                  </a:lnTo>
                  <a:lnTo>
                    <a:pt x="46" y="29"/>
                  </a:lnTo>
                  <a:lnTo>
                    <a:pt x="53" y="27"/>
                  </a:lnTo>
                  <a:lnTo>
                    <a:pt x="58" y="25"/>
                  </a:lnTo>
                  <a:lnTo>
                    <a:pt x="61" y="23"/>
                  </a:lnTo>
                  <a:lnTo>
                    <a:pt x="62" y="20"/>
                  </a:lnTo>
                  <a:lnTo>
                    <a:pt x="60" y="18"/>
                  </a:lnTo>
                  <a:lnTo>
                    <a:pt x="56" y="16"/>
                  </a:lnTo>
                  <a:lnTo>
                    <a:pt x="48" y="15"/>
                  </a:lnTo>
                </a:path>
              </a:pathLst>
            </a:custGeom>
            <a:solidFill>
              <a:srgbClr val="009F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62" name="Freeform 213"/>
            <p:cNvSpPr>
              <a:spLocks/>
            </p:cNvSpPr>
            <p:nvPr/>
          </p:nvSpPr>
          <p:spPr bwMode="auto">
            <a:xfrm>
              <a:off x="2482" y="1689"/>
              <a:ext cx="17" cy="59"/>
            </a:xfrm>
            <a:custGeom>
              <a:avLst/>
              <a:gdLst>
                <a:gd name="T0" fmla="*/ 16 w 17"/>
                <a:gd name="T1" fmla="*/ 0 h 59"/>
                <a:gd name="T2" fmla="*/ 16 w 17"/>
                <a:gd name="T3" fmla="*/ 4 h 59"/>
                <a:gd name="T4" fmla="*/ 16 w 17"/>
                <a:gd name="T5" fmla="*/ 7 h 59"/>
                <a:gd name="T6" fmla="*/ 16 w 17"/>
                <a:gd name="T7" fmla="*/ 11 h 59"/>
                <a:gd name="T8" fmla="*/ 16 w 17"/>
                <a:gd name="T9" fmla="*/ 15 h 59"/>
                <a:gd name="T10" fmla="*/ 16 w 17"/>
                <a:gd name="T11" fmla="*/ 18 h 59"/>
                <a:gd name="T12" fmla="*/ 16 w 17"/>
                <a:gd name="T13" fmla="*/ 22 h 59"/>
                <a:gd name="T14" fmla="*/ 16 w 17"/>
                <a:gd name="T15" fmla="*/ 26 h 59"/>
                <a:gd name="T16" fmla="*/ 13 w 17"/>
                <a:gd name="T17" fmla="*/ 29 h 59"/>
                <a:gd name="T18" fmla="*/ 13 w 17"/>
                <a:gd name="T19" fmla="*/ 33 h 59"/>
                <a:gd name="T20" fmla="*/ 13 w 17"/>
                <a:gd name="T21" fmla="*/ 36 h 59"/>
                <a:gd name="T22" fmla="*/ 13 w 17"/>
                <a:gd name="T23" fmla="*/ 40 h 59"/>
                <a:gd name="T24" fmla="*/ 13 w 17"/>
                <a:gd name="T25" fmla="*/ 44 h 59"/>
                <a:gd name="T26" fmla="*/ 13 w 17"/>
                <a:gd name="T27" fmla="*/ 47 h 59"/>
                <a:gd name="T28" fmla="*/ 13 w 17"/>
                <a:gd name="T29" fmla="*/ 51 h 59"/>
                <a:gd name="T30" fmla="*/ 13 w 17"/>
                <a:gd name="T31" fmla="*/ 55 h 59"/>
                <a:gd name="T32" fmla="*/ 13 w 17"/>
                <a:gd name="T33" fmla="*/ 58 h 59"/>
                <a:gd name="T34" fmla="*/ 0 w 17"/>
                <a:gd name="T35" fmla="*/ 58 h 59"/>
                <a:gd name="T36" fmla="*/ 0 w 17"/>
                <a:gd name="T37" fmla="*/ 55 h 59"/>
                <a:gd name="T38" fmla="*/ 0 w 17"/>
                <a:gd name="T39" fmla="*/ 51 h 59"/>
                <a:gd name="T40" fmla="*/ 0 w 17"/>
                <a:gd name="T41" fmla="*/ 47 h 59"/>
                <a:gd name="T42" fmla="*/ 0 w 17"/>
                <a:gd name="T43" fmla="*/ 44 h 59"/>
                <a:gd name="T44" fmla="*/ 0 w 17"/>
                <a:gd name="T45" fmla="*/ 40 h 59"/>
                <a:gd name="T46" fmla="*/ 2 w 17"/>
                <a:gd name="T47" fmla="*/ 36 h 59"/>
                <a:gd name="T48" fmla="*/ 2 w 17"/>
                <a:gd name="T49" fmla="*/ 33 h 59"/>
                <a:gd name="T50" fmla="*/ 2 w 17"/>
                <a:gd name="T51" fmla="*/ 29 h 59"/>
                <a:gd name="T52" fmla="*/ 2 w 17"/>
                <a:gd name="T53" fmla="*/ 26 h 59"/>
                <a:gd name="T54" fmla="*/ 2 w 17"/>
                <a:gd name="T55" fmla="*/ 22 h 59"/>
                <a:gd name="T56" fmla="*/ 2 w 17"/>
                <a:gd name="T57" fmla="*/ 18 h 59"/>
                <a:gd name="T58" fmla="*/ 2 w 17"/>
                <a:gd name="T59" fmla="*/ 15 h 59"/>
                <a:gd name="T60" fmla="*/ 2 w 17"/>
                <a:gd name="T61" fmla="*/ 11 h 59"/>
                <a:gd name="T62" fmla="*/ 2 w 17"/>
                <a:gd name="T63" fmla="*/ 7 h 59"/>
                <a:gd name="T64" fmla="*/ 2 w 17"/>
                <a:gd name="T65" fmla="*/ 4 h 59"/>
                <a:gd name="T66" fmla="*/ 2 w 17"/>
                <a:gd name="T67" fmla="*/ 0 h 59"/>
                <a:gd name="T68" fmla="*/ 16 w 17"/>
                <a:gd name="T69" fmla="*/ 0 h 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 h="59">
                  <a:moveTo>
                    <a:pt x="16" y="0"/>
                  </a:moveTo>
                  <a:lnTo>
                    <a:pt x="16" y="4"/>
                  </a:lnTo>
                  <a:lnTo>
                    <a:pt x="16" y="7"/>
                  </a:lnTo>
                  <a:lnTo>
                    <a:pt x="16" y="11"/>
                  </a:lnTo>
                  <a:lnTo>
                    <a:pt x="16" y="15"/>
                  </a:lnTo>
                  <a:lnTo>
                    <a:pt x="16" y="18"/>
                  </a:lnTo>
                  <a:lnTo>
                    <a:pt x="16" y="22"/>
                  </a:lnTo>
                  <a:lnTo>
                    <a:pt x="16" y="26"/>
                  </a:lnTo>
                  <a:lnTo>
                    <a:pt x="13" y="29"/>
                  </a:lnTo>
                  <a:lnTo>
                    <a:pt x="13" y="33"/>
                  </a:lnTo>
                  <a:lnTo>
                    <a:pt x="13" y="36"/>
                  </a:lnTo>
                  <a:lnTo>
                    <a:pt x="13" y="40"/>
                  </a:lnTo>
                  <a:lnTo>
                    <a:pt x="13" y="44"/>
                  </a:lnTo>
                  <a:lnTo>
                    <a:pt x="13" y="47"/>
                  </a:lnTo>
                  <a:lnTo>
                    <a:pt x="13" y="51"/>
                  </a:lnTo>
                  <a:lnTo>
                    <a:pt x="13" y="55"/>
                  </a:lnTo>
                  <a:lnTo>
                    <a:pt x="13" y="58"/>
                  </a:lnTo>
                  <a:lnTo>
                    <a:pt x="0" y="58"/>
                  </a:lnTo>
                  <a:lnTo>
                    <a:pt x="0" y="55"/>
                  </a:lnTo>
                  <a:lnTo>
                    <a:pt x="0" y="51"/>
                  </a:lnTo>
                  <a:lnTo>
                    <a:pt x="0" y="47"/>
                  </a:lnTo>
                  <a:lnTo>
                    <a:pt x="0" y="44"/>
                  </a:lnTo>
                  <a:lnTo>
                    <a:pt x="0" y="40"/>
                  </a:lnTo>
                  <a:lnTo>
                    <a:pt x="2" y="36"/>
                  </a:lnTo>
                  <a:lnTo>
                    <a:pt x="2" y="33"/>
                  </a:lnTo>
                  <a:lnTo>
                    <a:pt x="2" y="29"/>
                  </a:lnTo>
                  <a:lnTo>
                    <a:pt x="2" y="26"/>
                  </a:lnTo>
                  <a:lnTo>
                    <a:pt x="2" y="22"/>
                  </a:lnTo>
                  <a:lnTo>
                    <a:pt x="2" y="18"/>
                  </a:lnTo>
                  <a:lnTo>
                    <a:pt x="2" y="15"/>
                  </a:lnTo>
                  <a:lnTo>
                    <a:pt x="2" y="11"/>
                  </a:lnTo>
                  <a:lnTo>
                    <a:pt x="2" y="7"/>
                  </a:lnTo>
                  <a:lnTo>
                    <a:pt x="2" y="4"/>
                  </a:lnTo>
                  <a:lnTo>
                    <a:pt x="2" y="0"/>
                  </a:lnTo>
                  <a:lnTo>
                    <a:pt x="16" y="0"/>
                  </a:lnTo>
                </a:path>
              </a:pathLst>
            </a:custGeom>
            <a:solidFill>
              <a:srgbClr val="001A00"/>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63" name="Freeform 214"/>
            <p:cNvSpPr>
              <a:spLocks/>
            </p:cNvSpPr>
            <p:nvPr/>
          </p:nvSpPr>
          <p:spPr bwMode="auto">
            <a:xfrm>
              <a:off x="3076" y="1731"/>
              <a:ext cx="38" cy="25"/>
            </a:xfrm>
            <a:custGeom>
              <a:avLst/>
              <a:gdLst>
                <a:gd name="T0" fmla="*/ 0 w 38"/>
                <a:gd name="T1" fmla="*/ 24 h 25"/>
                <a:gd name="T2" fmla="*/ 1 w 38"/>
                <a:gd name="T3" fmla="*/ 24 h 25"/>
                <a:gd name="T4" fmla="*/ 1 w 38"/>
                <a:gd name="T5" fmla="*/ 23 h 25"/>
                <a:gd name="T6" fmla="*/ 3 w 38"/>
                <a:gd name="T7" fmla="*/ 21 h 25"/>
                <a:gd name="T8" fmla="*/ 4 w 38"/>
                <a:gd name="T9" fmla="*/ 19 h 25"/>
                <a:gd name="T10" fmla="*/ 6 w 38"/>
                <a:gd name="T11" fmla="*/ 17 h 25"/>
                <a:gd name="T12" fmla="*/ 7 w 38"/>
                <a:gd name="T13" fmla="*/ 15 h 25"/>
                <a:gd name="T14" fmla="*/ 8 w 38"/>
                <a:gd name="T15" fmla="*/ 12 h 25"/>
                <a:gd name="T16" fmla="*/ 9 w 38"/>
                <a:gd name="T17" fmla="*/ 10 h 25"/>
                <a:gd name="T18" fmla="*/ 9 w 38"/>
                <a:gd name="T19" fmla="*/ 9 h 25"/>
                <a:gd name="T20" fmla="*/ 10 w 38"/>
                <a:gd name="T21" fmla="*/ 8 h 25"/>
                <a:gd name="T22" fmla="*/ 11 w 38"/>
                <a:gd name="T23" fmla="*/ 7 h 25"/>
                <a:gd name="T24" fmla="*/ 12 w 38"/>
                <a:gd name="T25" fmla="*/ 7 h 25"/>
                <a:gd name="T26" fmla="*/ 14 w 38"/>
                <a:gd name="T27" fmla="*/ 6 h 25"/>
                <a:gd name="T28" fmla="*/ 16 w 38"/>
                <a:gd name="T29" fmla="*/ 6 h 25"/>
                <a:gd name="T30" fmla="*/ 18 w 38"/>
                <a:gd name="T31" fmla="*/ 5 h 25"/>
                <a:gd name="T32" fmla="*/ 21 w 38"/>
                <a:gd name="T33" fmla="*/ 4 h 25"/>
                <a:gd name="T34" fmla="*/ 24 w 38"/>
                <a:gd name="T35" fmla="*/ 3 h 25"/>
                <a:gd name="T36" fmla="*/ 26 w 38"/>
                <a:gd name="T37" fmla="*/ 3 h 25"/>
                <a:gd name="T38" fmla="*/ 28 w 38"/>
                <a:gd name="T39" fmla="*/ 2 h 25"/>
                <a:gd name="T40" fmla="*/ 30 w 38"/>
                <a:gd name="T41" fmla="*/ 2 h 25"/>
                <a:gd name="T42" fmla="*/ 32 w 38"/>
                <a:gd name="T43" fmla="*/ 2 h 25"/>
                <a:gd name="T44" fmla="*/ 34 w 38"/>
                <a:gd name="T45" fmla="*/ 1 h 25"/>
                <a:gd name="T46" fmla="*/ 36 w 38"/>
                <a:gd name="T47" fmla="*/ 1 h 25"/>
                <a:gd name="T48" fmla="*/ 37 w 38"/>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25">
                  <a:moveTo>
                    <a:pt x="0" y="24"/>
                  </a:moveTo>
                  <a:lnTo>
                    <a:pt x="1" y="24"/>
                  </a:lnTo>
                  <a:lnTo>
                    <a:pt x="1" y="23"/>
                  </a:lnTo>
                  <a:lnTo>
                    <a:pt x="3" y="21"/>
                  </a:lnTo>
                  <a:lnTo>
                    <a:pt x="4" y="19"/>
                  </a:lnTo>
                  <a:lnTo>
                    <a:pt x="6" y="17"/>
                  </a:lnTo>
                  <a:lnTo>
                    <a:pt x="7" y="15"/>
                  </a:lnTo>
                  <a:lnTo>
                    <a:pt x="8" y="12"/>
                  </a:lnTo>
                  <a:lnTo>
                    <a:pt x="9" y="10"/>
                  </a:lnTo>
                  <a:lnTo>
                    <a:pt x="9" y="9"/>
                  </a:lnTo>
                  <a:lnTo>
                    <a:pt x="10" y="8"/>
                  </a:lnTo>
                  <a:lnTo>
                    <a:pt x="11" y="7"/>
                  </a:lnTo>
                  <a:lnTo>
                    <a:pt x="12" y="7"/>
                  </a:lnTo>
                  <a:lnTo>
                    <a:pt x="14" y="6"/>
                  </a:lnTo>
                  <a:lnTo>
                    <a:pt x="16" y="6"/>
                  </a:lnTo>
                  <a:lnTo>
                    <a:pt x="18" y="5"/>
                  </a:lnTo>
                  <a:lnTo>
                    <a:pt x="21" y="4"/>
                  </a:lnTo>
                  <a:lnTo>
                    <a:pt x="24" y="3"/>
                  </a:lnTo>
                  <a:lnTo>
                    <a:pt x="26" y="3"/>
                  </a:lnTo>
                  <a:lnTo>
                    <a:pt x="28" y="2"/>
                  </a:lnTo>
                  <a:lnTo>
                    <a:pt x="30" y="2"/>
                  </a:lnTo>
                  <a:lnTo>
                    <a:pt x="32" y="2"/>
                  </a:lnTo>
                  <a:lnTo>
                    <a:pt x="34" y="1"/>
                  </a:lnTo>
                  <a:lnTo>
                    <a:pt x="36" y="1"/>
                  </a:lnTo>
                  <a:lnTo>
                    <a:pt x="37"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564" name="Freeform 215"/>
            <p:cNvSpPr>
              <a:spLocks/>
            </p:cNvSpPr>
            <p:nvPr/>
          </p:nvSpPr>
          <p:spPr bwMode="auto">
            <a:xfrm>
              <a:off x="3077" y="1732"/>
              <a:ext cx="37" cy="24"/>
            </a:xfrm>
            <a:custGeom>
              <a:avLst/>
              <a:gdLst>
                <a:gd name="T0" fmla="*/ 36 w 37"/>
                <a:gd name="T1" fmla="*/ 0 h 24"/>
                <a:gd name="T2" fmla="*/ 35 w 37"/>
                <a:gd name="T3" fmla="*/ 1 h 24"/>
                <a:gd name="T4" fmla="*/ 34 w 37"/>
                <a:gd name="T5" fmla="*/ 1 h 24"/>
                <a:gd name="T6" fmla="*/ 32 w 37"/>
                <a:gd name="T7" fmla="*/ 1 h 24"/>
                <a:gd name="T8" fmla="*/ 30 w 37"/>
                <a:gd name="T9" fmla="*/ 2 h 24"/>
                <a:gd name="T10" fmla="*/ 28 w 37"/>
                <a:gd name="T11" fmla="*/ 2 h 24"/>
                <a:gd name="T12" fmla="*/ 26 w 37"/>
                <a:gd name="T13" fmla="*/ 2 h 24"/>
                <a:gd name="T14" fmla="*/ 23 w 37"/>
                <a:gd name="T15" fmla="*/ 3 h 24"/>
                <a:gd name="T16" fmla="*/ 21 w 37"/>
                <a:gd name="T17" fmla="*/ 4 h 24"/>
                <a:gd name="T18" fmla="*/ 18 w 37"/>
                <a:gd name="T19" fmla="*/ 4 h 24"/>
                <a:gd name="T20" fmla="*/ 16 w 37"/>
                <a:gd name="T21" fmla="*/ 5 h 24"/>
                <a:gd name="T22" fmla="*/ 14 w 37"/>
                <a:gd name="T23" fmla="*/ 6 h 24"/>
                <a:gd name="T24" fmla="*/ 12 w 37"/>
                <a:gd name="T25" fmla="*/ 6 h 24"/>
                <a:gd name="T26" fmla="*/ 11 w 37"/>
                <a:gd name="T27" fmla="*/ 7 h 24"/>
                <a:gd name="T28" fmla="*/ 10 w 37"/>
                <a:gd name="T29" fmla="*/ 7 h 24"/>
                <a:gd name="T30" fmla="*/ 9 w 37"/>
                <a:gd name="T31" fmla="*/ 8 h 24"/>
                <a:gd name="T32" fmla="*/ 9 w 37"/>
                <a:gd name="T33" fmla="*/ 9 h 24"/>
                <a:gd name="T34" fmla="*/ 8 w 37"/>
                <a:gd name="T35" fmla="*/ 12 h 24"/>
                <a:gd name="T36" fmla="*/ 7 w 37"/>
                <a:gd name="T37" fmla="*/ 14 h 24"/>
                <a:gd name="T38" fmla="*/ 6 w 37"/>
                <a:gd name="T39" fmla="*/ 16 h 24"/>
                <a:gd name="T40" fmla="*/ 4 w 37"/>
                <a:gd name="T41" fmla="*/ 18 h 24"/>
                <a:gd name="T42" fmla="*/ 3 w 37"/>
                <a:gd name="T43" fmla="*/ 20 h 24"/>
                <a:gd name="T44" fmla="*/ 1 w 37"/>
                <a:gd name="T45" fmla="*/ 22 h 24"/>
                <a:gd name="T46" fmla="*/ 0 w 37"/>
                <a:gd name="T47" fmla="*/ 22 h 24"/>
                <a:gd name="T48" fmla="*/ 0 w 37"/>
                <a:gd name="T49" fmla="*/ 23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24">
                  <a:moveTo>
                    <a:pt x="36" y="0"/>
                  </a:moveTo>
                  <a:lnTo>
                    <a:pt x="35" y="1"/>
                  </a:lnTo>
                  <a:lnTo>
                    <a:pt x="34" y="1"/>
                  </a:lnTo>
                  <a:lnTo>
                    <a:pt x="32" y="1"/>
                  </a:lnTo>
                  <a:lnTo>
                    <a:pt x="30" y="2"/>
                  </a:lnTo>
                  <a:lnTo>
                    <a:pt x="28" y="2"/>
                  </a:lnTo>
                  <a:lnTo>
                    <a:pt x="26" y="2"/>
                  </a:lnTo>
                  <a:lnTo>
                    <a:pt x="23" y="3"/>
                  </a:lnTo>
                  <a:lnTo>
                    <a:pt x="21" y="4"/>
                  </a:lnTo>
                  <a:lnTo>
                    <a:pt x="18" y="4"/>
                  </a:lnTo>
                  <a:lnTo>
                    <a:pt x="16" y="5"/>
                  </a:lnTo>
                  <a:lnTo>
                    <a:pt x="14" y="6"/>
                  </a:lnTo>
                  <a:lnTo>
                    <a:pt x="12" y="6"/>
                  </a:lnTo>
                  <a:lnTo>
                    <a:pt x="11" y="7"/>
                  </a:lnTo>
                  <a:lnTo>
                    <a:pt x="10" y="7"/>
                  </a:lnTo>
                  <a:lnTo>
                    <a:pt x="9" y="8"/>
                  </a:lnTo>
                  <a:lnTo>
                    <a:pt x="9" y="9"/>
                  </a:lnTo>
                  <a:lnTo>
                    <a:pt x="8" y="12"/>
                  </a:lnTo>
                  <a:lnTo>
                    <a:pt x="7" y="14"/>
                  </a:lnTo>
                  <a:lnTo>
                    <a:pt x="6" y="16"/>
                  </a:lnTo>
                  <a:lnTo>
                    <a:pt x="4" y="18"/>
                  </a:lnTo>
                  <a:lnTo>
                    <a:pt x="3" y="20"/>
                  </a:lnTo>
                  <a:lnTo>
                    <a:pt x="1" y="22"/>
                  </a:lnTo>
                  <a:lnTo>
                    <a:pt x="0" y="22"/>
                  </a:lnTo>
                  <a:lnTo>
                    <a:pt x="0" y="23"/>
                  </a:lnTo>
                </a:path>
              </a:pathLst>
            </a:custGeom>
            <a:noFill/>
            <a:ln w="12700" cap="rnd" cmpd="sng">
              <a:solidFill>
                <a:srgbClr val="001517"/>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565" name="Freeform 216"/>
            <p:cNvSpPr>
              <a:spLocks/>
            </p:cNvSpPr>
            <p:nvPr/>
          </p:nvSpPr>
          <p:spPr bwMode="auto">
            <a:xfrm>
              <a:off x="3077" y="1732"/>
              <a:ext cx="36" cy="24"/>
            </a:xfrm>
            <a:custGeom>
              <a:avLst/>
              <a:gdLst>
                <a:gd name="T0" fmla="*/ 35 w 36"/>
                <a:gd name="T1" fmla="*/ 0 h 24"/>
                <a:gd name="T2" fmla="*/ 34 w 36"/>
                <a:gd name="T3" fmla="*/ 0 h 24"/>
                <a:gd name="T4" fmla="*/ 33 w 36"/>
                <a:gd name="T5" fmla="*/ 1 h 24"/>
                <a:gd name="T6" fmla="*/ 31 w 36"/>
                <a:gd name="T7" fmla="*/ 1 h 24"/>
                <a:gd name="T8" fmla="*/ 29 w 36"/>
                <a:gd name="T9" fmla="*/ 1 h 24"/>
                <a:gd name="T10" fmla="*/ 27 w 36"/>
                <a:gd name="T11" fmla="*/ 2 h 24"/>
                <a:gd name="T12" fmla="*/ 25 w 36"/>
                <a:gd name="T13" fmla="*/ 2 h 24"/>
                <a:gd name="T14" fmla="*/ 23 w 36"/>
                <a:gd name="T15" fmla="*/ 3 h 24"/>
                <a:gd name="T16" fmla="*/ 20 w 36"/>
                <a:gd name="T17" fmla="*/ 4 h 24"/>
                <a:gd name="T18" fmla="*/ 18 w 36"/>
                <a:gd name="T19" fmla="*/ 5 h 24"/>
                <a:gd name="T20" fmla="*/ 16 w 36"/>
                <a:gd name="T21" fmla="*/ 5 h 24"/>
                <a:gd name="T22" fmla="*/ 14 w 36"/>
                <a:gd name="T23" fmla="*/ 6 h 24"/>
                <a:gd name="T24" fmla="*/ 12 w 36"/>
                <a:gd name="T25" fmla="*/ 6 h 24"/>
                <a:gd name="T26" fmla="*/ 11 w 36"/>
                <a:gd name="T27" fmla="*/ 7 h 24"/>
                <a:gd name="T28" fmla="*/ 10 w 36"/>
                <a:gd name="T29" fmla="*/ 7 h 24"/>
                <a:gd name="T30" fmla="*/ 10 w 36"/>
                <a:gd name="T31" fmla="*/ 8 h 24"/>
                <a:gd name="T32" fmla="*/ 9 w 36"/>
                <a:gd name="T33" fmla="*/ 10 h 24"/>
                <a:gd name="T34" fmla="*/ 8 w 36"/>
                <a:gd name="T35" fmla="*/ 12 h 24"/>
                <a:gd name="T36" fmla="*/ 7 w 36"/>
                <a:gd name="T37" fmla="*/ 14 h 24"/>
                <a:gd name="T38" fmla="*/ 6 w 36"/>
                <a:gd name="T39" fmla="*/ 16 h 24"/>
                <a:gd name="T40" fmla="*/ 4 w 36"/>
                <a:gd name="T41" fmla="*/ 18 h 24"/>
                <a:gd name="T42" fmla="*/ 3 w 36"/>
                <a:gd name="T43" fmla="*/ 20 h 24"/>
                <a:gd name="T44" fmla="*/ 1 w 36"/>
                <a:gd name="T45" fmla="*/ 22 h 24"/>
                <a:gd name="T46" fmla="*/ 0 w 36"/>
                <a:gd name="T47" fmla="*/ 23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24">
                  <a:moveTo>
                    <a:pt x="35" y="0"/>
                  </a:moveTo>
                  <a:lnTo>
                    <a:pt x="34" y="0"/>
                  </a:lnTo>
                  <a:lnTo>
                    <a:pt x="33" y="1"/>
                  </a:lnTo>
                  <a:lnTo>
                    <a:pt x="31" y="1"/>
                  </a:lnTo>
                  <a:lnTo>
                    <a:pt x="29" y="1"/>
                  </a:lnTo>
                  <a:lnTo>
                    <a:pt x="27" y="2"/>
                  </a:lnTo>
                  <a:lnTo>
                    <a:pt x="25" y="2"/>
                  </a:lnTo>
                  <a:lnTo>
                    <a:pt x="23" y="3"/>
                  </a:lnTo>
                  <a:lnTo>
                    <a:pt x="20" y="4"/>
                  </a:lnTo>
                  <a:lnTo>
                    <a:pt x="18" y="5"/>
                  </a:lnTo>
                  <a:lnTo>
                    <a:pt x="16" y="5"/>
                  </a:lnTo>
                  <a:lnTo>
                    <a:pt x="14" y="6"/>
                  </a:lnTo>
                  <a:lnTo>
                    <a:pt x="12" y="6"/>
                  </a:lnTo>
                  <a:lnTo>
                    <a:pt x="11" y="7"/>
                  </a:lnTo>
                  <a:lnTo>
                    <a:pt x="10" y="7"/>
                  </a:lnTo>
                  <a:lnTo>
                    <a:pt x="10" y="8"/>
                  </a:lnTo>
                  <a:lnTo>
                    <a:pt x="9" y="10"/>
                  </a:lnTo>
                  <a:lnTo>
                    <a:pt x="8" y="12"/>
                  </a:lnTo>
                  <a:lnTo>
                    <a:pt x="7" y="14"/>
                  </a:lnTo>
                  <a:lnTo>
                    <a:pt x="6" y="16"/>
                  </a:lnTo>
                  <a:lnTo>
                    <a:pt x="4" y="18"/>
                  </a:lnTo>
                  <a:lnTo>
                    <a:pt x="3" y="20"/>
                  </a:lnTo>
                  <a:lnTo>
                    <a:pt x="1" y="22"/>
                  </a:lnTo>
                  <a:lnTo>
                    <a:pt x="0" y="23"/>
                  </a:lnTo>
                </a:path>
              </a:pathLst>
            </a:custGeom>
            <a:noFill/>
            <a:ln w="12700" cap="rnd" cmpd="sng">
              <a:solidFill>
                <a:srgbClr val="20585F"/>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566" name="Freeform 217"/>
            <p:cNvSpPr>
              <a:spLocks/>
            </p:cNvSpPr>
            <p:nvPr/>
          </p:nvSpPr>
          <p:spPr bwMode="auto">
            <a:xfrm>
              <a:off x="3077" y="1732"/>
              <a:ext cx="36" cy="24"/>
            </a:xfrm>
            <a:custGeom>
              <a:avLst/>
              <a:gdLst>
                <a:gd name="T0" fmla="*/ 35 w 36"/>
                <a:gd name="T1" fmla="*/ 0 h 24"/>
                <a:gd name="T2" fmla="*/ 34 w 36"/>
                <a:gd name="T3" fmla="*/ 0 h 24"/>
                <a:gd name="T4" fmla="*/ 33 w 36"/>
                <a:gd name="T5" fmla="*/ 1 h 24"/>
                <a:gd name="T6" fmla="*/ 31 w 36"/>
                <a:gd name="T7" fmla="*/ 1 h 24"/>
                <a:gd name="T8" fmla="*/ 29 w 36"/>
                <a:gd name="T9" fmla="*/ 1 h 24"/>
                <a:gd name="T10" fmla="*/ 28 w 36"/>
                <a:gd name="T11" fmla="*/ 1 h 24"/>
                <a:gd name="T12" fmla="*/ 26 w 36"/>
                <a:gd name="T13" fmla="*/ 2 h 24"/>
                <a:gd name="T14" fmla="*/ 23 w 36"/>
                <a:gd name="T15" fmla="*/ 3 h 24"/>
                <a:gd name="T16" fmla="*/ 21 w 36"/>
                <a:gd name="T17" fmla="*/ 4 h 24"/>
                <a:gd name="T18" fmla="*/ 18 w 36"/>
                <a:gd name="T19" fmla="*/ 5 h 24"/>
                <a:gd name="T20" fmla="*/ 16 w 36"/>
                <a:gd name="T21" fmla="*/ 5 h 24"/>
                <a:gd name="T22" fmla="*/ 14 w 36"/>
                <a:gd name="T23" fmla="*/ 6 h 24"/>
                <a:gd name="T24" fmla="*/ 13 w 36"/>
                <a:gd name="T25" fmla="*/ 6 h 24"/>
                <a:gd name="T26" fmla="*/ 12 w 36"/>
                <a:gd name="T27" fmla="*/ 7 h 24"/>
                <a:gd name="T28" fmla="*/ 11 w 36"/>
                <a:gd name="T29" fmla="*/ 8 h 24"/>
                <a:gd name="T30" fmla="*/ 10 w 36"/>
                <a:gd name="T31" fmla="*/ 8 h 24"/>
                <a:gd name="T32" fmla="*/ 9 w 36"/>
                <a:gd name="T33" fmla="*/ 10 h 24"/>
                <a:gd name="T34" fmla="*/ 9 w 36"/>
                <a:gd name="T35" fmla="*/ 12 h 24"/>
                <a:gd name="T36" fmla="*/ 7 w 36"/>
                <a:gd name="T37" fmla="*/ 14 h 24"/>
                <a:gd name="T38" fmla="*/ 6 w 36"/>
                <a:gd name="T39" fmla="*/ 16 h 24"/>
                <a:gd name="T40" fmla="*/ 4 w 36"/>
                <a:gd name="T41" fmla="*/ 18 h 24"/>
                <a:gd name="T42" fmla="*/ 3 w 36"/>
                <a:gd name="T43" fmla="*/ 20 h 24"/>
                <a:gd name="T44" fmla="*/ 1 w 36"/>
                <a:gd name="T45" fmla="*/ 22 h 24"/>
                <a:gd name="T46" fmla="*/ 0 w 36"/>
                <a:gd name="T47" fmla="*/ 23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24">
                  <a:moveTo>
                    <a:pt x="35" y="0"/>
                  </a:moveTo>
                  <a:lnTo>
                    <a:pt x="34" y="0"/>
                  </a:lnTo>
                  <a:lnTo>
                    <a:pt x="33" y="1"/>
                  </a:lnTo>
                  <a:lnTo>
                    <a:pt x="31" y="1"/>
                  </a:lnTo>
                  <a:lnTo>
                    <a:pt x="29" y="1"/>
                  </a:lnTo>
                  <a:lnTo>
                    <a:pt x="28" y="1"/>
                  </a:lnTo>
                  <a:lnTo>
                    <a:pt x="26" y="2"/>
                  </a:lnTo>
                  <a:lnTo>
                    <a:pt x="23" y="3"/>
                  </a:lnTo>
                  <a:lnTo>
                    <a:pt x="21" y="4"/>
                  </a:lnTo>
                  <a:lnTo>
                    <a:pt x="18" y="5"/>
                  </a:lnTo>
                  <a:lnTo>
                    <a:pt x="16" y="5"/>
                  </a:lnTo>
                  <a:lnTo>
                    <a:pt x="14" y="6"/>
                  </a:lnTo>
                  <a:lnTo>
                    <a:pt x="13" y="6"/>
                  </a:lnTo>
                  <a:lnTo>
                    <a:pt x="12" y="7"/>
                  </a:lnTo>
                  <a:lnTo>
                    <a:pt x="11" y="8"/>
                  </a:lnTo>
                  <a:lnTo>
                    <a:pt x="10" y="8"/>
                  </a:lnTo>
                  <a:lnTo>
                    <a:pt x="9" y="10"/>
                  </a:lnTo>
                  <a:lnTo>
                    <a:pt x="9" y="12"/>
                  </a:lnTo>
                  <a:lnTo>
                    <a:pt x="7" y="14"/>
                  </a:lnTo>
                  <a:lnTo>
                    <a:pt x="6" y="16"/>
                  </a:lnTo>
                  <a:lnTo>
                    <a:pt x="4" y="18"/>
                  </a:lnTo>
                  <a:lnTo>
                    <a:pt x="3" y="20"/>
                  </a:lnTo>
                  <a:lnTo>
                    <a:pt x="1" y="22"/>
                  </a:lnTo>
                  <a:lnTo>
                    <a:pt x="0" y="23"/>
                  </a:lnTo>
                </a:path>
              </a:pathLst>
            </a:custGeom>
            <a:noFill/>
            <a:ln w="12700" cap="rnd" cmpd="sng">
              <a:solidFill>
                <a:srgbClr val="7E9FA9"/>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567" name="Freeform 218"/>
            <p:cNvSpPr>
              <a:spLocks/>
            </p:cNvSpPr>
            <p:nvPr/>
          </p:nvSpPr>
          <p:spPr bwMode="auto">
            <a:xfrm>
              <a:off x="3077" y="1732"/>
              <a:ext cx="36" cy="24"/>
            </a:xfrm>
            <a:custGeom>
              <a:avLst/>
              <a:gdLst>
                <a:gd name="T0" fmla="*/ 0 w 36"/>
                <a:gd name="T1" fmla="*/ 23 h 24"/>
                <a:gd name="T2" fmla="*/ 1 w 36"/>
                <a:gd name="T3" fmla="*/ 23 h 24"/>
                <a:gd name="T4" fmla="*/ 1 w 36"/>
                <a:gd name="T5" fmla="*/ 22 h 24"/>
                <a:gd name="T6" fmla="*/ 3 w 36"/>
                <a:gd name="T7" fmla="*/ 20 h 24"/>
                <a:gd name="T8" fmla="*/ 4 w 36"/>
                <a:gd name="T9" fmla="*/ 18 h 24"/>
                <a:gd name="T10" fmla="*/ 6 w 36"/>
                <a:gd name="T11" fmla="*/ 16 h 24"/>
                <a:gd name="T12" fmla="*/ 8 w 36"/>
                <a:gd name="T13" fmla="*/ 14 h 24"/>
                <a:gd name="T14" fmla="*/ 9 w 36"/>
                <a:gd name="T15" fmla="*/ 12 h 24"/>
                <a:gd name="T16" fmla="*/ 10 w 36"/>
                <a:gd name="T17" fmla="*/ 10 h 24"/>
                <a:gd name="T18" fmla="*/ 10 w 36"/>
                <a:gd name="T19" fmla="*/ 9 h 24"/>
                <a:gd name="T20" fmla="*/ 11 w 36"/>
                <a:gd name="T21" fmla="*/ 8 h 24"/>
                <a:gd name="T22" fmla="*/ 12 w 36"/>
                <a:gd name="T23" fmla="*/ 7 h 24"/>
                <a:gd name="T24" fmla="*/ 13 w 36"/>
                <a:gd name="T25" fmla="*/ 7 h 24"/>
                <a:gd name="T26" fmla="*/ 14 w 36"/>
                <a:gd name="T27" fmla="*/ 6 h 24"/>
                <a:gd name="T28" fmla="*/ 16 w 36"/>
                <a:gd name="T29" fmla="*/ 6 h 24"/>
                <a:gd name="T30" fmla="*/ 18 w 36"/>
                <a:gd name="T31" fmla="*/ 5 h 24"/>
                <a:gd name="T32" fmla="*/ 21 w 36"/>
                <a:gd name="T33" fmla="*/ 4 h 24"/>
                <a:gd name="T34" fmla="*/ 24 w 36"/>
                <a:gd name="T35" fmla="*/ 3 h 24"/>
                <a:gd name="T36" fmla="*/ 26 w 36"/>
                <a:gd name="T37" fmla="*/ 2 h 24"/>
                <a:gd name="T38" fmla="*/ 28 w 36"/>
                <a:gd name="T39" fmla="*/ 2 h 24"/>
                <a:gd name="T40" fmla="*/ 29 w 36"/>
                <a:gd name="T41" fmla="*/ 1 h 24"/>
                <a:gd name="T42" fmla="*/ 32 w 36"/>
                <a:gd name="T43" fmla="*/ 1 h 24"/>
                <a:gd name="T44" fmla="*/ 33 w 36"/>
                <a:gd name="T45" fmla="*/ 1 h 24"/>
                <a:gd name="T46" fmla="*/ 34 w 36"/>
                <a:gd name="T47" fmla="*/ 1 h 24"/>
                <a:gd name="T48" fmla="*/ 35 w 36"/>
                <a:gd name="T49" fmla="*/ 0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 h="24">
                  <a:moveTo>
                    <a:pt x="0" y="23"/>
                  </a:moveTo>
                  <a:lnTo>
                    <a:pt x="1" y="23"/>
                  </a:lnTo>
                  <a:lnTo>
                    <a:pt x="1" y="22"/>
                  </a:lnTo>
                  <a:lnTo>
                    <a:pt x="3" y="20"/>
                  </a:lnTo>
                  <a:lnTo>
                    <a:pt x="4" y="18"/>
                  </a:lnTo>
                  <a:lnTo>
                    <a:pt x="6" y="16"/>
                  </a:lnTo>
                  <a:lnTo>
                    <a:pt x="8" y="14"/>
                  </a:lnTo>
                  <a:lnTo>
                    <a:pt x="9" y="12"/>
                  </a:lnTo>
                  <a:lnTo>
                    <a:pt x="10" y="10"/>
                  </a:lnTo>
                  <a:lnTo>
                    <a:pt x="10" y="9"/>
                  </a:lnTo>
                  <a:lnTo>
                    <a:pt x="11" y="8"/>
                  </a:lnTo>
                  <a:lnTo>
                    <a:pt x="12" y="7"/>
                  </a:lnTo>
                  <a:lnTo>
                    <a:pt x="13" y="7"/>
                  </a:lnTo>
                  <a:lnTo>
                    <a:pt x="14" y="6"/>
                  </a:lnTo>
                  <a:lnTo>
                    <a:pt x="16" y="6"/>
                  </a:lnTo>
                  <a:lnTo>
                    <a:pt x="18" y="5"/>
                  </a:lnTo>
                  <a:lnTo>
                    <a:pt x="21" y="4"/>
                  </a:lnTo>
                  <a:lnTo>
                    <a:pt x="24" y="3"/>
                  </a:lnTo>
                  <a:lnTo>
                    <a:pt x="26" y="2"/>
                  </a:lnTo>
                  <a:lnTo>
                    <a:pt x="28" y="2"/>
                  </a:lnTo>
                  <a:lnTo>
                    <a:pt x="29" y="1"/>
                  </a:lnTo>
                  <a:lnTo>
                    <a:pt x="32" y="1"/>
                  </a:lnTo>
                  <a:lnTo>
                    <a:pt x="33" y="1"/>
                  </a:lnTo>
                  <a:lnTo>
                    <a:pt x="34" y="1"/>
                  </a:lnTo>
                  <a:lnTo>
                    <a:pt x="35" y="0"/>
                  </a:lnTo>
                </a:path>
              </a:pathLst>
            </a:custGeom>
            <a:noFill/>
            <a:ln w="12700" cap="rnd" cmpd="sng">
              <a:solidFill>
                <a:srgbClr val="DAE7F3"/>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568" name="Freeform 219"/>
            <p:cNvSpPr>
              <a:spLocks/>
            </p:cNvSpPr>
            <p:nvPr/>
          </p:nvSpPr>
          <p:spPr bwMode="auto">
            <a:xfrm>
              <a:off x="3078" y="1667"/>
              <a:ext cx="33" cy="23"/>
            </a:xfrm>
            <a:custGeom>
              <a:avLst/>
              <a:gdLst>
                <a:gd name="T0" fmla="*/ 0 w 33"/>
                <a:gd name="T1" fmla="*/ 0 h 23"/>
                <a:gd name="T2" fmla="*/ 0 w 33"/>
                <a:gd name="T3" fmla="*/ 0 h 23"/>
                <a:gd name="T4" fmla="*/ 1 w 33"/>
                <a:gd name="T5" fmla="*/ 1 h 23"/>
                <a:gd name="T6" fmla="*/ 2 w 33"/>
                <a:gd name="T7" fmla="*/ 3 h 23"/>
                <a:gd name="T8" fmla="*/ 4 w 33"/>
                <a:gd name="T9" fmla="*/ 4 h 23"/>
                <a:gd name="T10" fmla="*/ 5 w 33"/>
                <a:gd name="T11" fmla="*/ 6 h 23"/>
                <a:gd name="T12" fmla="*/ 6 w 33"/>
                <a:gd name="T13" fmla="*/ 9 h 23"/>
                <a:gd name="T14" fmla="*/ 7 w 33"/>
                <a:gd name="T15" fmla="*/ 11 h 23"/>
                <a:gd name="T16" fmla="*/ 8 w 33"/>
                <a:gd name="T17" fmla="*/ 13 h 23"/>
                <a:gd name="T18" fmla="*/ 9 w 33"/>
                <a:gd name="T19" fmla="*/ 14 h 23"/>
                <a:gd name="T20" fmla="*/ 10 w 33"/>
                <a:gd name="T21" fmla="*/ 15 h 23"/>
                <a:gd name="T22" fmla="*/ 11 w 33"/>
                <a:gd name="T23" fmla="*/ 16 h 23"/>
                <a:gd name="T24" fmla="*/ 12 w 33"/>
                <a:gd name="T25" fmla="*/ 16 h 23"/>
                <a:gd name="T26" fmla="*/ 13 w 33"/>
                <a:gd name="T27" fmla="*/ 17 h 23"/>
                <a:gd name="T28" fmla="*/ 15 w 33"/>
                <a:gd name="T29" fmla="*/ 17 h 23"/>
                <a:gd name="T30" fmla="*/ 17 w 33"/>
                <a:gd name="T31" fmla="*/ 18 h 23"/>
                <a:gd name="T32" fmla="*/ 19 w 33"/>
                <a:gd name="T33" fmla="*/ 19 h 23"/>
                <a:gd name="T34" fmla="*/ 22 w 33"/>
                <a:gd name="T35" fmla="*/ 20 h 23"/>
                <a:gd name="T36" fmla="*/ 24 w 33"/>
                <a:gd name="T37" fmla="*/ 20 h 23"/>
                <a:gd name="T38" fmla="*/ 26 w 33"/>
                <a:gd name="T39" fmla="*/ 21 h 23"/>
                <a:gd name="T40" fmla="*/ 27 w 33"/>
                <a:gd name="T41" fmla="*/ 21 h 23"/>
                <a:gd name="T42" fmla="*/ 29 w 33"/>
                <a:gd name="T43" fmla="*/ 21 h 23"/>
                <a:gd name="T44" fmla="*/ 30 w 33"/>
                <a:gd name="T45" fmla="*/ 21 h 23"/>
                <a:gd name="T46" fmla="*/ 31 w 33"/>
                <a:gd name="T47" fmla="*/ 22 h 23"/>
                <a:gd name="T48" fmla="*/ 32 w 33"/>
                <a:gd name="T49" fmla="*/ 22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 h="23">
                  <a:moveTo>
                    <a:pt x="0" y="0"/>
                  </a:moveTo>
                  <a:lnTo>
                    <a:pt x="0" y="0"/>
                  </a:lnTo>
                  <a:lnTo>
                    <a:pt x="1" y="1"/>
                  </a:lnTo>
                  <a:lnTo>
                    <a:pt x="2" y="3"/>
                  </a:lnTo>
                  <a:lnTo>
                    <a:pt x="4" y="4"/>
                  </a:lnTo>
                  <a:lnTo>
                    <a:pt x="5" y="6"/>
                  </a:lnTo>
                  <a:lnTo>
                    <a:pt x="6" y="9"/>
                  </a:lnTo>
                  <a:lnTo>
                    <a:pt x="7" y="11"/>
                  </a:lnTo>
                  <a:lnTo>
                    <a:pt x="8" y="13"/>
                  </a:lnTo>
                  <a:lnTo>
                    <a:pt x="9" y="14"/>
                  </a:lnTo>
                  <a:lnTo>
                    <a:pt x="10" y="15"/>
                  </a:lnTo>
                  <a:lnTo>
                    <a:pt x="11" y="16"/>
                  </a:lnTo>
                  <a:lnTo>
                    <a:pt x="12" y="16"/>
                  </a:lnTo>
                  <a:lnTo>
                    <a:pt x="13" y="17"/>
                  </a:lnTo>
                  <a:lnTo>
                    <a:pt x="15" y="17"/>
                  </a:lnTo>
                  <a:lnTo>
                    <a:pt x="17" y="18"/>
                  </a:lnTo>
                  <a:lnTo>
                    <a:pt x="19" y="19"/>
                  </a:lnTo>
                  <a:lnTo>
                    <a:pt x="22" y="20"/>
                  </a:lnTo>
                  <a:lnTo>
                    <a:pt x="24" y="20"/>
                  </a:lnTo>
                  <a:lnTo>
                    <a:pt x="26" y="21"/>
                  </a:lnTo>
                  <a:lnTo>
                    <a:pt x="27" y="21"/>
                  </a:lnTo>
                  <a:lnTo>
                    <a:pt x="29" y="21"/>
                  </a:lnTo>
                  <a:lnTo>
                    <a:pt x="30" y="21"/>
                  </a:lnTo>
                  <a:lnTo>
                    <a:pt x="31" y="22"/>
                  </a:lnTo>
                  <a:lnTo>
                    <a:pt x="32" y="22"/>
                  </a:lnTo>
                </a:path>
              </a:pathLst>
            </a:custGeom>
            <a:noFill/>
            <a:ln w="12700" cap="rnd" cmpd="sng">
              <a:solidFill>
                <a:srgbClr val="DAE7F3"/>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569" name="Freeform 220"/>
            <p:cNvSpPr>
              <a:spLocks/>
            </p:cNvSpPr>
            <p:nvPr/>
          </p:nvSpPr>
          <p:spPr bwMode="auto">
            <a:xfrm>
              <a:off x="3078" y="1668"/>
              <a:ext cx="34" cy="22"/>
            </a:xfrm>
            <a:custGeom>
              <a:avLst/>
              <a:gdLst>
                <a:gd name="T0" fmla="*/ 0 w 34"/>
                <a:gd name="T1" fmla="*/ 0 h 22"/>
                <a:gd name="T2" fmla="*/ 0 w 34"/>
                <a:gd name="T3" fmla="*/ 0 h 22"/>
                <a:gd name="T4" fmla="*/ 1 w 34"/>
                <a:gd name="T5" fmla="*/ 1 h 22"/>
                <a:gd name="T6" fmla="*/ 2 w 34"/>
                <a:gd name="T7" fmla="*/ 2 h 22"/>
                <a:gd name="T8" fmla="*/ 4 w 34"/>
                <a:gd name="T9" fmla="*/ 4 h 22"/>
                <a:gd name="T10" fmla="*/ 5 w 34"/>
                <a:gd name="T11" fmla="*/ 6 h 22"/>
                <a:gd name="T12" fmla="*/ 6 w 34"/>
                <a:gd name="T13" fmla="*/ 8 h 22"/>
                <a:gd name="T14" fmla="*/ 7 w 34"/>
                <a:gd name="T15" fmla="*/ 10 h 22"/>
                <a:gd name="T16" fmla="*/ 8 w 34"/>
                <a:gd name="T17" fmla="*/ 12 h 22"/>
                <a:gd name="T18" fmla="*/ 9 w 34"/>
                <a:gd name="T19" fmla="*/ 13 h 22"/>
                <a:gd name="T20" fmla="*/ 9 w 34"/>
                <a:gd name="T21" fmla="*/ 14 h 22"/>
                <a:gd name="T22" fmla="*/ 10 w 34"/>
                <a:gd name="T23" fmla="*/ 15 h 22"/>
                <a:gd name="T24" fmla="*/ 12 w 34"/>
                <a:gd name="T25" fmla="*/ 15 h 22"/>
                <a:gd name="T26" fmla="*/ 13 w 34"/>
                <a:gd name="T27" fmla="*/ 16 h 22"/>
                <a:gd name="T28" fmla="*/ 15 w 34"/>
                <a:gd name="T29" fmla="*/ 16 h 22"/>
                <a:gd name="T30" fmla="*/ 17 w 34"/>
                <a:gd name="T31" fmla="*/ 17 h 22"/>
                <a:gd name="T32" fmla="*/ 20 w 34"/>
                <a:gd name="T33" fmla="*/ 18 h 22"/>
                <a:gd name="T34" fmla="*/ 22 w 34"/>
                <a:gd name="T35" fmla="*/ 19 h 22"/>
                <a:gd name="T36" fmla="*/ 24 w 34"/>
                <a:gd name="T37" fmla="*/ 19 h 22"/>
                <a:gd name="T38" fmla="*/ 26 w 34"/>
                <a:gd name="T39" fmla="*/ 20 h 22"/>
                <a:gd name="T40" fmla="*/ 28 w 34"/>
                <a:gd name="T41" fmla="*/ 20 h 22"/>
                <a:gd name="T42" fmla="*/ 30 w 34"/>
                <a:gd name="T43" fmla="*/ 20 h 22"/>
                <a:gd name="T44" fmla="*/ 31 w 34"/>
                <a:gd name="T45" fmla="*/ 20 h 22"/>
                <a:gd name="T46" fmla="*/ 32 w 34"/>
                <a:gd name="T47" fmla="*/ 20 h 22"/>
                <a:gd name="T48" fmla="*/ 33 w 34"/>
                <a:gd name="T49" fmla="*/ 21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22">
                  <a:moveTo>
                    <a:pt x="0" y="0"/>
                  </a:moveTo>
                  <a:lnTo>
                    <a:pt x="0" y="0"/>
                  </a:lnTo>
                  <a:lnTo>
                    <a:pt x="1" y="1"/>
                  </a:lnTo>
                  <a:lnTo>
                    <a:pt x="2" y="2"/>
                  </a:lnTo>
                  <a:lnTo>
                    <a:pt x="4" y="4"/>
                  </a:lnTo>
                  <a:lnTo>
                    <a:pt x="5" y="6"/>
                  </a:lnTo>
                  <a:lnTo>
                    <a:pt x="6" y="8"/>
                  </a:lnTo>
                  <a:lnTo>
                    <a:pt x="7" y="10"/>
                  </a:lnTo>
                  <a:lnTo>
                    <a:pt x="8" y="12"/>
                  </a:lnTo>
                  <a:lnTo>
                    <a:pt x="9" y="13"/>
                  </a:lnTo>
                  <a:lnTo>
                    <a:pt x="9" y="14"/>
                  </a:lnTo>
                  <a:lnTo>
                    <a:pt x="10" y="15"/>
                  </a:lnTo>
                  <a:lnTo>
                    <a:pt x="12" y="15"/>
                  </a:lnTo>
                  <a:lnTo>
                    <a:pt x="13" y="16"/>
                  </a:lnTo>
                  <a:lnTo>
                    <a:pt x="15" y="16"/>
                  </a:lnTo>
                  <a:lnTo>
                    <a:pt x="17" y="17"/>
                  </a:lnTo>
                  <a:lnTo>
                    <a:pt x="20" y="18"/>
                  </a:lnTo>
                  <a:lnTo>
                    <a:pt x="22" y="19"/>
                  </a:lnTo>
                  <a:lnTo>
                    <a:pt x="24" y="19"/>
                  </a:lnTo>
                  <a:lnTo>
                    <a:pt x="26" y="20"/>
                  </a:lnTo>
                  <a:lnTo>
                    <a:pt x="28" y="20"/>
                  </a:lnTo>
                  <a:lnTo>
                    <a:pt x="30" y="20"/>
                  </a:lnTo>
                  <a:lnTo>
                    <a:pt x="31" y="20"/>
                  </a:lnTo>
                  <a:lnTo>
                    <a:pt x="32" y="20"/>
                  </a:lnTo>
                  <a:lnTo>
                    <a:pt x="33" y="21"/>
                  </a:lnTo>
                </a:path>
              </a:pathLst>
            </a:custGeom>
            <a:noFill/>
            <a:ln w="12700" cap="rnd" cmpd="sng">
              <a:solidFill>
                <a:srgbClr val="7E9FA9"/>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570" name="Freeform 221"/>
            <p:cNvSpPr>
              <a:spLocks/>
            </p:cNvSpPr>
            <p:nvPr/>
          </p:nvSpPr>
          <p:spPr bwMode="auto">
            <a:xfrm>
              <a:off x="3078" y="1668"/>
              <a:ext cx="34" cy="22"/>
            </a:xfrm>
            <a:custGeom>
              <a:avLst/>
              <a:gdLst>
                <a:gd name="T0" fmla="*/ 0 w 34"/>
                <a:gd name="T1" fmla="*/ 0 h 22"/>
                <a:gd name="T2" fmla="*/ 0 w 34"/>
                <a:gd name="T3" fmla="*/ 0 h 22"/>
                <a:gd name="T4" fmla="*/ 1 w 34"/>
                <a:gd name="T5" fmla="*/ 1 h 22"/>
                <a:gd name="T6" fmla="*/ 2 w 34"/>
                <a:gd name="T7" fmla="*/ 3 h 22"/>
                <a:gd name="T8" fmla="*/ 4 w 34"/>
                <a:gd name="T9" fmla="*/ 4 h 22"/>
                <a:gd name="T10" fmla="*/ 5 w 34"/>
                <a:gd name="T11" fmla="*/ 6 h 22"/>
                <a:gd name="T12" fmla="*/ 6 w 34"/>
                <a:gd name="T13" fmla="*/ 8 h 22"/>
                <a:gd name="T14" fmla="*/ 7 w 34"/>
                <a:gd name="T15" fmla="*/ 10 h 22"/>
                <a:gd name="T16" fmla="*/ 8 w 34"/>
                <a:gd name="T17" fmla="*/ 12 h 22"/>
                <a:gd name="T18" fmla="*/ 8 w 34"/>
                <a:gd name="T19" fmla="*/ 14 h 22"/>
                <a:gd name="T20" fmla="*/ 9 w 34"/>
                <a:gd name="T21" fmla="*/ 14 h 22"/>
                <a:gd name="T22" fmla="*/ 10 w 34"/>
                <a:gd name="T23" fmla="*/ 15 h 22"/>
                <a:gd name="T24" fmla="*/ 11 w 34"/>
                <a:gd name="T25" fmla="*/ 16 h 22"/>
                <a:gd name="T26" fmla="*/ 12 w 34"/>
                <a:gd name="T27" fmla="*/ 16 h 22"/>
                <a:gd name="T28" fmla="*/ 14 w 34"/>
                <a:gd name="T29" fmla="*/ 17 h 22"/>
                <a:gd name="T30" fmla="*/ 17 w 34"/>
                <a:gd name="T31" fmla="*/ 17 h 22"/>
                <a:gd name="T32" fmla="*/ 19 w 34"/>
                <a:gd name="T33" fmla="*/ 18 h 22"/>
                <a:gd name="T34" fmla="*/ 22 w 34"/>
                <a:gd name="T35" fmla="*/ 19 h 22"/>
                <a:gd name="T36" fmla="*/ 24 w 34"/>
                <a:gd name="T37" fmla="*/ 19 h 22"/>
                <a:gd name="T38" fmla="*/ 26 w 34"/>
                <a:gd name="T39" fmla="*/ 20 h 22"/>
                <a:gd name="T40" fmla="*/ 28 w 34"/>
                <a:gd name="T41" fmla="*/ 20 h 22"/>
                <a:gd name="T42" fmla="*/ 30 w 34"/>
                <a:gd name="T43" fmla="*/ 20 h 22"/>
                <a:gd name="T44" fmla="*/ 31 w 34"/>
                <a:gd name="T45" fmla="*/ 20 h 22"/>
                <a:gd name="T46" fmla="*/ 32 w 34"/>
                <a:gd name="T47" fmla="*/ 21 h 22"/>
                <a:gd name="T48" fmla="*/ 33 w 34"/>
                <a:gd name="T49" fmla="*/ 21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22">
                  <a:moveTo>
                    <a:pt x="0" y="0"/>
                  </a:moveTo>
                  <a:lnTo>
                    <a:pt x="0" y="0"/>
                  </a:lnTo>
                  <a:lnTo>
                    <a:pt x="1" y="1"/>
                  </a:lnTo>
                  <a:lnTo>
                    <a:pt x="2" y="3"/>
                  </a:lnTo>
                  <a:lnTo>
                    <a:pt x="4" y="4"/>
                  </a:lnTo>
                  <a:lnTo>
                    <a:pt x="5" y="6"/>
                  </a:lnTo>
                  <a:lnTo>
                    <a:pt x="6" y="8"/>
                  </a:lnTo>
                  <a:lnTo>
                    <a:pt x="7" y="10"/>
                  </a:lnTo>
                  <a:lnTo>
                    <a:pt x="8" y="12"/>
                  </a:lnTo>
                  <a:lnTo>
                    <a:pt x="8" y="14"/>
                  </a:lnTo>
                  <a:lnTo>
                    <a:pt x="9" y="14"/>
                  </a:lnTo>
                  <a:lnTo>
                    <a:pt x="10" y="15"/>
                  </a:lnTo>
                  <a:lnTo>
                    <a:pt x="11" y="16"/>
                  </a:lnTo>
                  <a:lnTo>
                    <a:pt x="12" y="16"/>
                  </a:lnTo>
                  <a:lnTo>
                    <a:pt x="14" y="17"/>
                  </a:lnTo>
                  <a:lnTo>
                    <a:pt x="17" y="17"/>
                  </a:lnTo>
                  <a:lnTo>
                    <a:pt x="19" y="18"/>
                  </a:lnTo>
                  <a:lnTo>
                    <a:pt x="22" y="19"/>
                  </a:lnTo>
                  <a:lnTo>
                    <a:pt x="24" y="19"/>
                  </a:lnTo>
                  <a:lnTo>
                    <a:pt x="26" y="20"/>
                  </a:lnTo>
                  <a:lnTo>
                    <a:pt x="28" y="20"/>
                  </a:lnTo>
                  <a:lnTo>
                    <a:pt x="30" y="20"/>
                  </a:lnTo>
                  <a:lnTo>
                    <a:pt x="31" y="20"/>
                  </a:lnTo>
                  <a:lnTo>
                    <a:pt x="32" y="21"/>
                  </a:lnTo>
                  <a:lnTo>
                    <a:pt x="33" y="21"/>
                  </a:lnTo>
                </a:path>
              </a:pathLst>
            </a:custGeom>
            <a:noFill/>
            <a:ln w="12700" cap="rnd" cmpd="sng">
              <a:solidFill>
                <a:srgbClr val="20585F"/>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571" name="Freeform 222"/>
            <p:cNvSpPr>
              <a:spLocks/>
            </p:cNvSpPr>
            <p:nvPr/>
          </p:nvSpPr>
          <p:spPr bwMode="auto">
            <a:xfrm>
              <a:off x="3077" y="1668"/>
              <a:ext cx="35" cy="23"/>
            </a:xfrm>
            <a:custGeom>
              <a:avLst/>
              <a:gdLst>
                <a:gd name="T0" fmla="*/ 0 w 35"/>
                <a:gd name="T1" fmla="*/ 0 h 23"/>
                <a:gd name="T2" fmla="*/ 0 w 35"/>
                <a:gd name="T3" fmla="*/ 0 h 23"/>
                <a:gd name="T4" fmla="*/ 1 w 35"/>
                <a:gd name="T5" fmla="*/ 1 h 23"/>
                <a:gd name="T6" fmla="*/ 2 w 35"/>
                <a:gd name="T7" fmla="*/ 3 h 23"/>
                <a:gd name="T8" fmla="*/ 3 w 35"/>
                <a:gd name="T9" fmla="*/ 4 h 23"/>
                <a:gd name="T10" fmla="*/ 5 w 35"/>
                <a:gd name="T11" fmla="*/ 7 h 23"/>
                <a:gd name="T12" fmla="*/ 6 w 35"/>
                <a:gd name="T13" fmla="*/ 9 h 23"/>
                <a:gd name="T14" fmla="*/ 7 w 35"/>
                <a:gd name="T15" fmla="*/ 11 h 23"/>
                <a:gd name="T16" fmla="*/ 8 w 35"/>
                <a:gd name="T17" fmla="*/ 13 h 23"/>
                <a:gd name="T18" fmla="*/ 8 w 35"/>
                <a:gd name="T19" fmla="*/ 15 h 23"/>
                <a:gd name="T20" fmla="*/ 9 w 35"/>
                <a:gd name="T21" fmla="*/ 15 h 23"/>
                <a:gd name="T22" fmla="*/ 10 w 35"/>
                <a:gd name="T23" fmla="*/ 16 h 23"/>
                <a:gd name="T24" fmla="*/ 11 w 35"/>
                <a:gd name="T25" fmla="*/ 17 h 23"/>
                <a:gd name="T26" fmla="*/ 12 w 35"/>
                <a:gd name="T27" fmla="*/ 17 h 23"/>
                <a:gd name="T28" fmla="*/ 15 w 35"/>
                <a:gd name="T29" fmla="*/ 17 h 23"/>
                <a:gd name="T30" fmla="*/ 17 w 35"/>
                <a:gd name="T31" fmla="*/ 18 h 23"/>
                <a:gd name="T32" fmla="*/ 20 w 35"/>
                <a:gd name="T33" fmla="*/ 19 h 23"/>
                <a:gd name="T34" fmla="*/ 22 w 35"/>
                <a:gd name="T35" fmla="*/ 20 h 23"/>
                <a:gd name="T36" fmla="*/ 25 w 35"/>
                <a:gd name="T37" fmla="*/ 20 h 23"/>
                <a:gd name="T38" fmla="*/ 27 w 35"/>
                <a:gd name="T39" fmla="*/ 21 h 23"/>
                <a:gd name="T40" fmla="*/ 29 w 35"/>
                <a:gd name="T41" fmla="*/ 21 h 23"/>
                <a:gd name="T42" fmla="*/ 30 w 35"/>
                <a:gd name="T43" fmla="*/ 21 h 23"/>
                <a:gd name="T44" fmla="*/ 32 w 35"/>
                <a:gd name="T45" fmla="*/ 21 h 23"/>
                <a:gd name="T46" fmla="*/ 33 w 35"/>
                <a:gd name="T47" fmla="*/ 22 h 23"/>
                <a:gd name="T48" fmla="*/ 34 w 35"/>
                <a:gd name="T49" fmla="*/ 22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 h="23">
                  <a:moveTo>
                    <a:pt x="0" y="0"/>
                  </a:moveTo>
                  <a:lnTo>
                    <a:pt x="0" y="0"/>
                  </a:lnTo>
                  <a:lnTo>
                    <a:pt x="1" y="1"/>
                  </a:lnTo>
                  <a:lnTo>
                    <a:pt x="2" y="3"/>
                  </a:lnTo>
                  <a:lnTo>
                    <a:pt x="3" y="4"/>
                  </a:lnTo>
                  <a:lnTo>
                    <a:pt x="5" y="7"/>
                  </a:lnTo>
                  <a:lnTo>
                    <a:pt x="6" y="9"/>
                  </a:lnTo>
                  <a:lnTo>
                    <a:pt x="7" y="11"/>
                  </a:lnTo>
                  <a:lnTo>
                    <a:pt x="8" y="13"/>
                  </a:lnTo>
                  <a:lnTo>
                    <a:pt x="8" y="15"/>
                  </a:lnTo>
                  <a:lnTo>
                    <a:pt x="9" y="15"/>
                  </a:lnTo>
                  <a:lnTo>
                    <a:pt x="10" y="16"/>
                  </a:lnTo>
                  <a:lnTo>
                    <a:pt x="11" y="17"/>
                  </a:lnTo>
                  <a:lnTo>
                    <a:pt x="12" y="17"/>
                  </a:lnTo>
                  <a:lnTo>
                    <a:pt x="15" y="17"/>
                  </a:lnTo>
                  <a:lnTo>
                    <a:pt x="17" y="18"/>
                  </a:lnTo>
                  <a:lnTo>
                    <a:pt x="20" y="19"/>
                  </a:lnTo>
                  <a:lnTo>
                    <a:pt x="22" y="20"/>
                  </a:lnTo>
                  <a:lnTo>
                    <a:pt x="25" y="20"/>
                  </a:lnTo>
                  <a:lnTo>
                    <a:pt x="27" y="21"/>
                  </a:lnTo>
                  <a:lnTo>
                    <a:pt x="29" y="21"/>
                  </a:lnTo>
                  <a:lnTo>
                    <a:pt x="30" y="21"/>
                  </a:lnTo>
                  <a:lnTo>
                    <a:pt x="32" y="21"/>
                  </a:lnTo>
                  <a:lnTo>
                    <a:pt x="33" y="22"/>
                  </a:lnTo>
                  <a:lnTo>
                    <a:pt x="34" y="22"/>
                  </a:lnTo>
                </a:path>
              </a:pathLst>
            </a:custGeom>
            <a:noFill/>
            <a:ln w="12700" cap="rnd" cmpd="sng">
              <a:solidFill>
                <a:srgbClr val="001517"/>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572" name="Freeform 223"/>
            <p:cNvSpPr>
              <a:spLocks/>
            </p:cNvSpPr>
            <p:nvPr/>
          </p:nvSpPr>
          <p:spPr bwMode="auto">
            <a:xfrm>
              <a:off x="3077" y="1668"/>
              <a:ext cx="35" cy="23"/>
            </a:xfrm>
            <a:custGeom>
              <a:avLst/>
              <a:gdLst>
                <a:gd name="T0" fmla="*/ 0 w 35"/>
                <a:gd name="T1" fmla="*/ 0 h 23"/>
                <a:gd name="T2" fmla="*/ 0 w 35"/>
                <a:gd name="T3" fmla="*/ 0 h 23"/>
                <a:gd name="T4" fmla="*/ 1 w 35"/>
                <a:gd name="T5" fmla="*/ 1 h 23"/>
                <a:gd name="T6" fmla="*/ 2 w 35"/>
                <a:gd name="T7" fmla="*/ 3 h 23"/>
                <a:gd name="T8" fmla="*/ 3 w 35"/>
                <a:gd name="T9" fmla="*/ 5 h 23"/>
                <a:gd name="T10" fmla="*/ 5 w 35"/>
                <a:gd name="T11" fmla="*/ 7 h 23"/>
                <a:gd name="T12" fmla="*/ 6 w 35"/>
                <a:gd name="T13" fmla="*/ 9 h 23"/>
                <a:gd name="T14" fmla="*/ 7 w 35"/>
                <a:gd name="T15" fmla="*/ 11 h 23"/>
                <a:gd name="T16" fmla="*/ 8 w 35"/>
                <a:gd name="T17" fmla="*/ 14 h 23"/>
                <a:gd name="T18" fmla="*/ 8 w 35"/>
                <a:gd name="T19" fmla="*/ 15 h 23"/>
                <a:gd name="T20" fmla="*/ 9 w 35"/>
                <a:gd name="T21" fmla="*/ 16 h 23"/>
                <a:gd name="T22" fmla="*/ 11 w 35"/>
                <a:gd name="T23" fmla="*/ 17 h 23"/>
                <a:gd name="T24" fmla="*/ 12 w 35"/>
                <a:gd name="T25" fmla="*/ 17 h 23"/>
                <a:gd name="T26" fmla="*/ 14 w 35"/>
                <a:gd name="T27" fmla="*/ 18 h 23"/>
                <a:gd name="T28" fmla="*/ 17 w 35"/>
                <a:gd name="T29" fmla="*/ 18 h 23"/>
                <a:gd name="T30" fmla="*/ 19 w 35"/>
                <a:gd name="T31" fmla="*/ 19 h 23"/>
                <a:gd name="T32" fmla="*/ 22 w 35"/>
                <a:gd name="T33" fmla="*/ 20 h 23"/>
                <a:gd name="T34" fmla="*/ 25 w 35"/>
                <a:gd name="T35" fmla="*/ 20 h 23"/>
                <a:gd name="T36" fmla="*/ 27 w 35"/>
                <a:gd name="T37" fmla="*/ 21 h 23"/>
                <a:gd name="T38" fmla="*/ 28 w 35"/>
                <a:gd name="T39" fmla="*/ 21 h 23"/>
                <a:gd name="T40" fmla="*/ 30 w 35"/>
                <a:gd name="T41" fmla="*/ 21 h 23"/>
                <a:gd name="T42" fmla="*/ 32 w 35"/>
                <a:gd name="T43" fmla="*/ 21 h 23"/>
                <a:gd name="T44" fmla="*/ 33 w 35"/>
                <a:gd name="T45" fmla="*/ 22 h 23"/>
                <a:gd name="T46" fmla="*/ 34 w 35"/>
                <a:gd name="T47" fmla="*/ 22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 h="23">
                  <a:moveTo>
                    <a:pt x="0" y="0"/>
                  </a:moveTo>
                  <a:lnTo>
                    <a:pt x="0" y="0"/>
                  </a:lnTo>
                  <a:lnTo>
                    <a:pt x="1" y="1"/>
                  </a:lnTo>
                  <a:lnTo>
                    <a:pt x="2" y="3"/>
                  </a:lnTo>
                  <a:lnTo>
                    <a:pt x="3" y="5"/>
                  </a:lnTo>
                  <a:lnTo>
                    <a:pt x="5" y="7"/>
                  </a:lnTo>
                  <a:lnTo>
                    <a:pt x="6" y="9"/>
                  </a:lnTo>
                  <a:lnTo>
                    <a:pt x="7" y="11"/>
                  </a:lnTo>
                  <a:lnTo>
                    <a:pt x="8" y="14"/>
                  </a:lnTo>
                  <a:lnTo>
                    <a:pt x="8" y="15"/>
                  </a:lnTo>
                  <a:lnTo>
                    <a:pt x="9" y="16"/>
                  </a:lnTo>
                  <a:lnTo>
                    <a:pt x="11" y="17"/>
                  </a:lnTo>
                  <a:lnTo>
                    <a:pt x="12" y="17"/>
                  </a:lnTo>
                  <a:lnTo>
                    <a:pt x="14" y="18"/>
                  </a:lnTo>
                  <a:lnTo>
                    <a:pt x="17" y="18"/>
                  </a:lnTo>
                  <a:lnTo>
                    <a:pt x="19" y="19"/>
                  </a:lnTo>
                  <a:lnTo>
                    <a:pt x="22" y="20"/>
                  </a:lnTo>
                  <a:lnTo>
                    <a:pt x="25" y="20"/>
                  </a:lnTo>
                  <a:lnTo>
                    <a:pt x="27" y="21"/>
                  </a:lnTo>
                  <a:lnTo>
                    <a:pt x="28" y="21"/>
                  </a:lnTo>
                  <a:lnTo>
                    <a:pt x="30" y="21"/>
                  </a:lnTo>
                  <a:lnTo>
                    <a:pt x="32" y="21"/>
                  </a:lnTo>
                  <a:lnTo>
                    <a:pt x="33" y="22"/>
                  </a:lnTo>
                  <a:lnTo>
                    <a:pt x="34" y="22"/>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573" name="Freeform 224"/>
            <p:cNvSpPr>
              <a:spLocks/>
            </p:cNvSpPr>
            <p:nvPr/>
          </p:nvSpPr>
          <p:spPr bwMode="auto">
            <a:xfrm>
              <a:off x="3039" y="1684"/>
              <a:ext cx="75" cy="28"/>
            </a:xfrm>
            <a:custGeom>
              <a:avLst/>
              <a:gdLst>
                <a:gd name="T0" fmla="*/ 13 w 75"/>
                <a:gd name="T1" fmla="*/ 24 h 28"/>
                <a:gd name="T2" fmla="*/ 12 w 75"/>
                <a:gd name="T3" fmla="*/ 24 h 28"/>
                <a:gd name="T4" fmla="*/ 10 w 75"/>
                <a:gd name="T5" fmla="*/ 24 h 28"/>
                <a:gd name="T6" fmla="*/ 8 w 75"/>
                <a:gd name="T7" fmla="*/ 24 h 28"/>
                <a:gd name="T8" fmla="*/ 6 w 75"/>
                <a:gd name="T9" fmla="*/ 23 h 28"/>
                <a:gd name="T10" fmla="*/ 4 w 75"/>
                <a:gd name="T11" fmla="*/ 23 h 28"/>
                <a:gd name="T12" fmla="*/ 2 w 75"/>
                <a:gd name="T13" fmla="*/ 21 h 28"/>
                <a:gd name="T14" fmla="*/ 1 w 75"/>
                <a:gd name="T15" fmla="*/ 20 h 28"/>
                <a:gd name="T16" fmla="*/ 1 w 75"/>
                <a:gd name="T17" fmla="*/ 17 h 28"/>
                <a:gd name="T18" fmla="*/ 0 w 75"/>
                <a:gd name="T19" fmla="*/ 15 h 28"/>
                <a:gd name="T20" fmla="*/ 0 w 75"/>
                <a:gd name="T21" fmla="*/ 11 h 28"/>
                <a:gd name="T22" fmla="*/ 1 w 75"/>
                <a:gd name="T23" fmla="*/ 8 h 28"/>
                <a:gd name="T24" fmla="*/ 1 w 75"/>
                <a:gd name="T25" fmla="*/ 5 h 28"/>
                <a:gd name="T26" fmla="*/ 3 w 75"/>
                <a:gd name="T27" fmla="*/ 3 h 28"/>
                <a:gd name="T28" fmla="*/ 6 w 75"/>
                <a:gd name="T29" fmla="*/ 1 h 28"/>
                <a:gd name="T30" fmla="*/ 10 w 75"/>
                <a:gd name="T31" fmla="*/ 0 h 28"/>
                <a:gd name="T32" fmla="*/ 15 w 75"/>
                <a:gd name="T33" fmla="*/ 1 h 28"/>
                <a:gd name="T34" fmla="*/ 19 w 75"/>
                <a:gd name="T35" fmla="*/ 1 h 28"/>
                <a:gd name="T36" fmla="*/ 26 w 75"/>
                <a:gd name="T37" fmla="*/ 2 h 28"/>
                <a:gd name="T38" fmla="*/ 36 w 75"/>
                <a:gd name="T39" fmla="*/ 3 h 28"/>
                <a:gd name="T40" fmla="*/ 47 w 75"/>
                <a:gd name="T41" fmla="*/ 5 h 28"/>
                <a:gd name="T42" fmla="*/ 58 w 75"/>
                <a:gd name="T43" fmla="*/ 7 h 28"/>
                <a:gd name="T44" fmla="*/ 67 w 75"/>
                <a:gd name="T45" fmla="*/ 11 h 28"/>
                <a:gd name="T46" fmla="*/ 72 w 75"/>
                <a:gd name="T47" fmla="*/ 15 h 28"/>
                <a:gd name="T48" fmla="*/ 74 w 75"/>
                <a:gd name="T49" fmla="*/ 20 h 28"/>
                <a:gd name="T50" fmla="*/ 71 w 75"/>
                <a:gd name="T51" fmla="*/ 24 h 28"/>
                <a:gd name="T52" fmla="*/ 66 w 75"/>
                <a:gd name="T53" fmla="*/ 26 h 28"/>
                <a:gd name="T54" fmla="*/ 57 w 75"/>
                <a:gd name="T55" fmla="*/ 27 h 28"/>
                <a:gd name="T56" fmla="*/ 48 w 75"/>
                <a:gd name="T57" fmla="*/ 27 h 28"/>
                <a:gd name="T58" fmla="*/ 38 w 75"/>
                <a:gd name="T59" fmla="*/ 27 h 28"/>
                <a:gd name="T60" fmla="*/ 28 w 75"/>
                <a:gd name="T61" fmla="*/ 26 h 28"/>
                <a:gd name="T62" fmla="*/ 20 w 75"/>
                <a:gd name="T63" fmla="*/ 25 h 28"/>
                <a:gd name="T64" fmla="*/ 13 w 75"/>
                <a:gd name="T65" fmla="*/ 24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 h="28">
                  <a:moveTo>
                    <a:pt x="13" y="24"/>
                  </a:moveTo>
                  <a:lnTo>
                    <a:pt x="12" y="24"/>
                  </a:lnTo>
                  <a:lnTo>
                    <a:pt x="10" y="24"/>
                  </a:lnTo>
                  <a:lnTo>
                    <a:pt x="8" y="24"/>
                  </a:lnTo>
                  <a:lnTo>
                    <a:pt x="6" y="23"/>
                  </a:lnTo>
                  <a:lnTo>
                    <a:pt x="4" y="23"/>
                  </a:lnTo>
                  <a:lnTo>
                    <a:pt x="2" y="21"/>
                  </a:lnTo>
                  <a:lnTo>
                    <a:pt x="1" y="20"/>
                  </a:lnTo>
                  <a:lnTo>
                    <a:pt x="1" y="17"/>
                  </a:lnTo>
                  <a:lnTo>
                    <a:pt x="0" y="15"/>
                  </a:lnTo>
                  <a:lnTo>
                    <a:pt x="0" y="11"/>
                  </a:lnTo>
                  <a:lnTo>
                    <a:pt x="1" y="8"/>
                  </a:lnTo>
                  <a:lnTo>
                    <a:pt x="1" y="5"/>
                  </a:lnTo>
                  <a:lnTo>
                    <a:pt x="3" y="3"/>
                  </a:lnTo>
                  <a:lnTo>
                    <a:pt x="6" y="1"/>
                  </a:lnTo>
                  <a:lnTo>
                    <a:pt x="10" y="0"/>
                  </a:lnTo>
                  <a:lnTo>
                    <a:pt x="15" y="1"/>
                  </a:lnTo>
                  <a:lnTo>
                    <a:pt x="19" y="1"/>
                  </a:lnTo>
                  <a:lnTo>
                    <a:pt x="26" y="2"/>
                  </a:lnTo>
                  <a:lnTo>
                    <a:pt x="36" y="3"/>
                  </a:lnTo>
                  <a:lnTo>
                    <a:pt x="47" y="5"/>
                  </a:lnTo>
                  <a:lnTo>
                    <a:pt x="58" y="7"/>
                  </a:lnTo>
                  <a:lnTo>
                    <a:pt x="67" y="11"/>
                  </a:lnTo>
                  <a:lnTo>
                    <a:pt x="72" y="15"/>
                  </a:lnTo>
                  <a:lnTo>
                    <a:pt x="74" y="20"/>
                  </a:lnTo>
                  <a:lnTo>
                    <a:pt x="71" y="24"/>
                  </a:lnTo>
                  <a:lnTo>
                    <a:pt x="66" y="26"/>
                  </a:lnTo>
                  <a:lnTo>
                    <a:pt x="57" y="27"/>
                  </a:lnTo>
                  <a:lnTo>
                    <a:pt x="48" y="27"/>
                  </a:lnTo>
                  <a:lnTo>
                    <a:pt x="38" y="27"/>
                  </a:lnTo>
                  <a:lnTo>
                    <a:pt x="28" y="26"/>
                  </a:lnTo>
                  <a:lnTo>
                    <a:pt x="20" y="25"/>
                  </a:lnTo>
                  <a:lnTo>
                    <a:pt x="13" y="24"/>
                  </a:lnTo>
                </a:path>
              </a:pathLst>
            </a:custGeom>
            <a:solidFill>
              <a:srgbClr val="000000"/>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74" name="Freeform 225"/>
            <p:cNvSpPr>
              <a:spLocks/>
            </p:cNvSpPr>
            <p:nvPr/>
          </p:nvSpPr>
          <p:spPr bwMode="auto">
            <a:xfrm>
              <a:off x="3039" y="1717"/>
              <a:ext cx="75" cy="25"/>
            </a:xfrm>
            <a:custGeom>
              <a:avLst/>
              <a:gdLst>
                <a:gd name="T0" fmla="*/ 13 w 75"/>
                <a:gd name="T1" fmla="*/ 3 h 25"/>
                <a:gd name="T2" fmla="*/ 11 w 75"/>
                <a:gd name="T3" fmla="*/ 3 h 25"/>
                <a:gd name="T4" fmla="*/ 10 w 75"/>
                <a:gd name="T5" fmla="*/ 3 h 25"/>
                <a:gd name="T6" fmla="*/ 7 w 75"/>
                <a:gd name="T7" fmla="*/ 4 h 25"/>
                <a:gd name="T8" fmla="*/ 5 w 75"/>
                <a:gd name="T9" fmla="*/ 4 h 25"/>
                <a:gd name="T10" fmla="*/ 4 w 75"/>
                <a:gd name="T11" fmla="*/ 5 h 25"/>
                <a:gd name="T12" fmla="*/ 2 w 75"/>
                <a:gd name="T13" fmla="*/ 6 h 25"/>
                <a:gd name="T14" fmla="*/ 1 w 75"/>
                <a:gd name="T15" fmla="*/ 8 h 25"/>
                <a:gd name="T16" fmla="*/ 0 w 75"/>
                <a:gd name="T17" fmla="*/ 10 h 25"/>
                <a:gd name="T18" fmla="*/ 0 w 75"/>
                <a:gd name="T19" fmla="*/ 12 h 25"/>
                <a:gd name="T20" fmla="*/ 0 w 75"/>
                <a:gd name="T21" fmla="*/ 15 h 25"/>
                <a:gd name="T22" fmla="*/ 0 w 75"/>
                <a:gd name="T23" fmla="*/ 17 h 25"/>
                <a:gd name="T24" fmla="*/ 1 w 75"/>
                <a:gd name="T25" fmla="*/ 20 h 25"/>
                <a:gd name="T26" fmla="*/ 3 w 75"/>
                <a:gd name="T27" fmla="*/ 22 h 25"/>
                <a:gd name="T28" fmla="*/ 5 w 75"/>
                <a:gd name="T29" fmla="*/ 23 h 25"/>
                <a:gd name="T30" fmla="*/ 9 w 75"/>
                <a:gd name="T31" fmla="*/ 24 h 25"/>
                <a:gd name="T32" fmla="*/ 14 w 75"/>
                <a:gd name="T33" fmla="*/ 24 h 25"/>
                <a:gd name="T34" fmla="*/ 19 w 75"/>
                <a:gd name="T35" fmla="*/ 24 h 25"/>
                <a:gd name="T36" fmla="*/ 26 w 75"/>
                <a:gd name="T37" fmla="*/ 23 h 25"/>
                <a:gd name="T38" fmla="*/ 36 w 75"/>
                <a:gd name="T39" fmla="*/ 22 h 25"/>
                <a:gd name="T40" fmla="*/ 47 w 75"/>
                <a:gd name="T41" fmla="*/ 20 h 25"/>
                <a:gd name="T42" fmla="*/ 58 w 75"/>
                <a:gd name="T43" fmla="*/ 18 h 25"/>
                <a:gd name="T44" fmla="*/ 66 w 75"/>
                <a:gd name="T45" fmla="*/ 15 h 25"/>
                <a:gd name="T46" fmla="*/ 72 w 75"/>
                <a:gd name="T47" fmla="*/ 11 h 25"/>
                <a:gd name="T48" fmla="*/ 74 w 75"/>
                <a:gd name="T49" fmla="*/ 6 h 25"/>
                <a:gd name="T50" fmla="*/ 71 w 75"/>
                <a:gd name="T51" fmla="*/ 3 h 25"/>
                <a:gd name="T52" fmla="*/ 66 w 75"/>
                <a:gd name="T53" fmla="*/ 1 h 25"/>
                <a:gd name="T54" fmla="*/ 57 w 75"/>
                <a:gd name="T55" fmla="*/ 0 h 25"/>
                <a:gd name="T56" fmla="*/ 48 w 75"/>
                <a:gd name="T57" fmla="*/ 0 h 25"/>
                <a:gd name="T58" fmla="*/ 38 w 75"/>
                <a:gd name="T59" fmla="*/ 0 h 25"/>
                <a:gd name="T60" fmla="*/ 28 w 75"/>
                <a:gd name="T61" fmla="*/ 1 h 25"/>
                <a:gd name="T62" fmla="*/ 20 w 75"/>
                <a:gd name="T63" fmla="*/ 2 h 25"/>
                <a:gd name="T64" fmla="*/ 13 w 75"/>
                <a:gd name="T65" fmla="*/ 3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 h="25">
                  <a:moveTo>
                    <a:pt x="13" y="3"/>
                  </a:moveTo>
                  <a:lnTo>
                    <a:pt x="11" y="3"/>
                  </a:lnTo>
                  <a:lnTo>
                    <a:pt x="10" y="3"/>
                  </a:lnTo>
                  <a:lnTo>
                    <a:pt x="7" y="4"/>
                  </a:lnTo>
                  <a:lnTo>
                    <a:pt x="5" y="4"/>
                  </a:lnTo>
                  <a:lnTo>
                    <a:pt x="4" y="5"/>
                  </a:lnTo>
                  <a:lnTo>
                    <a:pt x="2" y="6"/>
                  </a:lnTo>
                  <a:lnTo>
                    <a:pt x="1" y="8"/>
                  </a:lnTo>
                  <a:lnTo>
                    <a:pt x="0" y="10"/>
                  </a:lnTo>
                  <a:lnTo>
                    <a:pt x="0" y="12"/>
                  </a:lnTo>
                  <a:lnTo>
                    <a:pt x="0" y="15"/>
                  </a:lnTo>
                  <a:lnTo>
                    <a:pt x="0" y="17"/>
                  </a:lnTo>
                  <a:lnTo>
                    <a:pt x="1" y="20"/>
                  </a:lnTo>
                  <a:lnTo>
                    <a:pt x="3" y="22"/>
                  </a:lnTo>
                  <a:lnTo>
                    <a:pt x="5" y="23"/>
                  </a:lnTo>
                  <a:lnTo>
                    <a:pt x="9" y="24"/>
                  </a:lnTo>
                  <a:lnTo>
                    <a:pt x="14" y="24"/>
                  </a:lnTo>
                  <a:lnTo>
                    <a:pt x="19" y="24"/>
                  </a:lnTo>
                  <a:lnTo>
                    <a:pt x="26" y="23"/>
                  </a:lnTo>
                  <a:lnTo>
                    <a:pt x="36" y="22"/>
                  </a:lnTo>
                  <a:lnTo>
                    <a:pt x="47" y="20"/>
                  </a:lnTo>
                  <a:lnTo>
                    <a:pt x="58" y="18"/>
                  </a:lnTo>
                  <a:lnTo>
                    <a:pt x="66" y="15"/>
                  </a:lnTo>
                  <a:lnTo>
                    <a:pt x="72" y="11"/>
                  </a:lnTo>
                  <a:lnTo>
                    <a:pt x="74" y="6"/>
                  </a:lnTo>
                  <a:lnTo>
                    <a:pt x="71" y="3"/>
                  </a:lnTo>
                  <a:lnTo>
                    <a:pt x="66" y="1"/>
                  </a:lnTo>
                  <a:lnTo>
                    <a:pt x="57" y="0"/>
                  </a:lnTo>
                  <a:lnTo>
                    <a:pt x="48" y="0"/>
                  </a:lnTo>
                  <a:lnTo>
                    <a:pt x="38" y="0"/>
                  </a:lnTo>
                  <a:lnTo>
                    <a:pt x="28" y="1"/>
                  </a:lnTo>
                  <a:lnTo>
                    <a:pt x="20" y="2"/>
                  </a:lnTo>
                  <a:lnTo>
                    <a:pt x="13" y="3"/>
                  </a:lnTo>
                </a:path>
              </a:pathLst>
            </a:custGeom>
            <a:solidFill>
              <a:srgbClr val="000000"/>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75" name="Freeform 226"/>
            <p:cNvSpPr>
              <a:spLocks/>
            </p:cNvSpPr>
            <p:nvPr/>
          </p:nvSpPr>
          <p:spPr bwMode="auto">
            <a:xfrm>
              <a:off x="3040" y="1717"/>
              <a:ext cx="73" cy="25"/>
            </a:xfrm>
            <a:custGeom>
              <a:avLst/>
              <a:gdLst>
                <a:gd name="T0" fmla="*/ 14 w 73"/>
                <a:gd name="T1" fmla="*/ 3 h 25"/>
                <a:gd name="T2" fmla="*/ 12 w 73"/>
                <a:gd name="T3" fmla="*/ 3 h 25"/>
                <a:gd name="T4" fmla="*/ 10 w 73"/>
                <a:gd name="T5" fmla="*/ 4 h 25"/>
                <a:gd name="T6" fmla="*/ 8 w 73"/>
                <a:gd name="T7" fmla="*/ 4 h 25"/>
                <a:gd name="T8" fmla="*/ 6 w 73"/>
                <a:gd name="T9" fmla="*/ 5 h 25"/>
                <a:gd name="T10" fmla="*/ 4 w 73"/>
                <a:gd name="T11" fmla="*/ 5 h 25"/>
                <a:gd name="T12" fmla="*/ 2 w 73"/>
                <a:gd name="T13" fmla="*/ 6 h 25"/>
                <a:gd name="T14" fmla="*/ 1 w 73"/>
                <a:gd name="T15" fmla="*/ 8 h 25"/>
                <a:gd name="T16" fmla="*/ 0 w 73"/>
                <a:gd name="T17" fmla="*/ 10 h 25"/>
                <a:gd name="T18" fmla="*/ 0 w 73"/>
                <a:gd name="T19" fmla="*/ 12 h 25"/>
                <a:gd name="T20" fmla="*/ 0 w 73"/>
                <a:gd name="T21" fmla="*/ 15 h 25"/>
                <a:gd name="T22" fmla="*/ 1 w 73"/>
                <a:gd name="T23" fmla="*/ 17 h 25"/>
                <a:gd name="T24" fmla="*/ 1 w 73"/>
                <a:gd name="T25" fmla="*/ 20 h 25"/>
                <a:gd name="T26" fmla="*/ 3 w 73"/>
                <a:gd name="T27" fmla="*/ 22 h 25"/>
                <a:gd name="T28" fmla="*/ 6 w 73"/>
                <a:gd name="T29" fmla="*/ 23 h 25"/>
                <a:gd name="T30" fmla="*/ 9 w 73"/>
                <a:gd name="T31" fmla="*/ 24 h 25"/>
                <a:gd name="T32" fmla="*/ 14 w 73"/>
                <a:gd name="T33" fmla="*/ 24 h 25"/>
                <a:gd name="T34" fmla="*/ 18 w 73"/>
                <a:gd name="T35" fmla="*/ 23 h 25"/>
                <a:gd name="T36" fmla="*/ 26 w 73"/>
                <a:gd name="T37" fmla="*/ 23 h 25"/>
                <a:gd name="T38" fmla="*/ 35 w 73"/>
                <a:gd name="T39" fmla="*/ 21 h 25"/>
                <a:gd name="T40" fmla="*/ 46 w 73"/>
                <a:gd name="T41" fmla="*/ 20 h 25"/>
                <a:gd name="T42" fmla="*/ 56 w 73"/>
                <a:gd name="T43" fmla="*/ 17 h 25"/>
                <a:gd name="T44" fmla="*/ 65 w 73"/>
                <a:gd name="T45" fmla="*/ 14 h 25"/>
                <a:gd name="T46" fmla="*/ 70 w 73"/>
                <a:gd name="T47" fmla="*/ 11 h 25"/>
                <a:gd name="T48" fmla="*/ 72 w 73"/>
                <a:gd name="T49" fmla="*/ 6 h 25"/>
                <a:gd name="T50" fmla="*/ 70 w 73"/>
                <a:gd name="T51" fmla="*/ 3 h 25"/>
                <a:gd name="T52" fmla="*/ 64 w 73"/>
                <a:gd name="T53" fmla="*/ 1 h 25"/>
                <a:gd name="T54" fmla="*/ 56 w 73"/>
                <a:gd name="T55" fmla="*/ 0 h 25"/>
                <a:gd name="T56" fmla="*/ 47 w 73"/>
                <a:gd name="T57" fmla="*/ 0 h 25"/>
                <a:gd name="T58" fmla="*/ 37 w 73"/>
                <a:gd name="T59" fmla="*/ 1 h 25"/>
                <a:gd name="T60" fmla="*/ 28 w 73"/>
                <a:gd name="T61" fmla="*/ 1 h 25"/>
                <a:gd name="T62" fmla="*/ 20 w 73"/>
                <a:gd name="T63" fmla="*/ 2 h 25"/>
                <a:gd name="T64" fmla="*/ 14 w 73"/>
                <a:gd name="T65" fmla="*/ 3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25">
                  <a:moveTo>
                    <a:pt x="14" y="3"/>
                  </a:moveTo>
                  <a:lnTo>
                    <a:pt x="12" y="3"/>
                  </a:lnTo>
                  <a:lnTo>
                    <a:pt x="10" y="4"/>
                  </a:lnTo>
                  <a:lnTo>
                    <a:pt x="8" y="4"/>
                  </a:lnTo>
                  <a:lnTo>
                    <a:pt x="6" y="5"/>
                  </a:lnTo>
                  <a:lnTo>
                    <a:pt x="4" y="5"/>
                  </a:lnTo>
                  <a:lnTo>
                    <a:pt x="2" y="6"/>
                  </a:lnTo>
                  <a:lnTo>
                    <a:pt x="1" y="8"/>
                  </a:lnTo>
                  <a:lnTo>
                    <a:pt x="0" y="10"/>
                  </a:lnTo>
                  <a:lnTo>
                    <a:pt x="0" y="12"/>
                  </a:lnTo>
                  <a:lnTo>
                    <a:pt x="0" y="15"/>
                  </a:lnTo>
                  <a:lnTo>
                    <a:pt x="1" y="17"/>
                  </a:lnTo>
                  <a:lnTo>
                    <a:pt x="1" y="20"/>
                  </a:lnTo>
                  <a:lnTo>
                    <a:pt x="3" y="22"/>
                  </a:lnTo>
                  <a:lnTo>
                    <a:pt x="6" y="23"/>
                  </a:lnTo>
                  <a:lnTo>
                    <a:pt x="9" y="24"/>
                  </a:lnTo>
                  <a:lnTo>
                    <a:pt x="14" y="24"/>
                  </a:lnTo>
                  <a:lnTo>
                    <a:pt x="18" y="23"/>
                  </a:lnTo>
                  <a:lnTo>
                    <a:pt x="26" y="23"/>
                  </a:lnTo>
                  <a:lnTo>
                    <a:pt x="35" y="21"/>
                  </a:lnTo>
                  <a:lnTo>
                    <a:pt x="46" y="20"/>
                  </a:lnTo>
                  <a:lnTo>
                    <a:pt x="56" y="17"/>
                  </a:lnTo>
                  <a:lnTo>
                    <a:pt x="65" y="14"/>
                  </a:lnTo>
                  <a:lnTo>
                    <a:pt x="70" y="11"/>
                  </a:lnTo>
                  <a:lnTo>
                    <a:pt x="72" y="6"/>
                  </a:lnTo>
                  <a:lnTo>
                    <a:pt x="70" y="3"/>
                  </a:lnTo>
                  <a:lnTo>
                    <a:pt x="64" y="1"/>
                  </a:lnTo>
                  <a:lnTo>
                    <a:pt x="56" y="0"/>
                  </a:lnTo>
                  <a:lnTo>
                    <a:pt x="47" y="0"/>
                  </a:lnTo>
                  <a:lnTo>
                    <a:pt x="37" y="1"/>
                  </a:lnTo>
                  <a:lnTo>
                    <a:pt x="28" y="1"/>
                  </a:lnTo>
                  <a:lnTo>
                    <a:pt x="20" y="2"/>
                  </a:lnTo>
                  <a:lnTo>
                    <a:pt x="14" y="3"/>
                  </a:lnTo>
                </a:path>
              </a:pathLst>
            </a:custGeom>
            <a:solidFill>
              <a:srgbClr val="000000"/>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76" name="Freeform 227"/>
            <p:cNvSpPr>
              <a:spLocks/>
            </p:cNvSpPr>
            <p:nvPr/>
          </p:nvSpPr>
          <p:spPr bwMode="auto">
            <a:xfrm>
              <a:off x="3041" y="1718"/>
              <a:ext cx="71" cy="23"/>
            </a:xfrm>
            <a:custGeom>
              <a:avLst/>
              <a:gdLst>
                <a:gd name="T0" fmla="*/ 14 w 71"/>
                <a:gd name="T1" fmla="*/ 4 h 23"/>
                <a:gd name="T2" fmla="*/ 12 w 71"/>
                <a:gd name="T3" fmla="*/ 4 h 23"/>
                <a:gd name="T4" fmla="*/ 10 w 71"/>
                <a:gd name="T5" fmla="*/ 4 h 23"/>
                <a:gd name="T6" fmla="*/ 8 w 71"/>
                <a:gd name="T7" fmla="*/ 4 h 23"/>
                <a:gd name="T8" fmla="*/ 6 w 71"/>
                <a:gd name="T9" fmla="*/ 5 h 23"/>
                <a:gd name="T10" fmla="*/ 4 w 71"/>
                <a:gd name="T11" fmla="*/ 5 h 23"/>
                <a:gd name="T12" fmla="*/ 2 w 71"/>
                <a:gd name="T13" fmla="*/ 6 h 23"/>
                <a:gd name="T14" fmla="*/ 1 w 71"/>
                <a:gd name="T15" fmla="*/ 8 h 23"/>
                <a:gd name="T16" fmla="*/ 0 w 71"/>
                <a:gd name="T17" fmla="*/ 9 h 23"/>
                <a:gd name="T18" fmla="*/ 0 w 71"/>
                <a:gd name="T19" fmla="*/ 11 h 23"/>
                <a:gd name="T20" fmla="*/ 0 w 71"/>
                <a:gd name="T21" fmla="*/ 14 h 23"/>
                <a:gd name="T22" fmla="*/ 1 w 71"/>
                <a:gd name="T23" fmla="*/ 16 h 23"/>
                <a:gd name="T24" fmla="*/ 1 w 71"/>
                <a:gd name="T25" fmla="*/ 18 h 23"/>
                <a:gd name="T26" fmla="*/ 3 w 71"/>
                <a:gd name="T27" fmla="*/ 20 h 23"/>
                <a:gd name="T28" fmla="*/ 6 w 71"/>
                <a:gd name="T29" fmla="*/ 21 h 23"/>
                <a:gd name="T30" fmla="*/ 10 w 71"/>
                <a:gd name="T31" fmla="*/ 22 h 23"/>
                <a:gd name="T32" fmla="*/ 15 w 71"/>
                <a:gd name="T33" fmla="*/ 22 h 23"/>
                <a:gd name="T34" fmla="*/ 18 w 71"/>
                <a:gd name="T35" fmla="*/ 21 h 23"/>
                <a:gd name="T36" fmla="*/ 25 w 71"/>
                <a:gd name="T37" fmla="*/ 21 h 23"/>
                <a:gd name="T38" fmla="*/ 35 w 71"/>
                <a:gd name="T39" fmla="*/ 20 h 23"/>
                <a:gd name="T40" fmla="*/ 44 w 71"/>
                <a:gd name="T41" fmla="*/ 18 h 23"/>
                <a:gd name="T42" fmla="*/ 54 w 71"/>
                <a:gd name="T43" fmla="*/ 16 h 23"/>
                <a:gd name="T44" fmla="*/ 62 w 71"/>
                <a:gd name="T45" fmla="*/ 13 h 23"/>
                <a:gd name="T46" fmla="*/ 68 w 71"/>
                <a:gd name="T47" fmla="*/ 10 h 23"/>
                <a:gd name="T48" fmla="*/ 70 w 71"/>
                <a:gd name="T49" fmla="*/ 5 h 23"/>
                <a:gd name="T50" fmla="*/ 68 w 71"/>
                <a:gd name="T51" fmla="*/ 2 h 23"/>
                <a:gd name="T52" fmla="*/ 62 w 71"/>
                <a:gd name="T53" fmla="*/ 1 h 23"/>
                <a:gd name="T54" fmla="*/ 55 w 71"/>
                <a:gd name="T55" fmla="*/ 0 h 23"/>
                <a:gd name="T56" fmla="*/ 46 w 71"/>
                <a:gd name="T57" fmla="*/ 0 h 23"/>
                <a:gd name="T58" fmla="*/ 37 w 71"/>
                <a:gd name="T59" fmla="*/ 1 h 23"/>
                <a:gd name="T60" fmla="*/ 27 w 71"/>
                <a:gd name="T61" fmla="*/ 2 h 23"/>
                <a:gd name="T62" fmla="*/ 19 w 71"/>
                <a:gd name="T63" fmla="*/ 3 h 23"/>
                <a:gd name="T64" fmla="*/ 14 w 71"/>
                <a:gd name="T65" fmla="*/ 4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23">
                  <a:moveTo>
                    <a:pt x="14" y="4"/>
                  </a:moveTo>
                  <a:lnTo>
                    <a:pt x="12" y="4"/>
                  </a:lnTo>
                  <a:lnTo>
                    <a:pt x="10" y="4"/>
                  </a:lnTo>
                  <a:lnTo>
                    <a:pt x="8" y="4"/>
                  </a:lnTo>
                  <a:lnTo>
                    <a:pt x="6" y="5"/>
                  </a:lnTo>
                  <a:lnTo>
                    <a:pt x="4" y="5"/>
                  </a:lnTo>
                  <a:lnTo>
                    <a:pt x="2" y="6"/>
                  </a:lnTo>
                  <a:lnTo>
                    <a:pt x="1" y="8"/>
                  </a:lnTo>
                  <a:lnTo>
                    <a:pt x="0" y="9"/>
                  </a:lnTo>
                  <a:lnTo>
                    <a:pt x="0" y="11"/>
                  </a:lnTo>
                  <a:lnTo>
                    <a:pt x="0" y="14"/>
                  </a:lnTo>
                  <a:lnTo>
                    <a:pt x="1" y="16"/>
                  </a:lnTo>
                  <a:lnTo>
                    <a:pt x="1" y="18"/>
                  </a:lnTo>
                  <a:lnTo>
                    <a:pt x="3" y="20"/>
                  </a:lnTo>
                  <a:lnTo>
                    <a:pt x="6" y="21"/>
                  </a:lnTo>
                  <a:lnTo>
                    <a:pt x="10" y="22"/>
                  </a:lnTo>
                  <a:lnTo>
                    <a:pt x="15" y="22"/>
                  </a:lnTo>
                  <a:lnTo>
                    <a:pt x="18" y="21"/>
                  </a:lnTo>
                  <a:lnTo>
                    <a:pt x="25" y="21"/>
                  </a:lnTo>
                  <a:lnTo>
                    <a:pt x="35" y="20"/>
                  </a:lnTo>
                  <a:lnTo>
                    <a:pt x="44" y="18"/>
                  </a:lnTo>
                  <a:lnTo>
                    <a:pt x="54" y="16"/>
                  </a:lnTo>
                  <a:lnTo>
                    <a:pt x="62" y="13"/>
                  </a:lnTo>
                  <a:lnTo>
                    <a:pt x="68" y="10"/>
                  </a:lnTo>
                  <a:lnTo>
                    <a:pt x="70" y="5"/>
                  </a:lnTo>
                  <a:lnTo>
                    <a:pt x="68" y="2"/>
                  </a:lnTo>
                  <a:lnTo>
                    <a:pt x="62" y="1"/>
                  </a:lnTo>
                  <a:lnTo>
                    <a:pt x="55" y="0"/>
                  </a:lnTo>
                  <a:lnTo>
                    <a:pt x="46" y="0"/>
                  </a:lnTo>
                  <a:lnTo>
                    <a:pt x="37" y="1"/>
                  </a:lnTo>
                  <a:lnTo>
                    <a:pt x="27" y="2"/>
                  </a:lnTo>
                  <a:lnTo>
                    <a:pt x="19" y="3"/>
                  </a:lnTo>
                  <a:lnTo>
                    <a:pt x="14" y="4"/>
                  </a:lnTo>
                </a:path>
              </a:pathLst>
            </a:custGeom>
            <a:solidFill>
              <a:srgbClr val="000000"/>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77" name="Freeform 228"/>
            <p:cNvSpPr>
              <a:spLocks/>
            </p:cNvSpPr>
            <p:nvPr/>
          </p:nvSpPr>
          <p:spPr bwMode="auto">
            <a:xfrm>
              <a:off x="3042" y="1718"/>
              <a:ext cx="70" cy="23"/>
            </a:xfrm>
            <a:custGeom>
              <a:avLst/>
              <a:gdLst>
                <a:gd name="T0" fmla="*/ 14 w 70"/>
                <a:gd name="T1" fmla="*/ 4 h 23"/>
                <a:gd name="T2" fmla="*/ 13 w 70"/>
                <a:gd name="T3" fmla="*/ 4 h 23"/>
                <a:gd name="T4" fmla="*/ 11 w 70"/>
                <a:gd name="T5" fmla="*/ 4 h 23"/>
                <a:gd name="T6" fmla="*/ 8 w 70"/>
                <a:gd name="T7" fmla="*/ 5 h 23"/>
                <a:gd name="T8" fmla="*/ 6 w 70"/>
                <a:gd name="T9" fmla="*/ 5 h 23"/>
                <a:gd name="T10" fmla="*/ 4 w 70"/>
                <a:gd name="T11" fmla="*/ 6 h 23"/>
                <a:gd name="T12" fmla="*/ 2 w 70"/>
                <a:gd name="T13" fmla="*/ 7 h 23"/>
                <a:gd name="T14" fmla="*/ 1 w 70"/>
                <a:gd name="T15" fmla="*/ 8 h 23"/>
                <a:gd name="T16" fmla="*/ 0 w 70"/>
                <a:gd name="T17" fmla="*/ 10 h 23"/>
                <a:gd name="T18" fmla="*/ 0 w 70"/>
                <a:gd name="T19" fmla="*/ 12 h 23"/>
                <a:gd name="T20" fmla="*/ 0 w 70"/>
                <a:gd name="T21" fmla="*/ 14 h 23"/>
                <a:gd name="T22" fmla="*/ 1 w 70"/>
                <a:gd name="T23" fmla="*/ 16 h 23"/>
                <a:gd name="T24" fmla="*/ 2 w 70"/>
                <a:gd name="T25" fmla="*/ 18 h 23"/>
                <a:gd name="T26" fmla="*/ 4 w 70"/>
                <a:gd name="T27" fmla="*/ 20 h 23"/>
                <a:gd name="T28" fmla="*/ 6 w 70"/>
                <a:gd name="T29" fmla="*/ 21 h 23"/>
                <a:gd name="T30" fmla="*/ 10 w 70"/>
                <a:gd name="T31" fmla="*/ 22 h 23"/>
                <a:gd name="T32" fmla="*/ 15 w 70"/>
                <a:gd name="T33" fmla="*/ 22 h 23"/>
                <a:gd name="T34" fmla="*/ 19 w 70"/>
                <a:gd name="T35" fmla="*/ 21 h 23"/>
                <a:gd name="T36" fmla="*/ 25 w 70"/>
                <a:gd name="T37" fmla="*/ 21 h 23"/>
                <a:gd name="T38" fmla="*/ 34 w 70"/>
                <a:gd name="T39" fmla="*/ 19 h 23"/>
                <a:gd name="T40" fmla="*/ 44 w 70"/>
                <a:gd name="T41" fmla="*/ 18 h 23"/>
                <a:gd name="T42" fmla="*/ 53 w 70"/>
                <a:gd name="T43" fmla="*/ 16 h 23"/>
                <a:gd name="T44" fmla="*/ 61 w 70"/>
                <a:gd name="T45" fmla="*/ 13 h 23"/>
                <a:gd name="T46" fmla="*/ 67 w 70"/>
                <a:gd name="T47" fmla="*/ 9 h 23"/>
                <a:gd name="T48" fmla="*/ 69 w 70"/>
                <a:gd name="T49" fmla="*/ 5 h 23"/>
                <a:gd name="T50" fmla="*/ 67 w 70"/>
                <a:gd name="T51" fmla="*/ 2 h 23"/>
                <a:gd name="T52" fmla="*/ 62 w 70"/>
                <a:gd name="T53" fmla="*/ 1 h 23"/>
                <a:gd name="T54" fmla="*/ 54 w 70"/>
                <a:gd name="T55" fmla="*/ 0 h 23"/>
                <a:gd name="T56" fmla="*/ 46 w 70"/>
                <a:gd name="T57" fmla="*/ 0 h 23"/>
                <a:gd name="T58" fmla="*/ 37 w 70"/>
                <a:gd name="T59" fmla="*/ 1 h 23"/>
                <a:gd name="T60" fmla="*/ 28 w 70"/>
                <a:gd name="T61" fmla="*/ 2 h 23"/>
                <a:gd name="T62" fmla="*/ 20 w 70"/>
                <a:gd name="T63" fmla="*/ 3 h 23"/>
                <a:gd name="T64" fmla="*/ 14 w 70"/>
                <a:gd name="T65" fmla="*/ 4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 h="23">
                  <a:moveTo>
                    <a:pt x="14" y="4"/>
                  </a:moveTo>
                  <a:lnTo>
                    <a:pt x="13" y="4"/>
                  </a:lnTo>
                  <a:lnTo>
                    <a:pt x="11" y="4"/>
                  </a:lnTo>
                  <a:lnTo>
                    <a:pt x="8" y="5"/>
                  </a:lnTo>
                  <a:lnTo>
                    <a:pt x="6" y="5"/>
                  </a:lnTo>
                  <a:lnTo>
                    <a:pt x="4" y="6"/>
                  </a:lnTo>
                  <a:lnTo>
                    <a:pt x="2" y="7"/>
                  </a:lnTo>
                  <a:lnTo>
                    <a:pt x="1" y="8"/>
                  </a:lnTo>
                  <a:lnTo>
                    <a:pt x="0" y="10"/>
                  </a:lnTo>
                  <a:lnTo>
                    <a:pt x="0" y="12"/>
                  </a:lnTo>
                  <a:lnTo>
                    <a:pt x="0" y="14"/>
                  </a:lnTo>
                  <a:lnTo>
                    <a:pt x="1" y="16"/>
                  </a:lnTo>
                  <a:lnTo>
                    <a:pt x="2" y="18"/>
                  </a:lnTo>
                  <a:lnTo>
                    <a:pt x="4" y="20"/>
                  </a:lnTo>
                  <a:lnTo>
                    <a:pt x="6" y="21"/>
                  </a:lnTo>
                  <a:lnTo>
                    <a:pt x="10" y="22"/>
                  </a:lnTo>
                  <a:lnTo>
                    <a:pt x="15" y="22"/>
                  </a:lnTo>
                  <a:lnTo>
                    <a:pt x="19" y="21"/>
                  </a:lnTo>
                  <a:lnTo>
                    <a:pt x="25" y="21"/>
                  </a:lnTo>
                  <a:lnTo>
                    <a:pt x="34" y="19"/>
                  </a:lnTo>
                  <a:lnTo>
                    <a:pt x="44" y="18"/>
                  </a:lnTo>
                  <a:lnTo>
                    <a:pt x="53" y="16"/>
                  </a:lnTo>
                  <a:lnTo>
                    <a:pt x="61" y="13"/>
                  </a:lnTo>
                  <a:lnTo>
                    <a:pt x="67" y="9"/>
                  </a:lnTo>
                  <a:lnTo>
                    <a:pt x="69" y="5"/>
                  </a:lnTo>
                  <a:lnTo>
                    <a:pt x="67" y="2"/>
                  </a:lnTo>
                  <a:lnTo>
                    <a:pt x="62" y="1"/>
                  </a:lnTo>
                  <a:lnTo>
                    <a:pt x="54" y="0"/>
                  </a:lnTo>
                  <a:lnTo>
                    <a:pt x="46" y="0"/>
                  </a:lnTo>
                  <a:lnTo>
                    <a:pt x="37" y="1"/>
                  </a:lnTo>
                  <a:lnTo>
                    <a:pt x="28" y="2"/>
                  </a:lnTo>
                  <a:lnTo>
                    <a:pt x="20" y="3"/>
                  </a:lnTo>
                  <a:lnTo>
                    <a:pt x="14" y="4"/>
                  </a:lnTo>
                </a:path>
              </a:pathLst>
            </a:custGeom>
            <a:solidFill>
              <a:srgbClr val="431B1B"/>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78" name="Freeform 229"/>
            <p:cNvSpPr>
              <a:spLocks/>
            </p:cNvSpPr>
            <p:nvPr/>
          </p:nvSpPr>
          <p:spPr bwMode="auto">
            <a:xfrm>
              <a:off x="3046" y="1719"/>
              <a:ext cx="65" cy="21"/>
            </a:xfrm>
            <a:custGeom>
              <a:avLst/>
              <a:gdLst>
                <a:gd name="T0" fmla="*/ 14 w 65"/>
                <a:gd name="T1" fmla="*/ 4 h 21"/>
                <a:gd name="T2" fmla="*/ 13 w 65"/>
                <a:gd name="T3" fmla="*/ 4 h 21"/>
                <a:gd name="T4" fmla="*/ 11 w 65"/>
                <a:gd name="T5" fmla="*/ 4 h 21"/>
                <a:gd name="T6" fmla="*/ 9 w 65"/>
                <a:gd name="T7" fmla="*/ 5 h 21"/>
                <a:gd name="T8" fmla="*/ 6 w 65"/>
                <a:gd name="T9" fmla="*/ 5 h 21"/>
                <a:gd name="T10" fmla="*/ 4 w 65"/>
                <a:gd name="T11" fmla="*/ 6 h 21"/>
                <a:gd name="T12" fmla="*/ 2 w 65"/>
                <a:gd name="T13" fmla="*/ 6 h 21"/>
                <a:gd name="T14" fmla="*/ 1 w 65"/>
                <a:gd name="T15" fmla="*/ 7 h 21"/>
                <a:gd name="T16" fmla="*/ 0 w 65"/>
                <a:gd name="T17" fmla="*/ 9 h 21"/>
                <a:gd name="T18" fmla="*/ 0 w 65"/>
                <a:gd name="T19" fmla="*/ 11 h 21"/>
                <a:gd name="T20" fmla="*/ 0 w 65"/>
                <a:gd name="T21" fmla="*/ 13 h 21"/>
                <a:gd name="T22" fmla="*/ 1 w 65"/>
                <a:gd name="T23" fmla="*/ 15 h 21"/>
                <a:gd name="T24" fmla="*/ 2 w 65"/>
                <a:gd name="T25" fmla="*/ 17 h 21"/>
                <a:gd name="T26" fmla="*/ 4 w 65"/>
                <a:gd name="T27" fmla="*/ 18 h 21"/>
                <a:gd name="T28" fmla="*/ 7 w 65"/>
                <a:gd name="T29" fmla="*/ 20 h 21"/>
                <a:gd name="T30" fmla="*/ 10 w 65"/>
                <a:gd name="T31" fmla="*/ 20 h 21"/>
                <a:gd name="T32" fmla="*/ 15 w 65"/>
                <a:gd name="T33" fmla="*/ 20 h 21"/>
                <a:gd name="T34" fmla="*/ 18 w 65"/>
                <a:gd name="T35" fmla="*/ 19 h 21"/>
                <a:gd name="T36" fmla="*/ 24 w 65"/>
                <a:gd name="T37" fmla="*/ 18 h 21"/>
                <a:gd name="T38" fmla="*/ 32 w 65"/>
                <a:gd name="T39" fmla="*/ 17 h 21"/>
                <a:gd name="T40" fmla="*/ 41 w 65"/>
                <a:gd name="T41" fmla="*/ 16 h 21"/>
                <a:gd name="T42" fmla="*/ 49 w 65"/>
                <a:gd name="T43" fmla="*/ 14 h 21"/>
                <a:gd name="T44" fmla="*/ 57 w 65"/>
                <a:gd name="T45" fmla="*/ 11 h 21"/>
                <a:gd name="T46" fmla="*/ 62 w 65"/>
                <a:gd name="T47" fmla="*/ 8 h 21"/>
                <a:gd name="T48" fmla="*/ 64 w 65"/>
                <a:gd name="T49" fmla="*/ 5 h 21"/>
                <a:gd name="T50" fmla="*/ 62 w 65"/>
                <a:gd name="T51" fmla="*/ 2 h 21"/>
                <a:gd name="T52" fmla="*/ 58 w 65"/>
                <a:gd name="T53" fmla="*/ 1 h 21"/>
                <a:gd name="T54" fmla="*/ 51 w 65"/>
                <a:gd name="T55" fmla="*/ 0 h 21"/>
                <a:gd name="T56" fmla="*/ 43 w 65"/>
                <a:gd name="T57" fmla="*/ 0 h 21"/>
                <a:gd name="T58" fmla="*/ 34 w 65"/>
                <a:gd name="T59" fmla="*/ 1 h 21"/>
                <a:gd name="T60" fmla="*/ 26 w 65"/>
                <a:gd name="T61" fmla="*/ 2 h 21"/>
                <a:gd name="T62" fmla="*/ 19 w 65"/>
                <a:gd name="T63" fmla="*/ 3 h 21"/>
                <a:gd name="T64" fmla="*/ 14 w 65"/>
                <a:gd name="T65" fmla="*/ 4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 h="21">
                  <a:moveTo>
                    <a:pt x="14" y="4"/>
                  </a:moveTo>
                  <a:lnTo>
                    <a:pt x="13" y="4"/>
                  </a:lnTo>
                  <a:lnTo>
                    <a:pt x="11" y="4"/>
                  </a:lnTo>
                  <a:lnTo>
                    <a:pt x="9" y="5"/>
                  </a:lnTo>
                  <a:lnTo>
                    <a:pt x="6" y="5"/>
                  </a:lnTo>
                  <a:lnTo>
                    <a:pt x="4" y="6"/>
                  </a:lnTo>
                  <a:lnTo>
                    <a:pt x="2" y="6"/>
                  </a:lnTo>
                  <a:lnTo>
                    <a:pt x="1" y="7"/>
                  </a:lnTo>
                  <a:lnTo>
                    <a:pt x="0" y="9"/>
                  </a:lnTo>
                  <a:lnTo>
                    <a:pt x="0" y="11"/>
                  </a:lnTo>
                  <a:lnTo>
                    <a:pt x="0" y="13"/>
                  </a:lnTo>
                  <a:lnTo>
                    <a:pt x="1" y="15"/>
                  </a:lnTo>
                  <a:lnTo>
                    <a:pt x="2" y="17"/>
                  </a:lnTo>
                  <a:lnTo>
                    <a:pt x="4" y="18"/>
                  </a:lnTo>
                  <a:lnTo>
                    <a:pt x="7" y="20"/>
                  </a:lnTo>
                  <a:lnTo>
                    <a:pt x="10" y="20"/>
                  </a:lnTo>
                  <a:lnTo>
                    <a:pt x="15" y="20"/>
                  </a:lnTo>
                  <a:lnTo>
                    <a:pt x="18" y="19"/>
                  </a:lnTo>
                  <a:lnTo>
                    <a:pt x="24" y="18"/>
                  </a:lnTo>
                  <a:lnTo>
                    <a:pt x="32" y="17"/>
                  </a:lnTo>
                  <a:lnTo>
                    <a:pt x="41" y="16"/>
                  </a:lnTo>
                  <a:lnTo>
                    <a:pt x="49" y="14"/>
                  </a:lnTo>
                  <a:lnTo>
                    <a:pt x="57" y="11"/>
                  </a:lnTo>
                  <a:lnTo>
                    <a:pt x="62" y="8"/>
                  </a:lnTo>
                  <a:lnTo>
                    <a:pt x="64" y="5"/>
                  </a:lnTo>
                  <a:lnTo>
                    <a:pt x="62" y="2"/>
                  </a:lnTo>
                  <a:lnTo>
                    <a:pt x="58" y="1"/>
                  </a:lnTo>
                  <a:lnTo>
                    <a:pt x="51" y="0"/>
                  </a:lnTo>
                  <a:lnTo>
                    <a:pt x="43" y="0"/>
                  </a:lnTo>
                  <a:lnTo>
                    <a:pt x="34" y="1"/>
                  </a:lnTo>
                  <a:lnTo>
                    <a:pt x="26" y="2"/>
                  </a:lnTo>
                  <a:lnTo>
                    <a:pt x="19" y="3"/>
                  </a:lnTo>
                  <a:lnTo>
                    <a:pt x="14" y="4"/>
                  </a:lnTo>
                </a:path>
              </a:pathLst>
            </a:custGeom>
            <a:solidFill>
              <a:srgbClr val="8D3434"/>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79" name="Freeform 230"/>
            <p:cNvSpPr>
              <a:spLocks/>
            </p:cNvSpPr>
            <p:nvPr/>
          </p:nvSpPr>
          <p:spPr bwMode="auto">
            <a:xfrm>
              <a:off x="3047" y="1718"/>
              <a:ext cx="65" cy="22"/>
            </a:xfrm>
            <a:custGeom>
              <a:avLst/>
              <a:gdLst>
                <a:gd name="T0" fmla="*/ 14 w 65"/>
                <a:gd name="T1" fmla="*/ 4 h 22"/>
                <a:gd name="T2" fmla="*/ 13 w 65"/>
                <a:gd name="T3" fmla="*/ 4 h 22"/>
                <a:gd name="T4" fmla="*/ 11 w 65"/>
                <a:gd name="T5" fmla="*/ 4 h 22"/>
                <a:gd name="T6" fmla="*/ 9 w 65"/>
                <a:gd name="T7" fmla="*/ 5 h 22"/>
                <a:gd name="T8" fmla="*/ 6 w 65"/>
                <a:gd name="T9" fmla="*/ 5 h 22"/>
                <a:gd name="T10" fmla="*/ 4 w 65"/>
                <a:gd name="T11" fmla="*/ 6 h 22"/>
                <a:gd name="T12" fmla="*/ 2 w 65"/>
                <a:gd name="T13" fmla="*/ 7 h 22"/>
                <a:gd name="T14" fmla="*/ 1 w 65"/>
                <a:gd name="T15" fmla="*/ 8 h 22"/>
                <a:gd name="T16" fmla="*/ 0 w 65"/>
                <a:gd name="T17" fmla="*/ 9 h 22"/>
                <a:gd name="T18" fmla="*/ 0 w 65"/>
                <a:gd name="T19" fmla="*/ 12 h 22"/>
                <a:gd name="T20" fmla="*/ 0 w 65"/>
                <a:gd name="T21" fmla="*/ 14 h 22"/>
                <a:gd name="T22" fmla="*/ 1 w 65"/>
                <a:gd name="T23" fmla="*/ 16 h 22"/>
                <a:gd name="T24" fmla="*/ 2 w 65"/>
                <a:gd name="T25" fmla="*/ 18 h 22"/>
                <a:gd name="T26" fmla="*/ 4 w 65"/>
                <a:gd name="T27" fmla="*/ 19 h 22"/>
                <a:gd name="T28" fmla="*/ 7 w 65"/>
                <a:gd name="T29" fmla="*/ 20 h 22"/>
                <a:gd name="T30" fmla="*/ 10 w 65"/>
                <a:gd name="T31" fmla="*/ 21 h 22"/>
                <a:gd name="T32" fmla="*/ 15 w 65"/>
                <a:gd name="T33" fmla="*/ 20 h 22"/>
                <a:gd name="T34" fmla="*/ 18 w 65"/>
                <a:gd name="T35" fmla="*/ 20 h 22"/>
                <a:gd name="T36" fmla="*/ 24 w 65"/>
                <a:gd name="T37" fmla="*/ 19 h 22"/>
                <a:gd name="T38" fmla="*/ 32 w 65"/>
                <a:gd name="T39" fmla="*/ 18 h 22"/>
                <a:gd name="T40" fmla="*/ 41 w 65"/>
                <a:gd name="T41" fmla="*/ 17 h 22"/>
                <a:gd name="T42" fmla="*/ 49 w 65"/>
                <a:gd name="T43" fmla="*/ 15 h 22"/>
                <a:gd name="T44" fmla="*/ 57 w 65"/>
                <a:gd name="T45" fmla="*/ 12 h 22"/>
                <a:gd name="T46" fmla="*/ 62 w 65"/>
                <a:gd name="T47" fmla="*/ 9 h 22"/>
                <a:gd name="T48" fmla="*/ 64 w 65"/>
                <a:gd name="T49" fmla="*/ 5 h 22"/>
                <a:gd name="T50" fmla="*/ 62 w 65"/>
                <a:gd name="T51" fmla="*/ 2 h 22"/>
                <a:gd name="T52" fmla="*/ 58 w 65"/>
                <a:gd name="T53" fmla="*/ 1 h 22"/>
                <a:gd name="T54" fmla="*/ 51 w 65"/>
                <a:gd name="T55" fmla="*/ 0 h 22"/>
                <a:gd name="T56" fmla="*/ 43 w 65"/>
                <a:gd name="T57" fmla="*/ 0 h 22"/>
                <a:gd name="T58" fmla="*/ 34 w 65"/>
                <a:gd name="T59" fmla="*/ 1 h 22"/>
                <a:gd name="T60" fmla="*/ 26 w 65"/>
                <a:gd name="T61" fmla="*/ 2 h 22"/>
                <a:gd name="T62" fmla="*/ 19 w 65"/>
                <a:gd name="T63" fmla="*/ 3 h 22"/>
                <a:gd name="T64" fmla="*/ 14 w 65"/>
                <a:gd name="T65" fmla="*/ 4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 h="22">
                  <a:moveTo>
                    <a:pt x="14" y="4"/>
                  </a:moveTo>
                  <a:lnTo>
                    <a:pt x="13" y="4"/>
                  </a:lnTo>
                  <a:lnTo>
                    <a:pt x="11" y="4"/>
                  </a:lnTo>
                  <a:lnTo>
                    <a:pt x="9" y="5"/>
                  </a:lnTo>
                  <a:lnTo>
                    <a:pt x="6" y="5"/>
                  </a:lnTo>
                  <a:lnTo>
                    <a:pt x="4" y="6"/>
                  </a:lnTo>
                  <a:lnTo>
                    <a:pt x="2" y="7"/>
                  </a:lnTo>
                  <a:lnTo>
                    <a:pt x="1" y="8"/>
                  </a:lnTo>
                  <a:lnTo>
                    <a:pt x="0" y="9"/>
                  </a:lnTo>
                  <a:lnTo>
                    <a:pt x="0" y="12"/>
                  </a:lnTo>
                  <a:lnTo>
                    <a:pt x="0" y="14"/>
                  </a:lnTo>
                  <a:lnTo>
                    <a:pt x="1" y="16"/>
                  </a:lnTo>
                  <a:lnTo>
                    <a:pt x="2" y="18"/>
                  </a:lnTo>
                  <a:lnTo>
                    <a:pt x="4" y="19"/>
                  </a:lnTo>
                  <a:lnTo>
                    <a:pt x="7" y="20"/>
                  </a:lnTo>
                  <a:lnTo>
                    <a:pt x="10" y="21"/>
                  </a:lnTo>
                  <a:lnTo>
                    <a:pt x="15" y="20"/>
                  </a:lnTo>
                  <a:lnTo>
                    <a:pt x="18" y="20"/>
                  </a:lnTo>
                  <a:lnTo>
                    <a:pt x="24" y="19"/>
                  </a:lnTo>
                  <a:lnTo>
                    <a:pt x="32" y="18"/>
                  </a:lnTo>
                  <a:lnTo>
                    <a:pt x="41" y="17"/>
                  </a:lnTo>
                  <a:lnTo>
                    <a:pt x="49" y="15"/>
                  </a:lnTo>
                  <a:lnTo>
                    <a:pt x="57" y="12"/>
                  </a:lnTo>
                  <a:lnTo>
                    <a:pt x="62" y="9"/>
                  </a:lnTo>
                  <a:lnTo>
                    <a:pt x="64" y="5"/>
                  </a:lnTo>
                  <a:lnTo>
                    <a:pt x="62" y="2"/>
                  </a:lnTo>
                  <a:lnTo>
                    <a:pt x="58" y="1"/>
                  </a:lnTo>
                  <a:lnTo>
                    <a:pt x="51" y="0"/>
                  </a:lnTo>
                  <a:lnTo>
                    <a:pt x="43" y="0"/>
                  </a:lnTo>
                  <a:lnTo>
                    <a:pt x="34" y="1"/>
                  </a:lnTo>
                  <a:lnTo>
                    <a:pt x="26" y="2"/>
                  </a:lnTo>
                  <a:lnTo>
                    <a:pt x="19" y="3"/>
                  </a:lnTo>
                  <a:lnTo>
                    <a:pt x="14" y="4"/>
                  </a:lnTo>
                </a:path>
              </a:pathLst>
            </a:custGeom>
            <a:solidFill>
              <a:srgbClr val="8D3434"/>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80" name="Freeform 231"/>
            <p:cNvSpPr>
              <a:spLocks/>
            </p:cNvSpPr>
            <p:nvPr/>
          </p:nvSpPr>
          <p:spPr bwMode="auto">
            <a:xfrm>
              <a:off x="3040" y="1687"/>
              <a:ext cx="73" cy="24"/>
            </a:xfrm>
            <a:custGeom>
              <a:avLst/>
              <a:gdLst>
                <a:gd name="T0" fmla="*/ 15 w 73"/>
                <a:gd name="T1" fmla="*/ 1 h 24"/>
                <a:gd name="T2" fmla="*/ 10 w 73"/>
                <a:gd name="T3" fmla="*/ 0 h 24"/>
                <a:gd name="T4" fmla="*/ 6 w 73"/>
                <a:gd name="T5" fmla="*/ 1 h 24"/>
                <a:gd name="T6" fmla="*/ 3 w 73"/>
                <a:gd name="T7" fmla="*/ 2 h 24"/>
                <a:gd name="T8" fmla="*/ 1 w 73"/>
                <a:gd name="T9" fmla="*/ 4 h 24"/>
                <a:gd name="T10" fmla="*/ 1 w 73"/>
                <a:gd name="T11" fmla="*/ 6 h 24"/>
                <a:gd name="T12" fmla="*/ 0 w 73"/>
                <a:gd name="T13" fmla="*/ 9 h 24"/>
                <a:gd name="T14" fmla="*/ 0 w 73"/>
                <a:gd name="T15" fmla="*/ 12 h 24"/>
                <a:gd name="T16" fmla="*/ 0 w 73"/>
                <a:gd name="T17" fmla="*/ 14 h 24"/>
                <a:gd name="T18" fmla="*/ 1 w 73"/>
                <a:gd name="T19" fmla="*/ 16 h 24"/>
                <a:gd name="T20" fmla="*/ 2 w 73"/>
                <a:gd name="T21" fmla="*/ 18 h 24"/>
                <a:gd name="T22" fmla="*/ 4 w 73"/>
                <a:gd name="T23" fmla="*/ 18 h 24"/>
                <a:gd name="T24" fmla="*/ 6 w 73"/>
                <a:gd name="T25" fmla="*/ 19 h 24"/>
                <a:gd name="T26" fmla="*/ 8 w 73"/>
                <a:gd name="T27" fmla="*/ 20 h 24"/>
                <a:gd name="T28" fmla="*/ 10 w 73"/>
                <a:gd name="T29" fmla="*/ 20 h 24"/>
                <a:gd name="T30" fmla="*/ 12 w 73"/>
                <a:gd name="T31" fmla="*/ 20 h 24"/>
                <a:gd name="T32" fmla="*/ 14 w 73"/>
                <a:gd name="T33" fmla="*/ 20 h 24"/>
                <a:gd name="T34" fmla="*/ 20 w 73"/>
                <a:gd name="T35" fmla="*/ 21 h 24"/>
                <a:gd name="T36" fmla="*/ 28 w 73"/>
                <a:gd name="T37" fmla="*/ 22 h 24"/>
                <a:gd name="T38" fmla="*/ 38 w 73"/>
                <a:gd name="T39" fmla="*/ 23 h 24"/>
                <a:gd name="T40" fmla="*/ 47 w 73"/>
                <a:gd name="T41" fmla="*/ 23 h 24"/>
                <a:gd name="T42" fmla="*/ 56 w 73"/>
                <a:gd name="T43" fmla="*/ 23 h 24"/>
                <a:gd name="T44" fmla="*/ 64 w 73"/>
                <a:gd name="T45" fmla="*/ 22 h 24"/>
                <a:gd name="T46" fmla="*/ 70 w 73"/>
                <a:gd name="T47" fmla="*/ 20 h 24"/>
                <a:gd name="T48" fmla="*/ 72 w 73"/>
                <a:gd name="T49" fmla="*/ 17 h 24"/>
                <a:gd name="T50" fmla="*/ 71 w 73"/>
                <a:gd name="T51" fmla="*/ 13 h 24"/>
                <a:gd name="T52" fmla="*/ 65 w 73"/>
                <a:gd name="T53" fmla="*/ 9 h 24"/>
                <a:gd name="T54" fmla="*/ 56 w 73"/>
                <a:gd name="T55" fmla="*/ 6 h 24"/>
                <a:gd name="T56" fmla="*/ 46 w 73"/>
                <a:gd name="T57" fmla="*/ 4 h 24"/>
                <a:gd name="T58" fmla="*/ 36 w 73"/>
                <a:gd name="T59" fmla="*/ 3 h 24"/>
                <a:gd name="T60" fmla="*/ 26 w 73"/>
                <a:gd name="T61" fmla="*/ 2 h 24"/>
                <a:gd name="T62" fmla="*/ 19 w 73"/>
                <a:gd name="T63" fmla="*/ 1 h 24"/>
                <a:gd name="T64" fmla="*/ 15 w 73"/>
                <a:gd name="T65" fmla="*/ 1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24">
                  <a:moveTo>
                    <a:pt x="15" y="1"/>
                  </a:moveTo>
                  <a:lnTo>
                    <a:pt x="10" y="0"/>
                  </a:lnTo>
                  <a:lnTo>
                    <a:pt x="6" y="1"/>
                  </a:lnTo>
                  <a:lnTo>
                    <a:pt x="3" y="2"/>
                  </a:lnTo>
                  <a:lnTo>
                    <a:pt x="1" y="4"/>
                  </a:lnTo>
                  <a:lnTo>
                    <a:pt x="1" y="6"/>
                  </a:lnTo>
                  <a:lnTo>
                    <a:pt x="0" y="9"/>
                  </a:lnTo>
                  <a:lnTo>
                    <a:pt x="0" y="12"/>
                  </a:lnTo>
                  <a:lnTo>
                    <a:pt x="0" y="14"/>
                  </a:lnTo>
                  <a:lnTo>
                    <a:pt x="1" y="16"/>
                  </a:lnTo>
                  <a:lnTo>
                    <a:pt x="2" y="18"/>
                  </a:lnTo>
                  <a:lnTo>
                    <a:pt x="4" y="18"/>
                  </a:lnTo>
                  <a:lnTo>
                    <a:pt x="6" y="19"/>
                  </a:lnTo>
                  <a:lnTo>
                    <a:pt x="8" y="20"/>
                  </a:lnTo>
                  <a:lnTo>
                    <a:pt x="10" y="20"/>
                  </a:lnTo>
                  <a:lnTo>
                    <a:pt x="12" y="20"/>
                  </a:lnTo>
                  <a:lnTo>
                    <a:pt x="14" y="20"/>
                  </a:lnTo>
                  <a:lnTo>
                    <a:pt x="20" y="21"/>
                  </a:lnTo>
                  <a:lnTo>
                    <a:pt x="28" y="22"/>
                  </a:lnTo>
                  <a:lnTo>
                    <a:pt x="38" y="23"/>
                  </a:lnTo>
                  <a:lnTo>
                    <a:pt x="47" y="23"/>
                  </a:lnTo>
                  <a:lnTo>
                    <a:pt x="56" y="23"/>
                  </a:lnTo>
                  <a:lnTo>
                    <a:pt x="64" y="22"/>
                  </a:lnTo>
                  <a:lnTo>
                    <a:pt x="70" y="20"/>
                  </a:lnTo>
                  <a:lnTo>
                    <a:pt x="72" y="17"/>
                  </a:lnTo>
                  <a:lnTo>
                    <a:pt x="71" y="13"/>
                  </a:lnTo>
                  <a:lnTo>
                    <a:pt x="65" y="9"/>
                  </a:lnTo>
                  <a:lnTo>
                    <a:pt x="56" y="6"/>
                  </a:lnTo>
                  <a:lnTo>
                    <a:pt x="46" y="4"/>
                  </a:lnTo>
                  <a:lnTo>
                    <a:pt x="36" y="3"/>
                  </a:lnTo>
                  <a:lnTo>
                    <a:pt x="26" y="2"/>
                  </a:lnTo>
                  <a:lnTo>
                    <a:pt x="19" y="1"/>
                  </a:lnTo>
                  <a:lnTo>
                    <a:pt x="15" y="1"/>
                  </a:lnTo>
                </a:path>
              </a:pathLst>
            </a:custGeom>
            <a:solidFill>
              <a:srgbClr val="000000"/>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81" name="Freeform 232"/>
            <p:cNvSpPr>
              <a:spLocks/>
            </p:cNvSpPr>
            <p:nvPr/>
          </p:nvSpPr>
          <p:spPr bwMode="auto">
            <a:xfrm>
              <a:off x="3042" y="1688"/>
              <a:ext cx="70" cy="23"/>
            </a:xfrm>
            <a:custGeom>
              <a:avLst/>
              <a:gdLst>
                <a:gd name="T0" fmla="*/ 16 w 70"/>
                <a:gd name="T1" fmla="*/ 1 h 23"/>
                <a:gd name="T2" fmla="*/ 10 w 70"/>
                <a:gd name="T3" fmla="*/ 0 h 23"/>
                <a:gd name="T4" fmla="*/ 6 w 70"/>
                <a:gd name="T5" fmla="*/ 1 h 23"/>
                <a:gd name="T6" fmla="*/ 3 w 70"/>
                <a:gd name="T7" fmla="*/ 2 h 23"/>
                <a:gd name="T8" fmla="*/ 1 w 70"/>
                <a:gd name="T9" fmla="*/ 4 h 23"/>
                <a:gd name="T10" fmla="*/ 0 w 70"/>
                <a:gd name="T11" fmla="*/ 6 h 23"/>
                <a:gd name="T12" fmla="*/ 0 w 70"/>
                <a:gd name="T13" fmla="*/ 8 h 23"/>
                <a:gd name="T14" fmla="*/ 0 w 70"/>
                <a:gd name="T15" fmla="*/ 11 h 23"/>
                <a:gd name="T16" fmla="*/ 0 w 70"/>
                <a:gd name="T17" fmla="*/ 13 h 23"/>
                <a:gd name="T18" fmla="*/ 1 w 70"/>
                <a:gd name="T19" fmla="*/ 15 h 23"/>
                <a:gd name="T20" fmla="*/ 2 w 70"/>
                <a:gd name="T21" fmla="*/ 16 h 23"/>
                <a:gd name="T22" fmla="*/ 4 w 70"/>
                <a:gd name="T23" fmla="*/ 17 h 23"/>
                <a:gd name="T24" fmla="*/ 6 w 70"/>
                <a:gd name="T25" fmla="*/ 18 h 23"/>
                <a:gd name="T26" fmla="*/ 9 w 70"/>
                <a:gd name="T27" fmla="*/ 18 h 23"/>
                <a:gd name="T28" fmla="*/ 11 w 70"/>
                <a:gd name="T29" fmla="*/ 19 h 23"/>
                <a:gd name="T30" fmla="*/ 13 w 70"/>
                <a:gd name="T31" fmla="*/ 19 h 23"/>
                <a:gd name="T32" fmla="*/ 15 w 70"/>
                <a:gd name="T33" fmla="*/ 19 h 23"/>
                <a:gd name="T34" fmla="*/ 20 w 70"/>
                <a:gd name="T35" fmla="*/ 20 h 23"/>
                <a:gd name="T36" fmla="*/ 28 w 70"/>
                <a:gd name="T37" fmla="*/ 21 h 23"/>
                <a:gd name="T38" fmla="*/ 37 w 70"/>
                <a:gd name="T39" fmla="*/ 22 h 23"/>
                <a:gd name="T40" fmla="*/ 46 w 70"/>
                <a:gd name="T41" fmla="*/ 22 h 23"/>
                <a:gd name="T42" fmla="*/ 54 w 70"/>
                <a:gd name="T43" fmla="*/ 22 h 23"/>
                <a:gd name="T44" fmla="*/ 62 w 70"/>
                <a:gd name="T45" fmla="*/ 21 h 23"/>
                <a:gd name="T46" fmla="*/ 67 w 70"/>
                <a:gd name="T47" fmla="*/ 19 h 23"/>
                <a:gd name="T48" fmla="*/ 69 w 70"/>
                <a:gd name="T49" fmla="*/ 16 h 23"/>
                <a:gd name="T50" fmla="*/ 67 w 70"/>
                <a:gd name="T51" fmla="*/ 12 h 23"/>
                <a:gd name="T52" fmla="*/ 62 w 70"/>
                <a:gd name="T53" fmla="*/ 9 h 23"/>
                <a:gd name="T54" fmla="*/ 54 w 70"/>
                <a:gd name="T55" fmla="*/ 6 h 23"/>
                <a:gd name="T56" fmla="*/ 44 w 70"/>
                <a:gd name="T57" fmla="*/ 4 h 23"/>
                <a:gd name="T58" fmla="*/ 35 w 70"/>
                <a:gd name="T59" fmla="*/ 3 h 23"/>
                <a:gd name="T60" fmla="*/ 26 w 70"/>
                <a:gd name="T61" fmla="*/ 2 h 23"/>
                <a:gd name="T62" fmla="*/ 19 w 70"/>
                <a:gd name="T63" fmla="*/ 1 h 23"/>
                <a:gd name="T64" fmla="*/ 16 w 70"/>
                <a:gd name="T65" fmla="*/ 1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 h="23">
                  <a:moveTo>
                    <a:pt x="16" y="1"/>
                  </a:moveTo>
                  <a:lnTo>
                    <a:pt x="10" y="0"/>
                  </a:lnTo>
                  <a:lnTo>
                    <a:pt x="6" y="1"/>
                  </a:lnTo>
                  <a:lnTo>
                    <a:pt x="3" y="2"/>
                  </a:lnTo>
                  <a:lnTo>
                    <a:pt x="1" y="4"/>
                  </a:lnTo>
                  <a:lnTo>
                    <a:pt x="0" y="6"/>
                  </a:lnTo>
                  <a:lnTo>
                    <a:pt x="0" y="8"/>
                  </a:lnTo>
                  <a:lnTo>
                    <a:pt x="0" y="11"/>
                  </a:lnTo>
                  <a:lnTo>
                    <a:pt x="0" y="13"/>
                  </a:lnTo>
                  <a:lnTo>
                    <a:pt x="1" y="15"/>
                  </a:lnTo>
                  <a:lnTo>
                    <a:pt x="2" y="16"/>
                  </a:lnTo>
                  <a:lnTo>
                    <a:pt x="4" y="17"/>
                  </a:lnTo>
                  <a:lnTo>
                    <a:pt x="6" y="18"/>
                  </a:lnTo>
                  <a:lnTo>
                    <a:pt x="9" y="18"/>
                  </a:lnTo>
                  <a:lnTo>
                    <a:pt x="11" y="19"/>
                  </a:lnTo>
                  <a:lnTo>
                    <a:pt x="13" y="19"/>
                  </a:lnTo>
                  <a:lnTo>
                    <a:pt x="15" y="19"/>
                  </a:lnTo>
                  <a:lnTo>
                    <a:pt x="20" y="20"/>
                  </a:lnTo>
                  <a:lnTo>
                    <a:pt x="28" y="21"/>
                  </a:lnTo>
                  <a:lnTo>
                    <a:pt x="37" y="22"/>
                  </a:lnTo>
                  <a:lnTo>
                    <a:pt x="46" y="22"/>
                  </a:lnTo>
                  <a:lnTo>
                    <a:pt x="54" y="22"/>
                  </a:lnTo>
                  <a:lnTo>
                    <a:pt x="62" y="21"/>
                  </a:lnTo>
                  <a:lnTo>
                    <a:pt x="67" y="19"/>
                  </a:lnTo>
                  <a:lnTo>
                    <a:pt x="69" y="16"/>
                  </a:lnTo>
                  <a:lnTo>
                    <a:pt x="67" y="12"/>
                  </a:lnTo>
                  <a:lnTo>
                    <a:pt x="62" y="9"/>
                  </a:lnTo>
                  <a:lnTo>
                    <a:pt x="54" y="6"/>
                  </a:lnTo>
                  <a:lnTo>
                    <a:pt x="44" y="4"/>
                  </a:lnTo>
                  <a:lnTo>
                    <a:pt x="35" y="3"/>
                  </a:lnTo>
                  <a:lnTo>
                    <a:pt x="26" y="2"/>
                  </a:lnTo>
                  <a:lnTo>
                    <a:pt x="19" y="1"/>
                  </a:lnTo>
                  <a:lnTo>
                    <a:pt x="16" y="1"/>
                  </a:lnTo>
                </a:path>
              </a:pathLst>
            </a:custGeom>
            <a:solidFill>
              <a:srgbClr val="000000"/>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82" name="Freeform 233"/>
            <p:cNvSpPr>
              <a:spLocks/>
            </p:cNvSpPr>
            <p:nvPr/>
          </p:nvSpPr>
          <p:spPr bwMode="auto">
            <a:xfrm>
              <a:off x="3043" y="1690"/>
              <a:ext cx="67" cy="20"/>
            </a:xfrm>
            <a:custGeom>
              <a:avLst/>
              <a:gdLst>
                <a:gd name="T0" fmla="*/ 16 w 67"/>
                <a:gd name="T1" fmla="*/ 1 h 20"/>
                <a:gd name="T2" fmla="*/ 11 w 67"/>
                <a:gd name="T3" fmla="*/ 0 h 20"/>
                <a:gd name="T4" fmla="*/ 7 w 67"/>
                <a:gd name="T5" fmla="*/ 1 h 20"/>
                <a:gd name="T6" fmla="*/ 4 w 67"/>
                <a:gd name="T7" fmla="*/ 1 h 20"/>
                <a:gd name="T8" fmla="*/ 2 w 67"/>
                <a:gd name="T9" fmla="*/ 3 h 20"/>
                <a:gd name="T10" fmla="*/ 1 w 67"/>
                <a:gd name="T11" fmla="*/ 5 h 20"/>
                <a:gd name="T12" fmla="*/ 0 w 67"/>
                <a:gd name="T13" fmla="*/ 7 h 20"/>
                <a:gd name="T14" fmla="*/ 0 w 67"/>
                <a:gd name="T15" fmla="*/ 9 h 20"/>
                <a:gd name="T16" fmla="*/ 0 w 67"/>
                <a:gd name="T17" fmla="*/ 10 h 20"/>
                <a:gd name="T18" fmla="*/ 1 w 67"/>
                <a:gd name="T19" fmla="*/ 12 h 20"/>
                <a:gd name="T20" fmla="*/ 2 w 67"/>
                <a:gd name="T21" fmla="*/ 13 h 20"/>
                <a:gd name="T22" fmla="*/ 4 w 67"/>
                <a:gd name="T23" fmla="*/ 14 h 20"/>
                <a:gd name="T24" fmla="*/ 7 w 67"/>
                <a:gd name="T25" fmla="*/ 15 h 20"/>
                <a:gd name="T26" fmla="*/ 9 w 67"/>
                <a:gd name="T27" fmla="*/ 15 h 20"/>
                <a:gd name="T28" fmla="*/ 12 w 67"/>
                <a:gd name="T29" fmla="*/ 16 h 20"/>
                <a:gd name="T30" fmla="*/ 14 w 67"/>
                <a:gd name="T31" fmla="*/ 16 h 20"/>
                <a:gd name="T32" fmla="*/ 15 w 67"/>
                <a:gd name="T33" fmla="*/ 16 h 20"/>
                <a:gd name="T34" fmla="*/ 20 w 67"/>
                <a:gd name="T35" fmla="*/ 17 h 20"/>
                <a:gd name="T36" fmla="*/ 27 w 67"/>
                <a:gd name="T37" fmla="*/ 18 h 20"/>
                <a:gd name="T38" fmla="*/ 35 w 67"/>
                <a:gd name="T39" fmla="*/ 18 h 20"/>
                <a:gd name="T40" fmla="*/ 44 w 67"/>
                <a:gd name="T41" fmla="*/ 19 h 20"/>
                <a:gd name="T42" fmla="*/ 53 w 67"/>
                <a:gd name="T43" fmla="*/ 19 h 20"/>
                <a:gd name="T44" fmla="*/ 59 w 67"/>
                <a:gd name="T45" fmla="*/ 18 h 20"/>
                <a:gd name="T46" fmla="*/ 64 w 67"/>
                <a:gd name="T47" fmla="*/ 17 h 20"/>
                <a:gd name="T48" fmla="*/ 66 w 67"/>
                <a:gd name="T49" fmla="*/ 14 h 20"/>
                <a:gd name="T50" fmla="*/ 64 w 67"/>
                <a:gd name="T51" fmla="*/ 11 h 20"/>
                <a:gd name="T52" fmla="*/ 59 w 67"/>
                <a:gd name="T53" fmla="*/ 8 h 20"/>
                <a:gd name="T54" fmla="*/ 51 w 67"/>
                <a:gd name="T55" fmla="*/ 5 h 20"/>
                <a:gd name="T56" fmla="*/ 43 w 67"/>
                <a:gd name="T57" fmla="*/ 4 h 20"/>
                <a:gd name="T58" fmla="*/ 34 w 67"/>
                <a:gd name="T59" fmla="*/ 2 h 20"/>
                <a:gd name="T60" fmla="*/ 26 w 67"/>
                <a:gd name="T61" fmla="*/ 1 h 20"/>
                <a:gd name="T62" fmla="*/ 19 w 67"/>
                <a:gd name="T63" fmla="*/ 1 h 20"/>
                <a:gd name="T64" fmla="*/ 16 w 67"/>
                <a:gd name="T65" fmla="*/ 1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 h="20">
                  <a:moveTo>
                    <a:pt x="16" y="1"/>
                  </a:moveTo>
                  <a:lnTo>
                    <a:pt x="11" y="0"/>
                  </a:lnTo>
                  <a:lnTo>
                    <a:pt x="7" y="1"/>
                  </a:lnTo>
                  <a:lnTo>
                    <a:pt x="4" y="1"/>
                  </a:lnTo>
                  <a:lnTo>
                    <a:pt x="2" y="3"/>
                  </a:lnTo>
                  <a:lnTo>
                    <a:pt x="1" y="5"/>
                  </a:lnTo>
                  <a:lnTo>
                    <a:pt x="0" y="7"/>
                  </a:lnTo>
                  <a:lnTo>
                    <a:pt x="0" y="9"/>
                  </a:lnTo>
                  <a:lnTo>
                    <a:pt x="0" y="10"/>
                  </a:lnTo>
                  <a:lnTo>
                    <a:pt x="1" y="12"/>
                  </a:lnTo>
                  <a:lnTo>
                    <a:pt x="2" y="13"/>
                  </a:lnTo>
                  <a:lnTo>
                    <a:pt x="4" y="14"/>
                  </a:lnTo>
                  <a:lnTo>
                    <a:pt x="7" y="15"/>
                  </a:lnTo>
                  <a:lnTo>
                    <a:pt x="9" y="15"/>
                  </a:lnTo>
                  <a:lnTo>
                    <a:pt x="12" y="16"/>
                  </a:lnTo>
                  <a:lnTo>
                    <a:pt x="14" y="16"/>
                  </a:lnTo>
                  <a:lnTo>
                    <a:pt x="15" y="16"/>
                  </a:lnTo>
                  <a:lnTo>
                    <a:pt x="20" y="17"/>
                  </a:lnTo>
                  <a:lnTo>
                    <a:pt x="27" y="18"/>
                  </a:lnTo>
                  <a:lnTo>
                    <a:pt x="35" y="18"/>
                  </a:lnTo>
                  <a:lnTo>
                    <a:pt x="44" y="19"/>
                  </a:lnTo>
                  <a:lnTo>
                    <a:pt x="53" y="19"/>
                  </a:lnTo>
                  <a:lnTo>
                    <a:pt x="59" y="18"/>
                  </a:lnTo>
                  <a:lnTo>
                    <a:pt x="64" y="17"/>
                  </a:lnTo>
                  <a:lnTo>
                    <a:pt x="66" y="14"/>
                  </a:lnTo>
                  <a:lnTo>
                    <a:pt x="64" y="11"/>
                  </a:lnTo>
                  <a:lnTo>
                    <a:pt x="59" y="8"/>
                  </a:lnTo>
                  <a:lnTo>
                    <a:pt x="51" y="5"/>
                  </a:lnTo>
                  <a:lnTo>
                    <a:pt x="43" y="4"/>
                  </a:lnTo>
                  <a:lnTo>
                    <a:pt x="34" y="2"/>
                  </a:lnTo>
                  <a:lnTo>
                    <a:pt x="26" y="1"/>
                  </a:lnTo>
                  <a:lnTo>
                    <a:pt x="19" y="1"/>
                  </a:lnTo>
                  <a:lnTo>
                    <a:pt x="16" y="1"/>
                  </a:lnTo>
                </a:path>
              </a:pathLst>
            </a:custGeom>
            <a:solidFill>
              <a:srgbClr val="270606"/>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83" name="Freeform 234"/>
            <p:cNvSpPr>
              <a:spLocks/>
            </p:cNvSpPr>
            <p:nvPr/>
          </p:nvSpPr>
          <p:spPr bwMode="auto">
            <a:xfrm>
              <a:off x="3046" y="1691"/>
              <a:ext cx="60" cy="19"/>
            </a:xfrm>
            <a:custGeom>
              <a:avLst/>
              <a:gdLst>
                <a:gd name="T0" fmla="*/ 15 w 60"/>
                <a:gd name="T1" fmla="*/ 15 h 19"/>
                <a:gd name="T2" fmla="*/ 14 w 60"/>
                <a:gd name="T3" fmla="*/ 15 h 19"/>
                <a:gd name="T4" fmla="*/ 12 w 60"/>
                <a:gd name="T5" fmla="*/ 14 h 19"/>
                <a:gd name="T6" fmla="*/ 9 w 60"/>
                <a:gd name="T7" fmla="*/ 14 h 19"/>
                <a:gd name="T8" fmla="*/ 7 w 60"/>
                <a:gd name="T9" fmla="*/ 13 h 19"/>
                <a:gd name="T10" fmla="*/ 4 w 60"/>
                <a:gd name="T11" fmla="*/ 13 h 19"/>
                <a:gd name="T12" fmla="*/ 2 w 60"/>
                <a:gd name="T13" fmla="*/ 12 h 19"/>
                <a:gd name="T14" fmla="*/ 1 w 60"/>
                <a:gd name="T15" fmla="*/ 10 h 19"/>
                <a:gd name="T16" fmla="*/ 0 w 60"/>
                <a:gd name="T17" fmla="*/ 9 h 19"/>
                <a:gd name="T18" fmla="*/ 0 w 60"/>
                <a:gd name="T19" fmla="*/ 7 h 19"/>
                <a:gd name="T20" fmla="*/ 0 w 60"/>
                <a:gd name="T21" fmla="*/ 6 h 19"/>
                <a:gd name="T22" fmla="*/ 1 w 60"/>
                <a:gd name="T23" fmla="*/ 4 h 19"/>
                <a:gd name="T24" fmla="*/ 2 w 60"/>
                <a:gd name="T25" fmla="*/ 2 h 19"/>
                <a:gd name="T26" fmla="*/ 4 w 60"/>
                <a:gd name="T27" fmla="*/ 1 h 19"/>
                <a:gd name="T28" fmla="*/ 6 w 60"/>
                <a:gd name="T29" fmla="*/ 0 h 19"/>
                <a:gd name="T30" fmla="*/ 10 w 60"/>
                <a:gd name="T31" fmla="*/ 0 h 19"/>
                <a:gd name="T32" fmla="*/ 15 w 60"/>
                <a:gd name="T33" fmla="*/ 0 h 19"/>
                <a:gd name="T34" fmla="*/ 18 w 60"/>
                <a:gd name="T35" fmla="*/ 1 h 19"/>
                <a:gd name="T36" fmla="*/ 24 w 60"/>
                <a:gd name="T37" fmla="*/ 1 h 19"/>
                <a:gd name="T38" fmla="*/ 30 w 60"/>
                <a:gd name="T39" fmla="*/ 2 h 19"/>
                <a:gd name="T40" fmla="*/ 38 w 60"/>
                <a:gd name="T41" fmla="*/ 3 h 19"/>
                <a:gd name="T42" fmla="*/ 46 w 60"/>
                <a:gd name="T43" fmla="*/ 5 h 19"/>
                <a:gd name="T44" fmla="*/ 53 w 60"/>
                <a:gd name="T45" fmla="*/ 7 h 19"/>
                <a:gd name="T46" fmla="*/ 57 w 60"/>
                <a:gd name="T47" fmla="*/ 10 h 19"/>
                <a:gd name="T48" fmla="*/ 59 w 60"/>
                <a:gd name="T49" fmla="*/ 13 h 19"/>
                <a:gd name="T50" fmla="*/ 58 w 60"/>
                <a:gd name="T51" fmla="*/ 16 h 19"/>
                <a:gd name="T52" fmla="*/ 54 w 60"/>
                <a:gd name="T53" fmla="*/ 17 h 19"/>
                <a:gd name="T54" fmla="*/ 47 w 60"/>
                <a:gd name="T55" fmla="*/ 18 h 19"/>
                <a:gd name="T56" fmla="*/ 40 w 60"/>
                <a:gd name="T57" fmla="*/ 18 h 19"/>
                <a:gd name="T58" fmla="*/ 33 w 60"/>
                <a:gd name="T59" fmla="*/ 17 h 19"/>
                <a:gd name="T60" fmla="*/ 25 w 60"/>
                <a:gd name="T61" fmla="*/ 16 h 19"/>
                <a:gd name="T62" fmla="*/ 19 w 60"/>
                <a:gd name="T63" fmla="*/ 15 h 19"/>
                <a:gd name="T64" fmla="*/ 15 w 60"/>
                <a:gd name="T65" fmla="*/ 15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 h="19">
                  <a:moveTo>
                    <a:pt x="15" y="15"/>
                  </a:moveTo>
                  <a:lnTo>
                    <a:pt x="14" y="15"/>
                  </a:lnTo>
                  <a:lnTo>
                    <a:pt x="12" y="14"/>
                  </a:lnTo>
                  <a:lnTo>
                    <a:pt x="9" y="14"/>
                  </a:lnTo>
                  <a:lnTo>
                    <a:pt x="7" y="13"/>
                  </a:lnTo>
                  <a:lnTo>
                    <a:pt x="4" y="13"/>
                  </a:lnTo>
                  <a:lnTo>
                    <a:pt x="2" y="12"/>
                  </a:lnTo>
                  <a:lnTo>
                    <a:pt x="1" y="10"/>
                  </a:lnTo>
                  <a:lnTo>
                    <a:pt x="0" y="9"/>
                  </a:lnTo>
                  <a:lnTo>
                    <a:pt x="0" y="7"/>
                  </a:lnTo>
                  <a:lnTo>
                    <a:pt x="0" y="6"/>
                  </a:lnTo>
                  <a:lnTo>
                    <a:pt x="1" y="4"/>
                  </a:lnTo>
                  <a:lnTo>
                    <a:pt x="2" y="2"/>
                  </a:lnTo>
                  <a:lnTo>
                    <a:pt x="4" y="1"/>
                  </a:lnTo>
                  <a:lnTo>
                    <a:pt x="6" y="0"/>
                  </a:lnTo>
                  <a:lnTo>
                    <a:pt x="10" y="0"/>
                  </a:lnTo>
                  <a:lnTo>
                    <a:pt x="15" y="0"/>
                  </a:lnTo>
                  <a:lnTo>
                    <a:pt x="18" y="1"/>
                  </a:lnTo>
                  <a:lnTo>
                    <a:pt x="24" y="1"/>
                  </a:lnTo>
                  <a:lnTo>
                    <a:pt x="30" y="2"/>
                  </a:lnTo>
                  <a:lnTo>
                    <a:pt x="38" y="3"/>
                  </a:lnTo>
                  <a:lnTo>
                    <a:pt x="46" y="5"/>
                  </a:lnTo>
                  <a:lnTo>
                    <a:pt x="53" y="7"/>
                  </a:lnTo>
                  <a:lnTo>
                    <a:pt x="57" y="10"/>
                  </a:lnTo>
                  <a:lnTo>
                    <a:pt x="59" y="13"/>
                  </a:lnTo>
                  <a:lnTo>
                    <a:pt x="58" y="16"/>
                  </a:lnTo>
                  <a:lnTo>
                    <a:pt x="54" y="17"/>
                  </a:lnTo>
                  <a:lnTo>
                    <a:pt x="47" y="18"/>
                  </a:lnTo>
                  <a:lnTo>
                    <a:pt x="40" y="18"/>
                  </a:lnTo>
                  <a:lnTo>
                    <a:pt x="33" y="17"/>
                  </a:lnTo>
                  <a:lnTo>
                    <a:pt x="25" y="16"/>
                  </a:lnTo>
                  <a:lnTo>
                    <a:pt x="19" y="15"/>
                  </a:lnTo>
                  <a:lnTo>
                    <a:pt x="15" y="15"/>
                  </a:lnTo>
                </a:path>
              </a:pathLst>
            </a:custGeom>
            <a:solidFill>
              <a:srgbClr val="661A1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84" name="Freeform 235"/>
            <p:cNvSpPr>
              <a:spLocks/>
            </p:cNvSpPr>
            <p:nvPr/>
          </p:nvSpPr>
          <p:spPr bwMode="auto">
            <a:xfrm>
              <a:off x="3062" y="1725"/>
              <a:ext cx="41" cy="17"/>
            </a:xfrm>
            <a:custGeom>
              <a:avLst/>
              <a:gdLst>
                <a:gd name="T0" fmla="*/ 2 w 41"/>
                <a:gd name="T1" fmla="*/ 16 h 17"/>
                <a:gd name="T2" fmla="*/ 4 w 41"/>
                <a:gd name="T3" fmla="*/ 16 h 17"/>
                <a:gd name="T4" fmla="*/ 8 w 41"/>
                <a:gd name="T5" fmla="*/ 14 h 17"/>
                <a:gd name="T6" fmla="*/ 13 w 41"/>
                <a:gd name="T7" fmla="*/ 14 h 17"/>
                <a:gd name="T8" fmla="*/ 19 w 41"/>
                <a:gd name="T9" fmla="*/ 12 h 17"/>
                <a:gd name="T10" fmla="*/ 26 w 41"/>
                <a:gd name="T11" fmla="*/ 10 h 17"/>
                <a:gd name="T12" fmla="*/ 32 w 41"/>
                <a:gd name="T13" fmla="*/ 7 h 17"/>
                <a:gd name="T14" fmla="*/ 37 w 41"/>
                <a:gd name="T15" fmla="*/ 3 h 17"/>
                <a:gd name="T16" fmla="*/ 40 w 41"/>
                <a:gd name="T17" fmla="*/ 1 h 17"/>
                <a:gd name="T18" fmla="*/ 40 w 41"/>
                <a:gd name="T19" fmla="*/ 0 h 17"/>
                <a:gd name="T20" fmla="*/ 35 w 41"/>
                <a:gd name="T21" fmla="*/ 0 h 17"/>
                <a:gd name="T22" fmla="*/ 27 w 41"/>
                <a:gd name="T23" fmla="*/ 1 h 17"/>
                <a:gd name="T24" fmla="*/ 18 w 41"/>
                <a:gd name="T25" fmla="*/ 5 h 17"/>
                <a:gd name="T26" fmla="*/ 10 w 41"/>
                <a:gd name="T27" fmla="*/ 7 h 17"/>
                <a:gd name="T28" fmla="*/ 3 w 41"/>
                <a:gd name="T29" fmla="*/ 10 h 17"/>
                <a:gd name="T30" fmla="*/ 0 w 41"/>
                <a:gd name="T31" fmla="*/ 14 h 17"/>
                <a:gd name="T32" fmla="*/ 2 w 41"/>
                <a:gd name="T33" fmla="*/ 16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17">
                  <a:moveTo>
                    <a:pt x="2" y="16"/>
                  </a:moveTo>
                  <a:lnTo>
                    <a:pt x="4" y="16"/>
                  </a:lnTo>
                  <a:lnTo>
                    <a:pt x="8" y="14"/>
                  </a:lnTo>
                  <a:lnTo>
                    <a:pt x="13" y="14"/>
                  </a:lnTo>
                  <a:lnTo>
                    <a:pt x="19" y="12"/>
                  </a:lnTo>
                  <a:lnTo>
                    <a:pt x="26" y="10"/>
                  </a:lnTo>
                  <a:lnTo>
                    <a:pt x="32" y="7"/>
                  </a:lnTo>
                  <a:lnTo>
                    <a:pt x="37" y="3"/>
                  </a:lnTo>
                  <a:lnTo>
                    <a:pt x="40" y="1"/>
                  </a:lnTo>
                  <a:lnTo>
                    <a:pt x="40" y="0"/>
                  </a:lnTo>
                  <a:lnTo>
                    <a:pt x="35" y="0"/>
                  </a:lnTo>
                  <a:lnTo>
                    <a:pt x="27" y="1"/>
                  </a:lnTo>
                  <a:lnTo>
                    <a:pt x="18" y="5"/>
                  </a:lnTo>
                  <a:lnTo>
                    <a:pt x="10" y="7"/>
                  </a:lnTo>
                  <a:lnTo>
                    <a:pt x="3" y="10"/>
                  </a:lnTo>
                  <a:lnTo>
                    <a:pt x="0" y="14"/>
                  </a:lnTo>
                  <a:lnTo>
                    <a:pt x="2" y="16"/>
                  </a:lnTo>
                </a:path>
              </a:pathLst>
            </a:custGeom>
            <a:solidFill>
              <a:srgbClr val="E6B9B9"/>
            </a:solidFill>
            <a:ln w="12700" cap="rnd" cmpd="sng">
              <a:solidFill>
                <a:srgbClr val="B87676"/>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585" name="Freeform 236"/>
            <p:cNvSpPr>
              <a:spLocks/>
            </p:cNvSpPr>
            <p:nvPr/>
          </p:nvSpPr>
          <p:spPr bwMode="auto">
            <a:xfrm>
              <a:off x="3069" y="1702"/>
              <a:ext cx="33" cy="17"/>
            </a:xfrm>
            <a:custGeom>
              <a:avLst/>
              <a:gdLst>
                <a:gd name="T0" fmla="*/ 2 w 33"/>
                <a:gd name="T1" fmla="*/ 0 h 17"/>
                <a:gd name="T2" fmla="*/ 3 w 33"/>
                <a:gd name="T3" fmla="*/ 0 h 17"/>
                <a:gd name="T4" fmla="*/ 6 w 33"/>
                <a:gd name="T5" fmla="*/ 0 h 17"/>
                <a:gd name="T6" fmla="*/ 11 w 33"/>
                <a:gd name="T7" fmla="*/ 0 h 17"/>
                <a:gd name="T8" fmla="*/ 16 w 33"/>
                <a:gd name="T9" fmla="*/ 2 h 17"/>
                <a:gd name="T10" fmla="*/ 20 w 33"/>
                <a:gd name="T11" fmla="*/ 5 h 17"/>
                <a:gd name="T12" fmla="*/ 25 w 33"/>
                <a:gd name="T13" fmla="*/ 8 h 17"/>
                <a:gd name="T14" fmla="*/ 29 w 33"/>
                <a:gd name="T15" fmla="*/ 10 h 17"/>
                <a:gd name="T16" fmla="*/ 32 w 33"/>
                <a:gd name="T17" fmla="*/ 13 h 17"/>
                <a:gd name="T18" fmla="*/ 32 w 33"/>
                <a:gd name="T19" fmla="*/ 16 h 17"/>
                <a:gd name="T20" fmla="*/ 28 w 33"/>
                <a:gd name="T21" fmla="*/ 16 h 17"/>
                <a:gd name="T22" fmla="*/ 22 w 33"/>
                <a:gd name="T23" fmla="*/ 16 h 17"/>
                <a:gd name="T24" fmla="*/ 15 w 33"/>
                <a:gd name="T25" fmla="*/ 13 h 17"/>
                <a:gd name="T26" fmla="*/ 8 w 33"/>
                <a:gd name="T27" fmla="*/ 10 h 17"/>
                <a:gd name="T28" fmla="*/ 2 w 33"/>
                <a:gd name="T29" fmla="*/ 5 h 17"/>
                <a:gd name="T30" fmla="*/ 0 w 33"/>
                <a:gd name="T31" fmla="*/ 2 h 17"/>
                <a:gd name="T32" fmla="*/ 2 w 33"/>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17">
                  <a:moveTo>
                    <a:pt x="2" y="0"/>
                  </a:moveTo>
                  <a:lnTo>
                    <a:pt x="3" y="0"/>
                  </a:lnTo>
                  <a:lnTo>
                    <a:pt x="6" y="0"/>
                  </a:lnTo>
                  <a:lnTo>
                    <a:pt x="11" y="0"/>
                  </a:lnTo>
                  <a:lnTo>
                    <a:pt x="16" y="2"/>
                  </a:lnTo>
                  <a:lnTo>
                    <a:pt x="20" y="5"/>
                  </a:lnTo>
                  <a:lnTo>
                    <a:pt x="25" y="8"/>
                  </a:lnTo>
                  <a:lnTo>
                    <a:pt x="29" y="10"/>
                  </a:lnTo>
                  <a:lnTo>
                    <a:pt x="32" y="13"/>
                  </a:lnTo>
                  <a:lnTo>
                    <a:pt x="32" y="16"/>
                  </a:lnTo>
                  <a:lnTo>
                    <a:pt x="28" y="16"/>
                  </a:lnTo>
                  <a:lnTo>
                    <a:pt x="22" y="16"/>
                  </a:lnTo>
                  <a:lnTo>
                    <a:pt x="15" y="13"/>
                  </a:lnTo>
                  <a:lnTo>
                    <a:pt x="8" y="10"/>
                  </a:lnTo>
                  <a:lnTo>
                    <a:pt x="2" y="5"/>
                  </a:lnTo>
                  <a:lnTo>
                    <a:pt x="0" y="2"/>
                  </a:lnTo>
                  <a:lnTo>
                    <a:pt x="2" y="0"/>
                  </a:lnTo>
                </a:path>
              </a:pathLst>
            </a:custGeom>
            <a:solidFill>
              <a:srgbClr val="A67373"/>
            </a:solidFill>
            <a:ln w="12700" cap="rnd" cmpd="sng">
              <a:solidFill>
                <a:srgbClr val="854848"/>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586" name="Freeform 237"/>
            <p:cNvSpPr>
              <a:spLocks/>
            </p:cNvSpPr>
            <p:nvPr/>
          </p:nvSpPr>
          <p:spPr bwMode="auto">
            <a:xfrm>
              <a:off x="2996" y="1596"/>
              <a:ext cx="44" cy="75"/>
            </a:xfrm>
            <a:custGeom>
              <a:avLst/>
              <a:gdLst>
                <a:gd name="T0" fmla="*/ 0 w 44"/>
                <a:gd name="T1" fmla="*/ 1 h 75"/>
                <a:gd name="T2" fmla="*/ 1 w 44"/>
                <a:gd name="T3" fmla="*/ 3 h 75"/>
                <a:gd name="T4" fmla="*/ 1 w 44"/>
                <a:gd name="T5" fmla="*/ 7 h 75"/>
                <a:gd name="T6" fmla="*/ 2 w 44"/>
                <a:gd name="T7" fmla="*/ 12 h 75"/>
                <a:gd name="T8" fmla="*/ 4 w 44"/>
                <a:gd name="T9" fmla="*/ 18 h 75"/>
                <a:gd name="T10" fmla="*/ 6 w 44"/>
                <a:gd name="T11" fmla="*/ 25 h 75"/>
                <a:gd name="T12" fmla="*/ 9 w 44"/>
                <a:gd name="T13" fmla="*/ 34 h 75"/>
                <a:gd name="T14" fmla="*/ 12 w 44"/>
                <a:gd name="T15" fmla="*/ 43 h 75"/>
                <a:gd name="T16" fmla="*/ 15 w 44"/>
                <a:gd name="T17" fmla="*/ 49 h 75"/>
                <a:gd name="T18" fmla="*/ 17 w 44"/>
                <a:gd name="T19" fmla="*/ 53 h 75"/>
                <a:gd name="T20" fmla="*/ 20 w 44"/>
                <a:gd name="T21" fmla="*/ 56 h 75"/>
                <a:gd name="T22" fmla="*/ 23 w 44"/>
                <a:gd name="T23" fmla="*/ 60 h 75"/>
                <a:gd name="T24" fmla="*/ 26 w 44"/>
                <a:gd name="T25" fmla="*/ 64 h 75"/>
                <a:gd name="T26" fmla="*/ 29 w 44"/>
                <a:gd name="T27" fmla="*/ 67 h 75"/>
                <a:gd name="T28" fmla="*/ 32 w 44"/>
                <a:gd name="T29" fmla="*/ 70 h 75"/>
                <a:gd name="T30" fmla="*/ 34 w 44"/>
                <a:gd name="T31" fmla="*/ 73 h 75"/>
                <a:gd name="T32" fmla="*/ 36 w 44"/>
                <a:gd name="T33" fmla="*/ 74 h 75"/>
                <a:gd name="T34" fmla="*/ 39 w 44"/>
                <a:gd name="T35" fmla="*/ 74 h 75"/>
                <a:gd name="T36" fmla="*/ 42 w 44"/>
                <a:gd name="T37" fmla="*/ 73 h 75"/>
                <a:gd name="T38" fmla="*/ 43 w 44"/>
                <a:gd name="T39" fmla="*/ 72 h 75"/>
                <a:gd name="T40" fmla="*/ 41 w 44"/>
                <a:gd name="T41" fmla="*/ 69 h 75"/>
                <a:gd name="T42" fmla="*/ 38 w 44"/>
                <a:gd name="T43" fmla="*/ 66 h 75"/>
                <a:gd name="T44" fmla="*/ 35 w 44"/>
                <a:gd name="T45" fmla="*/ 62 h 75"/>
                <a:gd name="T46" fmla="*/ 33 w 44"/>
                <a:gd name="T47" fmla="*/ 59 h 75"/>
                <a:gd name="T48" fmla="*/ 30 w 44"/>
                <a:gd name="T49" fmla="*/ 55 h 75"/>
                <a:gd name="T50" fmla="*/ 28 w 44"/>
                <a:gd name="T51" fmla="*/ 52 h 75"/>
                <a:gd name="T52" fmla="*/ 26 w 44"/>
                <a:gd name="T53" fmla="*/ 49 h 75"/>
                <a:gd name="T54" fmla="*/ 24 w 44"/>
                <a:gd name="T55" fmla="*/ 46 h 75"/>
                <a:gd name="T56" fmla="*/ 22 w 44"/>
                <a:gd name="T57" fmla="*/ 44 h 75"/>
                <a:gd name="T58" fmla="*/ 20 w 44"/>
                <a:gd name="T59" fmla="*/ 41 h 75"/>
                <a:gd name="T60" fmla="*/ 17 w 44"/>
                <a:gd name="T61" fmla="*/ 36 h 75"/>
                <a:gd name="T62" fmla="*/ 16 w 44"/>
                <a:gd name="T63" fmla="*/ 32 h 75"/>
                <a:gd name="T64" fmla="*/ 15 w 44"/>
                <a:gd name="T65" fmla="*/ 28 h 75"/>
                <a:gd name="T66" fmla="*/ 15 w 44"/>
                <a:gd name="T67" fmla="*/ 26 h 75"/>
                <a:gd name="T68" fmla="*/ 14 w 44"/>
                <a:gd name="T69" fmla="*/ 23 h 75"/>
                <a:gd name="T70" fmla="*/ 13 w 44"/>
                <a:gd name="T71" fmla="*/ 20 h 75"/>
                <a:gd name="T72" fmla="*/ 12 w 44"/>
                <a:gd name="T73" fmla="*/ 16 h 75"/>
                <a:gd name="T74" fmla="*/ 11 w 44"/>
                <a:gd name="T75" fmla="*/ 12 h 75"/>
                <a:gd name="T76" fmla="*/ 11 w 44"/>
                <a:gd name="T77" fmla="*/ 8 h 75"/>
                <a:gd name="T78" fmla="*/ 11 w 44"/>
                <a:gd name="T79" fmla="*/ 3 h 75"/>
                <a:gd name="T80" fmla="*/ 11 w 44"/>
                <a:gd name="T81" fmla="*/ 0 h 75"/>
                <a:gd name="T82" fmla="*/ 4 w 44"/>
                <a:gd name="T83" fmla="*/ 1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 h="75">
                  <a:moveTo>
                    <a:pt x="0" y="1"/>
                  </a:moveTo>
                  <a:lnTo>
                    <a:pt x="0" y="1"/>
                  </a:lnTo>
                  <a:lnTo>
                    <a:pt x="0" y="2"/>
                  </a:lnTo>
                  <a:lnTo>
                    <a:pt x="1" y="3"/>
                  </a:lnTo>
                  <a:lnTo>
                    <a:pt x="1" y="5"/>
                  </a:lnTo>
                  <a:lnTo>
                    <a:pt x="1" y="7"/>
                  </a:lnTo>
                  <a:lnTo>
                    <a:pt x="2" y="9"/>
                  </a:lnTo>
                  <a:lnTo>
                    <a:pt x="2" y="12"/>
                  </a:lnTo>
                  <a:lnTo>
                    <a:pt x="3" y="15"/>
                  </a:lnTo>
                  <a:lnTo>
                    <a:pt x="4" y="18"/>
                  </a:lnTo>
                  <a:lnTo>
                    <a:pt x="5" y="21"/>
                  </a:lnTo>
                  <a:lnTo>
                    <a:pt x="6" y="25"/>
                  </a:lnTo>
                  <a:lnTo>
                    <a:pt x="7" y="29"/>
                  </a:lnTo>
                  <a:lnTo>
                    <a:pt x="9" y="34"/>
                  </a:lnTo>
                  <a:lnTo>
                    <a:pt x="10" y="38"/>
                  </a:lnTo>
                  <a:lnTo>
                    <a:pt x="12" y="43"/>
                  </a:lnTo>
                  <a:lnTo>
                    <a:pt x="15" y="48"/>
                  </a:lnTo>
                  <a:lnTo>
                    <a:pt x="15" y="49"/>
                  </a:lnTo>
                  <a:lnTo>
                    <a:pt x="16" y="51"/>
                  </a:lnTo>
                  <a:lnTo>
                    <a:pt x="17" y="53"/>
                  </a:lnTo>
                  <a:lnTo>
                    <a:pt x="19" y="54"/>
                  </a:lnTo>
                  <a:lnTo>
                    <a:pt x="20" y="56"/>
                  </a:lnTo>
                  <a:lnTo>
                    <a:pt x="21" y="58"/>
                  </a:lnTo>
                  <a:lnTo>
                    <a:pt x="23" y="60"/>
                  </a:lnTo>
                  <a:lnTo>
                    <a:pt x="24" y="62"/>
                  </a:lnTo>
                  <a:lnTo>
                    <a:pt x="26" y="64"/>
                  </a:lnTo>
                  <a:lnTo>
                    <a:pt x="27" y="65"/>
                  </a:lnTo>
                  <a:lnTo>
                    <a:pt x="29" y="67"/>
                  </a:lnTo>
                  <a:lnTo>
                    <a:pt x="30" y="69"/>
                  </a:lnTo>
                  <a:lnTo>
                    <a:pt x="32" y="70"/>
                  </a:lnTo>
                  <a:lnTo>
                    <a:pt x="33" y="72"/>
                  </a:lnTo>
                  <a:lnTo>
                    <a:pt x="34" y="73"/>
                  </a:lnTo>
                  <a:lnTo>
                    <a:pt x="35" y="74"/>
                  </a:lnTo>
                  <a:lnTo>
                    <a:pt x="36" y="74"/>
                  </a:lnTo>
                  <a:lnTo>
                    <a:pt x="37" y="74"/>
                  </a:lnTo>
                  <a:lnTo>
                    <a:pt x="39" y="74"/>
                  </a:lnTo>
                  <a:lnTo>
                    <a:pt x="40" y="74"/>
                  </a:lnTo>
                  <a:lnTo>
                    <a:pt x="42" y="73"/>
                  </a:lnTo>
                  <a:lnTo>
                    <a:pt x="43" y="73"/>
                  </a:lnTo>
                  <a:lnTo>
                    <a:pt x="43" y="72"/>
                  </a:lnTo>
                  <a:lnTo>
                    <a:pt x="42" y="70"/>
                  </a:lnTo>
                  <a:lnTo>
                    <a:pt x="41" y="69"/>
                  </a:lnTo>
                  <a:lnTo>
                    <a:pt x="39" y="67"/>
                  </a:lnTo>
                  <a:lnTo>
                    <a:pt x="38" y="66"/>
                  </a:lnTo>
                  <a:lnTo>
                    <a:pt x="37" y="64"/>
                  </a:lnTo>
                  <a:lnTo>
                    <a:pt x="35" y="62"/>
                  </a:lnTo>
                  <a:lnTo>
                    <a:pt x="34" y="61"/>
                  </a:lnTo>
                  <a:lnTo>
                    <a:pt x="33" y="59"/>
                  </a:lnTo>
                  <a:lnTo>
                    <a:pt x="31" y="57"/>
                  </a:lnTo>
                  <a:lnTo>
                    <a:pt x="30" y="55"/>
                  </a:lnTo>
                  <a:lnTo>
                    <a:pt x="29" y="53"/>
                  </a:lnTo>
                  <a:lnTo>
                    <a:pt x="28" y="52"/>
                  </a:lnTo>
                  <a:lnTo>
                    <a:pt x="27" y="50"/>
                  </a:lnTo>
                  <a:lnTo>
                    <a:pt x="26" y="49"/>
                  </a:lnTo>
                  <a:lnTo>
                    <a:pt x="25" y="47"/>
                  </a:lnTo>
                  <a:lnTo>
                    <a:pt x="24" y="46"/>
                  </a:lnTo>
                  <a:lnTo>
                    <a:pt x="23" y="46"/>
                  </a:lnTo>
                  <a:lnTo>
                    <a:pt x="22" y="44"/>
                  </a:lnTo>
                  <a:lnTo>
                    <a:pt x="21" y="43"/>
                  </a:lnTo>
                  <a:lnTo>
                    <a:pt x="20" y="41"/>
                  </a:lnTo>
                  <a:lnTo>
                    <a:pt x="18" y="39"/>
                  </a:lnTo>
                  <a:lnTo>
                    <a:pt x="17" y="36"/>
                  </a:lnTo>
                  <a:lnTo>
                    <a:pt x="16" y="34"/>
                  </a:lnTo>
                  <a:lnTo>
                    <a:pt x="16" y="32"/>
                  </a:lnTo>
                  <a:lnTo>
                    <a:pt x="15" y="30"/>
                  </a:lnTo>
                  <a:lnTo>
                    <a:pt x="15" y="28"/>
                  </a:lnTo>
                  <a:lnTo>
                    <a:pt x="15" y="27"/>
                  </a:lnTo>
                  <a:lnTo>
                    <a:pt x="15" y="26"/>
                  </a:lnTo>
                  <a:lnTo>
                    <a:pt x="14" y="24"/>
                  </a:lnTo>
                  <a:lnTo>
                    <a:pt x="14" y="23"/>
                  </a:lnTo>
                  <a:lnTo>
                    <a:pt x="13" y="21"/>
                  </a:lnTo>
                  <a:lnTo>
                    <a:pt x="13" y="20"/>
                  </a:lnTo>
                  <a:lnTo>
                    <a:pt x="12" y="18"/>
                  </a:lnTo>
                  <a:lnTo>
                    <a:pt x="12" y="16"/>
                  </a:lnTo>
                  <a:lnTo>
                    <a:pt x="11" y="14"/>
                  </a:lnTo>
                  <a:lnTo>
                    <a:pt x="11" y="12"/>
                  </a:lnTo>
                  <a:lnTo>
                    <a:pt x="11" y="10"/>
                  </a:lnTo>
                  <a:lnTo>
                    <a:pt x="11" y="8"/>
                  </a:lnTo>
                  <a:lnTo>
                    <a:pt x="11" y="5"/>
                  </a:lnTo>
                  <a:lnTo>
                    <a:pt x="11" y="3"/>
                  </a:lnTo>
                  <a:lnTo>
                    <a:pt x="12" y="0"/>
                  </a:lnTo>
                  <a:lnTo>
                    <a:pt x="11" y="0"/>
                  </a:lnTo>
                  <a:lnTo>
                    <a:pt x="8" y="1"/>
                  </a:lnTo>
                  <a:lnTo>
                    <a:pt x="4" y="1"/>
                  </a:lnTo>
                  <a:lnTo>
                    <a:pt x="0" y="1"/>
                  </a:lnTo>
                </a:path>
              </a:pathLst>
            </a:custGeom>
            <a:solidFill>
              <a:srgbClr val="418D8D"/>
            </a:solidFill>
            <a:ln w="12700" cap="rnd" cmpd="sng">
              <a:solidFill>
                <a:srgbClr val="002E2E"/>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587" name="Freeform 238"/>
            <p:cNvSpPr>
              <a:spLocks/>
            </p:cNvSpPr>
            <p:nvPr/>
          </p:nvSpPr>
          <p:spPr bwMode="auto">
            <a:xfrm>
              <a:off x="3017" y="1647"/>
              <a:ext cx="19" cy="22"/>
            </a:xfrm>
            <a:custGeom>
              <a:avLst/>
              <a:gdLst>
                <a:gd name="T0" fmla="*/ 17 w 19"/>
                <a:gd name="T1" fmla="*/ 21 h 22"/>
                <a:gd name="T2" fmla="*/ 16 w 19"/>
                <a:gd name="T3" fmla="*/ 21 h 22"/>
                <a:gd name="T4" fmla="*/ 15 w 19"/>
                <a:gd name="T5" fmla="*/ 20 h 22"/>
                <a:gd name="T6" fmla="*/ 14 w 19"/>
                <a:gd name="T7" fmla="*/ 19 h 22"/>
                <a:gd name="T8" fmla="*/ 12 w 19"/>
                <a:gd name="T9" fmla="*/ 17 h 22"/>
                <a:gd name="T10" fmla="*/ 11 w 19"/>
                <a:gd name="T11" fmla="*/ 16 h 22"/>
                <a:gd name="T12" fmla="*/ 9 w 19"/>
                <a:gd name="T13" fmla="*/ 14 h 22"/>
                <a:gd name="T14" fmla="*/ 8 w 19"/>
                <a:gd name="T15" fmla="*/ 13 h 22"/>
                <a:gd name="T16" fmla="*/ 8 w 19"/>
                <a:gd name="T17" fmla="*/ 11 h 22"/>
                <a:gd name="T18" fmla="*/ 7 w 19"/>
                <a:gd name="T19" fmla="*/ 10 h 22"/>
                <a:gd name="T20" fmla="*/ 7 w 19"/>
                <a:gd name="T21" fmla="*/ 9 h 22"/>
                <a:gd name="T22" fmla="*/ 6 w 19"/>
                <a:gd name="T23" fmla="*/ 8 h 22"/>
                <a:gd name="T24" fmla="*/ 4 w 19"/>
                <a:gd name="T25" fmla="*/ 7 h 22"/>
                <a:gd name="T26" fmla="*/ 3 w 19"/>
                <a:gd name="T27" fmla="*/ 6 h 22"/>
                <a:gd name="T28" fmla="*/ 2 w 19"/>
                <a:gd name="T29" fmla="*/ 4 h 22"/>
                <a:gd name="T30" fmla="*/ 1 w 19"/>
                <a:gd name="T31" fmla="*/ 3 h 22"/>
                <a:gd name="T32" fmla="*/ 0 w 19"/>
                <a:gd name="T33" fmla="*/ 2 h 22"/>
                <a:gd name="T34" fmla="*/ 0 w 19"/>
                <a:gd name="T35" fmla="*/ 1 h 22"/>
                <a:gd name="T36" fmla="*/ 0 w 19"/>
                <a:gd name="T37" fmla="*/ 0 h 22"/>
                <a:gd name="T38" fmla="*/ 1 w 19"/>
                <a:gd name="T39" fmla="*/ 0 h 22"/>
                <a:gd name="T40" fmla="*/ 2 w 19"/>
                <a:gd name="T41" fmla="*/ 0 h 22"/>
                <a:gd name="T42" fmla="*/ 3 w 19"/>
                <a:gd name="T43" fmla="*/ 1 h 22"/>
                <a:gd name="T44" fmla="*/ 5 w 19"/>
                <a:gd name="T45" fmla="*/ 3 h 22"/>
                <a:gd name="T46" fmla="*/ 7 w 19"/>
                <a:gd name="T47" fmla="*/ 5 h 22"/>
                <a:gd name="T48" fmla="*/ 9 w 19"/>
                <a:gd name="T49" fmla="*/ 8 h 22"/>
                <a:gd name="T50" fmla="*/ 9 w 19"/>
                <a:gd name="T51" fmla="*/ 9 h 22"/>
                <a:gd name="T52" fmla="*/ 11 w 19"/>
                <a:gd name="T53" fmla="*/ 11 h 22"/>
                <a:gd name="T54" fmla="*/ 13 w 19"/>
                <a:gd name="T55" fmla="*/ 13 h 22"/>
                <a:gd name="T56" fmla="*/ 15 w 19"/>
                <a:gd name="T57" fmla="*/ 15 h 22"/>
                <a:gd name="T58" fmla="*/ 17 w 19"/>
                <a:gd name="T59" fmla="*/ 18 h 22"/>
                <a:gd name="T60" fmla="*/ 18 w 19"/>
                <a:gd name="T61" fmla="*/ 19 h 22"/>
                <a:gd name="T62" fmla="*/ 18 w 19"/>
                <a:gd name="T63" fmla="*/ 21 h 22"/>
                <a:gd name="T64" fmla="*/ 17 w 19"/>
                <a:gd name="T65" fmla="*/ 21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22">
                  <a:moveTo>
                    <a:pt x="17" y="21"/>
                  </a:moveTo>
                  <a:lnTo>
                    <a:pt x="16" y="21"/>
                  </a:lnTo>
                  <a:lnTo>
                    <a:pt x="15" y="20"/>
                  </a:lnTo>
                  <a:lnTo>
                    <a:pt x="14" y="19"/>
                  </a:lnTo>
                  <a:lnTo>
                    <a:pt x="12" y="17"/>
                  </a:lnTo>
                  <a:lnTo>
                    <a:pt x="11" y="16"/>
                  </a:lnTo>
                  <a:lnTo>
                    <a:pt x="9" y="14"/>
                  </a:lnTo>
                  <a:lnTo>
                    <a:pt x="8" y="13"/>
                  </a:lnTo>
                  <a:lnTo>
                    <a:pt x="8" y="11"/>
                  </a:lnTo>
                  <a:lnTo>
                    <a:pt x="7" y="10"/>
                  </a:lnTo>
                  <a:lnTo>
                    <a:pt x="7" y="9"/>
                  </a:lnTo>
                  <a:lnTo>
                    <a:pt x="6" y="8"/>
                  </a:lnTo>
                  <a:lnTo>
                    <a:pt x="4" y="7"/>
                  </a:lnTo>
                  <a:lnTo>
                    <a:pt x="3" y="6"/>
                  </a:lnTo>
                  <a:lnTo>
                    <a:pt x="2" y="4"/>
                  </a:lnTo>
                  <a:lnTo>
                    <a:pt x="1" y="3"/>
                  </a:lnTo>
                  <a:lnTo>
                    <a:pt x="0" y="2"/>
                  </a:lnTo>
                  <a:lnTo>
                    <a:pt x="0" y="1"/>
                  </a:lnTo>
                  <a:lnTo>
                    <a:pt x="0" y="0"/>
                  </a:lnTo>
                  <a:lnTo>
                    <a:pt x="1" y="0"/>
                  </a:lnTo>
                  <a:lnTo>
                    <a:pt x="2" y="0"/>
                  </a:lnTo>
                  <a:lnTo>
                    <a:pt x="3" y="1"/>
                  </a:lnTo>
                  <a:lnTo>
                    <a:pt x="5" y="3"/>
                  </a:lnTo>
                  <a:lnTo>
                    <a:pt x="7" y="5"/>
                  </a:lnTo>
                  <a:lnTo>
                    <a:pt x="9" y="8"/>
                  </a:lnTo>
                  <a:lnTo>
                    <a:pt x="9" y="9"/>
                  </a:lnTo>
                  <a:lnTo>
                    <a:pt x="11" y="11"/>
                  </a:lnTo>
                  <a:lnTo>
                    <a:pt x="13" y="13"/>
                  </a:lnTo>
                  <a:lnTo>
                    <a:pt x="15" y="15"/>
                  </a:lnTo>
                  <a:lnTo>
                    <a:pt x="17" y="18"/>
                  </a:lnTo>
                  <a:lnTo>
                    <a:pt x="18" y="19"/>
                  </a:lnTo>
                  <a:lnTo>
                    <a:pt x="18" y="21"/>
                  </a:lnTo>
                  <a:lnTo>
                    <a:pt x="17" y="21"/>
                  </a:lnTo>
                </a:path>
              </a:pathLst>
            </a:custGeom>
            <a:solidFill>
              <a:srgbClr val="8DC0C0"/>
            </a:solidFill>
            <a:ln w="12700" cap="rnd" cmpd="sng">
              <a:solidFill>
                <a:srgbClr val="67A6A6"/>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588" name="Freeform 239"/>
            <p:cNvSpPr>
              <a:spLocks/>
            </p:cNvSpPr>
            <p:nvPr/>
          </p:nvSpPr>
          <p:spPr bwMode="auto">
            <a:xfrm>
              <a:off x="3005" y="1870"/>
              <a:ext cx="17" cy="1"/>
            </a:xfrm>
            <a:custGeom>
              <a:avLst/>
              <a:gdLst>
                <a:gd name="T0" fmla="*/ 16 w 17"/>
                <a:gd name="T1" fmla="*/ 0 h 1"/>
                <a:gd name="T2" fmla="*/ 16 w 17"/>
                <a:gd name="T3" fmla="*/ 0 h 1"/>
                <a:gd name="T4" fmla="*/ 0 w 17"/>
                <a:gd name="T5" fmla="*/ 0 h 1"/>
                <a:gd name="T6" fmla="*/ 16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16" y="0"/>
                  </a:moveTo>
                  <a:lnTo>
                    <a:pt x="16" y="0"/>
                  </a:lnTo>
                  <a:lnTo>
                    <a:pt x="0" y="0"/>
                  </a:lnTo>
                  <a:lnTo>
                    <a:pt x="16" y="0"/>
                  </a:lnTo>
                </a:path>
              </a:pathLst>
            </a:custGeom>
            <a:solidFill>
              <a:srgbClr val="34402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89" name="Freeform 240"/>
            <p:cNvSpPr>
              <a:spLocks/>
            </p:cNvSpPr>
            <p:nvPr/>
          </p:nvSpPr>
          <p:spPr bwMode="auto">
            <a:xfrm>
              <a:off x="2945" y="1845"/>
              <a:ext cx="61" cy="26"/>
            </a:xfrm>
            <a:custGeom>
              <a:avLst/>
              <a:gdLst>
                <a:gd name="T0" fmla="*/ 1 w 61"/>
                <a:gd name="T1" fmla="*/ 0 h 26"/>
                <a:gd name="T2" fmla="*/ 6 w 61"/>
                <a:gd name="T3" fmla="*/ 2 h 26"/>
                <a:gd name="T4" fmla="*/ 12 w 61"/>
                <a:gd name="T5" fmla="*/ 5 h 26"/>
                <a:gd name="T6" fmla="*/ 17 w 61"/>
                <a:gd name="T7" fmla="*/ 7 h 26"/>
                <a:gd name="T8" fmla="*/ 23 w 61"/>
                <a:gd name="T9" fmla="*/ 9 h 26"/>
                <a:gd name="T10" fmla="*/ 28 w 61"/>
                <a:gd name="T11" fmla="*/ 11 h 26"/>
                <a:gd name="T12" fmla="*/ 32 w 61"/>
                <a:gd name="T13" fmla="*/ 13 h 26"/>
                <a:gd name="T14" fmla="*/ 37 w 61"/>
                <a:gd name="T15" fmla="*/ 14 h 26"/>
                <a:gd name="T16" fmla="*/ 41 w 61"/>
                <a:gd name="T17" fmla="*/ 16 h 26"/>
                <a:gd name="T18" fmla="*/ 44 w 61"/>
                <a:gd name="T19" fmla="*/ 17 h 26"/>
                <a:gd name="T20" fmla="*/ 48 w 61"/>
                <a:gd name="T21" fmla="*/ 19 h 26"/>
                <a:gd name="T22" fmla="*/ 51 w 61"/>
                <a:gd name="T23" fmla="*/ 20 h 26"/>
                <a:gd name="T24" fmla="*/ 53 w 61"/>
                <a:gd name="T25" fmla="*/ 21 h 26"/>
                <a:gd name="T26" fmla="*/ 55 w 61"/>
                <a:gd name="T27" fmla="*/ 22 h 26"/>
                <a:gd name="T28" fmla="*/ 57 w 61"/>
                <a:gd name="T29" fmla="*/ 23 h 26"/>
                <a:gd name="T30" fmla="*/ 59 w 61"/>
                <a:gd name="T31" fmla="*/ 23 h 26"/>
                <a:gd name="T32" fmla="*/ 60 w 61"/>
                <a:gd name="T33" fmla="*/ 24 h 26"/>
                <a:gd name="T34" fmla="*/ 59 w 61"/>
                <a:gd name="T35" fmla="*/ 25 h 26"/>
                <a:gd name="T36" fmla="*/ 58 w 61"/>
                <a:gd name="T37" fmla="*/ 24 h 26"/>
                <a:gd name="T38" fmla="*/ 57 w 61"/>
                <a:gd name="T39" fmla="*/ 24 h 26"/>
                <a:gd name="T40" fmla="*/ 55 w 61"/>
                <a:gd name="T41" fmla="*/ 23 h 26"/>
                <a:gd name="T42" fmla="*/ 53 w 61"/>
                <a:gd name="T43" fmla="*/ 22 h 26"/>
                <a:gd name="T44" fmla="*/ 50 w 61"/>
                <a:gd name="T45" fmla="*/ 21 h 26"/>
                <a:gd name="T46" fmla="*/ 47 w 61"/>
                <a:gd name="T47" fmla="*/ 20 h 26"/>
                <a:gd name="T48" fmla="*/ 44 w 61"/>
                <a:gd name="T49" fmla="*/ 19 h 26"/>
                <a:gd name="T50" fmla="*/ 40 w 61"/>
                <a:gd name="T51" fmla="*/ 17 h 26"/>
                <a:gd name="T52" fmla="*/ 36 w 61"/>
                <a:gd name="T53" fmla="*/ 16 h 26"/>
                <a:gd name="T54" fmla="*/ 32 w 61"/>
                <a:gd name="T55" fmla="*/ 14 h 26"/>
                <a:gd name="T56" fmla="*/ 27 w 61"/>
                <a:gd name="T57" fmla="*/ 12 h 26"/>
                <a:gd name="T58" fmla="*/ 22 w 61"/>
                <a:gd name="T59" fmla="*/ 10 h 26"/>
                <a:gd name="T60" fmla="*/ 17 w 61"/>
                <a:gd name="T61" fmla="*/ 8 h 26"/>
                <a:gd name="T62" fmla="*/ 11 w 61"/>
                <a:gd name="T63" fmla="*/ 6 h 26"/>
                <a:gd name="T64" fmla="*/ 6 w 61"/>
                <a:gd name="T65" fmla="*/ 4 h 26"/>
                <a:gd name="T66" fmla="*/ 0 w 61"/>
                <a:gd name="T67" fmla="*/ 1 h 26"/>
                <a:gd name="T68" fmla="*/ 1 w 61"/>
                <a:gd name="T69" fmla="*/ 0 h 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1" h="26">
                  <a:moveTo>
                    <a:pt x="1" y="0"/>
                  </a:moveTo>
                  <a:lnTo>
                    <a:pt x="6" y="2"/>
                  </a:lnTo>
                  <a:lnTo>
                    <a:pt x="12" y="5"/>
                  </a:lnTo>
                  <a:lnTo>
                    <a:pt x="17" y="7"/>
                  </a:lnTo>
                  <a:lnTo>
                    <a:pt x="23" y="9"/>
                  </a:lnTo>
                  <a:lnTo>
                    <a:pt x="28" y="11"/>
                  </a:lnTo>
                  <a:lnTo>
                    <a:pt x="32" y="13"/>
                  </a:lnTo>
                  <a:lnTo>
                    <a:pt x="37" y="14"/>
                  </a:lnTo>
                  <a:lnTo>
                    <a:pt x="41" y="16"/>
                  </a:lnTo>
                  <a:lnTo>
                    <a:pt x="44" y="17"/>
                  </a:lnTo>
                  <a:lnTo>
                    <a:pt x="48" y="19"/>
                  </a:lnTo>
                  <a:lnTo>
                    <a:pt x="51" y="20"/>
                  </a:lnTo>
                  <a:lnTo>
                    <a:pt x="53" y="21"/>
                  </a:lnTo>
                  <a:lnTo>
                    <a:pt x="55" y="22"/>
                  </a:lnTo>
                  <a:lnTo>
                    <a:pt x="57" y="23"/>
                  </a:lnTo>
                  <a:lnTo>
                    <a:pt x="59" y="23"/>
                  </a:lnTo>
                  <a:lnTo>
                    <a:pt x="60" y="24"/>
                  </a:lnTo>
                  <a:lnTo>
                    <a:pt x="59" y="25"/>
                  </a:lnTo>
                  <a:lnTo>
                    <a:pt x="58" y="24"/>
                  </a:lnTo>
                  <a:lnTo>
                    <a:pt x="57" y="24"/>
                  </a:lnTo>
                  <a:lnTo>
                    <a:pt x="55" y="23"/>
                  </a:lnTo>
                  <a:lnTo>
                    <a:pt x="53" y="22"/>
                  </a:lnTo>
                  <a:lnTo>
                    <a:pt x="50" y="21"/>
                  </a:lnTo>
                  <a:lnTo>
                    <a:pt x="47" y="20"/>
                  </a:lnTo>
                  <a:lnTo>
                    <a:pt x="44" y="19"/>
                  </a:lnTo>
                  <a:lnTo>
                    <a:pt x="40" y="17"/>
                  </a:lnTo>
                  <a:lnTo>
                    <a:pt x="36" y="16"/>
                  </a:lnTo>
                  <a:lnTo>
                    <a:pt x="32" y="14"/>
                  </a:lnTo>
                  <a:lnTo>
                    <a:pt x="27" y="12"/>
                  </a:lnTo>
                  <a:lnTo>
                    <a:pt x="22" y="10"/>
                  </a:lnTo>
                  <a:lnTo>
                    <a:pt x="17" y="8"/>
                  </a:lnTo>
                  <a:lnTo>
                    <a:pt x="11" y="6"/>
                  </a:lnTo>
                  <a:lnTo>
                    <a:pt x="6" y="4"/>
                  </a:lnTo>
                  <a:lnTo>
                    <a:pt x="0" y="1"/>
                  </a:lnTo>
                  <a:lnTo>
                    <a:pt x="1" y="0"/>
                  </a:lnTo>
                </a:path>
              </a:pathLst>
            </a:custGeom>
            <a:solidFill>
              <a:srgbClr val="34402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90" name="Freeform 241"/>
            <p:cNvSpPr>
              <a:spLocks/>
            </p:cNvSpPr>
            <p:nvPr/>
          </p:nvSpPr>
          <p:spPr bwMode="auto">
            <a:xfrm>
              <a:off x="2915" y="1834"/>
              <a:ext cx="30" cy="17"/>
            </a:xfrm>
            <a:custGeom>
              <a:avLst/>
              <a:gdLst>
                <a:gd name="T0" fmla="*/ 1 w 30"/>
                <a:gd name="T1" fmla="*/ 0 h 17"/>
                <a:gd name="T2" fmla="*/ 4 w 30"/>
                <a:gd name="T3" fmla="*/ 2 h 17"/>
                <a:gd name="T4" fmla="*/ 7 w 30"/>
                <a:gd name="T5" fmla="*/ 5 h 17"/>
                <a:gd name="T6" fmla="*/ 11 w 30"/>
                <a:gd name="T7" fmla="*/ 7 h 17"/>
                <a:gd name="T8" fmla="*/ 15 w 30"/>
                <a:gd name="T9" fmla="*/ 8 h 17"/>
                <a:gd name="T10" fmla="*/ 19 w 30"/>
                <a:gd name="T11" fmla="*/ 10 h 17"/>
                <a:gd name="T12" fmla="*/ 23 w 30"/>
                <a:gd name="T13" fmla="*/ 11 h 17"/>
                <a:gd name="T14" fmla="*/ 26 w 30"/>
                <a:gd name="T15" fmla="*/ 13 h 17"/>
                <a:gd name="T16" fmla="*/ 29 w 30"/>
                <a:gd name="T17" fmla="*/ 14 h 17"/>
                <a:gd name="T18" fmla="*/ 28 w 30"/>
                <a:gd name="T19" fmla="*/ 16 h 17"/>
                <a:gd name="T20" fmla="*/ 26 w 30"/>
                <a:gd name="T21" fmla="*/ 14 h 17"/>
                <a:gd name="T22" fmla="*/ 22 w 30"/>
                <a:gd name="T23" fmla="*/ 13 h 17"/>
                <a:gd name="T24" fmla="*/ 19 w 30"/>
                <a:gd name="T25" fmla="*/ 11 h 17"/>
                <a:gd name="T26" fmla="*/ 15 w 30"/>
                <a:gd name="T27" fmla="*/ 10 h 17"/>
                <a:gd name="T28" fmla="*/ 11 w 30"/>
                <a:gd name="T29" fmla="*/ 8 h 17"/>
                <a:gd name="T30" fmla="*/ 7 w 30"/>
                <a:gd name="T31" fmla="*/ 7 h 17"/>
                <a:gd name="T32" fmla="*/ 3 w 30"/>
                <a:gd name="T33" fmla="*/ 4 h 17"/>
                <a:gd name="T34" fmla="*/ 0 w 30"/>
                <a:gd name="T35" fmla="*/ 1 h 17"/>
                <a:gd name="T36" fmla="*/ 1 w 30"/>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 h="17">
                  <a:moveTo>
                    <a:pt x="1" y="0"/>
                  </a:moveTo>
                  <a:lnTo>
                    <a:pt x="4" y="2"/>
                  </a:lnTo>
                  <a:lnTo>
                    <a:pt x="7" y="5"/>
                  </a:lnTo>
                  <a:lnTo>
                    <a:pt x="11" y="7"/>
                  </a:lnTo>
                  <a:lnTo>
                    <a:pt x="15" y="8"/>
                  </a:lnTo>
                  <a:lnTo>
                    <a:pt x="19" y="10"/>
                  </a:lnTo>
                  <a:lnTo>
                    <a:pt x="23" y="11"/>
                  </a:lnTo>
                  <a:lnTo>
                    <a:pt x="26" y="13"/>
                  </a:lnTo>
                  <a:lnTo>
                    <a:pt x="29" y="14"/>
                  </a:lnTo>
                  <a:lnTo>
                    <a:pt x="28" y="16"/>
                  </a:lnTo>
                  <a:lnTo>
                    <a:pt x="26" y="14"/>
                  </a:lnTo>
                  <a:lnTo>
                    <a:pt x="22" y="13"/>
                  </a:lnTo>
                  <a:lnTo>
                    <a:pt x="19" y="11"/>
                  </a:lnTo>
                  <a:lnTo>
                    <a:pt x="15" y="10"/>
                  </a:lnTo>
                  <a:lnTo>
                    <a:pt x="11" y="8"/>
                  </a:lnTo>
                  <a:lnTo>
                    <a:pt x="7" y="7"/>
                  </a:lnTo>
                  <a:lnTo>
                    <a:pt x="3" y="4"/>
                  </a:lnTo>
                  <a:lnTo>
                    <a:pt x="0" y="1"/>
                  </a:lnTo>
                  <a:lnTo>
                    <a:pt x="1" y="0"/>
                  </a:lnTo>
                </a:path>
              </a:pathLst>
            </a:custGeom>
            <a:solidFill>
              <a:srgbClr val="34402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91" name="Freeform 242"/>
            <p:cNvSpPr>
              <a:spLocks/>
            </p:cNvSpPr>
            <p:nvPr/>
          </p:nvSpPr>
          <p:spPr bwMode="auto">
            <a:xfrm>
              <a:off x="2944" y="1845"/>
              <a:ext cx="17" cy="1"/>
            </a:xfrm>
            <a:custGeom>
              <a:avLst/>
              <a:gdLst>
                <a:gd name="T0" fmla="*/ 0 w 17"/>
                <a:gd name="T1" fmla="*/ 0 h 1"/>
                <a:gd name="T2" fmla="*/ 0 w 17"/>
                <a:gd name="T3" fmla="*/ 0 h 1"/>
                <a:gd name="T4" fmla="*/ 16 w 17"/>
                <a:gd name="T5" fmla="*/ 0 h 1"/>
                <a:gd name="T6" fmla="*/ 0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0" y="0"/>
                  </a:moveTo>
                  <a:lnTo>
                    <a:pt x="0" y="0"/>
                  </a:lnTo>
                  <a:lnTo>
                    <a:pt x="16" y="0"/>
                  </a:lnTo>
                  <a:lnTo>
                    <a:pt x="0" y="0"/>
                  </a:lnTo>
                </a:path>
              </a:pathLst>
            </a:custGeom>
            <a:solidFill>
              <a:srgbClr val="34402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92" name="Freeform 243"/>
            <p:cNvSpPr>
              <a:spLocks/>
            </p:cNvSpPr>
            <p:nvPr/>
          </p:nvSpPr>
          <p:spPr bwMode="auto">
            <a:xfrm>
              <a:off x="3011" y="1871"/>
              <a:ext cx="17" cy="17"/>
            </a:xfrm>
            <a:custGeom>
              <a:avLst/>
              <a:gdLst>
                <a:gd name="T0" fmla="*/ 13 w 17"/>
                <a:gd name="T1" fmla="*/ 12 h 17"/>
                <a:gd name="T2" fmla="*/ 12 w 17"/>
                <a:gd name="T3" fmla="*/ 16 h 17"/>
                <a:gd name="T4" fmla="*/ 9 w 17"/>
                <a:gd name="T5" fmla="*/ 16 h 17"/>
                <a:gd name="T6" fmla="*/ 5 w 17"/>
                <a:gd name="T7" fmla="*/ 16 h 17"/>
                <a:gd name="T8" fmla="*/ 1 w 17"/>
                <a:gd name="T9" fmla="*/ 9 h 17"/>
                <a:gd name="T10" fmla="*/ 0 w 17"/>
                <a:gd name="T11" fmla="*/ 6 h 17"/>
                <a:gd name="T12" fmla="*/ 1 w 17"/>
                <a:gd name="T13" fmla="*/ 3 h 17"/>
                <a:gd name="T14" fmla="*/ 5 w 17"/>
                <a:gd name="T15" fmla="*/ 0 h 17"/>
                <a:gd name="T16" fmla="*/ 9 w 17"/>
                <a:gd name="T17" fmla="*/ 0 h 17"/>
                <a:gd name="T18" fmla="*/ 13 w 17"/>
                <a:gd name="T19" fmla="*/ 0 h 17"/>
                <a:gd name="T20" fmla="*/ 16 w 17"/>
                <a:gd name="T21" fmla="*/ 3 h 17"/>
                <a:gd name="T22" fmla="*/ 16 w 17"/>
                <a:gd name="T23" fmla="*/ 6 h 17"/>
                <a:gd name="T24" fmla="*/ 13 w 17"/>
                <a:gd name="T25" fmla="*/ 12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17">
                  <a:moveTo>
                    <a:pt x="13" y="12"/>
                  </a:moveTo>
                  <a:lnTo>
                    <a:pt x="12" y="16"/>
                  </a:lnTo>
                  <a:lnTo>
                    <a:pt x="9" y="16"/>
                  </a:lnTo>
                  <a:lnTo>
                    <a:pt x="5" y="16"/>
                  </a:lnTo>
                  <a:lnTo>
                    <a:pt x="1" y="9"/>
                  </a:lnTo>
                  <a:lnTo>
                    <a:pt x="0" y="6"/>
                  </a:lnTo>
                  <a:lnTo>
                    <a:pt x="1" y="3"/>
                  </a:lnTo>
                  <a:lnTo>
                    <a:pt x="5" y="0"/>
                  </a:lnTo>
                  <a:lnTo>
                    <a:pt x="9" y="0"/>
                  </a:lnTo>
                  <a:lnTo>
                    <a:pt x="13" y="0"/>
                  </a:lnTo>
                  <a:lnTo>
                    <a:pt x="16" y="3"/>
                  </a:lnTo>
                  <a:lnTo>
                    <a:pt x="16" y="6"/>
                  </a:lnTo>
                  <a:lnTo>
                    <a:pt x="13" y="12"/>
                  </a:lnTo>
                </a:path>
              </a:pathLst>
            </a:custGeom>
            <a:solidFill>
              <a:srgbClr val="8D745A"/>
            </a:solidFill>
            <a:ln w="12700" cap="rnd" cmpd="sng">
              <a:solidFill>
                <a:srgbClr val="433C2A"/>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593" name="Freeform 244"/>
            <p:cNvSpPr>
              <a:spLocks/>
            </p:cNvSpPr>
            <p:nvPr/>
          </p:nvSpPr>
          <p:spPr bwMode="auto">
            <a:xfrm>
              <a:off x="2803" y="2128"/>
              <a:ext cx="17" cy="24"/>
            </a:xfrm>
            <a:custGeom>
              <a:avLst/>
              <a:gdLst>
                <a:gd name="T0" fmla="*/ 14 w 17"/>
                <a:gd name="T1" fmla="*/ 18 h 24"/>
                <a:gd name="T2" fmla="*/ 14 w 17"/>
                <a:gd name="T3" fmla="*/ 17 h 24"/>
                <a:gd name="T4" fmla="*/ 16 w 17"/>
                <a:gd name="T5" fmla="*/ 16 h 24"/>
                <a:gd name="T6" fmla="*/ 16 w 17"/>
                <a:gd name="T7" fmla="*/ 15 h 24"/>
                <a:gd name="T8" fmla="*/ 14 w 17"/>
                <a:gd name="T9" fmla="*/ 14 h 24"/>
                <a:gd name="T10" fmla="*/ 14 w 17"/>
                <a:gd name="T11" fmla="*/ 13 h 24"/>
                <a:gd name="T12" fmla="*/ 14 w 17"/>
                <a:gd name="T13" fmla="*/ 12 h 24"/>
                <a:gd name="T14" fmla="*/ 14 w 17"/>
                <a:gd name="T15" fmla="*/ 11 h 24"/>
                <a:gd name="T16" fmla="*/ 14 w 17"/>
                <a:gd name="T17" fmla="*/ 10 h 24"/>
                <a:gd name="T18" fmla="*/ 14 w 17"/>
                <a:gd name="T19" fmla="*/ 7 h 24"/>
                <a:gd name="T20" fmla="*/ 16 w 17"/>
                <a:gd name="T21" fmla="*/ 4 h 24"/>
                <a:gd name="T22" fmla="*/ 16 w 17"/>
                <a:gd name="T23" fmla="*/ 2 h 24"/>
                <a:gd name="T24" fmla="*/ 16 w 17"/>
                <a:gd name="T25" fmla="*/ 1 h 24"/>
                <a:gd name="T26" fmla="*/ 14 w 17"/>
                <a:gd name="T27" fmla="*/ 0 h 24"/>
                <a:gd name="T28" fmla="*/ 12 w 17"/>
                <a:gd name="T29" fmla="*/ 0 h 24"/>
                <a:gd name="T30" fmla="*/ 10 w 17"/>
                <a:gd name="T31" fmla="*/ 0 h 24"/>
                <a:gd name="T32" fmla="*/ 10 w 17"/>
                <a:gd name="T33" fmla="*/ 1 h 24"/>
                <a:gd name="T34" fmla="*/ 10 w 17"/>
                <a:gd name="T35" fmla="*/ 2 h 24"/>
                <a:gd name="T36" fmla="*/ 8 w 17"/>
                <a:gd name="T37" fmla="*/ 4 h 24"/>
                <a:gd name="T38" fmla="*/ 8 w 17"/>
                <a:gd name="T39" fmla="*/ 7 h 24"/>
                <a:gd name="T40" fmla="*/ 7 w 17"/>
                <a:gd name="T41" fmla="*/ 11 h 24"/>
                <a:gd name="T42" fmla="*/ 7 w 17"/>
                <a:gd name="T43" fmla="*/ 12 h 24"/>
                <a:gd name="T44" fmla="*/ 5 w 17"/>
                <a:gd name="T45" fmla="*/ 13 h 24"/>
                <a:gd name="T46" fmla="*/ 5 w 17"/>
                <a:gd name="T47" fmla="*/ 14 h 24"/>
                <a:gd name="T48" fmla="*/ 5 w 17"/>
                <a:gd name="T49" fmla="*/ 15 h 24"/>
                <a:gd name="T50" fmla="*/ 5 w 17"/>
                <a:gd name="T51" fmla="*/ 16 h 24"/>
                <a:gd name="T52" fmla="*/ 5 w 17"/>
                <a:gd name="T53" fmla="*/ 17 h 24"/>
                <a:gd name="T54" fmla="*/ 3 w 17"/>
                <a:gd name="T55" fmla="*/ 17 h 24"/>
                <a:gd name="T56" fmla="*/ 3 w 17"/>
                <a:gd name="T57" fmla="*/ 18 h 24"/>
                <a:gd name="T58" fmla="*/ 1 w 17"/>
                <a:gd name="T59" fmla="*/ 19 h 24"/>
                <a:gd name="T60" fmla="*/ 0 w 17"/>
                <a:gd name="T61" fmla="*/ 21 h 24"/>
                <a:gd name="T62" fmla="*/ 0 w 17"/>
                <a:gd name="T63" fmla="*/ 20 h 24"/>
                <a:gd name="T64" fmla="*/ 1 w 17"/>
                <a:gd name="T65" fmla="*/ 20 h 24"/>
                <a:gd name="T66" fmla="*/ 3 w 17"/>
                <a:gd name="T67" fmla="*/ 19 h 24"/>
                <a:gd name="T68" fmla="*/ 5 w 17"/>
                <a:gd name="T69" fmla="*/ 19 h 24"/>
                <a:gd name="T70" fmla="*/ 7 w 17"/>
                <a:gd name="T71" fmla="*/ 19 h 24"/>
                <a:gd name="T72" fmla="*/ 10 w 17"/>
                <a:gd name="T73" fmla="*/ 19 h 24"/>
                <a:gd name="T74" fmla="*/ 12 w 17"/>
                <a:gd name="T75" fmla="*/ 21 h 24"/>
                <a:gd name="T76" fmla="*/ 16 w 17"/>
                <a:gd name="T77" fmla="*/ 23 h 24"/>
                <a:gd name="T78" fmla="*/ 16 w 17"/>
                <a:gd name="T79" fmla="*/ 22 h 24"/>
                <a:gd name="T80" fmla="*/ 14 w 17"/>
                <a:gd name="T81" fmla="*/ 21 h 24"/>
                <a:gd name="T82" fmla="*/ 14 w 17"/>
                <a:gd name="T83" fmla="*/ 20 h 24"/>
                <a:gd name="T84" fmla="*/ 14 w 17"/>
                <a:gd name="T85" fmla="*/ 19 h 24"/>
                <a:gd name="T86" fmla="*/ 14 w 17"/>
                <a:gd name="T87" fmla="*/ 18 h 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 h="24">
                  <a:moveTo>
                    <a:pt x="14" y="18"/>
                  </a:moveTo>
                  <a:lnTo>
                    <a:pt x="14" y="17"/>
                  </a:lnTo>
                  <a:lnTo>
                    <a:pt x="16" y="16"/>
                  </a:lnTo>
                  <a:lnTo>
                    <a:pt x="16" y="15"/>
                  </a:lnTo>
                  <a:lnTo>
                    <a:pt x="14" y="14"/>
                  </a:lnTo>
                  <a:lnTo>
                    <a:pt x="14" y="13"/>
                  </a:lnTo>
                  <a:lnTo>
                    <a:pt x="14" y="12"/>
                  </a:lnTo>
                  <a:lnTo>
                    <a:pt x="14" y="11"/>
                  </a:lnTo>
                  <a:lnTo>
                    <a:pt x="14" y="10"/>
                  </a:lnTo>
                  <a:lnTo>
                    <a:pt x="14" y="7"/>
                  </a:lnTo>
                  <a:lnTo>
                    <a:pt x="16" y="4"/>
                  </a:lnTo>
                  <a:lnTo>
                    <a:pt x="16" y="2"/>
                  </a:lnTo>
                  <a:lnTo>
                    <a:pt x="16" y="1"/>
                  </a:lnTo>
                  <a:lnTo>
                    <a:pt x="14" y="0"/>
                  </a:lnTo>
                  <a:lnTo>
                    <a:pt x="12" y="0"/>
                  </a:lnTo>
                  <a:lnTo>
                    <a:pt x="10" y="0"/>
                  </a:lnTo>
                  <a:lnTo>
                    <a:pt x="10" y="1"/>
                  </a:lnTo>
                  <a:lnTo>
                    <a:pt x="10" y="2"/>
                  </a:lnTo>
                  <a:lnTo>
                    <a:pt x="8" y="4"/>
                  </a:lnTo>
                  <a:lnTo>
                    <a:pt x="8" y="7"/>
                  </a:lnTo>
                  <a:lnTo>
                    <a:pt x="7" y="11"/>
                  </a:lnTo>
                  <a:lnTo>
                    <a:pt x="7" y="12"/>
                  </a:lnTo>
                  <a:lnTo>
                    <a:pt x="5" y="13"/>
                  </a:lnTo>
                  <a:lnTo>
                    <a:pt x="5" y="14"/>
                  </a:lnTo>
                  <a:lnTo>
                    <a:pt x="5" y="15"/>
                  </a:lnTo>
                  <a:lnTo>
                    <a:pt x="5" y="16"/>
                  </a:lnTo>
                  <a:lnTo>
                    <a:pt x="5" y="17"/>
                  </a:lnTo>
                  <a:lnTo>
                    <a:pt x="3" y="17"/>
                  </a:lnTo>
                  <a:lnTo>
                    <a:pt x="3" y="18"/>
                  </a:lnTo>
                  <a:lnTo>
                    <a:pt x="1" y="19"/>
                  </a:lnTo>
                  <a:lnTo>
                    <a:pt x="0" y="21"/>
                  </a:lnTo>
                  <a:lnTo>
                    <a:pt x="0" y="20"/>
                  </a:lnTo>
                  <a:lnTo>
                    <a:pt x="1" y="20"/>
                  </a:lnTo>
                  <a:lnTo>
                    <a:pt x="3" y="19"/>
                  </a:lnTo>
                  <a:lnTo>
                    <a:pt x="5" y="19"/>
                  </a:lnTo>
                  <a:lnTo>
                    <a:pt x="7" y="19"/>
                  </a:lnTo>
                  <a:lnTo>
                    <a:pt x="10" y="19"/>
                  </a:lnTo>
                  <a:lnTo>
                    <a:pt x="12" y="21"/>
                  </a:lnTo>
                  <a:lnTo>
                    <a:pt x="16" y="23"/>
                  </a:lnTo>
                  <a:lnTo>
                    <a:pt x="16" y="22"/>
                  </a:lnTo>
                  <a:lnTo>
                    <a:pt x="14" y="21"/>
                  </a:lnTo>
                  <a:lnTo>
                    <a:pt x="14" y="20"/>
                  </a:lnTo>
                  <a:lnTo>
                    <a:pt x="14" y="19"/>
                  </a:lnTo>
                  <a:lnTo>
                    <a:pt x="14" y="18"/>
                  </a:lnTo>
                </a:path>
              </a:pathLst>
            </a:custGeom>
            <a:solidFill>
              <a:srgbClr val="000000"/>
            </a:solidFill>
            <a:ln w="12700" cap="rnd" cmpd="sng">
              <a:solidFill>
                <a:srgbClr val="000000"/>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594" name="Freeform 245"/>
            <p:cNvSpPr>
              <a:spLocks/>
            </p:cNvSpPr>
            <p:nvPr/>
          </p:nvSpPr>
          <p:spPr bwMode="auto">
            <a:xfrm>
              <a:off x="2807" y="2139"/>
              <a:ext cx="17" cy="17"/>
            </a:xfrm>
            <a:custGeom>
              <a:avLst/>
              <a:gdLst>
                <a:gd name="T0" fmla="*/ 0 w 17"/>
                <a:gd name="T1" fmla="*/ 12 h 17"/>
                <a:gd name="T2" fmla="*/ 0 w 17"/>
                <a:gd name="T3" fmla="*/ 12 h 17"/>
                <a:gd name="T4" fmla="*/ 4 w 17"/>
                <a:gd name="T5" fmla="*/ 10 h 17"/>
                <a:gd name="T6" fmla="*/ 8 w 17"/>
                <a:gd name="T7" fmla="*/ 8 h 17"/>
                <a:gd name="T8" fmla="*/ 8 w 17"/>
                <a:gd name="T9" fmla="*/ 6 h 17"/>
                <a:gd name="T10" fmla="*/ 8 w 17"/>
                <a:gd name="T11" fmla="*/ 4 h 17"/>
                <a:gd name="T12" fmla="*/ 8 w 17"/>
                <a:gd name="T13" fmla="*/ 2 h 17"/>
                <a:gd name="T14" fmla="*/ 8 w 17"/>
                <a:gd name="T15" fmla="*/ 0 h 17"/>
                <a:gd name="T16" fmla="*/ 12 w 17"/>
                <a:gd name="T17" fmla="*/ 0 h 17"/>
                <a:gd name="T18" fmla="*/ 16 w 17"/>
                <a:gd name="T19" fmla="*/ 2 h 17"/>
                <a:gd name="T20" fmla="*/ 16 w 17"/>
                <a:gd name="T21" fmla="*/ 4 h 17"/>
                <a:gd name="T22" fmla="*/ 16 w 17"/>
                <a:gd name="T23" fmla="*/ 8 h 17"/>
                <a:gd name="T24" fmla="*/ 16 w 17"/>
                <a:gd name="T25" fmla="*/ 10 h 17"/>
                <a:gd name="T26" fmla="*/ 12 w 17"/>
                <a:gd name="T27" fmla="*/ 10 h 17"/>
                <a:gd name="T28" fmla="*/ 16 w 17"/>
                <a:gd name="T29" fmla="*/ 12 h 17"/>
                <a:gd name="T30" fmla="*/ 16 w 17"/>
                <a:gd name="T31" fmla="*/ 14 h 17"/>
                <a:gd name="T32" fmla="*/ 16 w 17"/>
                <a:gd name="T33" fmla="*/ 16 h 17"/>
                <a:gd name="T34" fmla="*/ 12 w 17"/>
                <a:gd name="T35" fmla="*/ 14 h 17"/>
                <a:gd name="T36" fmla="*/ 12 w 17"/>
                <a:gd name="T37" fmla="*/ 12 h 17"/>
                <a:gd name="T38" fmla="*/ 8 w 17"/>
                <a:gd name="T39" fmla="*/ 10 h 17"/>
                <a:gd name="T40" fmla="*/ 4 w 17"/>
                <a:gd name="T41" fmla="*/ 10 h 17"/>
                <a:gd name="T42" fmla="*/ 4 w 17"/>
                <a:gd name="T43" fmla="*/ 12 h 17"/>
                <a:gd name="T44" fmla="*/ 0 w 17"/>
                <a:gd name="T45" fmla="*/ 12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 h="17">
                  <a:moveTo>
                    <a:pt x="0" y="12"/>
                  </a:moveTo>
                  <a:lnTo>
                    <a:pt x="0" y="12"/>
                  </a:lnTo>
                  <a:lnTo>
                    <a:pt x="4" y="10"/>
                  </a:lnTo>
                  <a:lnTo>
                    <a:pt x="8" y="8"/>
                  </a:lnTo>
                  <a:lnTo>
                    <a:pt x="8" y="6"/>
                  </a:lnTo>
                  <a:lnTo>
                    <a:pt x="8" y="4"/>
                  </a:lnTo>
                  <a:lnTo>
                    <a:pt x="8" y="2"/>
                  </a:lnTo>
                  <a:lnTo>
                    <a:pt x="8" y="0"/>
                  </a:lnTo>
                  <a:lnTo>
                    <a:pt x="12" y="0"/>
                  </a:lnTo>
                  <a:lnTo>
                    <a:pt x="16" y="2"/>
                  </a:lnTo>
                  <a:lnTo>
                    <a:pt x="16" y="4"/>
                  </a:lnTo>
                  <a:lnTo>
                    <a:pt x="16" y="8"/>
                  </a:lnTo>
                  <a:lnTo>
                    <a:pt x="16" y="10"/>
                  </a:lnTo>
                  <a:lnTo>
                    <a:pt x="12" y="10"/>
                  </a:lnTo>
                  <a:lnTo>
                    <a:pt x="16" y="12"/>
                  </a:lnTo>
                  <a:lnTo>
                    <a:pt x="16" y="14"/>
                  </a:lnTo>
                  <a:lnTo>
                    <a:pt x="16" y="16"/>
                  </a:lnTo>
                  <a:lnTo>
                    <a:pt x="12" y="14"/>
                  </a:lnTo>
                  <a:lnTo>
                    <a:pt x="12" y="12"/>
                  </a:lnTo>
                  <a:lnTo>
                    <a:pt x="8" y="10"/>
                  </a:lnTo>
                  <a:lnTo>
                    <a:pt x="4" y="10"/>
                  </a:lnTo>
                  <a:lnTo>
                    <a:pt x="4" y="12"/>
                  </a:lnTo>
                  <a:lnTo>
                    <a:pt x="0" y="12"/>
                  </a:lnTo>
                </a:path>
              </a:pathLst>
            </a:custGeom>
            <a:solidFill>
              <a:srgbClr val="D9D2CD"/>
            </a:solidFill>
            <a:ln w="12700" cap="rnd" cmpd="sng">
              <a:solidFill>
                <a:srgbClr val="67695A"/>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595" name="Freeform 246"/>
            <p:cNvSpPr>
              <a:spLocks/>
            </p:cNvSpPr>
            <p:nvPr/>
          </p:nvSpPr>
          <p:spPr bwMode="auto">
            <a:xfrm>
              <a:off x="2805" y="2112"/>
              <a:ext cx="17" cy="26"/>
            </a:xfrm>
            <a:custGeom>
              <a:avLst/>
              <a:gdLst>
                <a:gd name="T0" fmla="*/ 11 w 17"/>
                <a:gd name="T1" fmla="*/ 0 h 26"/>
                <a:gd name="T2" fmla="*/ 11 w 17"/>
                <a:gd name="T3" fmla="*/ 0 h 26"/>
                <a:gd name="T4" fmla="*/ 9 w 17"/>
                <a:gd name="T5" fmla="*/ 0 h 26"/>
                <a:gd name="T6" fmla="*/ 9 w 17"/>
                <a:gd name="T7" fmla="*/ 1 h 26"/>
                <a:gd name="T8" fmla="*/ 8 w 17"/>
                <a:gd name="T9" fmla="*/ 2 h 26"/>
                <a:gd name="T10" fmla="*/ 8 w 17"/>
                <a:gd name="T11" fmla="*/ 4 h 26"/>
                <a:gd name="T12" fmla="*/ 8 w 17"/>
                <a:gd name="T13" fmla="*/ 6 h 26"/>
                <a:gd name="T14" fmla="*/ 6 w 17"/>
                <a:gd name="T15" fmla="*/ 9 h 26"/>
                <a:gd name="T16" fmla="*/ 6 w 17"/>
                <a:gd name="T17" fmla="*/ 14 h 26"/>
                <a:gd name="T18" fmla="*/ 4 w 17"/>
                <a:gd name="T19" fmla="*/ 14 h 26"/>
                <a:gd name="T20" fmla="*/ 4 w 17"/>
                <a:gd name="T21" fmla="*/ 15 h 26"/>
                <a:gd name="T22" fmla="*/ 4 w 17"/>
                <a:gd name="T23" fmla="*/ 16 h 26"/>
                <a:gd name="T24" fmla="*/ 3 w 17"/>
                <a:gd name="T25" fmla="*/ 18 h 26"/>
                <a:gd name="T26" fmla="*/ 3 w 17"/>
                <a:gd name="T27" fmla="*/ 20 h 26"/>
                <a:gd name="T28" fmla="*/ 1 w 17"/>
                <a:gd name="T29" fmla="*/ 22 h 26"/>
                <a:gd name="T30" fmla="*/ 0 w 17"/>
                <a:gd name="T31" fmla="*/ 24 h 26"/>
                <a:gd name="T32" fmla="*/ 1 w 17"/>
                <a:gd name="T33" fmla="*/ 24 h 26"/>
                <a:gd name="T34" fmla="*/ 3 w 17"/>
                <a:gd name="T35" fmla="*/ 23 h 26"/>
                <a:gd name="T36" fmla="*/ 4 w 17"/>
                <a:gd name="T37" fmla="*/ 23 h 26"/>
                <a:gd name="T38" fmla="*/ 6 w 17"/>
                <a:gd name="T39" fmla="*/ 23 h 26"/>
                <a:gd name="T40" fmla="*/ 9 w 17"/>
                <a:gd name="T41" fmla="*/ 23 h 26"/>
                <a:gd name="T42" fmla="*/ 12 w 17"/>
                <a:gd name="T43" fmla="*/ 24 h 26"/>
                <a:gd name="T44" fmla="*/ 14 w 17"/>
                <a:gd name="T45" fmla="*/ 25 h 26"/>
                <a:gd name="T46" fmla="*/ 14 w 17"/>
                <a:gd name="T47" fmla="*/ 24 h 26"/>
                <a:gd name="T48" fmla="*/ 12 w 17"/>
                <a:gd name="T49" fmla="*/ 24 h 26"/>
                <a:gd name="T50" fmla="*/ 12 w 17"/>
                <a:gd name="T51" fmla="*/ 22 h 26"/>
                <a:gd name="T52" fmla="*/ 12 w 17"/>
                <a:gd name="T53" fmla="*/ 21 h 26"/>
                <a:gd name="T54" fmla="*/ 12 w 17"/>
                <a:gd name="T55" fmla="*/ 19 h 26"/>
                <a:gd name="T56" fmla="*/ 12 w 17"/>
                <a:gd name="T57" fmla="*/ 16 h 26"/>
                <a:gd name="T58" fmla="*/ 14 w 17"/>
                <a:gd name="T59" fmla="*/ 14 h 26"/>
                <a:gd name="T60" fmla="*/ 14 w 17"/>
                <a:gd name="T61" fmla="*/ 9 h 26"/>
                <a:gd name="T62" fmla="*/ 16 w 17"/>
                <a:gd name="T63" fmla="*/ 6 h 26"/>
                <a:gd name="T64" fmla="*/ 16 w 17"/>
                <a:gd name="T65" fmla="*/ 4 h 26"/>
                <a:gd name="T66" fmla="*/ 16 w 17"/>
                <a:gd name="T67" fmla="*/ 2 h 26"/>
                <a:gd name="T68" fmla="*/ 16 w 17"/>
                <a:gd name="T69" fmla="*/ 1 h 26"/>
                <a:gd name="T70" fmla="*/ 14 w 17"/>
                <a:gd name="T71" fmla="*/ 0 h 26"/>
                <a:gd name="T72" fmla="*/ 12 w 17"/>
                <a:gd name="T73" fmla="*/ 0 h 26"/>
                <a:gd name="T74" fmla="*/ 11 w 17"/>
                <a:gd name="T75" fmla="*/ 0 h 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 h="26">
                  <a:moveTo>
                    <a:pt x="11" y="0"/>
                  </a:moveTo>
                  <a:lnTo>
                    <a:pt x="11" y="0"/>
                  </a:lnTo>
                  <a:lnTo>
                    <a:pt x="9" y="0"/>
                  </a:lnTo>
                  <a:lnTo>
                    <a:pt x="9" y="1"/>
                  </a:lnTo>
                  <a:lnTo>
                    <a:pt x="8" y="2"/>
                  </a:lnTo>
                  <a:lnTo>
                    <a:pt x="8" y="4"/>
                  </a:lnTo>
                  <a:lnTo>
                    <a:pt x="8" y="6"/>
                  </a:lnTo>
                  <a:lnTo>
                    <a:pt x="6" y="9"/>
                  </a:lnTo>
                  <a:lnTo>
                    <a:pt x="6" y="14"/>
                  </a:lnTo>
                  <a:lnTo>
                    <a:pt x="4" y="14"/>
                  </a:lnTo>
                  <a:lnTo>
                    <a:pt x="4" y="15"/>
                  </a:lnTo>
                  <a:lnTo>
                    <a:pt x="4" y="16"/>
                  </a:lnTo>
                  <a:lnTo>
                    <a:pt x="3" y="18"/>
                  </a:lnTo>
                  <a:lnTo>
                    <a:pt x="3" y="20"/>
                  </a:lnTo>
                  <a:lnTo>
                    <a:pt x="1" y="22"/>
                  </a:lnTo>
                  <a:lnTo>
                    <a:pt x="0" y="24"/>
                  </a:lnTo>
                  <a:lnTo>
                    <a:pt x="1" y="24"/>
                  </a:lnTo>
                  <a:lnTo>
                    <a:pt x="3" y="23"/>
                  </a:lnTo>
                  <a:lnTo>
                    <a:pt x="4" y="23"/>
                  </a:lnTo>
                  <a:lnTo>
                    <a:pt x="6" y="23"/>
                  </a:lnTo>
                  <a:lnTo>
                    <a:pt x="9" y="23"/>
                  </a:lnTo>
                  <a:lnTo>
                    <a:pt x="12" y="24"/>
                  </a:lnTo>
                  <a:lnTo>
                    <a:pt x="14" y="25"/>
                  </a:lnTo>
                  <a:lnTo>
                    <a:pt x="14" y="24"/>
                  </a:lnTo>
                  <a:lnTo>
                    <a:pt x="12" y="24"/>
                  </a:lnTo>
                  <a:lnTo>
                    <a:pt x="12" y="22"/>
                  </a:lnTo>
                  <a:lnTo>
                    <a:pt x="12" y="21"/>
                  </a:lnTo>
                  <a:lnTo>
                    <a:pt x="12" y="19"/>
                  </a:lnTo>
                  <a:lnTo>
                    <a:pt x="12" y="16"/>
                  </a:lnTo>
                  <a:lnTo>
                    <a:pt x="14" y="14"/>
                  </a:lnTo>
                  <a:lnTo>
                    <a:pt x="14" y="9"/>
                  </a:lnTo>
                  <a:lnTo>
                    <a:pt x="16" y="6"/>
                  </a:lnTo>
                  <a:lnTo>
                    <a:pt x="16" y="4"/>
                  </a:lnTo>
                  <a:lnTo>
                    <a:pt x="16" y="2"/>
                  </a:lnTo>
                  <a:lnTo>
                    <a:pt x="16" y="1"/>
                  </a:lnTo>
                  <a:lnTo>
                    <a:pt x="14" y="0"/>
                  </a:lnTo>
                  <a:lnTo>
                    <a:pt x="12" y="0"/>
                  </a:lnTo>
                  <a:lnTo>
                    <a:pt x="11" y="0"/>
                  </a:lnTo>
                </a:path>
              </a:pathLst>
            </a:custGeom>
            <a:solidFill>
              <a:srgbClr val="748067"/>
            </a:solidFill>
            <a:ln w="12700" cap="rnd" cmpd="sng">
              <a:solidFill>
                <a:srgbClr val="000000"/>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596" name="Freeform 247"/>
            <p:cNvSpPr>
              <a:spLocks/>
            </p:cNvSpPr>
            <p:nvPr/>
          </p:nvSpPr>
          <p:spPr bwMode="auto">
            <a:xfrm>
              <a:off x="2811" y="2116"/>
              <a:ext cx="17" cy="1"/>
            </a:xfrm>
            <a:custGeom>
              <a:avLst/>
              <a:gdLst>
                <a:gd name="T0" fmla="*/ 0 w 17"/>
                <a:gd name="T1" fmla="*/ 0 h 1"/>
                <a:gd name="T2" fmla="*/ 0 w 17"/>
                <a:gd name="T3" fmla="*/ 0 h 1"/>
                <a:gd name="T4" fmla="*/ 16 w 17"/>
                <a:gd name="T5" fmla="*/ 0 h 1"/>
                <a:gd name="T6" fmla="*/ 0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0" y="0"/>
                  </a:moveTo>
                  <a:lnTo>
                    <a:pt x="0" y="0"/>
                  </a:lnTo>
                  <a:lnTo>
                    <a:pt x="16" y="0"/>
                  </a:ln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97" name="Freeform 248"/>
            <p:cNvSpPr>
              <a:spLocks/>
            </p:cNvSpPr>
            <p:nvPr/>
          </p:nvSpPr>
          <p:spPr bwMode="auto">
            <a:xfrm>
              <a:off x="2809" y="2117"/>
              <a:ext cx="17" cy="17"/>
            </a:xfrm>
            <a:custGeom>
              <a:avLst/>
              <a:gdLst>
                <a:gd name="T0" fmla="*/ 0 w 17"/>
                <a:gd name="T1" fmla="*/ 16 h 17"/>
                <a:gd name="T2" fmla="*/ 0 w 17"/>
                <a:gd name="T3" fmla="*/ 14 h 17"/>
                <a:gd name="T4" fmla="*/ 5 w 17"/>
                <a:gd name="T5" fmla="*/ 12 h 17"/>
                <a:gd name="T6" fmla="*/ 5 w 17"/>
                <a:gd name="T7" fmla="*/ 10 h 17"/>
                <a:gd name="T8" fmla="*/ 5 w 17"/>
                <a:gd name="T9" fmla="*/ 8 h 17"/>
                <a:gd name="T10" fmla="*/ 10 w 17"/>
                <a:gd name="T11" fmla="*/ 5 h 17"/>
                <a:gd name="T12" fmla="*/ 10 w 17"/>
                <a:gd name="T13" fmla="*/ 3 h 17"/>
                <a:gd name="T14" fmla="*/ 10 w 17"/>
                <a:gd name="T15" fmla="*/ 1 h 17"/>
                <a:gd name="T16" fmla="*/ 10 w 17"/>
                <a:gd name="T17" fmla="*/ 0 h 17"/>
                <a:gd name="T18" fmla="*/ 16 w 17"/>
                <a:gd name="T19" fmla="*/ 0 h 17"/>
                <a:gd name="T20" fmla="*/ 16 w 17"/>
                <a:gd name="T21" fmla="*/ 1 h 17"/>
                <a:gd name="T22" fmla="*/ 16 w 17"/>
                <a:gd name="T23" fmla="*/ 3 h 17"/>
                <a:gd name="T24" fmla="*/ 10 w 17"/>
                <a:gd name="T25" fmla="*/ 5 h 17"/>
                <a:gd name="T26" fmla="*/ 10 w 17"/>
                <a:gd name="T27" fmla="*/ 8 h 17"/>
                <a:gd name="T28" fmla="*/ 10 w 17"/>
                <a:gd name="T29" fmla="*/ 10 h 17"/>
                <a:gd name="T30" fmla="*/ 10 w 17"/>
                <a:gd name="T31" fmla="*/ 12 h 17"/>
                <a:gd name="T32" fmla="*/ 5 w 17"/>
                <a:gd name="T33" fmla="*/ 14 h 17"/>
                <a:gd name="T34" fmla="*/ 5 w 17"/>
                <a:gd name="T35" fmla="*/ 16 h 17"/>
                <a:gd name="T36" fmla="*/ 0 w 17"/>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 h="17">
                  <a:moveTo>
                    <a:pt x="0" y="16"/>
                  </a:moveTo>
                  <a:lnTo>
                    <a:pt x="0" y="14"/>
                  </a:lnTo>
                  <a:lnTo>
                    <a:pt x="5" y="12"/>
                  </a:lnTo>
                  <a:lnTo>
                    <a:pt x="5" y="10"/>
                  </a:lnTo>
                  <a:lnTo>
                    <a:pt x="5" y="8"/>
                  </a:lnTo>
                  <a:lnTo>
                    <a:pt x="10" y="5"/>
                  </a:lnTo>
                  <a:lnTo>
                    <a:pt x="10" y="3"/>
                  </a:lnTo>
                  <a:lnTo>
                    <a:pt x="10" y="1"/>
                  </a:lnTo>
                  <a:lnTo>
                    <a:pt x="10" y="0"/>
                  </a:lnTo>
                  <a:lnTo>
                    <a:pt x="16" y="0"/>
                  </a:lnTo>
                  <a:lnTo>
                    <a:pt x="16" y="1"/>
                  </a:lnTo>
                  <a:lnTo>
                    <a:pt x="16" y="3"/>
                  </a:lnTo>
                  <a:lnTo>
                    <a:pt x="10" y="5"/>
                  </a:lnTo>
                  <a:lnTo>
                    <a:pt x="10" y="8"/>
                  </a:lnTo>
                  <a:lnTo>
                    <a:pt x="10" y="10"/>
                  </a:lnTo>
                  <a:lnTo>
                    <a:pt x="10" y="12"/>
                  </a:lnTo>
                  <a:lnTo>
                    <a:pt x="5" y="14"/>
                  </a:lnTo>
                  <a:lnTo>
                    <a:pt x="5" y="16"/>
                  </a:lnTo>
                  <a:lnTo>
                    <a:pt x="0" y="16"/>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98" name="Freeform 249"/>
            <p:cNvSpPr>
              <a:spLocks/>
            </p:cNvSpPr>
            <p:nvPr/>
          </p:nvSpPr>
          <p:spPr bwMode="auto">
            <a:xfrm>
              <a:off x="2811" y="2116"/>
              <a:ext cx="1" cy="17"/>
            </a:xfrm>
            <a:custGeom>
              <a:avLst/>
              <a:gdLst>
                <a:gd name="T0" fmla="*/ 0 w 1"/>
                <a:gd name="T1" fmla="*/ 16 h 17"/>
                <a:gd name="T2" fmla="*/ 0 w 1"/>
                <a:gd name="T3" fmla="*/ 16 h 17"/>
                <a:gd name="T4" fmla="*/ 0 w 1"/>
                <a:gd name="T5" fmla="*/ 0 h 17"/>
                <a:gd name="T6" fmla="*/ 0 w 1"/>
                <a:gd name="T7" fmla="*/ 1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16"/>
                  </a:moveTo>
                  <a:lnTo>
                    <a:pt x="0" y="16"/>
                  </a:lnTo>
                  <a:lnTo>
                    <a:pt x="0" y="0"/>
                  </a:lnTo>
                  <a:lnTo>
                    <a:pt x="0" y="16"/>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599" name="Freeform 250"/>
            <p:cNvSpPr>
              <a:spLocks/>
            </p:cNvSpPr>
            <p:nvPr/>
          </p:nvSpPr>
          <p:spPr bwMode="auto">
            <a:xfrm>
              <a:off x="2810" y="2094"/>
              <a:ext cx="17" cy="28"/>
            </a:xfrm>
            <a:custGeom>
              <a:avLst/>
              <a:gdLst>
                <a:gd name="T0" fmla="*/ 10 w 17"/>
                <a:gd name="T1" fmla="*/ 0 h 28"/>
                <a:gd name="T2" fmla="*/ 8 w 17"/>
                <a:gd name="T3" fmla="*/ 0 h 28"/>
                <a:gd name="T4" fmla="*/ 8 w 17"/>
                <a:gd name="T5" fmla="*/ 1 h 28"/>
                <a:gd name="T6" fmla="*/ 8 w 17"/>
                <a:gd name="T7" fmla="*/ 3 h 28"/>
                <a:gd name="T8" fmla="*/ 5 w 17"/>
                <a:gd name="T9" fmla="*/ 5 h 28"/>
                <a:gd name="T10" fmla="*/ 5 w 17"/>
                <a:gd name="T11" fmla="*/ 7 h 28"/>
                <a:gd name="T12" fmla="*/ 5 w 17"/>
                <a:gd name="T13" fmla="*/ 11 h 28"/>
                <a:gd name="T14" fmla="*/ 5 w 17"/>
                <a:gd name="T15" fmla="*/ 15 h 28"/>
                <a:gd name="T16" fmla="*/ 5 w 17"/>
                <a:gd name="T17" fmla="*/ 16 h 28"/>
                <a:gd name="T18" fmla="*/ 5 w 17"/>
                <a:gd name="T19" fmla="*/ 17 h 28"/>
                <a:gd name="T20" fmla="*/ 2 w 17"/>
                <a:gd name="T21" fmla="*/ 19 h 28"/>
                <a:gd name="T22" fmla="*/ 2 w 17"/>
                <a:gd name="T23" fmla="*/ 20 h 28"/>
                <a:gd name="T24" fmla="*/ 2 w 17"/>
                <a:gd name="T25" fmla="*/ 22 h 28"/>
                <a:gd name="T26" fmla="*/ 2 w 17"/>
                <a:gd name="T27" fmla="*/ 24 h 28"/>
                <a:gd name="T28" fmla="*/ 0 w 17"/>
                <a:gd name="T29" fmla="*/ 26 h 28"/>
                <a:gd name="T30" fmla="*/ 0 w 17"/>
                <a:gd name="T31" fmla="*/ 27 h 28"/>
                <a:gd name="T32" fmla="*/ 0 w 17"/>
                <a:gd name="T33" fmla="*/ 26 h 28"/>
                <a:gd name="T34" fmla="*/ 2 w 17"/>
                <a:gd name="T35" fmla="*/ 26 h 28"/>
                <a:gd name="T36" fmla="*/ 5 w 17"/>
                <a:gd name="T37" fmla="*/ 25 h 28"/>
                <a:gd name="T38" fmla="*/ 8 w 17"/>
                <a:gd name="T39" fmla="*/ 25 h 28"/>
                <a:gd name="T40" fmla="*/ 10 w 17"/>
                <a:gd name="T41" fmla="*/ 26 h 28"/>
                <a:gd name="T42" fmla="*/ 16 w 17"/>
                <a:gd name="T43" fmla="*/ 27 h 28"/>
                <a:gd name="T44" fmla="*/ 13 w 17"/>
                <a:gd name="T45" fmla="*/ 26 h 28"/>
                <a:gd name="T46" fmla="*/ 13 w 17"/>
                <a:gd name="T47" fmla="*/ 25 h 28"/>
                <a:gd name="T48" fmla="*/ 13 w 17"/>
                <a:gd name="T49" fmla="*/ 24 h 28"/>
                <a:gd name="T50" fmla="*/ 13 w 17"/>
                <a:gd name="T51" fmla="*/ 23 h 28"/>
                <a:gd name="T52" fmla="*/ 13 w 17"/>
                <a:gd name="T53" fmla="*/ 20 h 28"/>
                <a:gd name="T54" fmla="*/ 13 w 17"/>
                <a:gd name="T55" fmla="*/ 18 h 28"/>
                <a:gd name="T56" fmla="*/ 13 w 17"/>
                <a:gd name="T57" fmla="*/ 15 h 28"/>
                <a:gd name="T58" fmla="*/ 16 w 17"/>
                <a:gd name="T59" fmla="*/ 10 h 28"/>
                <a:gd name="T60" fmla="*/ 16 w 17"/>
                <a:gd name="T61" fmla="*/ 7 h 28"/>
                <a:gd name="T62" fmla="*/ 16 w 17"/>
                <a:gd name="T63" fmla="*/ 4 h 28"/>
                <a:gd name="T64" fmla="*/ 16 w 17"/>
                <a:gd name="T65" fmla="*/ 2 h 28"/>
                <a:gd name="T66" fmla="*/ 16 w 17"/>
                <a:gd name="T67" fmla="*/ 1 h 28"/>
                <a:gd name="T68" fmla="*/ 13 w 17"/>
                <a:gd name="T69" fmla="*/ 0 h 28"/>
                <a:gd name="T70" fmla="*/ 10 w 17"/>
                <a:gd name="T71" fmla="*/ 0 h 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 h="28">
                  <a:moveTo>
                    <a:pt x="10" y="0"/>
                  </a:moveTo>
                  <a:lnTo>
                    <a:pt x="8" y="0"/>
                  </a:lnTo>
                  <a:lnTo>
                    <a:pt x="8" y="1"/>
                  </a:lnTo>
                  <a:lnTo>
                    <a:pt x="8" y="3"/>
                  </a:lnTo>
                  <a:lnTo>
                    <a:pt x="5" y="5"/>
                  </a:lnTo>
                  <a:lnTo>
                    <a:pt x="5" y="7"/>
                  </a:lnTo>
                  <a:lnTo>
                    <a:pt x="5" y="11"/>
                  </a:lnTo>
                  <a:lnTo>
                    <a:pt x="5" y="15"/>
                  </a:lnTo>
                  <a:lnTo>
                    <a:pt x="5" y="16"/>
                  </a:lnTo>
                  <a:lnTo>
                    <a:pt x="5" y="17"/>
                  </a:lnTo>
                  <a:lnTo>
                    <a:pt x="2" y="19"/>
                  </a:lnTo>
                  <a:lnTo>
                    <a:pt x="2" y="20"/>
                  </a:lnTo>
                  <a:lnTo>
                    <a:pt x="2" y="22"/>
                  </a:lnTo>
                  <a:lnTo>
                    <a:pt x="2" y="24"/>
                  </a:lnTo>
                  <a:lnTo>
                    <a:pt x="0" y="26"/>
                  </a:lnTo>
                  <a:lnTo>
                    <a:pt x="0" y="27"/>
                  </a:lnTo>
                  <a:lnTo>
                    <a:pt x="0" y="26"/>
                  </a:lnTo>
                  <a:lnTo>
                    <a:pt x="2" y="26"/>
                  </a:lnTo>
                  <a:lnTo>
                    <a:pt x="5" y="25"/>
                  </a:lnTo>
                  <a:lnTo>
                    <a:pt x="8" y="25"/>
                  </a:lnTo>
                  <a:lnTo>
                    <a:pt x="10" y="26"/>
                  </a:lnTo>
                  <a:lnTo>
                    <a:pt x="16" y="27"/>
                  </a:lnTo>
                  <a:lnTo>
                    <a:pt x="13" y="26"/>
                  </a:lnTo>
                  <a:lnTo>
                    <a:pt x="13" y="25"/>
                  </a:lnTo>
                  <a:lnTo>
                    <a:pt x="13" y="24"/>
                  </a:lnTo>
                  <a:lnTo>
                    <a:pt x="13" y="23"/>
                  </a:lnTo>
                  <a:lnTo>
                    <a:pt x="13" y="20"/>
                  </a:lnTo>
                  <a:lnTo>
                    <a:pt x="13" y="18"/>
                  </a:lnTo>
                  <a:lnTo>
                    <a:pt x="13" y="15"/>
                  </a:lnTo>
                  <a:lnTo>
                    <a:pt x="16" y="10"/>
                  </a:lnTo>
                  <a:lnTo>
                    <a:pt x="16" y="7"/>
                  </a:lnTo>
                  <a:lnTo>
                    <a:pt x="16" y="4"/>
                  </a:lnTo>
                  <a:lnTo>
                    <a:pt x="16" y="2"/>
                  </a:lnTo>
                  <a:lnTo>
                    <a:pt x="16" y="1"/>
                  </a:lnTo>
                  <a:lnTo>
                    <a:pt x="13" y="0"/>
                  </a:lnTo>
                  <a:lnTo>
                    <a:pt x="10" y="0"/>
                  </a:lnTo>
                </a:path>
              </a:pathLst>
            </a:custGeom>
            <a:solidFill>
              <a:srgbClr val="74806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00" name="Freeform 251"/>
            <p:cNvSpPr>
              <a:spLocks/>
            </p:cNvSpPr>
            <p:nvPr/>
          </p:nvSpPr>
          <p:spPr bwMode="auto">
            <a:xfrm>
              <a:off x="2812" y="2097"/>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01" name="Freeform 252"/>
            <p:cNvSpPr>
              <a:spLocks/>
            </p:cNvSpPr>
            <p:nvPr/>
          </p:nvSpPr>
          <p:spPr bwMode="auto">
            <a:xfrm>
              <a:off x="2811" y="2097"/>
              <a:ext cx="17" cy="20"/>
            </a:xfrm>
            <a:custGeom>
              <a:avLst/>
              <a:gdLst>
                <a:gd name="T0" fmla="*/ 0 w 17"/>
                <a:gd name="T1" fmla="*/ 18 h 20"/>
                <a:gd name="T2" fmla="*/ 0 w 17"/>
                <a:gd name="T3" fmla="*/ 17 h 20"/>
                <a:gd name="T4" fmla="*/ 0 w 17"/>
                <a:gd name="T5" fmla="*/ 15 h 20"/>
                <a:gd name="T6" fmla="*/ 0 w 17"/>
                <a:gd name="T7" fmla="*/ 13 h 20"/>
                <a:gd name="T8" fmla="*/ 0 w 17"/>
                <a:gd name="T9" fmla="*/ 10 h 20"/>
                <a:gd name="T10" fmla="*/ 0 w 17"/>
                <a:gd name="T11" fmla="*/ 7 h 20"/>
                <a:gd name="T12" fmla="*/ 16 w 17"/>
                <a:gd name="T13" fmla="*/ 4 h 20"/>
                <a:gd name="T14" fmla="*/ 16 w 17"/>
                <a:gd name="T15" fmla="*/ 2 h 20"/>
                <a:gd name="T16" fmla="*/ 16 w 17"/>
                <a:gd name="T17" fmla="*/ 0 h 20"/>
                <a:gd name="T18" fmla="*/ 16 w 17"/>
                <a:gd name="T19" fmla="*/ 2 h 20"/>
                <a:gd name="T20" fmla="*/ 16 w 17"/>
                <a:gd name="T21" fmla="*/ 4 h 20"/>
                <a:gd name="T22" fmla="*/ 16 w 17"/>
                <a:gd name="T23" fmla="*/ 7 h 20"/>
                <a:gd name="T24" fmla="*/ 16 w 17"/>
                <a:gd name="T25" fmla="*/ 10 h 20"/>
                <a:gd name="T26" fmla="*/ 16 w 17"/>
                <a:gd name="T27" fmla="*/ 13 h 20"/>
                <a:gd name="T28" fmla="*/ 16 w 17"/>
                <a:gd name="T29" fmla="*/ 15 h 20"/>
                <a:gd name="T30" fmla="*/ 0 w 17"/>
                <a:gd name="T31" fmla="*/ 17 h 20"/>
                <a:gd name="T32" fmla="*/ 0 w 17"/>
                <a:gd name="T33" fmla="*/ 19 h 20"/>
                <a:gd name="T34" fmla="*/ 0 w 17"/>
                <a:gd name="T35" fmla="*/ 18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 h="20">
                  <a:moveTo>
                    <a:pt x="0" y="18"/>
                  </a:moveTo>
                  <a:lnTo>
                    <a:pt x="0" y="17"/>
                  </a:lnTo>
                  <a:lnTo>
                    <a:pt x="0" y="15"/>
                  </a:lnTo>
                  <a:lnTo>
                    <a:pt x="0" y="13"/>
                  </a:lnTo>
                  <a:lnTo>
                    <a:pt x="0" y="10"/>
                  </a:lnTo>
                  <a:lnTo>
                    <a:pt x="0" y="7"/>
                  </a:lnTo>
                  <a:lnTo>
                    <a:pt x="16" y="4"/>
                  </a:lnTo>
                  <a:lnTo>
                    <a:pt x="16" y="2"/>
                  </a:lnTo>
                  <a:lnTo>
                    <a:pt x="16" y="0"/>
                  </a:lnTo>
                  <a:lnTo>
                    <a:pt x="16" y="2"/>
                  </a:lnTo>
                  <a:lnTo>
                    <a:pt x="16" y="4"/>
                  </a:lnTo>
                  <a:lnTo>
                    <a:pt x="16" y="7"/>
                  </a:lnTo>
                  <a:lnTo>
                    <a:pt x="16" y="10"/>
                  </a:lnTo>
                  <a:lnTo>
                    <a:pt x="16" y="13"/>
                  </a:lnTo>
                  <a:lnTo>
                    <a:pt x="16" y="15"/>
                  </a:lnTo>
                  <a:lnTo>
                    <a:pt x="0" y="17"/>
                  </a:lnTo>
                  <a:lnTo>
                    <a:pt x="0" y="19"/>
                  </a:lnTo>
                  <a:lnTo>
                    <a:pt x="0" y="18"/>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02" name="Freeform 253"/>
            <p:cNvSpPr>
              <a:spLocks/>
            </p:cNvSpPr>
            <p:nvPr/>
          </p:nvSpPr>
          <p:spPr bwMode="auto">
            <a:xfrm>
              <a:off x="2812" y="2097"/>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03" name="Freeform 254"/>
            <p:cNvSpPr>
              <a:spLocks/>
            </p:cNvSpPr>
            <p:nvPr/>
          </p:nvSpPr>
          <p:spPr bwMode="auto">
            <a:xfrm>
              <a:off x="2810" y="2069"/>
              <a:ext cx="17" cy="32"/>
            </a:xfrm>
            <a:custGeom>
              <a:avLst/>
              <a:gdLst>
                <a:gd name="T0" fmla="*/ 9 w 17"/>
                <a:gd name="T1" fmla="*/ 0 h 32"/>
                <a:gd name="T2" fmla="*/ 9 w 17"/>
                <a:gd name="T3" fmla="*/ 0 h 32"/>
                <a:gd name="T4" fmla="*/ 9 w 17"/>
                <a:gd name="T5" fmla="*/ 1 h 32"/>
                <a:gd name="T6" fmla="*/ 6 w 17"/>
                <a:gd name="T7" fmla="*/ 2 h 32"/>
                <a:gd name="T8" fmla="*/ 6 w 17"/>
                <a:gd name="T9" fmla="*/ 3 h 32"/>
                <a:gd name="T10" fmla="*/ 6 w 17"/>
                <a:gd name="T11" fmla="*/ 5 h 32"/>
                <a:gd name="T12" fmla="*/ 4 w 17"/>
                <a:gd name="T13" fmla="*/ 8 h 32"/>
                <a:gd name="T14" fmla="*/ 4 w 17"/>
                <a:gd name="T15" fmla="*/ 12 h 32"/>
                <a:gd name="T16" fmla="*/ 4 w 17"/>
                <a:gd name="T17" fmla="*/ 17 h 32"/>
                <a:gd name="T18" fmla="*/ 4 w 17"/>
                <a:gd name="T19" fmla="*/ 18 h 32"/>
                <a:gd name="T20" fmla="*/ 4 w 17"/>
                <a:gd name="T21" fmla="*/ 19 h 32"/>
                <a:gd name="T22" fmla="*/ 4 w 17"/>
                <a:gd name="T23" fmla="*/ 20 h 32"/>
                <a:gd name="T24" fmla="*/ 2 w 17"/>
                <a:gd name="T25" fmla="*/ 22 h 32"/>
                <a:gd name="T26" fmla="*/ 2 w 17"/>
                <a:gd name="T27" fmla="*/ 24 h 32"/>
                <a:gd name="T28" fmla="*/ 2 w 17"/>
                <a:gd name="T29" fmla="*/ 27 h 32"/>
                <a:gd name="T30" fmla="*/ 0 w 17"/>
                <a:gd name="T31" fmla="*/ 28 h 32"/>
                <a:gd name="T32" fmla="*/ 0 w 17"/>
                <a:gd name="T33" fmla="*/ 30 h 32"/>
                <a:gd name="T34" fmla="*/ 2 w 17"/>
                <a:gd name="T35" fmla="*/ 29 h 32"/>
                <a:gd name="T36" fmla="*/ 4 w 17"/>
                <a:gd name="T37" fmla="*/ 28 h 32"/>
                <a:gd name="T38" fmla="*/ 6 w 17"/>
                <a:gd name="T39" fmla="*/ 28 h 32"/>
                <a:gd name="T40" fmla="*/ 9 w 17"/>
                <a:gd name="T41" fmla="*/ 28 h 32"/>
                <a:gd name="T42" fmla="*/ 13 w 17"/>
                <a:gd name="T43" fmla="*/ 29 h 32"/>
                <a:gd name="T44" fmla="*/ 16 w 17"/>
                <a:gd name="T45" fmla="*/ 31 h 32"/>
                <a:gd name="T46" fmla="*/ 16 w 17"/>
                <a:gd name="T47" fmla="*/ 30 h 32"/>
                <a:gd name="T48" fmla="*/ 16 w 17"/>
                <a:gd name="T49" fmla="*/ 29 h 32"/>
                <a:gd name="T50" fmla="*/ 13 w 17"/>
                <a:gd name="T51" fmla="*/ 27 h 32"/>
                <a:gd name="T52" fmla="*/ 13 w 17"/>
                <a:gd name="T53" fmla="*/ 26 h 32"/>
                <a:gd name="T54" fmla="*/ 13 w 17"/>
                <a:gd name="T55" fmla="*/ 23 h 32"/>
                <a:gd name="T56" fmla="*/ 13 w 17"/>
                <a:gd name="T57" fmla="*/ 20 h 32"/>
                <a:gd name="T58" fmla="*/ 13 w 17"/>
                <a:gd name="T59" fmla="*/ 17 h 32"/>
                <a:gd name="T60" fmla="*/ 16 w 17"/>
                <a:gd name="T61" fmla="*/ 11 h 32"/>
                <a:gd name="T62" fmla="*/ 16 w 17"/>
                <a:gd name="T63" fmla="*/ 7 h 32"/>
                <a:gd name="T64" fmla="*/ 16 w 17"/>
                <a:gd name="T65" fmla="*/ 4 h 32"/>
                <a:gd name="T66" fmla="*/ 16 w 17"/>
                <a:gd name="T67" fmla="*/ 2 h 32"/>
                <a:gd name="T68" fmla="*/ 13 w 17"/>
                <a:gd name="T69" fmla="*/ 1 h 32"/>
                <a:gd name="T70" fmla="*/ 13 w 17"/>
                <a:gd name="T71" fmla="*/ 0 h 32"/>
                <a:gd name="T72" fmla="*/ 11 w 17"/>
                <a:gd name="T73" fmla="*/ 0 h 32"/>
                <a:gd name="T74" fmla="*/ 9 w 17"/>
                <a:gd name="T75" fmla="*/ 0 h 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 h="32">
                  <a:moveTo>
                    <a:pt x="9" y="0"/>
                  </a:moveTo>
                  <a:lnTo>
                    <a:pt x="9" y="0"/>
                  </a:lnTo>
                  <a:lnTo>
                    <a:pt x="9" y="1"/>
                  </a:lnTo>
                  <a:lnTo>
                    <a:pt x="6" y="2"/>
                  </a:lnTo>
                  <a:lnTo>
                    <a:pt x="6" y="3"/>
                  </a:lnTo>
                  <a:lnTo>
                    <a:pt x="6" y="5"/>
                  </a:lnTo>
                  <a:lnTo>
                    <a:pt x="4" y="8"/>
                  </a:lnTo>
                  <a:lnTo>
                    <a:pt x="4" y="12"/>
                  </a:lnTo>
                  <a:lnTo>
                    <a:pt x="4" y="17"/>
                  </a:lnTo>
                  <a:lnTo>
                    <a:pt x="4" y="18"/>
                  </a:lnTo>
                  <a:lnTo>
                    <a:pt x="4" y="19"/>
                  </a:lnTo>
                  <a:lnTo>
                    <a:pt x="4" y="20"/>
                  </a:lnTo>
                  <a:lnTo>
                    <a:pt x="2" y="22"/>
                  </a:lnTo>
                  <a:lnTo>
                    <a:pt x="2" y="24"/>
                  </a:lnTo>
                  <a:lnTo>
                    <a:pt x="2" y="27"/>
                  </a:lnTo>
                  <a:lnTo>
                    <a:pt x="0" y="28"/>
                  </a:lnTo>
                  <a:lnTo>
                    <a:pt x="0" y="30"/>
                  </a:lnTo>
                  <a:lnTo>
                    <a:pt x="2" y="29"/>
                  </a:lnTo>
                  <a:lnTo>
                    <a:pt x="4" y="28"/>
                  </a:lnTo>
                  <a:lnTo>
                    <a:pt x="6" y="28"/>
                  </a:lnTo>
                  <a:lnTo>
                    <a:pt x="9" y="28"/>
                  </a:lnTo>
                  <a:lnTo>
                    <a:pt x="13" y="29"/>
                  </a:lnTo>
                  <a:lnTo>
                    <a:pt x="16" y="31"/>
                  </a:lnTo>
                  <a:lnTo>
                    <a:pt x="16" y="30"/>
                  </a:lnTo>
                  <a:lnTo>
                    <a:pt x="16" y="29"/>
                  </a:lnTo>
                  <a:lnTo>
                    <a:pt x="13" y="27"/>
                  </a:lnTo>
                  <a:lnTo>
                    <a:pt x="13" y="26"/>
                  </a:lnTo>
                  <a:lnTo>
                    <a:pt x="13" y="23"/>
                  </a:lnTo>
                  <a:lnTo>
                    <a:pt x="13" y="20"/>
                  </a:lnTo>
                  <a:lnTo>
                    <a:pt x="13" y="17"/>
                  </a:lnTo>
                  <a:lnTo>
                    <a:pt x="16" y="11"/>
                  </a:lnTo>
                  <a:lnTo>
                    <a:pt x="16" y="7"/>
                  </a:lnTo>
                  <a:lnTo>
                    <a:pt x="16" y="4"/>
                  </a:lnTo>
                  <a:lnTo>
                    <a:pt x="16" y="2"/>
                  </a:lnTo>
                  <a:lnTo>
                    <a:pt x="13" y="1"/>
                  </a:lnTo>
                  <a:lnTo>
                    <a:pt x="13" y="0"/>
                  </a:lnTo>
                  <a:lnTo>
                    <a:pt x="11" y="0"/>
                  </a:lnTo>
                  <a:lnTo>
                    <a:pt x="9" y="0"/>
                  </a:lnTo>
                </a:path>
              </a:pathLst>
            </a:custGeom>
            <a:solidFill>
              <a:srgbClr val="74806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04" name="Freeform 255"/>
            <p:cNvSpPr>
              <a:spLocks/>
            </p:cNvSpPr>
            <p:nvPr/>
          </p:nvSpPr>
          <p:spPr bwMode="auto">
            <a:xfrm>
              <a:off x="2815" y="2073"/>
              <a:ext cx="17" cy="1"/>
            </a:xfrm>
            <a:custGeom>
              <a:avLst/>
              <a:gdLst>
                <a:gd name="T0" fmla="*/ 0 w 17"/>
                <a:gd name="T1" fmla="*/ 0 h 1"/>
                <a:gd name="T2" fmla="*/ 0 w 17"/>
                <a:gd name="T3" fmla="*/ 0 h 1"/>
                <a:gd name="T4" fmla="*/ 16 w 17"/>
                <a:gd name="T5" fmla="*/ 0 h 1"/>
                <a:gd name="T6" fmla="*/ 0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0" y="0"/>
                  </a:moveTo>
                  <a:lnTo>
                    <a:pt x="0" y="0"/>
                  </a:lnTo>
                  <a:lnTo>
                    <a:pt x="16" y="0"/>
                  </a:ln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05" name="Freeform 256"/>
            <p:cNvSpPr>
              <a:spLocks/>
            </p:cNvSpPr>
            <p:nvPr/>
          </p:nvSpPr>
          <p:spPr bwMode="auto">
            <a:xfrm>
              <a:off x="2811" y="2074"/>
              <a:ext cx="17" cy="21"/>
            </a:xfrm>
            <a:custGeom>
              <a:avLst/>
              <a:gdLst>
                <a:gd name="T0" fmla="*/ 0 w 17"/>
                <a:gd name="T1" fmla="*/ 19 h 21"/>
                <a:gd name="T2" fmla="*/ 0 w 17"/>
                <a:gd name="T3" fmla="*/ 19 h 21"/>
                <a:gd name="T4" fmla="*/ 0 w 17"/>
                <a:gd name="T5" fmla="*/ 18 h 21"/>
                <a:gd name="T6" fmla="*/ 3 w 17"/>
                <a:gd name="T7" fmla="*/ 17 h 21"/>
                <a:gd name="T8" fmla="*/ 3 w 17"/>
                <a:gd name="T9" fmla="*/ 16 h 21"/>
                <a:gd name="T10" fmla="*/ 6 w 17"/>
                <a:gd name="T11" fmla="*/ 15 h 21"/>
                <a:gd name="T12" fmla="*/ 6 w 17"/>
                <a:gd name="T13" fmla="*/ 13 h 21"/>
                <a:gd name="T14" fmla="*/ 6 w 17"/>
                <a:gd name="T15" fmla="*/ 12 h 21"/>
                <a:gd name="T16" fmla="*/ 6 w 17"/>
                <a:gd name="T17" fmla="*/ 10 h 21"/>
                <a:gd name="T18" fmla="*/ 6 w 17"/>
                <a:gd name="T19" fmla="*/ 9 h 21"/>
                <a:gd name="T20" fmla="*/ 6 w 17"/>
                <a:gd name="T21" fmla="*/ 7 h 21"/>
                <a:gd name="T22" fmla="*/ 9 w 17"/>
                <a:gd name="T23" fmla="*/ 6 h 21"/>
                <a:gd name="T24" fmla="*/ 9 w 17"/>
                <a:gd name="T25" fmla="*/ 4 h 21"/>
                <a:gd name="T26" fmla="*/ 9 w 17"/>
                <a:gd name="T27" fmla="*/ 3 h 21"/>
                <a:gd name="T28" fmla="*/ 9 w 17"/>
                <a:gd name="T29" fmla="*/ 2 h 21"/>
                <a:gd name="T30" fmla="*/ 9 w 17"/>
                <a:gd name="T31" fmla="*/ 1 h 21"/>
                <a:gd name="T32" fmla="*/ 9 w 17"/>
                <a:gd name="T33" fmla="*/ 0 h 21"/>
                <a:gd name="T34" fmla="*/ 16 w 17"/>
                <a:gd name="T35" fmla="*/ 0 h 21"/>
                <a:gd name="T36" fmla="*/ 16 w 17"/>
                <a:gd name="T37" fmla="*/ 1 h 21"/>
                <a:gd name="T38" fmla="*/ 16 w 17"/>
                <a:gd name="T39" fmla="*/ 2 h 21"/>
                <a:gd name="T40" fmla="*/ 16 w 17"/>
                <a:gd name="T41" fmla="*/ 3 h 21"/>
                <a:gd name="T42" fmla="*/ 16 w 17"/>
                <a:gd name="T43" fmla="*/ 4 h 21"/>
                <a:gd name="T44" fmla="*/ 16 w 17"/>
                <a:gd name="T45" fmla="*/ 6 h 21"/>
                <a:gd name="T46" fmla="*/ 12 w 17"/>
                <a:gd name="T47" fmla="*/ 7 h 21"/>
                <a:gd name="T48" fmla="*/ 12 w 17"/>
                <a:gd name="T49" fmla="*/ 9 h 21"/>
                <a:gd name="T50" fmla="*/ 12 w 17"/>
                <a:gd name="T51" fmla="*/ 10 h 21"/>
                <a:gd name="T52" fmla="*/ 12 w 17"/>
                <a:gd name="T53" fmla="*/ 12 h 21"/>
                <a:gd name="T54" fmla="*/ 9 w 17"/>
                <a:gd name="T55" fmla="*/ 13 h 21"/>
                <a:gd name="T56" fmla="*/ 9 w 17"/>
                <a:gd name="T57" fmla="*/ 15 h 21"/>
                <a:gd name="T58" fmla="*/ 9 w 17"/>
                <a:gd name="T59" fmla="*/ 16 h 21"/>
                <a:gd name="T60" fmla="*/ 9 w 17"/>
                <a:gd name="T61" fmla="*/ 17 h 21"/>
                <a:gd name="T62" fmla="*/ 6 w 17"/>
                <a:gd name="T63" fmla="*/ 18 h 21"/>
                <a:gd name="T64" fmla="*/ 6 w 17"/>
                <a:gd name="T65" fmla="*/ 19 h 21"/>
                <a:gd name="T66" fmla="*/ 6 w 17"/>
                <a:gd name="T67" fmla="*/ 20 h 21"/>
                <a:gd name="T68" fmla="*/ 0 w 17"/>
                <a:gd name="T69" fmla="*/ 19 h 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 h="21">
                  <a:moveTo>
                    <a:pt x="0" y="19"/>
                  </a:moveTo>
                  <a:lnTo>
                    <a:pt x="0" y="19"/>
                  </a:lnTo>
                  <a:lnTo>
                    <a:pt x="0" y="18"/>
                  </a:lnTo>
                  <a:lnTo>
                    <a:pt x="3" y="17"/>
                  </a:lnTo>
                  <a:lnTo>
                    <a:pt x="3" y="16"/>
                  </a:lnTo>
                  <a:lnTo>
                    <a:pt x="6" y="15"/>
                  </a:lnTo>
                  <a:lnTo>
                    <a:pt x="6" y="13"/>
                  </a:lnTo>
                  <a:lnTo>
                    <a:pt x="6" y="12"/>
                  </a:lnTo>
                  <a:lnTo>
                    <a:pt x="6" y="10"/>
                  </a:lnTo>
                  <a:lnTo>
                    <a:pt x="6" y="9"/>
                  </a:lnTo>
                  <a:lnTo>
                    <a:pt x="6" y="7"/>
                  </a:lnTo>
                  <a:lnTo>
                    <a:pt x="9" y="6"/>
                  </a:lnTo>
                  <a:lnTo>
                    <a:pt x="9" y="4"/>
                  </a:lnTo>
                  <a:lnTo>
                    <a:pt x="9" y="3"/>
                  </a:lnTo>
                  <a:lnTo>
                    <a:pt x="9" y="2"/>
                  </a:lnTo>
                  <a:lnTo>
                    <a:pt x="9" y="1"/>
                  </a:lnTo>
                  <a:lnTo>
                    <a:pt x="9" y="0"/>
                  </a:lnTo>
                  <a:lnTo>
                    <a:pt x="16" y="0"/>
                  </a:lnTo>
                  <a:lnTo>
                    <a:pt x="16" y="1"/>
                  </a:lnTo>
                  <a:lnTo>
                    <a:pt x="16" y="2"/>
                  </a:lnTo>
                  <a:lnTo>
                    <a:pt x="16" y="3"/>
                  </a:lnTo>
                  <a:lnTo>
                    <a:pt x="16" y="4"/>
                  </a:lnTo>
                  <a:lnTo>
                    <a:pt x="16" y="6"/>
                  </a:lnTo>
                  <a:lnTo>
                    <a:pt x="12" y="7"/>
                  </a:lnTo>
                  <a:lnTo>
                    <a:pt x="12" y="9"/>
                  </a:lnTo>
                  <a:lnTo>
                    <a:pt x="12" y="10"/>
                  </a:lnTo>
                  <a:lnTo>
                    <a:pt x="12" y="12"/>
                  </a:lnTo>
                  <a:lnTo>
                    <a:pt x="9" y="13"/>
                  </a:lnTo>
                  <a:lnTo>
                    <a:pt x="9" y="15"/>
                  </a:lnTo>
                  <a:lnTo>
                    <a:pt x="9" y="16"/>
                  </a:lnTo>
                  <a:lnTo>
                    <a:pt x="9" y="17"/>
                  </a:lnTo>
                  <a:lnTo>
                    <a:pt x="6" y="18"/>
                  </a:lnTo>
                  <a:lnTo>
                    <a:pt x="6" y="19"/>
                  </a:lnTo>
                  <a:lnTo>
                    <a:pt x="6" y="20"/>
                  </a:lnTo>
                  <a:lnTo>
                    <a:pt x="0" y="19"/>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06" name="Freeform 257"/>
            <p:cNvSpPr>
              <a:spLocks/>
            </p:cNvSpPr>
            <p:nvPr/>
          </p:nvSpPr>
          <p:spPr bwMode="auto">
            <a:xfrm>
              <a:off x="2816" y="2073"/>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07" name="Freeform 258"/>
            <p:cNvSpPr>
              <a:spLocks/>
            </p:cNvSpPr>
            <p:nvPr/>
          </p:nvSpPr>
          <p:spPr bwMode="auto">
            <a:xfrm>
              <a:off x="2811" y="2011"/>
              <a:ext cx="17" cy="64"/>
            </a:xfrm>
            <a:custGeom>
              <a:avLst/>
              <a:gdLst>
                <a:gd name="T0" fmla="*/ 8 w 17"/>
                <a:gd name="T1" fmla="*/ 5 h 64"/>
                <a:gd name="T2" fmla="*/ 8 w 17"/>
                <a:gd name="T3" fmla="*/ 7 h 64"/>
                <a:gd name="T4" fmla="*/ 6 w 17"/>
                <a:gd name="T5" fmla="*/ 9 h 64"/>
                <a:gd name="T6" fmla="*/ 6 w 17"/>
                <a:gd name="T7" fmla="*/ 12 h 64"/>
                <a:gd name="T8" fmla="*/ 6 w 17"/>
                <a:gd name="T9" fmla="*/ 16 h 64"/>
                <a:gd name="T10" fmla="*/ 4 w 17"/>
                <a:gd name="T11" fmla="*/ 20 h 64"/>
                <a:gd name="T12" fmla="*/ 4 w 17"/>
                <a:gd name="T13" fmla="*/ 24 h 64"/>
                <a:gd name="T14" fmla="*/ 4 w 17"/>
                <a:gd name="T15" fmla="*/ 28 h 64"/>
                <a:gd name="T16" fmla="*/ 4 w 17"/>
                <a:gd name="T17" fmla="*/ 33 h 64"/>
                <a:gd name="T18" fmla="*/ 4 w 17"/>
                <a:gd name="T19" fmla="*/ 37 h 64"/>
                <a:gd name="T20" fmla="*/ 3 w 17"/>
                <a:gd name="T21" fmla="*/ 42 h 64"/>
                <a:gd name="T22" fmla="*/ 3 w 17"/>
                <a:gd name="T23" fmla="*/ 46 h 64"/>
                <a:gd name="T24" fmla="*/ 3 w 17"/>
                <a:gd name="T25" fmla="*/ 50 h 64"/>
                <a:gd name="T26" fmla="*/ 1 w 17"/>
                <a:gd name="T27" fmla="*/ 54 h 64"/>
                <a:gd name="T28" fmla="*/ 1 w 17"/>
                <a:gd name="T29" fmla="*/ 57 h 64"/>
                <a:gd name="T30" fmla="*/ 0 w 17"/>
                <a:gd name="T31" fmla="*/ 60 h 64"/>
                <a:gd name="T32" fmla="*/ 0 w 17"/>
                <a:gd name="T33" fmla="*/ 62 h 64"/>
                <a:gd name="T34" fmla="*/ 1 w 17"/>
                <a:gd name="T35" fmla="*/ 61 h 64"/>
                <a:gd name="T36" fmla="*/ 3 w 17"/>
                <a:gd name="T37" fmla="*/ 61 h 64"/>
                <a:gd name="T38" fmla="*/ 4 w 17"/>
                <a:gd name="T39" fmla="*/ 60 h 64"/>
                <a:gd name="T40" fmla="*/ 6 w 17"/>
                <a:gd name="T41" fmla="*/ 60 h 64"/>
                <a:gd name="T42" fmla="*/ 9 w 17"/>
                <a:gd name="T43" fmla="*/ 60 h 64"/>
                <a:gd name="T44" fmla="*/ 12 w 17"/>
                <a:gd name="T45" fmla="*/ 61 h 64"/>
                <a:gd name="T46" fmla="*/ 14 w 17"/>
                <a:gd name="T47" fmla="*/ 63 h 64"/>
                <a:gd name="T48" fmla="*/ 14 w 17"/>
                <a:gd name="T49" fmla="*/ 62 h 64"/>
                <a:gd name="T50" fmla="*/ 14 w 17"/>
                <a:gd name="T51" fmla="*/ 61 h 64"/>
                <a:gd name="T52" fmla="*/ 12 w 17"/>
                <a:gd name="T53" fmla="*/ 60 h 64"/>
                <a:gd name="T54" fmla="*/ 12 w 17"/>
                <a:gd name="T55" fmla="*/ 58 h 64"/>
                <a:gd name="T56" fmla="*/ 12 w 17"/>
                <a:gd name="T57" fmla="*/ 56 h 64"/>
                <a:gd name="T58" fmla="*/ 12 w 17"/>
                <a:gd name="T59" fmla="*/ 54 h 64"/>
                <a:gd name="T60" fmla="*/ 11 w 17"/>
                <a:gd name="T61" fmla="*/ 51 h 64"/>
                <a:gd name="T62" fmla="*/ 11 w 17"/>
                <a:gd name="T63" fmla="*/ 47 h 64"/>
                <a:gd name="T64" fmla="*/ 11 w 17"/>
                <a:gd name="T65" fmla="*/ 42 h 64"/>
                <a:gd name="T66" fmla="*/ 12 w 17"/>
                <a:gd name="T67" fmla="*/ 37 h 64"/>
                <a:gd name="T68" fmla="*/ 12 w 17"/>
                <a:gd name="T69" fmla="*/ 30 h 64"/>
                <a:gd name="T70" fmla="*/ 12 w 17"/>
                <a:gd name="T71" fmla="*/ 23 h 64"/>
                <a:gd name="T72" fmla="*/ 14 w 17"/>
                <a:gd name="T73" fmla="*/ 15 h 64"/>
                <a:gd name="T74" fmla="*/ 16 w 17"/>
                <a:gd name="T75" fmla="*/ 6 h 64"/>
                <a:gd name="T76" fmla="*/ 16 w 17"/>
                <a:gd name="T77" fmla="*/ 4 h 64"/>
                <a:gd name="T78" fmla="*/ 14 w 17"/>
                <a:gd name="T79" fmla="*/ 3 h 64"/>
                <a:gd name="T80" fmla="*/ 14 w 17"/>
                <a:gd name="T81" fmla="*/ 1 h 64"/>
                <a:gd name="T82" fmla="*/ 12 w 17"/>
                <a:gd name="T83" fmla="*/ 0 h 64"/>
                <a:gd name="T84" fmla="*/ 11 w 17"/>
                <a:gd name="T85" fmla="*/ 0 h 64"/>
                <a:gd name="T86" fmla="*/ 9 w 17"/>
                <a:gd name="T87" fmla="*/ 1 h 64"/>
                <a:gd name="T88" fmla="*/ 8 w 17"/>
                <a:gd name="T89" fmla="*/ 5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 h="64">
                  <a:moveTo>
                    <a:pt x="8" y="5"/>
                  </a:moveTo>
                  <a:lnTo>
                    <a:pt x="8" y="7"/>
                  </a:lnTo>
                  <a:lnTo>
                    <a:pt x="6" y="9"/>
                  </a:lnTo>
                  <a:lnTo>
                    <a:pt x="6" y="12"/>
                  </a:lnTo>
                  <a:lnTo>
                    <a:pt x="6" y="16"/>
                  </a:lnTo>
                  <a:lnTo>
                    <a:pt x="4" y="20"/>
                  </a:lnTo>
                  <a:lnTo>
                    <a:pt x="4" y="24"/>
                  </a:lnTo>
                  <a:lnTo>
                    <a:pt x="4" y="28"/>
                  </a:lnTo>
                  <a:lnTo>
                    <a:pt x="4" y="33"/>
                  </a:lnTo>
                  <a:lnTo>
                    <a:pt x="4" y="37"/>
                  </a:lnTo>
                  <a:lnTo>
                    <a:pt x="3" y="42"/>
                  </a:lnTo>
                  <a:lnTo>
                    <a:pt x="3" y="46"/>
                  </a:lnTo>
                  <a:lnTo>
                    <a:pt x="3" y="50"/>
                  </a:lnTo>
                  <a:lnTo>
                    <a:pt x="1" y="54"/>
                  </a:lnTo>
                  <a:lnTo>
                    <a:pt x="1" y="57"/>
                  </a:lnTo>
                  <a:lnTo>
                    <a:pt x="0" y="60"/>
                  </a:lnTo>
                  <a:lnTo>
                    <a:pt x="0" y="62"/>
                  </a:lnTo>
                  <a:lnTo>
                    <a:pt x="1" y="61"/>
                  </a:lnTo>
                  <a:lnTo>
                    <a:pt x="3" y="61"/>
                  </a:lnTo>
                  <a:lnTo>
                    <a:pt x="4" y="60"/>
                  </a:lnTo>
                  <a:lnTo>
                    <a:pt x="6" y="60"/>
                  </a:lnTo>
                  <a:lnTo>
                    <a:pt x="9" y="60"/>
                  </a:lnTo>
                  <a:lnTo>
                    <a:pt x="12" y="61"/>
                  </a:lnTo>
                  <a:lnTo>
                    <a:pt x="14" y="63"/>
                  </a:lnTo>
                  <a:lnTo>
                    <a:pt x="14" y="62"/>
                  </a:lnTo>
                  <a:lnTo>
                    <a:pt x="14" y="61"/>
                  </a:lnTo>
                  <a:lnTo>
                    <a:pt x="12" y="60"/>
                  </a:lnTo>
                  <a:lnTo>
                    <a:pt x="12" y="58"/>
                  </a:lnTo>
                  <a:lnTo>
                    <a:pt x="12" y="56"/>
                  </a:lnTo>
                  <a:lnTo>
                    <a:pt x="12" y="54"/>
                  </a:lnTo>
                  <a:lnTo>
                    <a:pt x="11" y="51"/>
                  </a:lnTo>
                  <a:lnTo>
                    <a:pt x="11" y="47"/>
                  </a:lnTo>
                  <a:lnTo>
                    <a:pt x="11" y="42"/>
                  </a:lnTo>
                  <a:lnTo>
                    <a:pt x="12" y="37"/>
                  </a:lnTo>
                  <a:lnTo>
                    <a:pt x="12" y="30"/>
                  </a:lnTo>
                  <a:lnTo>
                    <a:pt x="12" y="23"/>
                  </a:lnTo>
                  <a:lnTo>
                    <a:pt x="14" y="15"/>
                  </a:lnTo>
                  <a:lnTo>
                    <a:pt x="16" y="6"/>
                  </a:lnTo>
                  <a:lnTo>
                    <a:pt x="16" y="4"/>
                  </a:lnTo>
                  <a:lnTo>
                    <a:pt x="14" y="3"/>
                  </a:lnTo>
                  <a:lnTo>
                    <a:pt x="14" y="1"/>
                  </a:lnTo>
                  <a:lnTo>
                    <a:pt x="12" y="0"/>
                  </a:lnTo>
                  <a:lnTo>
                    <a:pt x="11" y="0"/>
                  </a:lnTo>
                  <a:lnTo>
                    <a:pt x="9" y="1"/>
                  </a:lnTo>
                  <a:lnTo>
                    <a:pt x="8" y="5"/>
                  </a:lnTo>
                </a:path>
              </a:pathLst>
            </a:custGeom>
            <a:solidFill>
              <a:srgbClr val="74806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08" name="Freeform 259"/>
            <p:cNvSpPr>
              <a:spLocks/>
            </p:cNvSpPr>
            <p:nvPr/>
          </p:nvSpPr>
          <p:spPr bwMode="auto">
            <a:xfrm>
              <a:off x="2817" y="2017"/>
              <a:ext cx="17" cy="17"/>
            </a:xfrm>
            <a:custGeom>
              <a:avLst/>
              <a:gdLst>
                <a:gd name="T0" fmla="*/ 0 w 17"/>
                <a:gd name="T1" fmla="*/ 16 h 17"/>
                <a:gd name="T2" fmla="*/ 0 w 17"/>
                <a:gd name="T3" fmla="*/ 0 h 17"/>
                <a:gd name="T4" fmla="*/ 16 w 17"/>
                <a:gd name="T5" fmla="*/ 0 h 17"/>
                <a:gd name="T6" fmla="*/ 16 w 17"/>
                <a:gd name="T7" fmla="*/ 8 h 17"/>
                <a:gd name="T8" fmla="*/ 16 w 17"/>
                <a:gd name="T9" fmla="*/ 16 h 17"/>
                <a:gd name="T10" fmla="*/ 0 w 17"/>
                <a:gd name="T11" fmla="*/ 1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0" y="16"/>
                  </a:moveTo>
                  <a:lnTo>
                    <a:pt x="0" y="0"/>
                  </a:lnTo>
                  <a:lnTo>
                    <a:pt x="16" y="0"/>
                  </a:lnTo>
                  <a:lnTo>
                    <a:pt x="16" y="8"/>
                  </a:lnTo>
                  <a:lnTo>
                    <a:pt x="16" y="16"/>
                  </a:lnTo>
                  <a:lnTo>
                    <a:pt x="0" y="16"/>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09" name="Freeform 260"/>
            <p:cNvSpPr>
              <a:spLocks/>
            </p:cNvSpPr>
            <p:nvPr/>
          </p:nvSpPr>
          <p:spPr bwMode="auto">
            <a:xfrm>
              <a:off x="2815" y="2019"/>
              <a:ext cx="17" cy="47"/>
            </a:xfrm>
            <a:custGeom>
              <a:avLst/>
              <a:gdLst>
                <a:gd name="T0" fmla="*/ 0 w 17"/>
                <a:gd name="T1" fmla="*/ 46 h 47"/>
                <a:gd name="T2" fmla="*/ 0 w 17"/>
                <a:gd name="T3" fmla="*/ 44 h 47"/>
                <a:gd name="T4" fmla="*/ 0 w 17"/>
                <a:gd name="T5" fmla="*/ 41 h 47"/>
                <a:gd name="T6" fmla="*/ 0 w 17"/>
                <a:gd name="T7" fmla="*/ 38 h 47"/>
                <a:gd name="T8" fmla="*/ 0 w 17"/>
                <a:gd name="T9" fmla="*/ 34 h 47"/>
                <a:gd name="T10" fmla="*/ 0 w 17"/>
                <a:gd name="T11" fmla="*/ 31 h 47"/>
                <a:gd name="T12" fmla="*/ 5 w 17"/>
                <a:gd name="T13" fmla="*/ 27 h 47"/>
                <a:gd name="T14" fmla="*/ 5 w 17"/>
                <a:gd name="T15" fmla="*/ 23 h 47"/>
                <a:gd name="T16" fmla="*/ 5 w 17"/>
                <a:gd name="T17" fmla="*/ 20 h 47"/>
                <a:gd name="T18" fmla="*/ 5 w 17"/>
                <a:gd name="T19" fmla="*/ 16 h 47"/>
                <a:gd name="T20" fmla="*/ 5 w 17"/>
                <a:gd name="T21" fmla="*/ 13 h 47"/>
                <a:gd name="T22" fmla="*/ 10 w 17"/>
                <a:gd name="T23" fmla="*/ 10 h 47"/>
                <a:gd name="T24" fmla="*/ 10 w 17"/>
                <a:gd name="T25" fmla="*/ 7 h 47"/>
                <a:gd name="T26" fmla="*/ 10 w 17"/>
                <a:gd name="T27" fmla="*/ 4 h 47"/>
                <a:gd name="T28" fmla="*/ 10 w 17"/>
                <a:gd name="T29" fmla="*/ 2 h 47"/>
                <a:gd name="T30" fmla="*/ 10 w 17"/>
                <a:gd name="T31" fmla="*/ 1 h 47"/>
                <a:gd name="T32" fmla="*/ 10 w 17"/>
                <a:gd name="T33" fmla="*/ 0 h 47"/>
                <a:gd name="T34" fmla="*/ 16 w 17"/>
                <a:gd name="T35" fmla="*/ 0 h 47"/>
                <a:gd name="T36" fmla="*/ 16 w 17"/>
                <a:gd name="T37" fmla="*/ 1 h 47"/>
                <a:gd name="T38" fmla="*/ 16 w 17"/>
                <a:gd name="T39" fmla="*/ 2 h 47"/>
                <a:gd name="T40" fmla="*/ 16 w 17"/>
                <a:gd name="T41" fmla="*/ 4 h 47"/>
                <a:gd name="T42" fmla="*/ 16 w 17"/>
                <a:gd name="T43" fmla="*/ 7 h 47"/>
                <a:gd name="T44" fmla="*/ 10 w 17"/>
                <a:gd name="T45" fmla="*/ 10 h 47"/>
                <a:gd name="T46" fmla="*/ 10 w 17"/>
                <a:gd name="T47" fmla="*/ 13 h 47"/>
                <a:gd name="T48" fmla="*/ 10 w 17"/>
                <a:gd name="T49" fmla="*/ 16 h 47"/>
                <a:gd name="T50" fmla="*/ 10 w 17"/>
                <a:gd name="T51" fmla="*/ 20 h 47"/>
                <a:gd name="T52" fmla="*/ 10 w 17"/>
                <a:gd name="T53" fmla="*/ 23 h 47"/>
                <a:gd name="T54" fmla="*/ 10 w 17"/>
                <a:gd name="T55" fmla="*/ 27 h 47"/>
                <a:gd name="T56" fmla="*/ 5 w 17"/>
                <a:gd name="T57" fmla="*/ 31 h 47"/>
                <a:gd name="T58" fmla="*/ 5 w 17"/>
                <a:gd name="T59" fmla="*/ 34 h 47"/>
                <a:gd name="T60" fmla="*/ 5 w 17"/>
                <a:gd name="T61" fmla="*/ 38 h 47"/>
                <a:gd name="T62" fmla="*/ 5 w 17"/>
                <a:gd name="T63" fmla="*/ 41 h 47"/>
                <a:gd name="T64" fmla="*/ 5 w 17"/>
                <a:gd name="T65" fmla="*/ 44 h 47"/>
                <a:gd name="T66" fmla="*/ 5 w 17"/>
                <a:gd name="T67" fmla="*/ 46 h 47"/>
                <a:gd name="T68" fmla="*/ 0 w 17"/>
                <a:gd name="T69" fmla="*/ 46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 h="47">
                  <a:moveTo>
                    <a:pt x="0" y="46"/>
                  </a:moveTo>
                  <a:lnTo>
                    <a:pt x="0" y="44"/>
                  </a:lnTo>
                  <a:lnTo>
                    <a:pt x="0" y="41"/>
                  </a:lnTo>
                  <a:lnTo>
                    <a:pt x="0" y="38"/>
                  </a:lnTo>
                  <a:lnTo>
                    <a:pt x="0" y="34"/>
                  </a:lnTo>
                  <a:lnTo>
                    <a:pt x="0" y="31"/>
                  </a:lnTo>
                  <a:lnTo>
                    <a:pt x="5" y="27"/>
                  </a:lnTo>
                  <a:lnTo>
                    <a:pt x="5" y="23"/>
                  </a:lnTo>
                  <a:lnTo>
                    <a:pt x="5" y="20"/>
                  </a:lnTo>
                  <a:lnTo>
                    <a:pt x="5" y="16"/>
                  </a:lnTo>
                  <a:lnTo>
                    <a:pt x="5" y="13"/>
                  </a:lnTo>
                  <a:lnTo>
                    <a:pt x="10" y="10"/>
                  </a:lnTo>
                  <a:lnTo>
                    <a:pt x="10" y="7"/>
                  </a:lnTo>
                  <a:lnTo>
                    <a:pt x="10" y="4"/>
                  </a:lnTo>
                  <a:lnTo>
                    <a:pt x="10" y="2"/>
                  </a:lnTo>
                  <a:lnTo>
                    <a:pt x="10" y="1"/>
                  </a:lnTo>
                  <a:lnTo>
                    <a:pt x="10" y="0"/>
                  </a:lnTo>
                  <a:lnTo>
                    <a:pt x="16" y="0"/>
                  </a:lnTo>
                  <a:lnTo>
                    <a:pt x="16" y="1"/>
                  </a:lnTo>
                  <a:lnTo>
                    <a:pt x="16" y="2"/>
                  </a:lnTo>
                  <a:lnTo>
                    <a:pt x="16" y="4"/>
                  </a:lnTo>
                  <a:lnTo>
                    <a:pt x="16" y="7"/>
                  </a:lnTo>
                  <a:lnTo>
                    <a:pt x="10" y="10"/>
                  </a:lnTo>
                  <a:lnTo>
                    <a:pt x="10" y="13"/>
                  </a:lnTo>
                  <a:lnTo>
                    <a:pt x="10" y="16"/>
                  </a:lnTo>
                  <a:lnTo>
                    <a:pt x="10" y="20"/>
                  </a:lnTo>
                  <a:lnTo>
                    <a:pt x="10" y="23"/>
                  </a:lnTo>
                  <a:lnTo>
                    <a:pt x="10" y="27"/>
                  </a:lnTo>
                  <a:lnTo>
                    <a:pt x="5" y="31"/>
                  </a:lnTo>
                  <a:lnTo>
                    <a:pt x="5" y="34"/>
                  </a:lnTo>
                  <a:lnTo>
                    <a:pt x="5" y="38"/>
                  </a:lnTo>
                  <a:lnTo>
                    <a:pt x="5" y="41"/>
                  </a:lnTo>
                  <a:lnTo>
                    <a:pt x="5" y="44"/>
                  </a:lnTo>
                  <a:lnTo>
                    <a:pt x="5" y="46"/>
                  </a:lnTo>
                  <a:lnTo>
                    <a:pt x="0" y="46"/>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10" name="Freeform 261"/>
            <p:cNvSpPr>
              <a:spLocks/>
            </p:cNvSpPr>
            <p:nvPr/>
          </p:nvSpPr>
          <p:spPr bwMode="auto">
            <a:xfrm>
              <a:off x="2817" y="2019"/>
              <a:ext cx="17" cy="1"/>
            </a:xfrm>
            <a:custGeom>
              <a:avLst/>
              <a:gdLst>
                <a:gd name="T0" fmla="*/ 16 w 17"/>
                <a:gd name="T1" fmla="*/ 0 h 1"/>
                <a:gd name="T2" fmla="*/ 16 w 17"/>
                <a:gd name="T3" fmla="*/ 0 h 1"/>
                <a:gd name="T4" fmla="*/ 0 w 17"/>
                <a:gd name="T5" fmla="*/ 0 h 1"/>
                <a:gd name="T6" fmla="*/ 16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16" y="0"/>
                  </a:moveTo>
                  <a:lnTo>
                    <a:pt x="16" y="0"/>
                  </a:lnTo>
                  <a:lnTo>
                    <a:pt x="0" y="0"/>
                  </a:lnTo>
                  <a:lnTo>
                    <a:pt x="16"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11" name="Freeform 262"/>
            <p:cNvSpPr>
              <a:spLocks/>
            </p:cNvSpPr>
            <p:nvPr/>
          </p:nvSpPr>
          <p:spPr bwMode="auto">
            <a:xfrm>
              <a:off x="2781" y="1919"/>
              <a:ext cx="42" cy="101"/>
            </a:xfrm>
            <a:custGeom>
              <a:avLst/>
              <a:gdLst>
                <a:gd name="T0" fmla="*/ 0 w 42"/>
                <a:gd name="T1" fmla="*/ 4 h 101"/>
                <a:gd name="T2" fmla="*/ 1 w 42"/>
                <a:gd name="T3" fmla="*/ 7 h 101"/>
                <a:gd name="T4" fmla="*/ 2 w 42"/>
                <a:gd name="T5" fmla="*/ 10 h 101"/>
                <a:gd name="T6" fmla="*/ 4 w 42"/>
                <a:gd name="T7" fmla="*/ 15 h 101"/>
                <a:gd name="T8" fmla="*/ 5 w 42"/>
                <a:gd name="T9" fmla="*/ 20 h 101"/>
                <a:gd name="T10" fmla="*/ 7 w 42"/>
                <a:gd name="T11" fmla="*/ 26 h 101"/>
                <a:gd name="T12" fmla="*/ 9 w 42"/>
                <a:gd name="T13" fmla="*/ 32 h 101"/>
                <a:gd name="T14" fmla="*/ 11 w 42"/>
                <a:gd name="T15" fmla="*/ 39 h 101"/>
                <a:gd name="T16" fmla="*/ 13 w 42"/>
                <a:gd name="T17" fmla="*/ 47 h 101"/>
                <a:gd name="T18" fmla="*/ 16 w 42"/>
                <a:gd name="T19" fmla="*/ 54 h 101"/>
                <a:gd name="T20" fmla="*/ 18 w 42"/>
                <a:gd name="T21" fmla="*/ 61 h 101"/>
                <a:gd name="T22" fmla="*/ 20 w 42"/>
                <a:gd name="T23" fmla="*/ 69 h 101"/>
                <a:gd name="T24" fmla="*/ 23 w 42"/>
                <a:gd name="T25" fmla="*/ 76 h 101"/>
                <a:gd name="T26" fmla="*/ 25 w 42"/>
                <a:gd name="T27" fmla="*/ 83 h 101"/>
                <a:gd name="T28" fmla="*/ 28 w 42"/>
                <a:gd name="T29" fmla="*/ 89 h 101"/>
                <a:gd name="T30" fmla="*/ 30 w 42"/>
                <a:gd name="T31" fmla="*/ 94 h 101"/>
                <a:gd name="T32" fmla="*/ 33 w 42"/>
                <a:gd name="T33" fmla="*/ 99 h 101"/>
                <a:gd name="T34" fmla="*/ 36 w 42"/>
                <a:gd name="T35" fmla="*/ 100 h 101"/>
                <a:gd name="T36" fmla="*/ 40 w 42"/>
                <a:gd name="T37" fmla="*/ 99 h 101"/>
                <a:gd name="T38" fmla="*/ 41 w 42"/>
                <a:gd name="T39" fmla="*/ 94 h 101"/>
                <a:gd name="T40" fmla="*/ 39 w 42"/>
                <a:gd name="T41" fmla="*/ 87 h 101"/>
                <a:gd name="T42" fmla="*/ 37 w 42"/>
                <a:gd name="T43" fmla="*/ 80 h 101"/>
                <a:gd name="T44" fmla="*/ 34 w 42"/>
                <a:gd name="T45" fmla="*/ 72 h 101"/>
                <a:gd name="T46" fmla="*/ 31 w 42"/>
                <a:gd name="T47" fmla="*/ 62 h 101"/>
                <a:gd name="T48" fmla="*/ 27 w 42"/>
                <a:gd name="T49" fmla="*/ 51 h 101"/>
                <a:gd name="T50" fmla="*/ 23 w 42"/>
                <a:gd name="T51" fmla="*/ 40 h 101"/>
                <a:gd name="T52" fmla="*/ 20 w 42"/>
                <a:gd name="T53" fmla="*/ 30 h 101"/>
                <a:gd name="T54" fmla="*/ 17 w 42"/>
                <a:gd name="T55" fmla="*/ 19 h 101"/>
                <a:gd name="T56" fmla="*/ 15 w 42"/>
                <a:gd name="T57" fmla="*/ 13 h 101"/>
                <a:gd name="T58" fmla="*/ 14 w 42"/>
                <a:gd name="T59" fmla="*/ 10 h 101"/>
                <a:gd name="T60" fmla="*/ 11 w 42"/>
                <a:gd name="T61" fmla="*/ 7 h 101"/>
                <a:gd name="T62" fmla="*/ 9 w 42"/>
                <a:gd name="T63" fmla="*/ 4 h 101"/>
                <a:gd name="T64" fmla="*/ 6 w 42"/>
                <a:gd name="T65" fmla="*/ 2 h 101"/>
                <a:gd name="T66" fmla="*/ 3 w 42"/>
                <a:gd name="T67" fmla="*/ 0 h 101"/>
                <a:gd name="T68" fmla="*/ 1 w 42"/>
                <a:gd name="T69" fmla="*/ 1 h 101"/>
                <a:gd name="T70" fmla="*/ 0 w 42"/>
                <a:gd name="T71" fmla="*/ 3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 h="101">
                  <a:moveTo>
                    <a:pt x="0" y="3"/>
                  </a:moveTo>
                  <a:lnTo>
                    <a:pt x="0" y="4"/>
                  </a:lnTo>
                  <a:lnTo>
                    <a:pt x="1" y="5"/>
                  </a:lnTo>
                  <a:lnTo>
                    <a:pt x="1" y="7"/>
                  </a:lnTo>
                  <a:lnTo>
                    <a:pt x="2" y="8"/>
                  </a:lnTo>
                  <a:lnTo>
                    <a:pt x="2" y="10"/>
                  </a:lnTo>
                  <a:lnTo>
                    <a:pt x="3" y="12"/>
                  </a:lnTo>
                  <a:lnTo>
                    <a:pt x="4" y="15"/>
                  </a:lnTo>
                  <a:lnTo>
                    <a:pt x="5" y="17"/>
                  </a:lnTo>
                  <a:lnTo>
                    <a:pt x="5" y="20"/>
                  </a:lnTo>
                  <a:lnTo>
                    <a:pt x="6" y="23"/>
                  </a:lnTo>
                  <a:lnTo>
                    <a:pt x="7" y="26"/>
                  </a:lnTo>
                  <a:lnTo>
                    <a:pt x="8" y="29"/>
                  </a:lnTo>
                  <a:lnTo>
                    <a:pt x="9" y="32"/>
                  </a:lnTo>
                  <a:lnTo>
                    <a:pt x="10" y="36"/>
                  </a:lnTo>
                  <a:lnTo>
                    <a:pt x="11" y="39"/>
                  </a:lnTo>
                  <a:lnTo>
                    <a:pt x="12" y="43"/>
                  </a:lnTo>
                  <a:lnTo>
                    <a:pt x="13" y="47"/>
                  </a:lnTo>
                  <a:lnTo>
                    <a:pt x="14" y="50"/>
                  </a:lnTo>
                  <a:lnTo>
                    <a:pt x="16" y="54"/>
                  </a:lnTo>
                  <a:lnTo>
                    <a:pt x="17" y="58"/>
                  </a:lnTo>
                  <a:lnTo>
                    <a:pt x="18" y="61"/>
                  </a:lnTo>
                  <a:lnTo>
                    <a:pt x="19" y="65"/>
                  </a:lnTo>
                  <a:lnTo>
                    <a:pt x="20" y="69"/>
                  </a:lnTo>
                  <a:lnTo>
                    <a:pt x="22" y="72"/>
                  </a:lnTo>
                  <a:lnTo>
                    <a:pt x="23" y="76"/>
                  </a:lnTo>
                  <a:lnTo>
                    <a:pt x="24" y="79"/>
                  </a:lnTo>
                  <a:lnTo>
                    <a:pt x="25" y="83"/>
                  </a:lnTo>
                  <a:lnTo>
                    <a:pt x="27" y="86"/>
                  </a:lnTo>
                  <a:lnTo>
                    <a:pt x="28" y="89"/>
                  </a:lnTo>
                  <a:lnTo>
                    <a:pt x="29" y="92"/>
                  </a:lnTo>
                  <a:lnTo>
                    <a:pt x="30" y="94"/>
                  </a:lnTo>
                  <a:lnTo>
                    <a:pt x="32" y="97"/>
                  </a:lnTo>
                  <a:lnTo>
                    <a:pt x="33" y="99"/>
                  </a:lnTo>
                  <a:lnTo>
                    <a:pt x="34" y="100"/>
                  </a:lnTo>
                  <a:lnTo>
                    <a:pt x="36" y="100"/>
                  </a:lnTo>
                  <a:lnTo>
                    <a:pt x="38" y="100"/>
                  </a:lnTo>
                  <a:lnTo>
                    <a:pt x="40" y="99"/>
                  </a:lnTo>
                  <a:lnTo>
                    <a:pt x="41" y="97"/>
                  </a:lnTo>
                  <a:lnTo>
                    <a:pt x="41" y="94"/>
                  </a:lnTo>
                  <a:lnTo>
                    <a:pt x="40" y="90"/>
                  </a:lnTo>
                  <a:lnTo>
                    <a:pt x="39" y="87"/>
                  </a:lnTo>
                  <a:lnTo>
                    <a:pt x="38" y="84"/>
                  </a:lnTo>
                  <a:lnTo>
                    <a:pt x="37" y="80"/>
                  </a:lnTo>
                  <a:lnTo>
                    <a:pt x="35" y="76"/>
                  </a:lnTo>
                  <a:lnTo>
                    <a:pt x="34" y="72"/>
                  </a:lnTo>
                  <a:lnTo>
                    <a:pt x="32" y="67"/>
                  </a:lnTo>
                  <a:lnTo>
                    <a:pt x="31" y="62"/>
                  </a:lnTo>
                  <a:lnTo>
                    <a:pt x="29" y="57"/>
                  </a:lnTo>
                  <a:lnTo>
                    <a:pt x="27" y="51"/>
                  </a:lnTo>
                  <a:lnTo>
                    <a:pt x="25" y="46"/>
                  </a:lnTo>
                  <a:lnTo>
                    <a:pt x="23" y="40"/>
                  </a:lnTo>
                  <a:lnTo>
                    <a:pt x="22" y="35"/>
                  </a:lnTo>
                  <a:lnTo>
                    <a:pt x="20" y="30"/>
                  </a:lnTo>
                  <a:lnTo>
                    <a:pt x="18" y="24"/>
                  </a:lnTo>
                  <a:lnTo>
                    <a:pt x="17" y="19"/>
                  </a:lnTo>
                  <a:lnTo>
                    <a:pt x="16" y="15"/>
                  </a:lnTo>
                  <a:lnTo>
                    <a:pt x="15" y="13"/>
                  </a:lnTo>
                  <a:lnTo>
                    <a:pt x="14" y="12"/>
                  </a:lnTo>
                  <a:lnTo>
                    <a:pt x="14" y="10"/>
                  </a:lnTo>
                  <a:lnTo>
                    <a:pt x="13" y="9"/>
                  </a:lnTo>
                  <a:lnTo>
                    <a:pt x="11" y="7"/>
                  </a:lnTo>
                  <a:lnTo>
                    <a:pt x="10" y="6"/>
                  </a:lnTo>
                  <a:lnTo>
                    <a:pt x="9" y="4"/>
                  </a:lnTo>
                  <a:lnTo>
                    <a:pt x="7" y="3"/>
                  </a:lnTo>
                  <a:lnTo>
                    <a:pt x="6" y="2"/>
                  </a:lnTo>
                  <a:lnTo>
                    <a:pt x="5" y="1"/>
                  </a:lnTo>
                  <a:lnTo>
                    <a:pt x="3" y="0"/>
                  </a:lnTo>
                  <a:lnTo>
                    <a:pt x="2" y="0"/>
                  </a:lnTo>
                  <a:lnTo>
                    <a:pt x="1" y="1"/>
                  </a:lnTo>
                  <a:lnTo>
                    <a:pt x="0" y="2"/>
                  </a:lnTo>
                  <a:lnTo>
                    <a:pt x="0" y="3"/>
                  </a:lnTo>
                </a:path>
              </a:pathLst>
            </a:custGeom>
            <a:solidFill>
              <a:srgbClr val="74806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12" name="Freeform 263"/>
            <p:cNvSpPr>
              <a:spLocks/>
            </p:cNvSpPr>
            <p:nvPr/>
          </p:nvSpPr>
          <p:spPr bwMode="auto">
            <a:xfrm>
              <a:off x="2786" y="1930"/>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13" name="Freeform 264"/>
            <p:cNvSpPr>
              <a:spLocks/>
            </p:cNvSpPr>
            <p:nvPr/>
          </p:nvSpPr>
          <p:spPr bwMode="auto">
            <a:xfrm>
              <a:off x="2786" y="1930"/>
              <a:ext cx="31" cy="81"/>
            </a:xfrm>
            <a:custGeom>
              <a:avLst/>
              <a:gdLst>
                <a:gd name="T0" fmla="*/ 29 w 31"/>
                <a:gd name="T1" fmla="*/ 80 h 81"/>
                <a:gd name="T2" fmla="*/ 27 w 31"/>
                <a:gd name="T3" fmla="*/ 77 h 81"/>
                <a:gd name="T4" fmla="*/ 25 w 31"/>
                <a:gd name="T5" fmla="*/ 73 h 81"/>
                <a:gd name="T6" fmla="*/ 23 w 31"/>
                <a:gd name="T7" fmla="*/ 69 h 81"/>
                <a:gd name="T8" fmla="*/ 21 w 31"/>
                <a:gd name="T9" fmla="*/ 63 h 81"/>
                <a:gd name="T10" fmla="*/ 19 w 31"/>
                <a:gd name="T11" fmla="*/ 58 h 81"/>
                <a:gd name="T12" fmla="*/ 16 w 31"/>
                <a:gd name="T13" fmla="*/ 51 h 81"/>
                <a:gd name="T14" fmla="*/ 14 w 31"/>
                <a:gd name="T15" fmla="*/ 45 h 81"/>
                <a:gd name="T16" fmla="*/ 12 w 31"/>
                <a:gd name="T17" fmla="*/ 38 h 81"/>
                <a:gd name="T18" fmla="*/ 10 w 31"/>
                <a:gd name="T19" fmla="*/ 31 h 81"/>
                <a:gd name="T20" fmla="*/ 8 w 31"/>
                <a:gd name="T21" fmla="*/ 25 h 81"/>
                <a:gd name="T22" fmla="*/ 6 w 31"/>
                <a:gd name="T23" fmla="*/ 19 h 81"/>
                <a:gd name="T24" fmla="*/ 4 w 31"/>
                <a:gd name="T25" fmla="*/ 13 h 81"/>
                <a:gd name="T26" fmla="*/ 3 w 31"/>
                <a:gd name="T27" fmla="*/ 9 h 81"/>
                <a:gd name="T28" fmla="*/ 1 w 31"/>
                <a:gd name="T29" fmla="*/ 5 h 81"/>
                <a:gd name="T30" fmla="*/ 1 w 31"/>
                <a:gd name="T31" fmla="*/ 2 h 81"/>
                <a:gd name="T32" fmla="*/ 0 w 31"/>
                <a:gd name="T33" fmla="*/ 1 h 81"/>
                <a:gd name="T34" fmla="*/ 1 w 31"/>
                <a:gd name="T35" fmla="*/ 0 h 81"/>
                <a:gd name="T36" fmla="*/ 2 w 31"/>
                <a:gd name="T37" fmla="*/ 2 h 81"/>
                <a:gd name="T38" fmla="*/ 3 w 31"/>
                <a:gd name="T39" fmla="*/ 5 h 81"/>
                <a:gd name="T40" fmla="*/ 4 w 31"/>
                <a:gd name="T41" fmla="*/ 8 h 81"/>
                <a:gd name="T42" fmla="*/ 6 w 31"/>
                <a:gd name="T43" fmla="*/ 13 h 81"/>
                <a:gd name="T44" fmla="*/ 7 w 31"/>
                <a:gd name="T45" fmla="*/ 19 h 81"/>
                <a:gd name="T46" fmla="*/ 9 w 31"/>
                <a:gd name="T47" fmla="*/ 24 h 81"/>
                <a:gd name="T48" fmla="*/ 11 w 31"/>
                <a:gd name="T49" fmla="*/ 31 h 81"/>
                <a:gd name="T50" fmla="*/ 13 w 31"/>
                <a:gd name="T51" fmla="*/ 38 h 81"/>
                <a:gd name="T52" fmla="*/ 16 w 31"/>
                <a:gd name="T53" fmla="*/ 44 h 81"/>
                <a:gd name="T54" fmla="*/ 18 w 31"/>
                <a:gd name="T55" fmla="*/ 51 h 81"/>
                <a:gd name="T56" fmla="*/ 20 w 31"/>
                <a:gd name="T57" fmla="*/ 57 h 81"/>
                <a:gd name="T58" fmla="*/ 22 w 31"/>
                <a:gd name="T59" fmla="*/ 63 h 81"/>
                <a:gd name="T60" fmla="*/ 24 w 31"/>
                <a:gd name="T61" fmla="*/ 68 h 81"/>
                <a:gd name="T62" fmla="*/ 27 w 31"/>
                <a:gd name="T63" fmla="*/ 73 h 81"/>
                <a:gd name="T64" fmla="*/ 28 w 31"/>
                <a:gd name="T65" fmla="*/ 77 h 81"/>
                <a:gd name="T66" fmla="*/ 30 w 31"/>
                <a:gd name="T67" fmla="*/ 79 h 81"/>
                <a:gd name="T68" fmla="*/ 29 w 31"/>
                <a:gd name="T69" fmla="*/ 80 h 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 h="81">
                  <a:moveTo>
                    <a:pt x="29" y="80"/>
                  </a:moveTo>
                  <a:lnTo>
                    <a:pt x="27" y="77"/>
                  </a:lnTo>
                  <a:lnTo>
                    <a:pt x="25" y="73"/>
                  </a:lnTo>
                  <a:lnTo>
                    <a:pt x="23" y="69"/>
                  </a:lnTo>
                  <a:lnTo>
                    <a:pt x="21" y="63"/>
                  </a:lnTo>
                  <a:lnTo>
                    <a:pt x="19" y="58"/>
                  </a:lnTo>
                  <a:lnTo>
                    <a:pt x="16" y="51"/>
                  </a:lnTo>
                  <a:lnTo>
                    <a:pt x="14" y="45"/>
                  </a:lnTo>
                  <a:lnTo>
                    <a:pt x="12" y="38"/>
                  </a:lnTo>
                  <a:lnTo>
                    <a:pt x="10" y="31"/>
                  </a:lnTo>
                  <a:lnTo>
                    <a:pt x="8" y="25"/>
                  </a:lnTo>
                  <a:lnTo>
                    <a:pt x="6" y="19"/>
                  </a:lnTo>
                  <a:lnTo>
                    <a:pt x="4" y="13"/>
                  </a:lnTo>
                  <a:lnTo>
                    <a:pt x="3" y="9"/>
                  </a:lnTo>
                  <a:lnTo>
                    <a:pt x="1" y="5"/>
                  </a:lnTo>
                  <a:lnTo>
                    <a:pt x="1" y="2"/>
                  </a:lnTo>
                  <a:lnTo>
                    <a:pt x="0" y="1"/>
                  </a:lnTo>
                  <a:lnTo>
                    <a:pt x="1" y="0"/>
                  </a:lnTo>
                  <a:lnTo>
                    <a:pt x="2" y="2"/>
                  </a:lnTo>
                  <a:lnTo>
                    <a:pt x="3" y="5"/>
                  </a:lnTo>
                  <a:lnTo>
                    <a:pt x="4" y="8"/>
                  </a:lnTo>
                  <a:lnTo>
                    <a:pt x="6" y="13"/>
                  </a:lnTo>
                  <a:lnTo>
                    <a:pt x="7" y="19"/>
                  </a:lnTo>
                  <a:lnTo>
                    <a:pt x="9" y="24"/>
                  </a:lnTo>
                  <a:lnTo>
                    <a:pt x="11" y="31"/>
                  </a:lnTo>
                  <a:lnTo>
                    <a:pt x="13" y="38"/>
                  </a:lnTo>
                  <a:lnTo>
                    <a:pt x="16" y="44"/>
                  </a:lnTo>
                  <a:lnTo>
                    <a:pt x="18" y="51"/>
                  </a:lnTo>
                  <a:lnTo>
                    <a:pt x="20" y="57"/>
                  </a:lnTo>
                  <a:lnTo>
                    <a:pt x="22" y="63"/>
                  </a:lnTo>
                  <a:lnTo>
                    <a:pt x="24" y="68"/>
                  </a:lnTo>
                  <a:lnTo>
                    <a:pt x="27" y="73"/>
                  </a:lnTo>
                  <a:lnTo>
                    <a:pt x="28" y="77"/>
                  </a:lnTo>
                  <a:lnTo>
                    <a:pt x="30" y="79"/>
                  </a:lnTo>
                  <a:lnTo>
                    <a:pt x="29" y="8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14" name="Freeform 265"/>
            <p:cNvSpPr>
              <a:spLocks/>
            </p:cNvSpPr>
            <p:nvPr/>
          </p:nvSpPr>
          <p:spPr bwMode="auto">
            <a:xfrm>
              <a:off x="2786" y="1930"/>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15" name="Freeform 266"/>
            <p:cNvSpPr>
              <a:spLocks/>
            </p:cNvSpPr>
            <p:nvPr/>
          </p:nvSpPr>
          <p:spPr bwMode="auto">
            <a:xfrm>
              <a:off x="2777" y="1877"/>
              <a:ext cx="24" cy="52"/>
            </a:xfrm>
            <a:custGeom>
              <a:avLst/>
              <a:gdLst>
                <a:gd name="T0" fmla="*/ 23 w 24"/>
                <a:gd name="T1" fmla="*/ 0 h 52"/>
                <a:gd name="T2" fmla="*/ 22 w 24"/>
                <a:gd name="T3" fmla="*/ 4 h 52"/>
                <a:gd name="T4" fmla="*/ 22 w 24"/>
                <a:gd name="T5" fmla="*/ 8 h 52"/>
                <a:gd name="T6" fmla="*/ 21 w 24"/>
                <a:gd name="T7" fmla="*/ 11 h 52"/>
                <a:gd name="T8" fmla="*/ 20 w 24"/>
                <a:gd name="T9" fmla="*/ 15 h 52"/>
                <a:gd name="T10" fmla="*/ 20 w 24"/>
                <a:gd name="T11" fmla="*/ 19 h 52"/>
                <a:gd name="T12" fmla="*/ 19 w 24"/>
                <a:gd name="T13" fmla="*/ 23 h 52"/>
                <a:gd name="T14" fmla="*/ 19 w 24"/>
                <a:gd name="T15" fmla="*/ 26 h 52"/>
                <a:gd name="T16" fmla="*/ 18 w 24"/>
                <a:gd name="T17" fmla="*/ 30 h 52"/>
                <a:gd name="T18" fmla="*/ 17 w 24"/>
                <a:gd name="T19" fmla="*/ 33 h 52"/>
                <a:gd name="T20" fmla="*/ 17 w 24"/>
                <a:gd name="T21" fmla="*/ 36 h 52"/>
                <a:gd name="T22" fmla="*/ 17 w 24"/>
                <a:gd name="T23" fmla="*/ 39 h 52"/>
                <a:gd name="T24" fmla="*/ 16 w 24"/>
                <a:gd name="T25" fmla="*/ 41 h 52"/>
                <a:gd name="T26" fmla="*/ 16 w 24"/>
                <a:gd name="T27" fmla="*/ 44 h 52"/>
                <a:gd name="T28" fmla="*/ 16 w 24"/>
                <a:gd name="T29" fmla="*/ 45 h 52"/>
                <a:gd name="T30" fmla="*/ 16 w 24"/>
                <a:gd name="T31" fmla="*/ 47 h 52"/>
                <a:gd name="T32" fmla="*/ 16 w 24"/>
                <a:gd name="T33" fmla="*/ 48 h 52"/>
                <a:gd name="T34" fmla="*/ 15 w 24"/>
                <a:gd name="T35" fmla="*/ 50 h 52"/>
                <a:gd name="T36" fmla="*/ 13 w 24"/>
                <a:gd name="T37" fmla="*/ 50 h 52"/>
                <a:gd name="T38" fmla="*/ 11 w 24"/>
                <a:gd name="T39" fmla="*/ 51 h 52"/>
                <a:gd name="T40" fmla="*/ 8 w 24"/>
                <a:gd name="T41" fmla="*/ 51 h 52"/>
                <a:gd name="T42" fmla="*/ 6 w 24"/>
                <a:gd name="T43" fmla="*/ 50 h 52"/>
                <a:gd name="T44" fmla="*/ 4 w 24"/>
                <a:gd name="T45" fmla="*/ 49 h 52"/>
                <a:gd name="T46" fmla="*/ 2 w 24"/>
                <a:gd name="T47" fmla="*/ 47 h 52"/>
                <a:gd name="T48" fmla="*/ 1 w 24"/>
                <a:gd name="T49" fmla="*/ 45 h 52"/>
                <a:gd name="T50" fmla="*/ 1 w 24"/>
                <a:gd name="T51" fmla="*/ 43 h 52"/>
                <a:gd name="T52" fmla="*/ 0 w 24"/>
                <a:gd name="T53" fmla="*/ 41 h 52"/>
                <a:gd name="T54" fmla="*/ 0 w 24"/>
                <a:gd name="T55" fmla="*/ 38 h 52"/>
                <a:gd name="T56" fmla="*/ 0 w 24"/>
                <a:gd name="T57" fmla="*/ 36 h 52"/>
                <a:gd name="T58" fmla="*/ 0 w 24"/>
                <a:gd name="T59" fmla="*/ 34 h 52"/>
                <a:gd name="T60" fmla="*/ 0 w 24"/>
                <a:gd name="T61" fmla="*/ 32 h 52"/>
                <a:gd name="T62" fmla="*/ 0 w 24"/>
                <a:gd name="T63" fmla="*/ 30 h 52"/>
                <a:gd name="T64" fmla="*/ 0 w 24"/>
                <a:gd name="T65" fmla="*/ 27 h 52"/>
                <a:gd name="T66" fmla="*/ 1 w 24"/>
                <a:gd name="T67" fmla="*/ 25 h 52"/>
                <a:gd name="T68" fmla="*/ 1 w 24"/>
                <a:gd name="T69" fmla="*/ 23 h 52"/>
                <a:gd name="T70" fmla="*/ 1 w 24"/>
                <a:gd name="T71" fmla="*/ 20 h 52"/>
                <a:gd name="T72" fmla="*/ 1 w 24"/>
                <a:gd name="T73" fmla="*/ 18 h 52"/>
                <a:gd name="T74" fmla="*/ 2 w 24"/>
                <a:gd name="T75" fmla="*/ 15 h 52"/>
                <a:gd name="T76" fmla="*/ 2 w 24"/>
                <a:gd name="T77" fmla="*/ 12 h 52"/>
                <a:gd name="T78" fmla="*/ 2 w 24"/>
                <a:gd name="T79" fmla="*/ 9 h 52"/>
                <a:gd name="T80" fmla="*/ 3 w 24"/>
                <a:gd name="T81" fmla="*/ 6 h 52"/>
                <a:gd name="T82" fmla="*/ 5 w 24"/>
                <a:gd name="T83" fmla="*/ 6 h 52"/>
                <a:gd name="T84" fmla="*/ 7 w 24"/>
                <a:gd name="T85" fmla="*/ 5 h 52"/>
                <a:gd name="T86" fmla="*/ 10 w 24"/>
                <a:gd name="T87" fmla="*/ 4 h 52"/>
                <a:gd name="T88" fmla="*/ 13 w 24"/>
                <a:gd name="T89" fmla="*/ 3 h 52"/>
                <a:gd name="T90" fmla="*/ 16 w 24"/>
                <a:gd name="T91" fmla="*/ 2 h 52"/>
                <a:gd name="T92" fmla="*/ 20 w 24"/>
                <a:gd name="T93" fmla="*/ 1 h 52"/>
                <a:gd name="T94" fmla="*/ 23 w 24"/>
                <a:gd name="T95" fmla="*/ 0 h 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4" h="52">
                  <a:moveTo>
                    <a:pt x="23" y="0"/>
                  </a:moveTo>
                  <a:lnTo>
                    <a:pt x="22" y="4"/>
                  </a:lnTo>
                  <a:lnTo>
                    <a:pt x="22" y="8"/>
                  </a:lnTo>
                  <a:lnTo>
                    <a:pt x="21" y="11"/>
                  </a:lnTo>
                  <a:lnTo>
                    <a:pt x="20" y="15"/>
                  </a:lnTo>
                  <a:lnTo>
                    <a:pt x="20" y="19"/>
                  </a:lnTo>
                  <a:lnTo>
                    <a:pt x="19" y="23"/>
                  </a:lnTo>
                  <a:lnTo>
                    <a:pt x="19" y="26"/>
                  </a:lnTo>
                  <a:lnTo>
                    <a:pt x="18" y="30"/>
                  </a:lnTo>
                  <a:lnTo>
                    <a:pt x="17" y="33"/>
                  </a:lnTo>
                  <a:lnTo>
                    <a:pt x="17" y="36"/>
                  </a:lnTo>
                  <a:lnTo>
                    <a:pt x="17" y="39"/>
                  </a:lnTo>
                  <a:lnTo>
                    <a:pt x="16" y="41"/>
                  </a:lnTo>
                  <a:lnTo>
                    <a:pt x="16" y="44"/>
                  </a:lnTo>
                  <a:lnTo>
                    <a:pt x="16" y="45"/>
                  </a:lnTo>
                  <a:lnTo>
                    <a:pt x="16" y="47"/>
                  </a:lnTo>
                  <a:lnTo>
                    <a:pt x="16" y="48"/>
                  </a:lnTo>
                  <a:lnTo>
                    <a:pt x="15" y="50"/>
                  </a:lnTo>
                  <a:lnTo>
                    <a:pt x="13" y="50"/>
                  </a:lnTo>
                  <a:lnTo>
                    <a:pt x="11" y="51"/>
                  </a:lnTo>
                  <a:lnTo>
                    <a:pt x="8" y="51"/>
                  </a:lnTo>
                  <a:lnTo>
                    <a:pt x="6" y="50"/>
                  </a:lnTo>
                  <a:lnTo>
                    <a:pt x="4" y="49"/>
                  </a:lnTo>
                  <a:lnTo>
                    <a:pt x="2" y="47"/>
                  </a:lnTo>
                  <a:lnTo>
                    <a:pt x="1" y="45"/>
                  </a:lnTo>
                  <a:lnTo>
                    <a:pt x="1" y="43"/>
                  </a:lnTo>
                  <a:lnTo>
                    <a:pt x="0" y="41"/>
                  </a:lnTo>
                  <a:lnTo>
                    <a:pt x="0" y="38"/>
                  </a:lnTo>
                  <a:lnTo>
                    <a:pt x="0" y="36"/>
                  </a:lnTo>
                  <a:lnTo>
                    <a:pt x="0" y="34"/>
                  </a:lnTo>
                  <a:lnTo>
                    <a:pt x="0" y="32"/>
                  </a:lnTo>
                  <a:lnTo>
                    <a:pt x="0" y="30"/>
                  </a:lnTo>
                  <a:lnTo>
                    <a:pt x="0" y="27"/>
                  </a:lnTo>
                  <a:lnTo>
                    <a:pt x="1" y="25"/>
                  </a:lnTo>
                  <a:lnTo>
                    <a:pt x="1" y="23"/>
                  </a:lnTo>
                  <a:lnTo>
                    <a:pt x="1" y="20"/>
                  </a:lnTo>
                  <a:lnTo>
                    <a:pt x="1" y="18"/>
                  </a:lnTo>
                  <a:lnTo>
                    <a:pt x="2" y="15"/>
                  </a:lnTo>
                  <a:lnTo>
                    <a:pt x="2" y="12"/>
                  </a:lnTo>
                  <a:lnTo>
                    <a:pt x="2" y="9"/>
                  </a:lnTo>
                  <a:lnTo>
                    <a:pt x="3" y="6"/>
                  </a:lnTo>
                  <a:lnTo>
                    <a:pt x="5" y="6"/>
                  </a:lnTo>
                  <a:lnTo>
                    <a:pt x="7" y="5"/>
                  </a:lnTo>
                  <a:lnTo>
                    <a:pt x="10" y="4"/>
                  </a:lnTo>
                  <a:lnTo>
                    <a:pt x="13" y="3"/>
                  </a:lnTo>
                  <a:lnTo>
                    <a:pt x="16" y="2"/>
                  </a:lnTo>
                  <a:lnTo>
                    <a:pt x="20" y="1"/>
                  </a:lnTo>
                  <a:lnTo>
                    <a:pt x="23" y="0"/>
                  </a:lnTo>
                </a:path>
              </a:pathLst>
            </a:custGeom>
            <a:solidFill>
              <a:srgbClr val="000000"/>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16" name="Freeform 267"/>
            <p:cNvSpPr>
              <a:spLocks/>
            </p:cNvSpPr>
            <p:nvPr/>
          </p:nvSpPr>
          <p:spPr bwMode="auto">
            <a:xfrm>
              <a:off x="2782" y="1907"/>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16" y="16"/>
                  </a:lnTo>
                  <a:lnTo>
                    <a:pt x="0" y="16"/>
                  </a:lnTo>
                  <a:lnTo>
                    <a:pt x="0" y="0"/>
                  </a:lnTo>
                  <a:lnTo>
                    <a:pt x="16" y="0"/>
                  </a:lnTo>
                </a:path>
              </a:pathLst>
            </a:custGeom>
            <a:solidFill>
              <a:srgbClr val="34402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17" name="Freeform 268"/>
            <p:cNvSpPr>
              <a:spLocks/>
            </p:cNvSpPr>
            <p:nvPr/>
          </p:nvSpPr>
          <p:spPr bwMode="auto">
            <a:xfrm>
              <a:off x="2782" y="1884"/>
              <a:ext cx="17" cy="23"/>
            </a:xfrm>
            <a:custGeom>
              <a:avLst/>
              <a:gdLst>
                <a:gd name="T0" fmla="*/ 16 w 17"/>
                <a:gd name="T1" fmla="*/ 0 h 23"/>
                <a:gd name="T2" fmla="*/ 16 w 17"/>
                <a:gd name="T3" fmla="*/ 2 h 23"/>
                <a:gd name="T4" fmla="*/ 16 w 17"/>
                <a:gd name="T5" fmla="*/ 4 h 23"/>
                <a:gd name="T6" fmla="*/ 16 w 17"/>
                <a:gd name="T7" fmla="*/ 6 h 23"/>
                <a:gd name="T8" fmla="*/ 16 w 17"/>
                <a:gd name="T9" fmla="*/ 8 h 23"/>
                <a:gd name="T10" fmla="*/ 16 w 17"/>
                <a:gd name="T11" fmla="*/ 10 h 23"/>
                <a:gd name="T12" fmla="*/ 8 w 17"/>
                <a:gd name="T13" fmla="*/ 11 h 23"/>
                <a:gd name="T14" fmla="*/ 8 w 17"/>
                <a:gd name="T15" fmla="*/ 13 h 23"/>
                <a:gd name="T16" fmla="*/ 8 w 17"/>
                <a:gd name="T17" fmla="*/ 14 h 23"/>
                <a:gd name="T18" fmla="*/ 8 w 17"/>
                <a:gd name="T19" fmla="*/ 16 h 23"/>
                <a:gd name="T20" fmla="*/ 8 w 17"/>
                <a:gd name="T21" fmla="*/ 17 h 23"/>
                <a:gd name="T22" fmla="*/ 8 w 17"/>
                <a:gd name="T23" fmla="*/ 18 h 23"/>
                <a:gd name="T24" fmla="*/ 8 w 17"/>
                <a:gd name="T25" fmla="*/ 19 h 23"/>
                <a:gd name="T26" fmla="*/ 8 w 17"/>
                <a:gd name="T27" fmla="*/ 20 h 23"/>
                <a:gd name="T28" fmla="*/ 8 w 17"/>
                <a:gd name="T29" fmla="*/ 21 h 23"/>
                <a:gd name="T30" fmla="*/ 8 w 17"/>
                <a:gd name="T31" fmla="*/ 22 h 23"/>
                <a:gd name="T32" fmla="*/ 0 w 17"/>
                <a:gd name="T33" fmla="*/ 22 h 23"/>
                <a:gd name="T34" fmla="*/ 0 w 17"/>
                <a:gd name="T35" fmla="*/ 21 h 23"/>
                <a:gd name="T36" fmla="*/ 0 w 17"/>
                <a:gd name="T37" fmla="*/ 20 h 23"/>
                <a:gd name="T38" fmla="*/ 0 w 17"/>
                <a:gd name="T39" fmla="*/ 19 h 23"/>
                <a:gd name="T40" fmla="*/ 0 w 17"/>
                <a:gd name="T41" fmla="*/ 18 h 23"/>
                <a:gd name="T42" fmla="*/ 0 w 17"/>
                <a:gd name="T43" fmla="*/ 17 h 23"/>
                <a:gd name="T44" fmla="*/ 0 w 17"/>
                <a:gd name="T45" fmla="*/ 16 h 23"/>
                <a:gd name="T46" fmla="*/ 0 w 17"/>
                <a:gd name="T47" fmla="*/ 14 h 23"/>
                <a:gd name="T48" fmla="*/ 0 w 17"/>
                <a:gd name="T49" fmla="*/ 13 h 23"/>
                <a:gd name="T50" fmla="*/ 8 w 17"/>
                <a:gd name="T51" fmla="*/ 11 h 23"/>
                <a:gd name="T52" fmla="*/ 8 w 17"/>
                <a:gd name="T53" fmla="*/ 10 h 23"/>
                <a:gd name="T54" fmla="*/ 8 w 17"/>
                <a:gd name="T55" fmla="*/ 8 h 23"/>
                <a:gd name="T56" fmla="*/ 8 w 17"/>
                <a:gd name="T57" fmla="*/ 6 h 23"/>
                <a:gd name="T58" fmla="*/ 8 w 17"/>
                <a:gd name="T59" fmla="*/ 4 h 23"/>
                <a:gd name="T60" fmla="*/ 8 w 17"/>
                <a:gd name="T61" fmla="*/ 2 h 23"/>
                <a:gd name="T62" fmla="*/ 8 w 17"/>
                <a:gd name="T63" fmla="*/ 0 h 23"/>
                <a:gd name="T64" fmla="*/ 16 w 17"/>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23">
                  <a:moveTo>
                    <a:pt x="16" y="0"/>
                  </a:moveTo>
                  <a:lnTo>
                    <a:pt x="16" y="2"/>
                  </a:lnTo>
                  <a:lnTo>
                    <a:pt x="16" y="4"/>
                  </a:lnTo>
                  <a:lnTo>
                    <a:pt x="16" y="6"/>
                  </a:lnTo>
                  <a:lnTo>
                    <a:pt x="16" y="8"/>
                  </a:lnTo>
                  <a:lnTo>
                    <a:pt x="16" y="10"/>
                  </a:lnTo>
                  <a:lnTo>
                    <a:pt x="8" y="11"/>
                  </a:lnTo>
                  <a:lnTo>
                    <a:pt x="8" y="13"/>
                  </a:lnTo>
                  <a:lnTo>
                    <a:pt x="8" y="14"/>
                  </a:lnTo>
                  <a:lnTo>
                    <a:pt x="8" y="16"/>
                  </a:lnTo>
                  <a:lnTo>
                    <a:pt x="8" y="17"/>
                  </a:lnTo>
                  <a:lnTo>
                    <a:pt x="8" y="18"/>
                  </a:lnTo>
                  <a:lnTo>
                    <a:pt x="8" y="19"/>
                  </a:lnTo>
                  <a:lnTo>
                    <a:pt x="8" y="20"/>
                  </a:lnTo>
                  <a:lnTo>
                    <a:pt x="8" y="21"/>
                  </a:lnTo>
                  <a:lnTo>
                    <a:pt x="8" y="22"/>
                  </a:lnTo>
                  <a:lnTo>
                    <a:pt x="0" y="22"/>
                  </a:lnTo>
                  <a:lnTo>
                    <a:pt x="0" y="21"/>
                  </a:lnTo>
                  <a:lnTo>
                    <a:pt x="0" y="20"/>
                  </a:lnTo>
                  <a:lnTo>
                    <a:pt x="0" y="19"/>
                  </a:lnTo>
                  <a:lnTo>
                    <a:pt x="0" y="18"/>
                  </a:lnTo>
                  <a:lnTo>
                    <a:pt x="0" y="17"/>
                  </a:lnTo>
                  <a:lnTo>
                    <a:pt x="0" y="16"/>
                  </a:lnTo>
                  <a:lnTo>
                    <a:pt x="0" y="14"/>
                  </a:lnTo>
                  <a:lnTo>
                    <a:pt x="0" y="13"/>
                  </a:lnTo>
                  <a:lnTo>
                    <a:pt x="8" y="11"/>
                  </a:lnTo>
                  <a:lnTo>
                    <a:pt x="8" y="10"/>
                  </a:lnTo>
                  <a:lnTo>
                    <a:pt x="8" y="8"/>
                  </a:lnTo>
                  <a:lnTo>
                    <a:pt x="8" y="6"/>
                  </a:lnTo>
                  <a:lnTo>
                    <a:pt x="8" y="4"/>
                  </a:lnTo>
                  <a:lnTo>
                    <a:pt x="8" y="2"/>
                  </a:lnTo>
                  <a:lnTo>
                    <a:pt x="8" y="0"/>
                  </a:lnTo>
                  <a:lnTo>
                    <a:pt x="16" y="0"/>
                  </a:lnTo>
                </a:path>
              </a:pathLst>
            </a:custGeom>
            <a:solidFill>
              <a:srgbClr val="34402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18" name="Freeform 269"/>
            <p:cNvSpPr>
              <a:spLocks/>
            </p:cNvSpPr>
            <p:nvPr/>
          </p:nvSpPr>
          <p:spPr bwMode="auto">
            <a:xfrm>
              <a:off x="2782" y="190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0" y="0"/>
                  </a:lnTo>
                  <a:lnTo>
                    <a:pt x="16" y="0"/>
                  </a:lnTo>
                  <a:lnTo>
                    <a:pt x="16" y="16"/>
                  </a:lnTo>
                  <a:lnTo>
                    <a:pt x="0" y="16"/>
                  </a:lnTo>
                </a:path>
              </a:pathLst>
            </a:custGeom>
            <a:solidFill>
              <a:srgbClr val="34402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19" name="Freeform 270"/>
            <p:cNvSpPr>
              <a:spLocks/>
            </p:cNvSpPr>
            <p:nvPr/>
          </p:nvSpPr>
          <p:spPr bwMode="auto">
            <a:xfrm>
              <a:off x="2780" y="1915"/>
              <a:ext cx="17" cy="17"/>
            </a:xfrm>
            <a:custGeom>
              <a:avLst/>
              <a:gdLst>
                <a:gd name="T0" fmla="*/ 8 w 17"/>
                <a:gd name="T1" fmla="*/ 14 h 17"/>
                <a:gd name="T2" fmla="*/ 4 w 17"/>
                <a:gd name="T3" fmla="*/ 14 h 17"/>
                <a:gd name="T4" fmla="*/ 4 w 17"/>
                <a:gd name="T5" fmla="*/ 13 h 17"/>
                <a:gd name="T6" fmla="*/ 4 w 17"/>
                <a:gd name="T7" fmla="*/ 12 h 17"/>
                <a:gd name="T8" fmla="*/ 0 w 17"/>
                <a:gd name="T9" fmla="*/ 10 h 17"/>
                <a:gd name="T10" fmla="*/ 0 w 17"/>
                <a:gd name="T11" fmla="*/ 8 h 17"/>
                <a:gd name="T12" fmla="*/ 0 w 17"/>
                <a:gd name="T13" fmla="*/ 6 h 17"/>
                <a:gd name="T14" fmla="*/ 0 w 17"/>
                <a:gd name="T15" fmla="*/ 4 h 17"/>
                <a:gd name="T16" fmla="*/ 0 w 17"/>
                <a:gd name="T17" fmla="*/ 1 h 17"/>
                <a:gd name="T18" fmla="*/ 4 w 17"/>
                <a:gd name="T19" fmla="*/ 0 h 17"/>
                <a:gd name="T20" fmla="*/ 8 w 17"/>
                <a:gd name="T21" fmla="*/ 1 h 17"/>
                <a:gd name="T22" fmla="*/ 12 w 17"/>
                <a:gd name="T23" fmla="*/ 4 h 17"/>
                <a:gd name="T24" fmla="*/ 16 w 17"/>
                <a:gd name="T25" fmla="*/ 8 h 17"/>
                <a:gd name="T26" fmla="*/ 16 w 17"/>
                <a:gd name="T27" fmla="*/ 12 h 17"/>
                <a:gd name="T28" fmla="*/ 16 w 17"/>
                <a:gd name="T29" fmla="*/ 14 h 17"/>
                <a:gd name="T30" fmla="*/ 12 w 17"/>
                <a:gd name="T31" fmla="*/ 16 h 17"/>
                <a:gd name="T32" fmla="*/ 8 w 17"/>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17">
                  <a:moveTo>
                    <a:pt x="8" y="14"/>
                  </a:moveTo>
                  <a:lnTo>
                    <a:pt x="4" y="14"/>
                  </a:lnTo>
                  <a:lnTo>
                    <a:pt x="4" y="13"/>
                  </a:lnTo>
                  <a:lnTo>
                    <a:pt x="4" y="12"/>
                  </a:lnTo>
                  <a:lnTo>
                    <a:pt x="0" y="10"/>
                  </a:lnTo>
                  <a:lnTo>
                    <a:pt x="0" y="8"/>
                  </a:lnTo>
                  <a:lnTo>
                    <a:pt x="0" y="6"/>
                  </a:lnTo>
                  <a:lnTo>
                    <a:pt x="0" y="4"/>
                  </a:lnTo>
                  <a:lnTo>
                    <a:pt x="0" y="1"/>
                  </a:lnTo>
                  <a:lnTo>
                    <a:pt x="4" y="0"/>
                  </a:lnTo>
                  <a:lnTo>
                    <a:pt x="8" y="1"/>
                  </a:lnTo>
                  <a:lnTo>
                    <a:pt x="12" y="4"/>
                  </a:lnTo>
                  <a:lnTo>
                    <a:pt x="16" y="8"/>
                  </a:lnTo>
                  <a:lnTo>
                    <a:pt x="16" y="12"/>
                  </a:lnTo>
                  <a:lnTo>
                    <a:pt x="16" y="14"/>
                  </a:lnTo>
                  <a:lnTo>
                    <a:pt x="12" y="16"/>
                  </a:lnTo>
                  <a:lnTo>
                    <a:pt x="8" y="14"/>
                  </a:lnTo>
                </a:path>
              </a:pathLst>
            </a:custGeom>
            <a:solidFill>
              <a:srgbClr val="8D745A"/>
            </a:solidFill>
            <a:ln w="12700" cap="rnd" cmpd="sng">
              <a:solidFill>
                <a:srgbClr val="433C2A"/>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620" name="Freeform 271"/>
            <p:cNvSpPr>
              <a:spLocks/>
            </p:cNvSpPr>
            <p:nvPr/>
          </p:nvSpPr>
          <p:spPr bwMode="auto">
            <a:xfrm>
              <a:off x="2781" y="1550"/>
              <a:ext cx="35" cy="63"/>
            </a:xfrm>
            <a:custGeom>
              <a:avLst/>
              <a:gdLst>
                <a:gd name="T0" fmla="*/ 3 w 35"/>
                <a:gd name="T1" fmla="*/ 18 h 63"/>
                <a:gd name="T2" fmla="*/ 2 w 35"/>
                <a:gd name="T3" fmla="*/ 15 h 63"/>
                <a:gd name="T4" fmla="*/ 1 w 35"/>
                <a:gd name="T5" fmla="*/ 13 h 63"/>
                <a:gd name="T6" fmla="*/ 1 w 35"/>
                <a:gd name="T7" fmla="*/ 10 h 63"/>
                <a:gd name="T8" fmla="*/ 1 w 35"/>
                <a:gd name="T9" fmla="*/ 8 h 63"/>
                <a:gd name="T10" fmla="*/ 0 w 35"/>
                <a:gd name="T11" fmla="*/ 6 h 63"/>
                <a:gd name="T12" fmla="*/ 0 w 35"/>
                <a:gd name="T13" fmla="*/ 4 h 63"/>
                <a:gd name="T14" fmla="*/ 0 w 35"/>
                <a:gd name="T15" fmla="*/ 2 h 63"/>
                <a:gd name="T16" fmla="*/ 0 w 35"/>
                <a:gd name="T17" fmla="*/ 0 h 63"/>
                <a:gd name="T18" fmla="*/ 1 w 35"/>
                <a:gd name="T19" fmla="*/ 0 h 63"/>
                <a:gd name="T20" fmla="*/ 2 w 35"/>
                <a:gd name="T21" fmla="*/ 0 h 63"/>
                <a:gd name="T22" fmla="*/ 5 w 35"/>
                <a:gd name="T23" fmla="*/ 1 h 63"/>
                <a:gd name="T24" fmla="*/ 8 w 35"/>
                <a:gd name="T25" fmla="*/ 2 h 63"/>
                <a:gd name="T26" fmla="*/ 12 w 35"/>
                <a:gd name="T27" fmla="*/ 3 h 63"/>
                <a:gd name="T28" fmla="*/ 15 w 35"/>
                <a:gd name="T29" fmla="*/ 4 h 63"/>
                <a:gd name="T30" fmla="*/ 19 w 35"/>
                <a:gd name="T31" fmla="*/ 5 h 63"/>
                <a:gd name="T32" fmla="*/ 22 w 35"/>
                <a:gd name="T33" fmla="*/ 7 h 63"/>
                <a:gd name="T34" fmla="*/ 23 w 35"/>
                <a:gd name="T35" fmla="*/ 10 h 63"/>
                <a:gd name="T36" fmla="*/ 24 w 35"/>
                <a:gd name="T37" fmla="*/ 12 h 63"/>
                <a:gd name="T38" fmla="*/ 24 w 35"/>
                <a:gd name="T39" fmla="*/ 15 h 63"/>
                <a:gd name="T40" fmla="*/ 25 w 35"/>
                <a:gd name="T41" fmla="*/ 16 h 63"/>
                <a:gd name="T42" fmla="*/ 25 w 35"/>
                <a:gd name="T43" fmla="*/ 18 h 63"/>
                <a:gd name="T44" fmla="*/ 26 w 35"/>
                <a:gd name="T45" fmla="*/ 20 h 63"/>
                <a:gd name="T46" fmla="*/ 26 w 35"/>
                <a:gd name="T47" fmla="*/ 21 h 63"/>
                <a:gd name="T48" fmla="*/ 27 w 35"/>
                <a:gd name="T49" fmla="*/ 23 h 63"/>
                <a:gd name="T50" fmla="*/ 28 w 35"/>
                <a:gd name="T51" fmla="*/ 26 h 63"/>
                <a:gd name="T52" fmla="*/ 28 w 35"/>
                <a:gd name="T53" fmla="*/ 29 h 63"/>
                <a:gd name="T54" fmla="*/ 29 w 35"/>
                <a:gd name="T55" fmla="*/ 31 h 63"/>
                <a:gd name="T56" fmla="*/ 30 w 35"/>
                <a:gd name="T57" fmla="*/ 33 h 63"/>
                <a:gd name="T58" fmla="*/ 31 w 35"/>
                <a:gd name="T59" fmla="*/ 35 h 63"/>
                <a:gd name="T60" fmla="*/ 32 w 35"/>
                <a:gd name="T61" fmla="*/ 37 h 63"/>
                <a:gd name="T62" fmla="*/ 33 w 35"/>
                <a:gd name="T63" fmla="*/ 40 h 63"/>
                <a:gd name="T64" fmla="*/ 34 w 35"/>
                <a:gd name="T65" fmla="*/ 43 h 63"/>
                <a:gd name="T66" fmla="*/ 29 w 35"/>
                <a:gd name="T67" fmla="*/ 46 h 63"/>
                <a:gd name="T68" fmla="*/ 24 w 35"/>
                <a:gd name="T69" fmla="*/ 49 h 63"/>
                <a:gd name="T70" fmla="*/ 20 w 35"/>
                <a:gd name="T71" fmla="*/ 52 h 63"/>
                <a:gd name="T72" fmla="*/ 16 w 35"/>
                <a:gd name="T73" fmla="*/ 55 h 63"/>
                <a:gd name="T74" fmla="*/ 13 w 35"/>
                <a:gd name="T75" fmla="*/ 58 h 63"/>
                <a:gd name="T76" fmla="*/ 11 w 35"/>
                <a:gd name="T77" fmla="*/ 60 h 63"/>
                <a:gd name="T78" fmla="*/ 10 w 35"/>
                <a:gd name="T79" fmla="*/ 61 h 63"/>
                <a:gd name="T80" fmla="*/ 9 w 35"/>
                <a:gd name="T81" fmla="*/ 62 h 63"/>
                <a:gd name="T82" fmla="*/ 9 w 35"/>
                <a:gd name="T83" fmla="*/ 60 h 63"/>
                <a:gd name="T84" fmla="*/ 9 w 35"/>
                <a:gd name="T85" fmla="*/ 58 h 63"/>
                <a:gd name="T86" fmla="*/ 8 w 35"/>
                <a:gd name="T87" fmla="*/ 55 h 63"/>
                <a:gd name="T88" fmla="*/ 8 w 35"/>
                <a:gd name="T89" fmla="*/ 52 h 63"/>
                <a:gd name="T90" fmla="*/ 7 w 35"/>
                <a:gd name="T91" fmla="*/ 49 h 63"/>
                <a:gd name="T92" fmla="*/ 7 w 35"/>
                <a:gd name="T93" fmla="*/ 45 h 63"/>
                <a:gd name="T94" fmla="*/ 6 w 35"/>
                <a:gd name="T95" fmla="*/ 41 h 63"/>
                <a:gd name="T96" fmla="*/ 6 w 35"/>
                <a:gd name="T97" fmla="*/ 37 h 63"/>
                <a:gd name="T98" fmla="*/ 5 w 35"/>
                <a:gd name="T99" fmla="*/ 33 h 63"/>
                <a:gd name="T100" fmla="*/ 5 w 35"/>
                <a:gd name="T101" fmla="*/ 30 h 63"/>
                <a:gd name="T102" fmla="*/ 4 w 35"/>
                <a:gd name="T103" fmla="*/ 26 h 63"/>
                <a:gd name="T104" fmla="*/ 3 w 35"/>
                <a:gd name="T105" fmla="*/ 23 h 63"/>
                <a:gd name="T106" fmla="*/ 3 w 35"/>
                <a:gd name="T107" fmla="*/ 21 h 63"/>
                <a:gd name="T108" fmla="*/ 3 w 35"/>
                <a:gd name="T109" fmla="*/ 19 h 63"/>
                <a:gd name="T110" fmla="*/ 3 w 35"/>
                <a:gd name="T111" fmla="*/ 18 h 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 h="63">
                  <a:moveTo>
                    <a:pt x="3" y="18"/>
                  </a:moveTo>
                  <a:lnTo>
                    <a:pt x="2" y="15"/>
                  </a:lnTo>
                  <a:lnTo>
                    <a:pt x="1" y="13"/>
                  </a:lnTo>
                  <a:lnTo>
                    <a:pt x="1" y="10"/>
                  </a:lnTo>
                  <a:lnTo>
                    <a:pt x="1" y="8"/>
                  </a:lnTo>
                  <a:lnTo>
                    <a:pt x="0" y="6"/>
                  </a:lnTo>
                  <a:lnTo>
                    <a:pt x="0" y="4"/>
                  </a:lnTo>
                  <a:lnTo>
                    <a:pt x="0" y="2"/>
                  </a:lnTo>
                  <a:lnTo>
                    <a:pt x="0" y="0"/>
                  </a:lnTo>
                  <a:lnTo>
                    <a:pt x="1" y="0"/>
                  </a:lnTo>
                  <a:lnTo>
                    <a:pt x="2" y="0"/>
                  </a:lnTo>
                  <a:lnTo>
                    <a:pt x="5" y="1"/>
                  </a:lnTo>
                  <a:lnTo>
                    <a:pt x="8" y="2"/>
                  </a:lnTo>
                  <a:lnTo>
                    <a:pt x="12" y="3"/>
                  </a:lnTo>
                  <a:lnTo>
                    <a:pt x="15" y="4"/>
                  </a:lnTo>
                  <a:lnTo>
                    <a:pt x="19" y="5"/>
                  </a:lnTo>
                  <a:lnTo>
                    <a:pt x="22" y="7"/>
                  </a:lnTo>
                  <a:lnTo>
                    <a:pt x="23" y="10"/>
                  </a:lnTo>
                  <a:lnTo>
                    <a:pt x="24" y="12"/>
                  </a:lnTo>
                  <a:lnTo>
                    <a:pt x="24" y="15"/>
                  </a:lnTo>
                  <a:lnTo>
                    <a:pt x="25" y="16"/>
                  </a:lnTo>
                  <a:lnTo>
                    <a:pt x="25" y="18"/>
                  </a:lnTo>
                  <a:lnTo>
                    <a:pt x="26" y="20"/>
                  </a:lnTo>
                  <a:lnTo>
                    <a:pt x="26" y="21"/>
                  </a:lnTo>
                  <a:lnTo>
                    <a:pt x="27" y="23"/>
                  </a:lnTo>
                  <a:lnTo>
                    <a:pt x="28" y="26"/>
                  </a:lnTo>
                  <a:lnTo>
                    <a:pt x="28" y="29"/>
                  </a:lnTo>
                  <a:lnTo>
                    <a:pt x="29" y="31"/>
                  </a:lnTo>
                  <a:lnTo>
                    <a:pt x="30" y="33"/>
                  </a:lnTo>
                  <a:lnTo>
                    <a:pt x="31" y="35"/>
                  </a:lnTo>
                  <a:lnTo>
                    <a:pt x="32" y="37"/>
                  </a:lnTo>
                  <a:lnTo>
                    <a:pt x="33" y="40"/>
                  </a:lnTo>
                  <a:lnTo>
                    <a:pt x="34" y="43"/>
                  </a:lnTo>
                  <a:lnTo>
                    <a:pt x="29" y="46"/>
                  </a:lnTo>
                  <a:lnTo>
                    <a:pt x="24" y="49"/>
                  </a:lnTo>
                  <a:lnTo>
                    <a:pt x="20" y="52"/>
                  </a:lnTo>
                  <a:lnTo>
                    <a:pt x="16" y="55"/>
                  </a:lnTo>
                  <a:lnTo>
                    <a:pt x="13" y="58"/>
                  </a:lnTo>
                  <a:lnTo>
                    <a:pt x="11" y="60"/>
                  </a:lnTo>
                  <a:lnTo>
                    <a:pt x="10" y="61"/>
                  </a:lnTo>
                  <a:lnTo>
                    <a:pt x="9" y="62"/>
                  </a:lnTo>
                  <a:lnTo>
                    <a:pt x="9" y="60"/>
                  </a:lnTo>
                  <a:lnTo>
                    <a:pt x="9" y="58"/>
                  </a:lnTo>
                  <a:lnTo>
                    <a:pt x="8" y="55"/>
                  </a:lnTo>
                  <a:lnTo>
                    <a:pt x="8" y="52"/>
                  </a:lnTo>
                  <a:lnTo>
                    <a:pt x="7" y="49"/>
                  </a:lnTo>
                  <a:lnTo>
                    <a:pt x="7" y="45"/>
                  </a:lnTo>
                  <a:lnTo>
                    <a:pt x="6" y="41"/>
                  </a:lnTo>
                  <a:lnTo>
                    <a:pt x="6" y="37"/>
                  </a:lnTo>
                  <a:lnTo>
                    <a:pt x="5" y="33"/>
                  </a:lnTo>
                  <a:lnTo>
                    <a:pt x="5" y="30"/>
                  </a:lnTo>
                  <a:lnTo>
                    <a:pt x="4" y="26"/>
                  </a:lnTo>
                  <a:lnTo>
                    <a:pt x="3" y="23"/>
                  </a:lnTo>
                  <a:lnTo>
                    <a:pt x="3" y="21"/>
                  </a:lnTo>
                  <a:lnTo>
                    <a:pt x="3" y="19"/>
                  </a:lnTo>
                  <a:lnTo>
                    <a:pt x="3" y="18"/>
                  </a:lnTo>
                </a:path>
              </a:pathLst>
            </a:custGeom>
            <a:solidFill>
              <a:srgbClr val="27332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21" name="Freeform 272"/>
            <p:cNvSpPr>
              <a:spLocks/>
            </p:cNvSpPr>
            <p:nvPr/>
          </p:nvSpPr>
          <p:spPr bwMode="auto">
            <a:xfrm>
              <a:off x="2847" y="1290"/>
              <a:ext cx="17" cy="25"/>
            </a:xfrm>
            <a:custGeom>
              <a:avLst/>
              <a:gdLst>
                <a:gd name="T0" fmla="*/ 12 w 17"/>
                <a:gd name="T1" fmla="*/ 5 h 25"/>
                <a:gd name="T2" fmla="*/ 12 w 17"/>
                <a:gd name="T3" fmla="*/ 6 h 25"/>
                <a:gd name="T4" fmla="*/ 12 w 17"/>
                <a:gd name="T5" fmla="*/ 7 h 25"/>
                <a:gd name="T6" fmla="*/ 12 w 17"/>
                <a:gd name="T7" fmla="*/ 8 h 25"/>
                <a:gd name="T8" fmla="*/ 12 w 17"/>
                <a:gd name="T9" fmla="*/ 9 h 25"/>
                <a:gd name="T10" fmla="*/ 11 w 17"/>
                <a:gd name="T11" fmla="*/ 10 h 25"/>
                <a:gd name="T12" fmla="*/ 11 w 17"/>
                <a:gd name="T13" fmla="*/ 11 h 25"/>
                <a:gd name="T14" fmla="*/ 9 w 17"/>
                <a:gd name="T15" fmla="*/ 12 h 25"/>
                <a:gd name="T16" fmla="*/ 9 w 17"/>
                <a:gd name="T17" fmla="*/ 13 h 25"/>
                <a:gd name="T18" fmla="*/ 9 w 17"/>
                <a:gd name="T19" fmla="*/ 17 h 25"/>
                <a:gd name="T20" fmla="*/ 8 w 17"/>
                <a:gd name="T21" fmla="*/ 20 h 25"/>
                <a:gd name="T22" fmla="*/ 8 w 17"/>
                <a:gd name="T23" fmla="*/ 22 h 25"/>
                <a:gd name="T24" fmla="*/ 8 w 17"/>
                <a:gd name="T25" fmla="*/ 23 h 25"/>
                <a:gd name="T26" fmla="*/ 8 w 17"/>
                <a:gd name="T27" fmla="*/ 24 h 25"/>
                <a:gd name="T28" fmla="*/ 6 w 17"/>
                <a:gd name="T29" fmla="*/ 24 h 25"/>
                <a:gd name="T30" fmla="*/ 4 w 17"/>
                <a:gd name="T31" fmla="*/ 24 h 25"/>
                <a:gd name="T32" fmla="*/ 4 w 17"/>
                <a:gd name="T33" fmla="*/ 23 h 25"/>
                <a:gd name="T34" fmla="*/ 3 w 17"/>
                <a:gd name="T35" fmla="*/ 23 h 25"/>
                <a:gd name="T36" fmla="*/ 3 w 17"/>
                <a:gd name="T37" fmla="*/ 22 h 25"/>
                <a:gd name="T38" fmla="*/ 3 w 17"/>
                <a:gd name="T39" fmla="*/ 21 h 25"/>
                <a:gd name="T40" fmla="*/ 3 w 17"/>
                <a:gd name="T41" fmla="*/ 19 h 25"/>
                <a:gd name="T42" fmla="*/ 3 w 17"/>
                <a:gd name="T43" fmla="*/ 16 h 25"/>
                <a:gd name="T44" fmla="*/ 3 w 17"/>
                <a:gd name="T45" fmla="*/ 12 h 25"/>
                <a:gd name="T46" fmla="*/ 3 w 17"/>
                <a:gd name="T47" fmla="*/ 11 h 25"/>
                <a:gd name="T48" fmla="*/ 3 w 17"/>
                <a:gd name="T49" fmla="*/ 10 h 25"/>
                <a:gd name="T50" fmla="*/ 3 w 17"/>
                <a:gd name="T51" fmla="*/ 9 h 25"/>
                <a:gd name="T52" fmla="*/ 3 w 17"/>
                <a:gd name="T53" fmla="*/ 8 h 25"/>
                <a:gd name="T54" fmla="*/ 3 w 17"/>
                <a:gd name="T55" fmla="*/ 7 h 25"/>
                <a:gd name="T56" fmla="*/ 3 w 17"/>
                <a:gd name="T57" fmla="*/ 6 h 25"/>
                <a:gd name="T58" fmla="*/ 3 w 17"/>
                <a:gd name="T59" fmla="*/ 5 h 25"/>
                <a:gd name="T60" fmla="*/ 3 w 17"/>
                <a:gd name="T61" fmla="*/ 4 h 25"/>
                <a:gd name="T62" fmla="*/ 1 w 17"/>
                <a:gd name="T63" fmla="*/ 4 h 25"/>
                <a:gd name="T64" fmla="*/ 1 w 17"/>
                <a:gd name="T65" fmla="*/ 3 h 25"/>
                <a:gd name="T66" fmla="*/ 0 w 17"/>
                <a:gd name="T67" fmla="*/ 2 h 25"/>
                <a:gd name="T68" fmla="*/ 0 w 17"/>
                <a:gd name="T69" fmla="*/ 1 h 25"/>
                <a:gd name="T70" fmla="*/ 1 w 17"/>
                <a:gd name="T71" fmla="*/ 2 h 25"/>
                <a:gd name="T72" fmla="*/ 3 w 17"/>
                <a:gd name="T73" fmla="*/ 2 h 25"/>
                <a:gd name="T74" fmla="*/ 4 w 17"/>
                <a:gd name="T75" fmla="*/ 3 h 25"/>
                <a:gd name="T76" fmla="*/ 6 w 17"/>
                <a:gd name="T77" fmla="*/ 4 h 25"/>
                <a:gd name="T78" fmla="*/ 9 w 17"/>
                <a:gd name="T79" fmla="*/ 3 h 25"/>
                <a:gd name="T80" fmla="*/ 12 w 17"/>
                <a:gd name="T81" fmla="*/ 2 h 25"/>
                <a:gd name="T82" fmla="*/ 16 w 17"/>
                <a:gd name="T83" fmla="*/ 1 h 25"/>
                <a:gd name="T84" fmla="*/ 16 w 17"/>
                <a:gd name="T85" fmla="*/ 0 h 25"/>
                <a:gd name="T86" fmla="*/ 16 w 17"/>
                <a:gd name="T87" fmla="*/ 1 h 25"/>
                <a:gd name="T88" fmla="*/ 14 w 17"/>
                <a:gd name="T89" fmla="*/ 1 h 25"/>
                <a:gd name="T90" fmla="*/ 14 w 17"/>
                <a:gd name="T91" fmla="*/ 2 h 25"/>
                <a:gd name="T92" fmla="*/ 14 w 17"/>
                <a:gd name="T93" fmla="*/ 3 h 25"/>
                <a:gd name="T94" fmla="*/ 12 w 17"/>
                <a:gd name="T95" fmla="*/ 4 h 25"/>
                <a:gd name="T96" fmla="*/ 12 w 17"/>
                <a:gd name="T97" fmla="*/ 5 h 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 h="25">
                  <a:moveTo>
                    <a:pt x="12" y="5"/>
                  </a:moveTo>
                  <a:lnTo>
                    <a:pt x="12" y="6"/>
                  </a:lnTo>
                  <a:lnTo>
                    <a:pt x="12" y="7"/>
                  </a:lnTo>
                  <a:lnTo>
                    <a:pt x="12" y="8"/>
                  </a:lnTo>
                  <a:lnTo>
                    <a:pt x="12" y="9"/>
                  </a:lnTo>
                  <a:lnTo>
                    <a:pt x="11" y="10"/>
                  </a:lnTo>
                  <a:lnTo>
                    <a:pt x="11" y="11"/>
                  </a:lnTo>
                  <a:lnTo>
                    <a:pt x="9" y="12"/>
                  </a:lnTo>
                  <a:lnTo>
                    <a:pt x="9" y="13"/>
                  </a:lnTo>
                  <a:lnTo>
                    <a:pt x="9" y="17"/>
                  </a:lnTo>
                  <a:lnTo>
                    <a:pt x="8" y="20"/>
                  </a:lnTo>
                  <a:lnTo>
                    <a:pt x="8" y="22"/>
                  </a:lnTo>
                  <a:lnTo>
                    <a:pt x="8" y="23"/>
                  </a:lnTo>
                  <a:lnTo>
                    <a:pt x="8" y="24"/>
                  </a:lnTo>
                  <a:lnTo>
                    <a:pt x="6" y="24"/>
                  </a:lnTo>
                  <a:lnTo>
                    <a:pt x="4" y="24"/>
                  </a:lnTo>
                  <a:lnTo>
                    <a:pt x="4" y="23"/>
                  </a:lnTo>
                  <a:lnTo>
                    <a:pt x="3" y="23"/>
                  </a:lnTo>
                  <a:lnTo>
                    <a:pt x="3" y="22"/>
                  </a:lnTo>
                  <a:lnTo>
                    <a:pt x="3" y="21"/>
                  </a:lnTo>
                  <a:lnTo>
                    <a:pt x="3" y="19"/>
                  </a:lnTo>
                  <a:lnTo>
                    <a:pt x="3" y="16"/>
                  </a:lnTo>
                  <a:lnTo>
                    <a:pt x="3" y="12"/>
                  </a:lnTo>
                  <a:lnTo>
                    <a:pt x="3" y="11"/>
                  </a:lnTo>
                  <a:lnTo>
                    <a:pt x="3" y="10"/>
                  </a:lnTo>
                  <a:lnTo>
                    <a:pt x="3" y="9"/>
                  </a:lnTo>
                  <a:lnTo>
                    <a:pt x="3" y="8"/>
                  </a:lnTo>
                  <a:lnTo>
                    <a:pt x="3" y="7"/>
                  </a:lnTo>
                  <a:lnTo>
                    <a:pt x="3" y="6"/>
                  </a:lnTo>
                  <a:lnTo>
                    <a:pt x="3" y="5"/>
                  </a:lnTo>
                  <a:lnTo>
                    <a:pt x="3" y="4"/>
                  </a:lnTo>
                  <a:lnTo>
                    <a:pt x="1" y="4"/>
                  </a:lnTo>
                  <a:lnTo>
                    <a:pt x="1" y="3"/>
                  </a:lnTo>
                  <a:lnTo>
                    <a:pt x="0" y="2"/>
                  </a:lnTo>
                  <a:lnTo>
                    <a:pt x="0" y="1"/>
                  </a:lnTo>
                  <a:lnTo>
                    <a:pt x="1" y="2"/>
                  </a:lnTo>
                  <a:lnTo>
                    <a:pt x="3" y="2"/>
                  </a:lnTo>
                  <a:lnTo>
                    <a:pt x="4" y="3"/>
                  </a:lnTo>
                  <a:lnTo>
                    <a:pt x="6" y="4"/>
                  </a:lnTo>
                  <a:lnTo>
                    <a:pt x="9" y="3"/>
                  </a:lnTo>
                  <a:lnTo>
                    <a:pt x="12" y="2"/>
                  </a:lnTo>
                  <a:lnTo>
                    <a:pt x="16" y="1"/>
                  </a:lnTo>
                  <a:lnTo>
                    <a:pt x="16" y="0"/>
                  </a:lnTo>
                  <a:lnTo>
                    <a:pt x="16" y="1"/>
                  </a:lnTo>
                  <a:lnTo>
                    <a:pt x="14" y="1"/>
                  </a:lnTo>
                  <a:lnTo>
                    <a:pt x="14" y="2"/>
                  </a:lnTo>
                  <a:lnTo>
                    <a:pt x="14" y="3"/>
                  </a:lnTo>
                  <a:lnTo>
                    <a:pt x="12" y="4"/>
                  </a:lnTo>
                  <a:lnTo>
                    <a:pt x="12" y="5"/>
                  </a:lnTo>
                </a:path>
              </a:pathLst>
            </a:custGeom>
            <a:solidFill>
              <a:srgbClr val="000000"/>
            </a:solidFill>
            <a:ln w="12700" cap="rnd" cmpd="sng">
              <a:solidFill>
                <a:srgbClr val="000000"/>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622" name="Freeform 273"/>
            <p:cNvSpPr>
              <a:spLocks/>
            </p:cNvSpPr>
            <p:nvPr/>
          </p:nvSpPr>
          <p:spPr bwMode="auto">
            <a:xfrm>
              <a:off x="2851" y="1293"/>
              <a:ext cx="17" cy="17"/>
            </a:xfrm>
            <a:custGeom>
              <a:avLst/>
              <a:gdLst>
                <a:gd name="T0" fmla="*/ 0 w 17"/>
                <a:gd name="T1" fmla="*/ 1 h 17"/>
                <a:gd name="T2" fmla="*/ 0 w 17"/>
                <a:gd name="T3" fmla="*/ 3 h 17"/>
                <a:gd name="T4" fmla="*/ 5 w 17"/>
                <a:gd name="T5" fmla="*/ 5 h 17"/>
                <a:gd name="T6" fmla="*/ 5 w 17"/>
                <a:gd name="T7" fmla="*/ 7 h 17"/>
                <a:gd name="T8" fmla="*/ 5 w 17"/>
                <a:gd name="T9" fmla="*/ 8 h 17"/>
                <a:gd name="T10" fmla="*/ 5 w 17"/>
                <a:gd name="T11" fmla="*/ 10 h 17"/>
                <a:gd name="T12" fmla="*/ 5 w 17"/>
                <a:gd name="T13" fmla="*/ 12 h 17"/>
                <a:gd name="T14" fmla="*/ 5 w 17"/>
                <a:gd name="T15" fmla="*/ 14 h 17"/>
                <a:gd name="T16" fmla="*/ 5 w 17"/>
                <a:gd name="T17" fmla="*/ 16 h 17"/>
                <a:gd name="T18" fmla="*/ 10 w 17"/>
                <a:gd name="T19" fmla="*/ 14 h 17"/>
                <a:gd name="T20" fmla="*/ 10 w 17"/>
                <a:gd name="T21" fmla="*/ 12 h 17"/>
                <a:gd name="T22" fmla="*/ 10 w 17"/>
                <a:gd name="T23" fmla="*/ 8 h 17"/>
                <a:gd name="T24" fmla="*/ 10 w 17"/>
                <a:gd name="T25" fmla="*/ 7 h 17"/>
                <a:gd name="T26" fmla="*/ 10 w 17"/>
                <a:gd name="T27" fmla="*/ 5 h 17"/>
                <a:gd name="T28" fmla="*/ 10 w 17"/>
                <a:gd name="T29" fmla="*/ 3 h 17"/>
                <a:gd name="T30" fmla="*/ 16 w 17"/>
                <a:gd name="T31" fmla="*/ 1 h 17"/>
                <a:gd name="T32" fmla="*/ 16 w 17"/>
                <a:gd name="T33" fmla="*/ 0 h 17"/>
                <a:gd name="T34" fmla="*/ 10 w 17"/>
                <a:gd name="T35" fmla="*/ 1 h 17"/>
                <a:gd name="T36" fmla="*/ 10 w 17"/>
                <a:gd name="T37" fmla="*/ 3 h 17"/>
                <a:gd name="T38" fmla="*/ 5 w 17"/>
                <a:gd name="T39" fmla="*/ 3 h 17"/>
                <a:gd name="T40" fmla="*/ 0 w 17"/>
                <a:gd name="T41" fmla="*/ 3 h 17"/>
                <a:gd name="T42" fmla="*/ 0 w 17"/>
                <a:gd name="T43" fmla="*/ 1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 h="17">
                  <a:moveTo>
                    <a:pt x="0" y="1"/>
                  </a:moveTo>
                  <a:lnTo>
                    <a:pt x="0" y="3"/>
                  </a:lnTo>
                  <a:lnTo>
                    <a:pt x="5" y="5"/>
                  </a:lnTo>
                  <a:lnTo>
                    <a:pt x="5" y="7"/>
                  </a:lnTo>
                  <a:lnTo>
                    <a:pt x="5" y="8"/>
                  </a:lnTo>
                  <a:lnTo>
                    <a:pt x="5" y="10"/>
                  </a:lnTo>
                  <a:lnTo>
                    <a:pt x="5" y="12"/>
                  </a:lnTo>
                  <a:lnTo>
                    <a:pt x="5" y="14"/>
                  </a:lnTo>
                  <a:lnTo>
                    <a:pt x="5" y="16"/>
                  </a:lnTo>
                  <a:lnTo>
                    <a:pt x="10" y="14"/>
                  </a:lnTo>
                  <a:lnTo>
                    <a:pt x="10" y="12"/>
                  </a:lnTo>
                  <a:lnTo>
                    <a:pt x="10" y="8"/>
                  </a:lnTo>
                  <a:lnTo>
                    <a:pt x="10" y="7"/>
                  </a:lnTo>
                  <a:lnTo>
                    <a:pt x="10" y="5"/>
                  </a:lnTo>
                  <a:lnTo>
                    <a:pt x="10" y="3"/>
                  </a:lnTo>
                  <a:lnTo>
                    <a:pt x="16" y="1"/>
                  </a:lnTo>
                  <a:lnTo>
                    <a:pt x="16" y="0"/>
                  </a:lnTo>
                  <a:lnTo>
                    <a:pt x="10" y="1"/>
                  </a:lnTo>
                  <a:lnTo>
                    <a:pt x="10" y="3"/>
                  </a:lnTo>
                  <a:lnTo>
                    <a:pt x="5" y="3"/>
                  </a:lnTo>
                  <a:lnTo>
                    <a:pt x="0" y="3"/>
                  </a:lnTo>
                  <a:lnTo>
                    <a:pt x="0" y="1"/>
                  </a:lnTo>
                </a:path>
              </a:pathLst>
            </a:custGeom>
            <a:solidFill>
              <a:srgbClr val="D9D2CD"/>
            </a:solidFill>
            <a:ln w="12700" cap="rnd" cmpd="sng">
              <a:solidFill>
                <a:srgbClr val="67695A"/>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623" name="Freeform 274"/>
            <p:cNvSpPr>
              <a:spLocks/>
            </p:cNvSpPr>
            <p:nvPr/>
          </p:nvSpPr>
          <p:spPr bwMode="auto">
            <a:xfrm>
              <a:off x="2847" y="1303"/>
              <a:ext cx="17" cy="26"/>
            </a:xfrm>
            <a:custGeom>
              <a:avLst/>
              <a:gdLst>
                <a:gd name="T0" fmla="*/ 2 w 17"/>
                <a:gd name="T1" fmla="*/ 25 h 26"/>
                <a:gd name="T2" fmla="*/ 2 w 17"/>
                <a:gd name="T3" fmla="*/ 25 h 26"/>
                <a:gd name="T4" fmla="*/ 0 w 17"/>
                <a:gd name="T5" fmla="*/ 24 h 26"/>
                <a:gd name="T6" fmla="*/ 0 w 17"/>
                <a:gd name="T7" fmla="*/ 22 h 26"/>
                <a:gd name="T8" fmla="*/ 0 w 17"/>
                <a:gd name="T9" fmla="*/ 21 h 26"/>
                <a:gd name="T10" fmla="*/ 0 w 17"/>
                <a:gd name="T11" fmla="*/ 19 h 26"/>
                <a:gd name="T12" fmla="*/ 0 w 17"/>
                <a:gd name="T13" fmla="*/ 15 h 26"/>
                <a:gd name="T14" fmla="*/ 2 w 17"/>
                <a:gd name="T15" fmla="*/ 11 h 26"/>
                <a:gd name="T16" fmla="*/ 2 w 17"/>
                <a:gd name="T17" fmla="*/ 10 h 26"/>
                <a:gd name="T18" fmla="*/ 2 w 17"/>
                <a:gd name="T19" fmla="*/ 8 h 26"/>
                <a:gd name="T20" fmla="*/ 2 w 17"/>
                <a:gd name="T21" fmla="*/ 6 h 26"/>
                <a:gd name="T22" fmla="*/ 2 w 17"/>
                <a:gd name="T23" fmla="*/ 4 h 26"/>
                <a:gd name="T24" fmla="*/ 2 w 17"/>
                <a:gd name="T25" fmla="*/ 3 h 26"/>
                <a:gd name="T26" fmla="*/ 2 w 17"/>
                <a:gd name="T27" fmla="*/ 1 h 26"/>
                <a:gd name="T28" fmla="*/ 0 w 17"/>
                <a:gd name="T29" fmla="*/ 0 h 26"/>
                <a:gd name="T30" fmla="*/ 2 w 17"/>
                <a:gd name="T31" fmla="*/ 0 h 26"/>
                <a:gd name="T32" fmla="*/ 2 w 17"/>
                <a:gd name="T33" fmla="*/ 1 h 26"/>
                <a:gd name="T34" fmla="*/ 4 w 17"/>
                <a:gd name="T35" fmla="*/ 2 h 26"/>
                <a:gd name="T36" fmla="*/ 6 w 17"/>
                <a:gd name="T37" fmla="*/ 3 h 26"/>
                <a:gd name="T38" fmla="*/ 9 w 17"/>
                <a:gd name="T39" fmla="*/ 3 h 26"/>
                <a:gd name="T40" fmla="*/ 13 w 17"/>
                <a:gd name="T41" fmla="*/ 2 h 26"/>
                <a:gd name="T42" fmla="*/ 16 w 17"/>
                <a:gd name="T43" fmla="*/ 1 h 26"/>
                <a:gd name="T44" fmla="*/ 13 w 17"/>
                <a:gd name="T45" fmla="*/ 2 h 26"/>
                <a:gd name="T46" fmla="*/ 13 w 17"/>
                <a:gd name="T47" fmla="*/ 3 h 26"/>
                <a:gd name="T48" fmla="*/ 13 w 17"/>
                <a:gd name="T49" fmla="*/ 4 h 26"/>
                <a:gd name="T50" fmla="*/ 11 w 17"/>
                <a:gd name="T51" fmla="*/ 5 h 26"/>
                <a:gd name="T52" fmla="*/ 11 w 17"/>
                <a:gd name="T53" fmla="*/ 7 h 26"/>
                <a:gd name="T54" fmla="*/ 11 w 17"/>
                <a:gd name="T55" fmla="*/ 9 h 26"/>
                <a:gd name="T56" fmla="*/ 11 w 17"/>
                <a:gd name="T57" fmla="*/ 12 h 26"/>
                <a:gd name="T58" fmla="*/ 9 w 17"/>
                <a:gd name="T59" fmla="*/ 16 h 26"/>
                <a:gd name="T60" fmla="*/ 9 w 17"/>
                <a:gd name="T61" fmla="*/ 19 h 26"/>
                <a:gd name="T62" fmla="*/ 9 w 17"/>
                <a:gd name="T63" fmla="*/ 22 h 26"/>
                <a:gd name="T64" fmla="*/ 6 w 17"/>
                <a:gd name="T65" fmla="*/ 24 h 26"/>
                <a:gd name="T66" fmla="*/ 4 w 17"/>
                <a:gd name="T67" fmla="*/ 25 h 26"/>
                <a:gd name="T68" fmla="*/ 2 w 17"/>
                <a:gd name="T69" fmla="*/ 25 h 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 h="26">
                  <a:moveTo>
                    <a:pt x="2" y="25"/>
                  </a:moveTo>
                  <a:lnTo>
                    <a:pt x="2" y="25"/>
                  </a:lnTo>
                  <a:lnTo>
                    <a:pt x="0" y="24"/>
                  </a:lnTo>
                  <a:lnTo>
                    <a:pt x="0" y="22"/>
                  </a:lnTo>
                  <a:lnTo>
                    <a:pt x="0" y="21"/>
                  </a:lnTo>
                  <a:lnTo>
                    <a:pt x="0" y="19"/>
                  </a:lnTo>
                  <a:lnTo>
                    <a:pt x="0" y="15"/>
                  </a:lnTo>
                  <a:lnTo>
                    <a:pt x="2" y="11"/>
                  </a:lnTo>
                  <a:lnTo>
                    <a:pt x="2" y="10"/>
                  </a:lnTo>
                  <a:lnTo>
                    <a:pt x="2" y="8"/>
                  </a:lnTo>
                  <a:lnTo>
                    <a:pt x="2" y="6"/>
                  </a:lnTo>
                  <a:lnTo>
                    <a:pt x="2" y="4"/>
                  </a:lnTo>
                  <a:lnTo>
                    <a:pt x="2" y="3"/>
                  </a:lnTo>
                  <a:lnTo>
                    <a:pt x="2" y="1"/>
                  </a:lnTo>
                  <a:lnTo>
                    <a:pt x="0" y="0"/>
                  </a:lnTo>
                  <a:lnTo>
                    <a:pt x="2" y="0"/>
                  </a:lnTo>
                  <a:lnTo>
                    <a:pt x="2" y="1"/>
                  </a:lnTo>
                  <a:lnTo>
                    <a:pt x="4" y="2"/>
                  </a:lnTo>
                  <a:lnTo>
                    <a:pt x="6" y="3"/>
                  </a:lnTo>
                  <a:lnTo>
                    <a:pt x="9" y="3"/>
                  </a:lnTo>
                  <a:lnTo>
                    <a:pt x="13" y="2"/>
                  </a:lnTo>
                  <a:lnTo>
                    <a:pt x="16" y="1"/>
                  </a:lnTo>
                  <a:lnTo>
                    <a:pt x="13" y="2"/>
                  </a:lnTo>
                  <a:lnTo>
                    <a:pt x="13" y="3"/>
                  </a:lnTo>
                  <a:lnTo>
                    <a:pt x="13" y="4"/>
                  </a:lnTo>
                  <a:lnTo>
                    <a:pt x="11" y="5"/>
                  </a:lnTo>
                  <a:lnTo>
                    <a:pt x="11" y="7"/>
                  </a:lnTo>
                  <a:lnTo>
                    <a:pt x="11" y="9"/>
                  </a:lnTo>
                  <a:lnTo>
                    <a:pt x="11" y="12"/>
                  </a:lnTo>
                  <a:lnTo>
                    <a:pt x="9" y="16"/>
                  </a:lnTo>
                  <a:lnTo>
                    <a:pt x="9" y="19"/>
                  </a:lnTo>
                  <a:lnTo>
                    <a:pt x="9" y="22"/>
                  </a:lnTo>
                  <a:lnTo>
                    <a:pt x="6" y="24"/>
                  </a:lnTo>
                  <a:lnTo>
                    <a:pt x="4" y="25"/>
                  </a:lnTo>
                  <a:lnTo>
                    <a:pt x="2" y="25"/>
                  </a:lnTo>
                </a:path>
              </a:pathLst>
            </a:custGeom>
            <a:solidFill>
              <a:srgbClr val="748067"/>
            </a:solidFill>
            <a:ln w="12700" cap="rnd" cmpd="sng">
              <a:solidFill>
                <a:srgbClr val="000000"/>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624" name="Freeform 275"/>
            <p:cNvSpPr>
              <a:spLocks/>
            </p:cNvSpPr>
            <p:nvPr/>
          </p:nvSpPr>
          <p:spPr bwMode="auto">
            <a:xfrm>
              <a:off x="2851" y="1325"/>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25" name="Freeform 276"/>
            <p:cNvSpPr>
              <a:spLocks/>
            </p:cNvSpPr>
            <p:nvPr/>
          </p:nvSpPr>
          <p:spPr bwMode="auto">
            <a:xfrm>
              <a:off x="2851" y="1309"/>
              <a:ext cx="1" cy="17"/>
            </a:xfrm>
            <a:custGeom>
              <a:avLst/>
              <a:gdLst>
                <a:gd name="T0" fmla="*/ 0 w 1"/>
                <a:gd name="T1" fmla="*/ 0 h 17"/>
                <a:gd name="T2" fmla="*/ 0 w 1"/>
                <a:gd name="T3" fmla="*/ 1 h 17"/>
                <a:gd name="T4" fmla="*/ 0 w 1"/>
                <a:gd name="T5" fmla="*/ 3 h 17"/>
                <a:gd name="T6" fmla="*/ 0 w 1"/>
                <a:gd name="T7" fmla="*/ 5 h 17"/>
                <a:gd name="T8" fmla="*/ 0 w 1"/>
                <a:gd name="T9" fmla="*/ 7 h 17"/>
                <a:gd name="T10" fmla="*/ 0 w 1"/>
                <a:gd name="T11" fmla="*/ 10 h 17"/>
                <a:gd name="T12" fmla="*/ 0 w 1"/>
                <a:gd name="T13" fmla="*/ 12 h 17"/>
                <a:gd name="T14" fmla="*/ 0 w 1"/>
                <a:gd name="T15" fmla="*/ 14 h 17"/>
                <a:gd name="T16" fmla="*/ 0 w 1"/>
                <a:gd name="T17" fmla="*/ 16 h 17"/>
                <a:gd name="T18" fmla="*/ 0 w 1"/>
                <a:gd name="T19" fmla="*/ 14 h 17"/>
                <a:gd name="T20" fmla="*/ 0 w 1"/>
                <a:gd name="T21" fmla="*/ 12 h 17"/>
                <a:gd name="T22" fmla="*/ 0 w 1"/>
                <a:gd name="T23" fmla="*/ 10 h 17"/>
                <a:gd name="T24" fmla="*/ 0 w 1"/>
                <a:gd name="T25" fmla="*/ 7 h 17"/>
                <a:gd name="T26" fmla="*/ 0 w 1"/>
                <a:gd name="T27" fmla="*/ 5 h 17"/>
                <a:gd name="T28" fmla="*/ 0 w 1"/>
                <a:gd name="T29" fmla="*/ 3 h 17"/>
                <a:gd name="T30" fmla="*/ 0 w 1"/>
                <a:gd name="T31" fmla="*/ 1 h 17"/>
                <a:gd name="T32" fmla="*/ 0 w 1"/>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17">
                  <a:moveTo>
                    <a:pt x="0" y="0"/>
                  </a:moveTo>
                  <a:lnTo>
                    <a:pt x="0" y="1"/>
                  </a:lnTo>
                  <a:lnTo>
                    <a:pt x="0" y="3"/>
                  </a:lnTo>
                  <a:lnTo>
                    <a:pt x="0" y="5"/>
                  </a:lnTo>
                  <a:lnTo>
                    <a:pt x="0" y="7"/>
                  </a:lnTo>
                  <a:lnTo>
                    <a:pt x="0" y="10"/>
                  </a:lnTo>
                  <a:lnTo>
                    <a:pt x="0" y="12"/>
                  </a:lnTo>
                  <a:lnTo>
                    <a:pt x="0" y="14"/>
                  </a:lnTo>
                  <a:lnTo>
                    <a:pt x="0" y="16"/>
                  </a:lnTo>
                  <a:lnTo>
                    <a:pt x="0" y="14"/>
                  </a:lnTo>
                  <a:lnTo>
                    <a:pt x="0" y="12"/>
                  </a:lnTo>
                  <a:lnTo>
                    <a:pt x="0" y="10"/>
                  </a:lnTo>
                  <a:lnTo>
                    <a:pt x="0" y="7"/>
                  </a:lnTo>
                  <a:lnTo>
                    <a:pt x="0" y="5"/>
                  </a:lnTo>
                  <a:lnTo>
                    <a:pt x="0" y="3"/>
                  </a:lnTo>
                  <a:lnTo>
                    <a:pt x="0" y="1"/>
                  </a:ln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26" name="Freeform 277"/>
            <p:cNvSpPr>
              <a:spLocks/>
            </p:cNvSpPr>
            <p:nvPr/>
          </p:nvSpPr>
          <p:spPr bwMode="auto">
            <a:xfrm>
              <a:off x="2851" y="1324"/>
              <a:ext cx="1" cy="17"/>
            </a:xfrm>
            <a:custGeom>
              <a:avLst/>
              <a:gdLst>
                <a:gd name="T0" fmla="*/ 0 w 1"/>
                <a:gd name="T1" fmla="*/ 16 h 17"/>
                <a:gd name="T2" fmla="*/ 0 w 1"/>
                <a:gd name="T3" fmla="*/ 0 h 17"/>
                <a:gd name="T4" fmla="*/ 0 w 1"/>
                <a:gd name="T5" fmla="*/ 16 h 17"/>
                <a:gd name="T6" fmla="*/ 0 60000 65536"/>
                <a:gd name="T7" fmla="*/ 0 60000 65536"/>
                <a:gd name="T8" fmla="*/ 0 60000 65536"/>
              </a:gdLst>
              <a:ahLst/>
              <a:cxnLst>
                <a:cxn ang="T6">
                  <a:pos x="T0" y="T1"/>
                </a:cxn>
                <a:cxn ang="T7">
                  <a:pos x="T2" y="T3"/>
                </a:cxn>
                <a:cxn ang="T8">
                  <a:pos x="T4" y="T5"/>
                </a:cxn>
              </a:cxnLst>
              <a:rect l="0" t="0" r="r" b="b"/>
              <a:pathLst>
                <a:path w="1" h="17">
                  <a:moveTo>
                    <a:pt x="0" y="16"/>
                  </a:moveTo>
                  <a:lnTo>
                    <a:pt x="0" y="0"/>
                  </a:lnTo>
                  <a:lnTo>
                    <a:pt x="0" y="16"/>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27" name="Freeform 278"/>
            <p:cNvSpPr>
              <a:spLocks/>
            </p:cNvSpPr>
            <p:nvPr/>
          </p:nvSpPr>
          <p:spPr bwMode="auto">
            <a:xfrm>
              <a:off x="2846" y="1321"/>
              <a:ext cx="17" cy="28"/>
            </a:xfrm>
            <a:custGeom>
              <a:avLst/>
              <a:gdLst>
                <a:gd name="T0" fmla="*/ 2 w 17"/>
                <a:gd name="T1" fmla="*/ 27 h 28"/>
                <a:gd name="T2" fmla="*/ 0 w 17"/>
                <a:gd name="T3" fmla="*/ 26 h 28"/>
                <a:gd name="T4" fmla="*/ 0 w 17"/>
                <a:gd name="T5" fmla="*/ 25 h 28"/>
                <a:gd name="T6" fmla="*/ 0 w 17"/>
                <a:gd name="T7" fmla="*/ 24 h 28"/>
                <a:gd name="T8" fmla="*/ 0 w 17"/>
                <a:gd name="T9" fmla="*/ 22 h 28"/>
                <a:gd name="T10" fmla="*/ 0 w 17"/>
                <a:gd name="T11" fmla="*/ 20 h 28"/>
                <a:gd name="T12" fmla="*/ 2 w 17"/>
                <a:gd name="T13" fmla="*/ 16 h 28"/>
                <a:gd name="T14" fmla="*/ 2 w 17"/>
                <a:gd name="T15" fmla="*/ 12 h 28"/>
                <a:gd name="T16" fmla="*/ 2 w 17"/>
                <a:gd name="T17" fmla="*/ 11 h 28"/>
                <a:gd name="T18" fmla="*/ 2 w 17"/>
                <a:gd name="T19" fmla="*/ 10 h 28"/>
                <a:gd name="T20" fmla="*/ 2 w 17"/>
                <a:gd name="T21" fmla="*/ 9 h 28"/>
                <a:gd name="T22" fmla="*/ 2 w 17"/>
                <a:gd name="T23" fmla="*/ 7 h 28"/>
                <a:gd name="T24" fmla="*/ 4 w 17"/>
                <a:gd name="T25" fmla="*/ 5 h 28"/>
                <a:gd name="T26" fmla="*/ 4 w 17"/>
                <a:gd name="T27" fmla="*/ 3 h 28"/>
                <a:gd name="T28" fmla="*/ 4 w 17"/>
                <a:gd name="T29" fmla="*/ 1 h 28"/>
                <a:gd name="T30" fmla="*/ 2 w 17"/>
                <a:gd name="T31" fmla="*/ 0 h 28"/>
                <a:gd name="T32" fmla="*/ 4 w 17"/>
                <a:gd name="T33" fmla="*/ 0 h 28"/>
                <a:gd name="T34" fmla="*/ 4 w 17"/>
                <a:gd name="T35" fmla="*/ 1 h 28"/>
                <a:gd name="T36" fmla="*/ 6 w 17"/>
                <a:gd name="T37" fmla="*/ 2 h 28"/>
                <a:gd name="T38" fmla="*/ 6 w 17"/>
                <a:gd name="T39" fmla="*/ 3 h 28"/>
                <a:gd name="T40" fmla="*/ 9 w 17"/>
                <a:gd name="T41" fmla="*/ 3 h 28"/>
                <a:gd name="T42" fmla="*/ 13 w 17"/>
                <a:gd name="T43" fmla="*/ 2 h 28"/>
                <a:gd name="T44" fmla="*/ 16 w 17"/>
                <a:gd name="T45" fmla="*/ 1 h 28"/>
                <a:gd name="T46" fmla="*/ 16 w 17"/>
                <a:gd name="T47" fmla="*/ 2 h 28"/>
                <a:gd name="T48" fmla="*/ 13 w 17"/>
                <a:gd name="T49" fmla="*/ 3 h 28"/>
                <a:gd name="T50" fmla="*/ 13 w 17"/>
                <a:gd name="T51" fmla="*/ 4 h 28"/>
                <a:gd name="T52" fmla="*/ 13 w 17"/>
                <a:gd name="T53" fmla="*/ 6 h 28"/>
                <a:gd name="T54" fmla="*/ 11 w 17"/>
                <a:gd name="T55" fmla="*/ 8 h 28"/>
                <a:gd name="T56" fmla="*/ 11 w 17"/>
                <a:gd name="T57" fmla="*/ 10 h 28"/>
                <a:gd name="T58" fmla="*/ 11 w 17"/>
                <a:gd name="T59" fmla="*/ 13 h 28"/>
                <a:gd name="T60" fmla="*/ 9 w 17"/>
                <a:gd name="T61" fmla="*/ 18 h 28"/>
                <a:gd name="T62" fmla="*/ 9 w 17"/>
                <a:gd name="T63" fmla="*/ 21 h 28"/>
                <a:gd name="T64" fmla="*/ 6 w 17"/>
                <a:gd name="T65" fmla="*/ 24 h 28"/>
                <a:gd name="T66" fmla="*/ 6 w 17"/>
                <a:gd name="T67" fmla="*/ 25 h 28"/>
                <a:gd name="T68" fmla="*/ 6 w 17"/>
                <a:gd name="T69" fmla="*/ 26 h 28"/>
                <a:gd name="T70" fmla="*/ 4 w 17"/>
                <a:gd name="T71" fmla="*/ 27 h 28"/>
                <a:gd name="T72" fmla="*/ 2 w 17"/>
                <a:gd name="T73" fmla="*/ 27 h 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28">
                  <a:moveTo>
                    <a:pt x="2" y="27"/>
                  </a:moveTo>
                  <a:lnTo>
                    <a:pt x="0" y="26"/>
                  </a:lnTo>
                  <a:lnTo>
                    <a:pt x="0" y="25"/>
                  </a:lnTo>
                  <a:lnTo>
                    <a:pt x="0" y="24"/>
                  </a:lnTo>
                  <a:lnTo>
                    <a:pt x="0" y="22"/>
                  </a:lnTo>
                  <a:lnTo>
                    <a:pt x="0" y="20"/>
                  </a:lnTo>
                  <a:lnTo>
                    <a:pt x="2" y="16"/>
                  </a:lnTo>
                  <a:lnTo>
                    <a:pt x="2" y="12"/>
                  </a:lnTo>
                  <a:lnTo>
                    <a:pt x="2" y="11"/>
                  </a:lnTo>
                  <a:lnTo>
                    <a:pt x="2" y="10"/>
                  </a:lnTo>
                  <a:lnTo>
                    <a:pt x="2" y="9"/>
                  </a:lnTo>
                  <a:lnTo>
                    <a:pt x="2" y="7"/>
                  </a:lnTo>
                  <a:lnTo>
                    <a:pt x="4" y="5"/>
                  </a:lnTo>
                  <a:lnTo>
                    <a:pt x="4" y="3"/>
                  </a:lnTo>
                  <a:lnTo>
                    <a:pt x="4" y="1"/>
                  </a:lnTo>
                  <a:lnTo>
                    <a:pt x="2" y="0"/>
                  </a:lnTo>
                  <a:lnTo>
                    <a:pt x="4" y="0"/>
                  </a:lnTo>
                  <a:lnTo>
                    <a:pt x="4" y="1"/>
                  </a:lnTo>
                  <a:lnTo>
                    <a:pt x="6" y="2"/>
                  </a:lnTo>
                  <a:lnTo>
                    <a:pt x="6" y="3"/>
                  </a:lnTo>
                  <a:lnTo>
                    <a:pt x="9" y="3"/>
                  </a:lnTo>
                  <a:lnTo>
                    <a:pt x="13" y="2"/>
                  </a:lnTo>
                  <a:lnTo>
                    <a:pt x="16" y="1"/>
                  </a:lnTo>
                  <a:lnTo>
                    <a:pt x="16" y="2"/>
                  </a:lnTo>
                  <a:lnTo>
                    <a:pt x="13" y="3"/>
                  </a:lnTo>
                  <a:lnTo>
                    <a:pt x="13" y="4"/>
                  </a:lnTo>
                  <a:lnTo>
                    <a:pt x="13" y="6"/>
                  </a:lnTo>
                  <a:lnTo>
                    <a:pt x="11" y="8"/>
                  </a:lnTo>
                  <a:lnTo>
                    <a:pt x="11" y="10"/>
                  </a:lnTo>
                  <a:lnTo>
                    <a:pt x="11" y="13"/>
                  </a:lnTo>
                  <a:lnTo>
                    <a:pt x="9" y="18"/>
                  </a:lnTo>
                  <a:lnTo>
                    <a:pt x="9" y="21"/>
                  </a:lnTo>
                  <a:lnTo>
                    <a:pt x="6" y="24"/>
                  </a:lnTo>
                  <a:lnTo>
                    <a:pt x="6" y="25"/>
                  </a:lnTo>
                  <a:lnTo>
                    <a:pt x="6" y="26"/>
                  </a:lnTo>
                  <a:lnTo>
                    <a:pt x="4" y="27"/>
                  </a:lnTo>
                  <a:lnTo>
                    <a:pt x="2" y="27"/>
                  </a:lnTo>
                </a:path>
              </a:pathLst>
            </a:custGeom>
            <a:solidFill>
              <a:srgbClr val="74806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28" name="Freeform 279"/>
            <p:cNvSpPr>
              <a:spLocks/>
            </p:cNvSpPr>
            <p:nvPr/>
          </p:nvSpPr>
          <p:spPr bwMode="auto">
            <a:xfrm>
              <a:off x="2847" y="1344"/>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29" name="Freeform 280"/>
            <p:cNvSpPr>
              <a:spLocks/>
            </p:cNvSpPr>
            <p:nvPr/>
          </p:nvSpPr>
          <p:spPr bwMode="auto">
            <a:xfrm>
              <a:off x="2847" y="1325"/>
              <a:ext cx="17" cy="20"/>
            </a:xfrm>
            <a:custGeom>
              <a:avLst/>
              <a:gdLst>
                <a:gd name="T0" fmla="*/ 16 w 17"/>
                <a:gd name="T1" fmla="*/ 0 h 20"/>
                <a:gd name="T2" fmla="*/ 16 w 17"/>
                <a:gd name="T3" fmla="*/ 2 h 20"/>
                <a:gd name="T4" fmla="*/ 16 w 17"/>
                <a:gd name="T5" fmla="*/ 4 h 20"/>
                <a:gd name="T6" fmla="*/ 16 w 17"/>
                <a:gd name="T7" fmla="*/ 7 h 20"/>
                <a:gd name="T8" fmla="*/ 10 w 17"/>
                <a:gd name="T9" fmla="*/ 9 h 20"/>
                <a:gd name="T10" fmla="*/ 10 w 17"/>
                <a:gd name="T11" fmla="*/ 12 h 20"/>
                <a:gd name="T12" fmla="*/ 10 w 17"/>
                <a:gd name="T13" fmla="*/ 15 h 20"/>
                <a:gd name="T14" fmla="*/ 10 w 17"/>
                <a:gd name="T15" fmla="*/ 17 h 20"/>
                <a:gd name="T16" fmla="*/ 5 w 17"/>
                <a:gd name="T17" fmla="*/ 19 h 20"/>
                <a:gd name="T18" fmla="*/ 0 w 17"/>
                <a:gd name="T19" fmla="*/ 19 h 20"/>
                <a:gd name="T20" fmla="*/ 0 w 17"/>
                <a:gd name="T21" fmla="*/ 17 h 20"/>
                <a:gd name="T22" fmla="*/ 5 w 17"/>
                <a:gd name="T23" fmla="*/ 15 h 20"/>
                <a:gd name="T24" fmla="*/ 5 w 17"/>
                <a:gd name="T25" fmla="*/ 12 h 20"/>
                <a:gd name="T26" fmla="*/ 5 w 17"/>
                <a:gd name="T27" fmla="*/ 9 h 20"/>
                <a:gd name="T28" fmla="*/ 5 w 17"/>
                <a:gd name="T29" fmla="*/ 7 h 20"/>
                <a:gd name="T30" fmla="*/ 5 w 17"/>
                <a:gd name="T31" fmla="*/ 4 h 20"/>
                <a:gd name="T32" fmla="*/ 5 w 17"/>
                <a:gd name="T33" fmla="*/ 2 h 20"/>
                <a:gd name="T34" fmla="*/ 5 w 17"/>
                <a:gd name="T35" fmla="*/ 0 h 20"/>
                <a:gd name="T36" fmla="*/ 16 w 17"/>
                <a:gd name="T37" fmla="*/ 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 h="20">
                  <a:moveTo>
                    <a:pt x="16" y="0"/>
                  </a:moveTo>
                  <a:lnTo>
                    <a:pt x="16" y="2"/>
                  </a:lnTo>
                  <a:lnTo>
                    <a:pt x="16" y="4"/>
                  </a:lnTo>
                  <a:lnTo>
                    <a:pt x="16" y="7"/>
                  </a:lnTo>
                  <a:lnTo>
                    <a:pt x="10" y="9"/>
                  </a:lnTo>
                  <a:lnTo>
                    <a:pt x="10" y="12"/>
                  </a:lnTo>
                  <a:lnTo>
                    <a:pt x="10" y="15"/>
                  </a:lnTo>
                  <a:lnTo>
                    <a:pt x="10" y="17"/>
                  </a:lnTo>
                  <a:lnTo>
                    <a:pt x="5" y="19"/>
                  </a:lnTo>
                  <a:lnTo>
                    <a:pt x="0" y="19"/>
                  </a:lnTo>
                  <a:lnTo>
                    <a:pt x="0" y="17"/>
                  </a:lnTo>
                  <a:lnTo>
                    <a:pt x="5" y="15"/>
                  </a:lnTo>
                  <a:lnTo>
                    <a:pt x="5" y="12"/>
                  </a:lnTo>
                  <a:lnTo>
                    <a:pt x="5" y="9"/>
                  </a:lnTo>
                  <a:lnTo>
                    <a:pt x="5" y="7"/>
                  </a:lnTo>
                  <a:lnTo>
                    <a:pt x="5" y="4"/>
                  </a:lnTo>
                  <a:lnTo>
                    <a:pt x="5" y="2"/>
                  </a:lnTo>
                  <a:lnTo>
                    <a:pt x="5" y="0"/>
                  </a:lnTo>
                  <a:lnTo>
                    <a:pt x="16"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30" name="Freeform 281"/>
            <p:cNvSpPr>
              <a:spLocks/>
            </p:cNvSpPr>
            <p:nvPr/>
          </p:nvSpPr>
          <p:spPr bwMode="auto">
            <a:xfrm>
              <a:off x="2847" y="1344"/>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31" name="Freeform 282"/>
            <p:cNvSpPr>
              <a:spLocks/>
            </p:cNvSpPr>
            <p:nvPr/>
          </p:nvSpPr>
          <p:spPr bwMode="auto">
            <a:xfrm>
              <a:off x="2842" y="1344"/>
              <a:ext cx="17" cy="30"/>
            </a:xfrm>
            <a:custGeom>
              <a:avLst/>
              <a:gdLst>
                <a:gd name="T0" fmla="*/ 1 w 17"/>
                <a:gd name="T1" fmla="*/ 29 h 30"/>
                <a:gd name="T2" fmla="*/ 1 w 17"/>
                <a:gd name="T3" fmla="*/ 28 h 30"/>
                <a:gd name="T4" fmla="*/ 0 w 17"/>
                <a:gd name="T5" fmla="*/ 28 h 30"/>
                <a:gd name="T6" fmla="*/ 0 w 17"/>
                <a:gd name="T7" fmla="*/ 27 h 30"/>
                <a:gd name="T8" fmla="*/ 0 w 17"/>
                <a:gd name="T9" fmla="*/ 26 h 30"/>
                <a:gd name="T10" fmla="*/ 0 w 17"/>
                <a:gd name="T11" fmla="*/ 24 h 30"/>
                <a:gd name="T12" fmla="*/ 1 w 17"/>
                <a:gd name="T13" fmla="*/ 21 h 30"/>
                <a:gd name="T14" fmla="*/ 1 w 17"/>
                <a:gd name="T15" fmla="*/ 17 h 30"/>
                <a:gd name="T16" fmla="*/ 3 w 17"/>
                <a:gd name="T17" fmla="*/ 12 h 30"/>
                <a:gd name="T18" fmla="*/ 3 w 17"/>
                <a:gd name="T19" fmla="*/ 11 h 30"/>
                <a:gd name="T20" fmla="*/ 3 w 17"/>
                <a:gd name="T21" fmla="*/ 9 h 30"/>
                <a:gd name="T22" fmla="*/ 3 w 17"/>
                <a:gd name="T23" fmla="*/ 7 h 30"/>
                <a:gd name="T24" fmla="*/ 3 w 17"/>
                <a:gd name="T25" fmla="*/ 5 h 30"/>
                <a:gd name="T26" fmla="*/ 3 w 17"/>
                <a:gd name="T27" fmla="*/ 3 h 30"/>
                <a:gd name="T28" fmla="*/ 3 w 17"/>
                <a:gd name="T29" fmla="*/ 1 h 30"/>
                <a:gd name="T30" fmla="*/ 3 w 17"/>
                <a:gd name="T31" fmla="*/ 0 h 30"/>
                <a:gd name="T32" fmla="*/ 4 w 17"/>
                <a:gd name="T33" fmla="*/ 1 h 30"/>
                <a:gd name="T34" fmla="*/ 6 w 17"/>
                <a:gd name="T35" fmla="*/ 2 h 30"/>
                <a:gd name="T36" fmla="*/ 8 w 17"/>
                <a:gd name="T37" fmla="*/ 2 h 30"/>
                <a:gd name="T38" fmla="*/ 11 w 17"/>
                <a:gd name="T39" fmla="*/ 2 h 30"/>
                <a:gd name="T40" fmla="*/ 12 w 17"/>
                <a:gd name="T41" fmla="*/ 2 h 30"/>
                <a:gd name="T42" fmla="*/ 16 w 17"/>
                <a:gd name="T43" fmla="*/ 0 h 30"/>
                <a:gd name="T44" fmla="*/ 16 w 17"/>
                <a:gd name="T45" fmla="*/ 1 h 30"/>
                <a:gd name="T46" fmla="*/ 14 w 17"/>
                <a:gd name="T47" fmla="*/ 2 h 30"/>
                <a:gd name="T48" fmla="*/ 12 w 17"/>
                <a:gd name="T49" fmla="*/ 3 h 30"/>
                <a:gd name="T50" fmla="*/ 12 w 17"/>
                <a:gd name="T51" fmla="*/ 5 h 30"/>
                <a:gd name="T52" fmla="*/ 11 w 17"/>
                <a:gd name="T53" fmla="*/ 8 h 30"/>
                <a:gd name="T54" fmla="*/ 11 w 17"/>
                <a:gd name="T55" fmla="*/ 10 h 30"/>
                <a:gd name="T56" fmla="*/ 9 w 17"/>
                <a:gd name="T57" fmla="*/ 14 h 30"/>
                <a:gd name="T58" fmla="*/ 9 w 17"/>
                <a:gd name="T59" fmla="*/ 19 h 30"/>
                <a:gd name="T60" fmla="*/ 8 w 17"/>
                <a:gd name="T61" fmla="*/ 22 h 30"/>
                <a:gd name="T62" fmla="*/ 8 w 17"/>
                <a:gd name="T63" fmla="*/ 25 h 30"/>
                <a:gd name="T64" fmla="*/ 6 w 17"/>
                <a:gd name="T65" fmla="*/ 27 h 30"/>
                <a:gd name="T66" fmla="*/ 4 w 17"/>
                <a:gd name="T67" fmla="*/ 28 h 30"/>
                <a:gd name="T68" fmla="*/ 4 w 17"/>
                <a:gd name="T69" fmla="*/ 29 h 30"/>
                <a:gd name="T70" fmla="*/ 3 w 17"/>
                <a:gd name="T71" fmla="*/ 29 h 30"/>
                <a:gd name="T72" fmla="*/ 1 w 17"/>
                <a:gd name="T73" fmla="*/ 29 h 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30">
                  <a:moveTo>
                    <a:pt x="1" y="29"/>
                  </a:moveTo>
                  <a:lnTo>
                    <a:pt x="1" y="28"/>
                  </a:lnTo>
                  <a:lnTo>
                    <a:pt x="0" y="28"/>
                  </a:lnTo>
                  <a:lnTo>
                    <a:pt x="0" y="27"/>
                  </a:lnTo>
                  <a:lnTo>
                    <a:pt x="0" y="26"/>
                  </a:lnTo>
                  <a:lnTo>
                    <a:pt x="0" y="24"/>
                  </a:lnTo>
                  <a:lnTo>
                    <a:pt x="1" y="21"/>
                  </a:lnTo>
                  <a:lnTo>
                    <a:pt x="1" y="17"/>
                  </a:lnTo>
                  <a:lnTo>
                    <a:pt x="3" y="12"/>
                  </a:lnTo>
                  <a:lnTo>
                    <a:pt x="3" y="11"/>
                  </a:lnTo>
                  <a:lnTo>
                    <a:pt x="3" y="9"/>
                  </a:lnTo>
                  <a:lnTo>
                    <a:pt x="3" y="7"/>
                  </a:lnTo>
                  <a:lnTo>
                    <a:pt x="3" y="5"/>
                  </a:lnTo>
                  <a:lnTo>
                    <a:pt x="3" y="3"/>
                  </a:lnTo>
                  <a:lnTo>
                    <a:pt x="3" y="1"/>
                  </a:lnTo>
                  <a:lnTo>
                    <a:pt x="3" y="0"/>
                  </a:lnTo>
                  <a:lnTo>
                    <a:pt x="4" y="1"/>
                  </a:lnTo>
                  <a:lnTo>
                    <a:pt x="6" y="2"/>
                  </a:lnTo>
                  <a:lnTo>
                    <a:pt x="8" y="2"/>
                  </a:lnTo>
                  <a:lnTo>
                    <a:pt x="11" y="2"/>
                  </a:lnTo>
                  <a:lnTo>
                    <a:pt x="12" y="2"/>
                  </a:lnTo>
                  <a:lnTo>
                    <a:pt x="16" y="0"/>
                  </a:lnTo>
                  <a:lnTo>
                    <a:pt x="16" y="1"/>
                  </a:lnTo>
                  <a:lnTo>
                    <a:pt x="14" y="2"/>
                  </a:lnTo>
                  <a:lnTo>
                    <a:pt x="12" y="3"/>
                  </a:lnTo>
                  <a:lnTo>
                    <a:pt x="12" y="5"/>
                  </a:lnTo>
                  <a:lnTo>
                    <a:pt x="11" y="8"/>
                  </a:lnTo>
                  <a:lnTo>
                    <a:pt x="11" y="10"/>
                  </a:lnTo>
                  <a:lnTo>
                    <a:pt x="9" y="14"/>
                  </a:lnTo>
                  <a:lnTo>
                    <a:pt x="9" y="19"/>
                  </a:lnTo>
                  <a:lnTo>
                    <a:pt x="8" y="22"/>
                  </a:lnTo>
                  <a:lnTo>
                    <a:pt x="8" y="25"/>
                  </a:lnTo>
                  <a:lnTo>
                    <a:pt x="6" y="27"/>
                  </a:lnTo>
                  <a:lnTo>
                    <a:pt x="4" y="28"/>
                  </a:lnTo>
                  <a:lnTo>
                    <a:pt x="4" y="29"/>
                  </a:lnTo>
                  <a:lnTo>
                    <a:pt x="3" y="29"/>
                  </a:lnTo>
                  <a:lnTo>
                    <a:pt x="1" y="29"/>
                  </a:lnTo>
                </a:path>
              </a:pathLst>
            </a:custGeom>
            <a:solidFill>
              <a:srgbClr val="74806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32" name="Freeform 283"/>
            <p:cNvSpPr>
              <a:spLocks/>
            </p:cNvSpPr>
            <p:nvPr/>
          </p:nvSpPr>
          <p:spPr bwMode="auto">
            <a:xfrm>
              <a:off x="2844" y="1369"/>
              <a:ext cx="17" cy="1"/>
            </a:xfrm>
            <a:custGeom>
              <a:avLst/>
              <a:gdLst>
                <a:gd name="T0" fmla="*/ 16 w 17"/>
                <a:gd name="T1" fmla="*/ 0 h 1"/>
                <a:gd name="T2" fmla="*/ 16 w 17"/>
                <a:gd name="T3" fmla="*/ 0 h 1"/>
                <a:gd name="T4" fmla="*/ 0 w 17"/>
                <a:gd name="T5" fmla="*/ 0 h 1"/>
                <a:gd name="T6" fmla="*/ 16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16" y="0"/>
                  </a:moveTo>
                  <a:lnTo>
                    <a:pt x="16" y="0"/>
                  </a:lnTo>
                  <a:lnTo>
                    <a:pt x="0" y="0"/>
                  </a:lnTo>
                  <a:lnTo>
                    <a:pt x="16"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33" name="Freeform 284"/>
            <p:cNvSpPr>
              <a:spLocks/>
            </p:cNvSpPr>
            <p:nvPr/>
          </p:nvSpPr>
          <p:spPr bwMode="auto">
            <a:xfrm>
              <a:off x="2844" y="1347"/>
              <a:ext cx="17" cy="22"/>
            </a:xfrm>
            <a:custGeom>
              <a:avLst/>
              <a:gdLst>
                <a:gd name="T0" fmla="*/ 16 w 17"/>
                <a:gd name="T1" fmla="*/ 0 h 22"/>
                <a:gd name="T2" fmla="*/ 16 w 17"/>
                <a:gd name="T3" fmla="*/ 1 h 22"/>
                <a:gd name="T4" fmla="*/ 16 w 17"/>
                <a:gd name="T5" fmla="*/ 2 h 22"/>
                <a:gd name="T6" fmla="*/ 16 w 17"/>
                <a:gd name="T7" fmla="*/ 3 h 22"/>
                <a:gd name="T8" fmla="*/ 16 w 17"/>
                <a:gd name="T9" fmla="*/ 4 h 22"/>
                <a:gd name="T10" fmla="*/ 16 w 17"/>
                <a:gd name="T11" fmla="*/ 6 h 22"/>
                <a:gd name="T12" fmla="*/ 16 w 17"/>
                <a:gd name="T13" fmla="*/ 7 h 22"/>
                <a:gd name="T14" fmla="*/ 16 w 17"/>
                <a:gd name="T15" fmla="*/ 9 h 22"/>
                <a:gd name="T16" fmla="*/ 16 w 17"/>
                <a:gd name="T17" fmla="*/ 10 h 22"/>
                <a:gd name="T18" fmla="*/ 16 w 17"/>
                <a:gd name="T19" fmla="*/ 12 h 22"/>
                <a:gd name="T20" fmla="*/ 16 w 17"/>
                <a:gd name="T21" fmla="*/ 14 h 22"/>
                <a:gd name="T22" fmla="*/ 8 w 17"/>
                <a:gd name="T23" fmla="*/ 15 h 22"/>
                <a:gd name="T24" fmla="*/ 8 w 17"/>
                <a:gd name="T25" fmla="*/ 16 h 22"/>
                <a:gd name="T26" fmla="*/ 8 w 17"/>
                <a:gd name="T27" fmla="*/ 18 h 22"/>
                <a:gd name="T28" fmla="*/ 8 w 17"/>
                <a:gd name="T29" fmla="*/ 19 h 22"/>
                <a:gd name="T30" fmla="*/ 8 w 17"/>
                <a:gd name="T31" fmla="*/ 20 h 22"/>
                <a:gd name="T32" fmla="*/ 8 w 17"/>
                <a:gd name="T33" fmla="*/ 21 h 22"/>
                <a:gd name="T34" fmla="*/ 0 w 17"/>
                <a:gd name="T35" fmla="*/ 21 h 22"/>
                <a:gd name="T36" fmla="*/ 0 w 17"/>
                <a:gd name="T37" fmla="*/ 20 h 22"/>
                <a:gd name="T38" fmla="*/ 0 w 17"/>
                <a:gd name="T39" fmla="*/ 19 h 22"/>
                <a:gd name="T40" fmla="*/ 0 w 17"/>
                <a:gd name="T41" fmla="*/ 18 h 22"/>
                <a:gd name="T42" fmla="*/ 0 w 17"/>
                <a:gd name="T43" fmla="*/ 16 h 22"/>
                <a:gd name="T44" fmla="*/ 0 w 17"/>
                <a:gd name="T45" fmla="*/ 15 h 22"/>
                <a:gd name="T46" fmla="*/ 8 w 17"/>
                <a:gd name="T47" fmla="*/ 14 h 22"/>
                <a:gd name="T48" fmla="*/ 8 w 17"/>
                <a:gd name="T49" fmla="*/ 12 h 22"/>
                <a:gd name="T50" fmla="*/ 8 w 17"/>
                <a:gd name="T51" fmla="*/ 10 h 22"/>
                <a:gd name="T52" fmla="*/ 8 w 17"/>
                <a:gd name="T53" fmla="*/ 9 h 22"/>
                <a:gd name="T54" fmla="*/ 8 w 17"/>
                <a:gd name="T55" fmla="*/ 7 h 22"/>
                <a:gd name="T56" fmla="*/ 8 w 17"/>
                <a:gd name="T57" fmla="*/ 6 h 22"/>
                <a:gd name="T58" fmla="*/ 8 w 17"/>
                <a:gd name="T59" fmla="*/ 4 h 22"/>
                <a:gd name="T60" fmla="*/ 8 w 17"/>
                <a:gd name="T61" fmla="*/ 3 h 22"/>
                <a:gd name="T62" fmla="*/ 8 w 17"/>
                <a:gd name="T63" fmla="*/ 2 h 22"/>
                <a:gd name="T64" fmla="*/ 8 w 17"/>
                <a:gd name="T65" fmla="*/ 1 h 22"/>
                <a:gd name="T66" fmla="*/ 8 w 17"/>
                <a:gd name="T67" fmla="*/ 0 h 22"/>
                <a:gd name="T68" fmla="*/ 16 w 17"/>
                <a:gd name="T69" fmla="*/ 0 h 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 h="22">
                  <a:moveTo>
                    <a:pt x="16" y="0"/>
                  </a:moveTo>
                  <a:lnTo>
                    <a:pt x="16" y="1"/>
                  </a:lnTo>
                  <a:lnTo>
                    <a:pt x="16" y="2"/>
                  </a:lnTo>
                  <a:lnTo>
                    <a:pt x="16" y="3"/>
                  </a:lnTo>
                  <a:lnTo>
                    <a:pt x="16" y="4"/>
                  </a:lnTo>
                  <a:lnTo>
                    <a:pt x="16" y="6"/>
                  </a:lnTo>
                  <a:lnTo>
                    <a:pt x="16" y="7"/>
                  </a:lnTo>
                  <a:lnTo>
                    <a:pt x="16" y="9"/>
                  </a:lnTo>
                  <a:lnTo>
                    <a:pt x="16" y="10"/>
                  </a:lnTo>
                  <a:lnTo>
                    <a:pt x="16" y="12"/>
                  </a:lnTo>
                  <a:lnTo>
                    <a:pt x="16" y="14"/>
                  </a:lnTo>
                  <a:lnTo>
                    <a:pt x="8" y="15"/>
                  </a:lnTo>
                  <a:lnTo>
                    <a:pt x="8" y="16"/>
                  </a:lnTo>
                  <a:lnTo>
                    <a:pt x="8" y="18"/>
                  </a:lnTo>
                  <a:lnTo>
                    <a:pt x="8" y="19"/>
                  </a:lnTo>
                  <a:lnTo>
                    <a:pt x="8" y="20"/>
                  </a:lnTo>
                  <a:lnTo>
                    <a:pt x="8" y="21"/>
                  </a:lnTo>
                  <a:lnTo>
                    <a:pt x="0" y="21"/>
                  </a:lnTo>
                  <a:lnTo>
                    <a:pt x="0" y="20"/>
                  </a:lnTo>
                  <a:lnTo>
                    <a:pt x="0" y="19"/>
                  </a:lnTo>
                  <a:lnTo>
                    <a:pt x="0" y="18"/>
                  </a:lnTo>
                  <a:lnTo>
                    <a:pt x="0" y="16"/>
                  </a:lnTo>
                  <a:lnTo>
                    <a:pt x="0" y="15"/>
                  </a:lnTo>
                  <a:lnTo>
                    <a:pt x="8" y="14"/>
                  </a:lnTo>
                  <a:lnTo>
                    <a:pt x="8" y="12"/>
                  </a:lnTo>
                  <a:lnTo>
                    <a:pt x="8" y="10"/>
                  </a:lnTo>
                  <a:lnTo>
                    <a:pt x="8" y="9"/>
                  </a:lnTo>
                  <a:lnTo>
                    <a:pt x="8" y="7"/>
                  </a:lnTo>
                  <a:lnTo>
                    <a:pt x="8" y="6"/>
                  </a:lnTo>
                  <a:lnTo>
                    <a:pt x="8" y="4"/>
                  </a:lnTo>
                  <a:lnTo>
                    <a:pt x="8" y="3"/>
                  </a:lnTo>
                  <a:lnTo>
                    <a:pt x="8" y="2"/>
                  </a:lnTo>
                  <a:lnTo>
                    <a:pt x="8" y="1"/>
                  </a:lnTo>
                  <a:lnTo>
                    <a:pt x="8" y="0"/>
                  </a:lnTo>
                  <a:lnTo>
                    <a:pt x="16"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34" name="Freeform 285"/>
            <p:cNvSpPr>
              <a:spLocks/>
            </p:cNvSpPr>
            <p:nvPr/>
          </p:nvSpPr>
          <p:spPr bwMode="auto">
            <a:xfrm>
              <a:off x="2844" y="1368"/>
              <a:ext cx="17" cy="1"/>
            </a:xfrm>
            <a:custGeom>
              <a:avLst/>
              <a:gdLst>
                <a:gd name="T0" fmla="*/ 0 w 17"/>
                <a:gd name="T1" fmla="*/ 0 h 1"/>
                <a:gd name="T2" fmla="*/ 0 w 17"/>
                <a:gd name="T3" fmla="*/ 0 h 1"/>
                <a:gd name="T4" fmla="*/ 16 w 17"/>
                <a:gd name="T5" fmla="*/ 0 h 1"/>
                <a:gd name="T6" fmla="*/ 0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0" y="0"/>
                  </a:moveTo>
                  <a:lnTo>
                    <a:pt x="0" y="0"/>
                  </a:lnTo>
                  <a:lnTo>
                    <a:pt x="16" y="0"/>
                  </a:ln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35" name="Freeform 286"/>
            <p:cNvSpPr>
              <a:spLocks/>
            </p:cNvSpPr>
            <p:nvPr/>
          </p:nvSpPr>
          <p:spPr bwMode="auto">
            <a:xfrm>
              <a:off x="2833" y="1368"/>
              <a:ext cx="18" cy="63"/>
            </a:xfrm>
            <a:custGeom>
              <a:avLst/>
              <a:gdLst>
                <a:gd name="T0" fmla="*/ 0 w 18"/>
                <a:gd name="T1" fmla="*/ 57 h 63"/>
                <a:gd name="T2" fmla="*/ 0 w 18"/>
                <a:gd name="T3" fmla="*/ 55 h 63"/>
                <a:gd name="T4" fmla="*/ 0 w 18"/>
                <a:gd name="T5" fmla="*/ 52 h 63"/>
                <a:gd name="T6" fmla="*/ 0 w 18"/>
                <a:gd name="T7" fmla="*/ 49 h 63"/>
                <a:gd name="T8" fmla="*/ 1 w 18"/>
                <a:gd name="T9" fmla="*/ 46 h 63"/>
                <a:gd name="T10" fmla="*/ 2 w 18"/>
                <a:gd name="T11" fmla="*/ 42 h 63"/>
                <a:gd name="T12" fmla="*/ 2 w 18"/>
                <a:gd name="T13" fmla="*/ 38 h 63"/>
                <a:gd name="T14" fmla="*/ 3 w 18"/>
                <a:gd name="T15" fmla="*/ 33 h 63"/>
                <a:gd name="T16" fmla="*/ 4 w 18"/>
                <a:gd name="T17" fmla="*/ 29 h 63"/>
                <a:gd name="T18" fmla="*/ 4 w 18"/>
                <a:gd name="T19" fmla="*/ 24 h 63"/>
                <a:gd name="T20" fmla="*/ 5 w 18"/>
                <a:gd name="T21" fmla="*/ 20 h 63"/>
                <a:gd name="T22" fmla="*/ 6 w 18"/>
                <a:gd name="T23" fmla="*/ 16 h 63"/>
                <a:gd name="T24" fmla="*/ 6 w 18"/>
                <a:gd name="T25" fmla="*/ 12 h 63"/>
                <a:gd name="T26" fmla="*/ 6 w 18"/>
                <a:gd name="T27" fmla="*/ 8 h 63"/>
                <a:gd name="T28" fmla="*/ 7 w 18"/>
                <a:gd name="T29" fmla="*/ 5 h 63"/>
                <a:gd name="T30" fmla="*/ 7 w 18"/>
                <a:gd name="T31" fmla="*/ 2 h 63"/>
                <a:gd name="T32" fmla="*/ 7 w 18"/>
                <a:gd name="T33" fmla="*/ 0 h 63"/>
                <a:gd name="T34" fmla="*/ 8 w 18"/>
                <a:gd name="T35" fmla="*/ 1 h 63"/>
                <a:gd name="T36" fmla="*/ 8 w 18"/>
                <a:gd name="T37" fmla="*/ 2 h 63"/>
                <a:gd name="T38" fmla="*/ 10 w 18"/>
                <a:gd name="T39" fmla="*/ 3 h 63"/>
                <a:gd name="T40" fmla="*/ 11 w 18"/>
                <a:gd name="T41" fmla="*/ 4 h 63"/>
                <a:gd name="T42" fmla="*/ 13 w 18"/>
                <a:gd name="T43" fmla="*/ 4 h 63"/>
                <a:gd name="T44" fmla="*/ 15 w 18"/>
                <a:gd name="T45" fmla="*/ 3 h 63"/>
                <a:gd name="T46" fmla="*/ 17 w 18"/>
                <a:gd name="T47" fmla="*/ 1 h 63"/>
                <a:gd name="T48" fmla="*/ 17 w 18"/>
                <a:gd name="T49" fmla="*/ 2 h 63"/>
                <a:gd name="T50" fmla="*/ 16 w 18"/>
                <a:gd name="T51" fmla="*/ 2 h 63"/>
                <a:gd name="T52" fmla="*/ 16 w 18"/>
                <a:gd name="T53" fmla="*/ 3 h 63"/>
                <a:gd name="T54" fmla="*/ 15 w 18"/>
                <a:gd name="T55" fmla="*/ 4 h 63"/>
                <a:gd name="T56" fmla="*/ 15 w 18"/>
                <a:gd name="T57" fmla="*/ 6 h 63"/>
                <a:gd name="T58" fmla="*/ 14 w 18"/>
                <a:gd name="T59" fmla="*/ 8 h 63"/>
                <a:gd name="T60" fmla="*/ 13 w 18"/>
                <a:gd name="T61" fmla="*/ 10 h 63"/>
                <a:gd name="T62" fmla="*/ 12 w 18"/>
                <a:gd name="T63" fmla="*/ 13 h 63"/>
                <a:gd name="T64" fmla="*/ 11 w 18"/>
                <a:gd name="T65" fmla="*/ 17 h 63"/>
                <a:gd name="T66" fmla="*/ 11 w 18"/>
                <a:gd name="T67" fmla="*/ 21 h 63"/>
                <a:gd name="T68" fmla="*/ 10 w 18"/>
                <a:gd name="T69" fmla="*/ 26 h 63"/>
                <a:gd name="T70" fmla="*/ 8 w 18"/>
                <a:gd name="T71" fmla="*/ 33 h 63"/>
                <a:gd name="T72" fmla="*/ 8 w 18"/>
                <a:gd name="T73" fmla="*/ 39 h 63"/>
                <a:gd name="T74" fmla="*/ 6 w 18"/>
                <a:gd name="T75" fmla="*/ 47 h 63"/>
                <a:gd name="T76" fmla="*/ 6 w 18"/>
                <a:gd name="T77" fmla="*/ 56 h 63"/>
                <a:gd name="T78" fmla="*/ 6 w 18"/>
                <a:gd name="T79" fmla="*/ 57 h 63"/>
                <a:gd name="T80" fmla="*/ 5 w 18"/>
                <a:gd name="T81" fmla="*/ 58 h 63"/>
                <a:gd name="T82" fmla="*/ 4 w 18"/>
                <a:gd name="T83" fmla="*/ 59 h 63"/>
                <a:gd name="T84" fmla="*/ 3 w 18"/>
                <a:gd name="T85" fmla="*/ 61 h 63"/>
                <a:gd name="T86" fmla="*/ 2 w 18"/>
                <a:gd name="T87" fmla="*/ 62 h 63"/>
                <a:gd name="T88" fmla="*/ 1 w 18"/>
                <a:gd name="T89" fmla="*/ 62 h 63"/>
                <a:gd name="T90" fmla="*/ 1 w 18"/>
                <a:gd name="T91" fmla="*/ 60 h 63"/>
                <a:gd name="T92" fmla="*/ 0 w 18"/>
                <a:gd name="T93" fmla="*/ 57 h 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8" h="63">
                  <a:moveTo>
                    <a:pt x="0" y="57"/>
                  </a:moveTo>
                  <a:lnTo>
                    <a:pt x="0" y="55"/>
                  </a:lnTo>
                  <a:lnTo>
                    <a:pt x="0" y="52"/>
                  </a:lnTo>
                  <a:lnTo>
                    <a:pt x="0" y="49"/>
                  </a:lnTo>
                  <a:lnTo>
                    <a:pt x="1" y="46"/>
                  </a:lnTo>
                  <a:lnTo>
                    <a:pt x="2" y="42"/>
                  </a:lnTo>
                  <a:lnTo>
                    <a:pt x="2" y="38"/>
                  </a:lnTo>
                  <a:lnTo>
                    <a:pt x="3" y="33"/>
                  </a:lnTo>
                  <a:lnTo>
                    <a:pt x="4" y="29"/>
                  </a:lnTo>
                  <a:lnTo>
                    <a:pt x="4" y="24"/>
                  </a:lnTo>
                  <a:lnTo>
                    <a:pt x="5" y="20"/>
                  </a:lnTo>
                  <a:lnTo>
                    <a:pt x="6" y="16"/>
                  </a:lnTo>
                  <a:lnTo>
                    <a:pt x="6" y="12"/>
                  </a:lnTo>
                  <a:lnTo>
                    <a:pt x="6" y="8"/>
                  </a:lnTo>
                  <a:lnTo>
                    <a:pt x="7" y="5"/>
                  </a:lnTo>
                  <a:lnTo>
                    <a:pt x="7" y="2"/>
                  </a:lnTo>
                  <a:lnTo>
                    <a:pt x="7" y="0"/>
                  </a:lnTo>
                  <a:lnTo>
                    <a:pt x="8" y="1"/>
                  </a:lnTo>
                  <a:lnTo>
                    <a:pt x="8" y="2"/>
                  </a:lnTo>
                  <a:lnTo>
                    <a:pt x="10" y="3"/>
                  </a:lnTo>
                  <a:lnTo>
                    <a:pt x="11" y="4"/>
                  </a:lnTo>
                  <a:lnTo>
                    <a:pt x="13" y="4"/>
                  </a:lnTo>
                  <a:lnTo>
                    <a:pt x="15" y="3"/>
                  </a:lnTo>
                  <a:lnTo>
                    <a:pt x="17" y="1"/>
                  </a:lnTo>
                  <a:lnTo>
                    <a:pt x="17" y="2"/>
                  </a:lnTo>
                  <a:lnTo>
                    <a:pt x="16" y="2"/>
                  </a:lnTo>
                  <a:lnTo>
                    <a:pt x="16" y="3"/>
                  </a:lnTo>
                  <a:lnTo>
                    <a:pt x="15" y="4"/>
                  </a:lnTo>
                  <a:lnTo>
                    <a:pt x="15" y="6"/>
                  </a:lnTo>
                  <a:lnTo>
                    <a:pt x="14" y="8"/>
                  </a:lnTo>
                  <a:lnTo>
                    <a:pt x="13" y="10"/>
                  </a:lnTo>
                  <a:lnTo>
                    <a:pt x="12" y="13"/>
                  </a:lnTo>
                  <a:lnTo>
                    <a:pt x="11" y="17"/>
                  </a:lnTo>
                  <a:lnTo>
                    <a:pt x="11" y="21"/>
                  </a:lnTo>
                  <a:lnTo>
                    <a:pt x="10" y="26"/>
                  </a:lnTo>
                  <a:lnTo>
                    <a:pt x="8" y="33"/>
                  </a:lnTo>
                  <a:lnTo>
                    <a:pt x="8" y="39"/>
                  </a:lnTo>
                  <a:lnTo>
                    <a:pt x="6" y="47"/>
                  </a:lnTo>
                  <a:lnTo>
                    <a:pt x="6" y="56"/>
                  </a:lnTo>
                  <a:lnTo>
                    <a:pt x="6" y="57"/>
                  </a:lnTo>
                  <a:lnTo>
                    <a:pt x="5" y="58"/>
                  </a:lnTo>
                  <a:lnTo>
                    <a:pt x="4" y="59"/>
                  </a:lnTo>
                  <a:lnTo>
                    <a:pt x="3" y="61"/>
                  </a:lnTo>
                  <a:lnTo>
                    <a:pt x="2" y="62"/>
                  </a:lnTo>
                  <a:lnTo>
                    <a:pt x="1" y="62"/>
                  </a:lnTo>
                  <a:lnTo>
                    <a:pt x="1" y="60"/>
                  </a:lnTo>
                  <a:lnTo>
                    <a:pt x="0" y="57"/>
                  </a:lnTo>
                </a:path>
              </a:pathLst>
            </a:custGeom>
            <a:solidFill>
              <a:srgbClr val="74806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36" name="Freeform 287"/>
            <p:cNvSpPr>
              <a:spLocks/>
            </p:cNvSpPr>
            <p:nvPr/>
          </p:nvSpPr>
          <p:spPr bwMode="auto">
            <a:xfrm>
              <a:off x="2835" y="1423"/>
              <a:ext cx="17" cy="1"/>
            </a:xfrm>
            <a:custGeom>
              <a:avLst/>
              <a:gdLst>
                <a:gd name="T0" fmla="*/ 16 w 17"/>
                <a:gd name="T1" fmla="*/ 0 h 1"/>
                <a:gd name="T2" fmla="*/ 16 w 17"/>
                <a:gd name="T3" fmla="*/ 0 h 1"/>
                <a:gd name="T4" fmla="*/ 8 w 17"/>
                <a:gd name="T5" fmla="*/ 0 h 1"/>
                <a:gd name="T6" fmla="*/ 0 w 17"/>
                <a:gd name="T7" fmla="*/ 0 h 1"/>
                <a:gd name="T8" fmla="*/ 16 w 1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
                  <a:moveTo>
                    <a:pt x="16" y="0"/>
                  </a:moveTo>
                  <a:lnTo>
                    <a:pt x="16" y="0"/>
                  </a:lnTo>
                  <a:lnTo>
                    <a:pt x="8" y="0"/>
                  </a:lnTo>
                  <a:lnTo>
                    <a:pt x="0" y="0"/>
                  </a:lnTo>
                  <a:lnTo>
                    <a:pt x="16"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37" name="Freeform 288"/>
            <p:cNvSpPr>
              <a:spLocks/>
            </p:cNvSpPr>
            <p:nvPr/>
          </p:nvSpPr>
          <p:spPr bwMode="auto">
            <a:xfrm>
              <a:off x="2835" y="1376"/>
              <a:ext cx="17" cy="47"/>
            </a:xfrm>
            <a:custGeom>
              <a:avLst/>
              <a:gdLst>
                <a:gd name="T0" fmla="*/ 16 w 17"/>
                <a:gd name="T1" fmla="*/ 0 h 47"/>
                <a:gd name="T2" fmla="*/ 16 w 17"/>
                <a:gd name="T3" fmla="*/ 3 h 47"/>
                <a:gd name="T4" fmla="*/ 12 w 17"/>
                <a:gd name="T5" fmla="*/ 5 h 47"/>
                <a:gd name="T6" fmla="*/ 12 w 17"/>
                <a:gd name="T7" fmla="*/ 8 h 47"/>
                <a:gd name="T8" fmla="*/ 12 w 17"/>
                <a:gd name="T9" fmla="*/ 12 h 47"/>
                <a:gd name="T10" fmla="*/ 9 w 17"/>
                <a:gd name="T11" fmla="*/ 15 h 47"/>
                <a:gd name="T12" fmla="*/ 9 w 17"/>
                <a:gd name="T13" fmla="*/ 19 h 47"/>
                <a:gd name="T14" fmla="*/ 9 w 17"/>
                <a:gd name="T15" fmla="*/ 23 h 47"/>
                <a:gd name="T16" fmla="*/ 6 w 17"/>
                <a:gd name="T17" fmla="*/ 26 h 47"/>
                <a:gd name="T18" fmla="*/ 6 w 17"/>
                <a:gd name="T19" fmla="*/ 30 h 47"/>
                <a:gd name="T20" fmla="*/ 6 w 17"/>
                <a:gd name="T21" fmla="*/ 33 h 47"/>
                <a:gd name="T22" fmla="*/ 6 w 17"/>
                <a:gd name="T23" fmla="*/ 37 h 47"/>
                <a:gd name="T24" fmla="*/ 3 w 17"/>
                <a:gd name="T25" fmla="*/ 39 h 47"/>
                <a:gd name="T26" fmla="*/ 3 w 17"/>
                <a:gd name="T27" fmla="*/ 42 h 47"/>
                <a:gd name="T28" fmla="*/ 3 w 17"/>
                <a:gd name="T29" fmla="*/ 44 h 47"/>
                <a:gd name="T30" fmla="*/ 3 w 17"/>
                <a:gd name="T31" fmla="*/ 45 h 47"/>
                <a:gd name="T32" fmla="*/ 3 w 17"/>
                <a:gd name="T33" fmla="*/ 46 h 47"/>
                <a:gd name="T34" fmla="*/ 0 w 17"/>
                <a:gd name="T35" fmla="*/ 46 h 47"/>
                <a:gd name="T36" fmla="*/ 0 w 17"/>
                <a:gd name="T37" fmla="*/ 45 h 47"/>
                <a:gd name="T38" fmla="*/ 0 w 17"/>
                <a:gd name="T39" fmla="*/ 44 h 47"/>
                <a:gd name="T40" fmla="*/ 0 w 17"/>
                <a:gd name="T41" fmla="*/ 42 h 47"/>
                <a:gd name="T42" fmla="*/ 0 w 17"/>
                <a:gd name="T43" fmla="*/ 39 h 47"/>
                <a:gd name="T44" fmla="*/ 3 w 17"/>
                <a:gd name="T45" fmla="*/ 37 h 47"/>
                <a:gd name="T46" fmla="*/ 3 w 17"/>
                <a:gd name="T47" fmla="*/ 33 h 47"/>
                <a:gd name="T48" fmla="*/ 3 w 17"/>
                <a:gd name="T49" fmla="*/ 30 h 47"/>
                <a:gd name="T50" fmla="*/ 3 w 17"/>
                <a:gd name="T51" fmla="*/ 26 h 47"/>
                <a:gd name="T52" fmla="*/ 6 w 17"/>
                <a:gd name="T53" fmla="*/ 23 h 47"/>
                <a:gd name="T54" fmla="*/ 6 w 17"/>
                <a:gd name="T55" fmla="*/ 19 h 47"/>
                <a:gd name="T56" fmla="*/ 6 w 17"/>
                <a:gd name="T57" fmla="*/ 15 h 47"/>
                <a:gd name="T58" fmla="*/ 9 w 17"/>
                <a:gd name="T59" fmla="*/ 12 h 47"/>
                <a:gd name="T60" fmla="*/ 9 w 17"/>
                <a:gd name="T61" fmla="*/ 8 h 47"/>
                <a:gd name="T62" fmla="*/ 9 w 17"/>
                <a:gd name="T63" fmla="*/ 5 h 47"/>
                <a:gd name="T64" fmla="*/ 12 w 17"/>
                <a:gd name="T65" fmla="*/ 2 h 47"/>
                <a:gd name="T66" fmla="*/ 12 w 17"/>
                <a:gd name="T67" fmla="*/ 0 h 47"/>
                <a:gd name="T68" fmla="*/ 16 w 17"/>
                <a:gd name="T69" fmla="*/ 0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 h="47">
                  <a:moveTo>
                    <a:pt x="16" y="0"/>
                  </a:moveTo>
                  <a:lnTo>
                    <a:pt x="16" y="3"/>
                  </a:lnTo>
                  <a:lnTo>
                    <a:pt x="12" y="5"/>
                  </a:lnTo>
                  <a:lnTo>
                    <a:pt x="12" y="8"/>
                  </a:lnTo>
                  <a:lnTo>
                    <a:pt x="12" y="12"/>
                  </a:lnTo>
                  <a:lnTo>
                    <a:pt x="9" y="15"/>
                  </a:lnTo>
                  <a:lnTo>
                    <a:pt x="9" y="19"/>
                  </a:lnTo>
                  <a:lnTo>
                    <a:pt x="9" y="23"/>
                  </a:lnTo>
                  <a:lnTo>
                    <a:pt x="6" y="26"/>
                  </a:lnTo>
                  <a:lnTo>
                    <a:pt x="6" y="30"/>
                  </a:lnTo>
                  <a:lnTo>
                    <a:pt x="6" y="33"/>
                  </a:lnTo>
                  <a:lnTo>
                    <a:pt x="6" y="37"/>
                  </a:lnTo>
                  <a:lnTo>
                    <a:pt x="3" y="39"/>
                  </a:lnTo>
                  <a:lnTo>
                    <a:pt x="3" y="42"/>
                  </a:lnTo>
                  <a:lnTo>
                    <a:pt x="3" y="44"/>
                  </a:lnTo>
                  <a:lnTo>
                    <a:pt x="3" y="45"/>
                  </a:lnTo>
                  <a:lnTo>
                    <a:pt x="3" y="46"/>
                  </a:lnTo>
                  <a:lnTo>
                    <a:pt x="0" y="46"/>
                  </a:lnTo>
                  <a:lnTo>
                    <a:pt x="0" y="45"/>
                  </a:lnTo>
                  <a:lnTo>
                    <a:pt x="0" y="44"/>
                  </a:lnTo>
                  <a:lnTo>
                    <a:pt x="0" y="42"/>
                  </a:lnTo>
                  <a:lnTo>
                    <a:pt x="0" y="39"/>
                  </a:lnTo>
                  <a:lnTo>
                    <a:pt x="3" y="37"/>
                  </a:lnTo>
                  <a:lnTo>
                    <a:pt x="3" y="33"/>
                  </a:lnTo>
                  <a:lnTo>
                    <a:pt x="3" y="30"/>
                  </a:lnTo>
                  <a:lnTo>
                    <a:pt x="3" y="26"/>
                  </a:lnTo>
                  <a:lnTo>
                    <a:pt x="6" y="23"/>
                  </a:lnTo>
                  <a:lnTo>
                    <a:pt x="6" y="19"/>
                  </a:lnTo>
                  <a:lnTo>
                    <a:pt x="6" y="15"/>
                  </a:lnTo>
                  <a:lnTo>
                    <a:pt x="9" y="12"/>
                  </a:lnTo>
                  <a:lnTo>
                    <a:pt x="9" y="8"/>
                  </a:lnTo>
                  <a:lnTo>
                    <a:pt x="9" y="5"/>
                  </a:lnTo>
                  <a:lnTo>
                    <a:pt x="12" y="2"/>
                  </a:lnTo>
                  <a:lnTo>
                    <a:pt x="12" y="0"/>
                  </a:lnTo>
                  <a:lnTo>
                    <a:pt x="16"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38" name="Freeform 289"/>
            <p:cNvSpPr>
              <a:spLocks/>
            </p:cNvSpPr>
            <p:nvPr/>
          </p:nvSpPr>
          <p:spPr bwMode="auto">
            <a:xfrm>
              <a:off x="2835" y="1423"/>
              <a:ext cx="17" cy="1"/>
            </a:xfrm>
            <a:custGeom>
              <a:avLst/>
              <a:gdLst>
                <a:gd name="T0" fmla="*/ 0 w 17"/>
                <a:gd name="T1" fmla="*/ 0 h 1"/>
                <a:gd name="T2" fmla="*/ 0 w 17"/>
                <a:gd name="T3" fmla="*/ 0 h 1"/>
                <a:gd name="T4" fmla="*/ 8 w 17"/>
                <a:gd name="T5" fmla="*/ 0 h 1"/>
                <a:gd name="T6" fmla="*/ 16 w 17"/>
                <a:gd name="T7" fmla="*/ 0 h 1"/>
                <a:gd name="T8" fmla="*/ 0 w 1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
                  <a:moveTo>
                    <a:pt x="0" y="0"/>
                  </a:moveTo>
                  <a:lnTo>
                    <a:pt x="0" y="0"/>
                  </a:lnTo>
                  <a:lnTo>
                    <a:pt x="8" y="0"/>
                  </a:lnTo>
                  <a:lnTo>
                    <a:pt x="16" y="0"/>
                  </a:ln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39" name="Freeform 290"/>
            <p:cNvSpPr>
              <a:spLocks/>
            </p:cNvSpPr>
            <p:nvPr/>
          </p:nvSpPr>
          <p:spPr bwMode="auto">
            <a:xfrm>
              <a:off x="2780" y="1423"/>
              <a:ext cx="60" cy="92"/>
            </a:xfrm>
            <a:custGeom>
              <a:avLst/>
              <a:gdLst>
                <a:gd name="T0" fmla="*/ 0 w 60"/>
                <a:gd name="T1" fmla="*/ 86 h 92"/>
                <a:gd name="T2" fmla="*/ 1 w 60"/>
                <a:gd name="T3" fmla="*/ 85 h 92"/>
                <a:gd name="T4" fmla="*/ 3 w 60"/>
                <a:gd name="T5" fmla="*/ 82 h 92"/>
                <a:gd name="T6" fmla="*/ 5 w 60"/>
                <a:gd name="T7" fmla="*/ 78 h 92"/>
                <a:gd name="T8" fmla="*/ 7 w 60"/>
                <a:gd name="T9" fmla="*/ 74 h 92"/>
                <a:gd name="T10" fmla="*/ 10 w 60"/>
                <a:gd name="T11" fmla="*/ 69 h 92"/>
                <a:gd name="T12" fmla="*/ 13 w 60"/>
                <a:gd name="T13" fmla="*/ 63 h 92"/>
                <a:gd name="T14" fmla="*/ 16 w 60"/>
                <a:gd name="T15" fmla="*/ 57 h 92"/>
                <a:gd name="T16" fmla="*/ 20 w 60"/>
                <a:gd name="T17" fmla="*/ 50 h 92"/>
                <a:gd name="T18" fmla="*/ 23 w 60"/>
                <a:gd name="T19" fmla="*/ 44 h 92"/>
                <a:gd name="T20" fmla="*/ 27 w 60"/>
                <a:gd name="T21" fmla="*/ 37 h 92"/>
                <a:gd name="T22" fmla="*/ 31 w 60"/>
                <a:gd name="T23" fmla="*/ 30 h 92"/>
                <a:gd name="T24" fmla="*/ 35 w 60"/>
                <a:gd name="T25" fmla="*/ 24 h 92"/>
                <a:gd name="T26" fmla="*/ 39 w 60"/>
                <a:gd name="T27" fmla="*/ 18 h 92"/>
                <a:gd name="T28" fmla="*/ 43 w 60"/>
                <a:gd name="T29" fmla="*/ 12 h 92"/>
                <a:gd name="T30" fmla="*/ 46 w 60"/>
                <a:gd name="T31" fmla="*/ 6 h 92"/>
                <a:gd name="T32" fmla="*/ 50 w 60"/>
                <a:gd name="T33" fmla="*/ 2 h 92"/>
                <a:gd name="T34" fmla="*/ 51 w 60"/>
                <a:gd name="T35" fmla="*/ 1 h 92"/>
                <a:gd name="T36" fmla="*/ 53 w 60"/>
                <a:gd name="T37" fmla="*/ 0 h 92"/>
                <a:gd name="T38" fmla="*/ 55 w 60"/>
                <a:gd name="T39" fmla="*/ 0 h 92"/>
                <a:gd name="T40" fmla="*/ 57 w 60"/>
                <a:gd name="T41" fmla="*/ 1 h 92"/>
                <a:gd name="T42" fmla="*/ 58 w 60"/>
                <a:gd name="T43" fmla="*/ 2 h 92"/>
                <a:gd name="T44" fmla="*/ 59 w 60"/>
                <a:gd name="T45" fmla="*/ 4 h 92"/>
                <a:gd name="T46" fmla="*/ 59 w 60"/>
                <a:gd name="T47" fmla="*/ 7 h 92"/>
                <a:gd name="T48" fmla="*/ 57 w 60"/>
                <a:gd name="T49" fmla="*/ 11 h 92"/>
                <a:gd name="T50" fmla="*/ 55 w 60"/>
                <a:gd name="T51" fmla="*/ 13 h 92"/>
                <a:gd name="T52" fmla="*/ 54 w 60"/>
                <a:gd name="T53" fmla="*/ 16 h 92"/>
                <a:gd name="T54" fmla="*/ 52 w 60"/>
                <a:gd name="T55" fmla="*/ 19 h 92"/>
                <a:gd name="T56" fmla="*/ 49 w 60"/>
                <a:gd name="T57" fmla="*/ 23 h 92"/>
                <a:gd name="T58" fmla="*/ 47 w 60"/>
                <a:gd name="T59" fmla="*/ 27 h 92"/>
                <a:gd name="T60" fmla="*/ 44 w 60"/>
                <a:gd name="T61" fmla="*/ 31 h 92"/>
                <a:gd name="T62" fmla="*/ 41 w 60"/>
                <a:gd name="T63" fmla="*/ 36 h 92"/>
                <a:gd name="T64" fmla="*/ 38 w 60"/>
                <a:gd name="T65" fmla="*/ 40 h 92"/>
                <a:gd name="T66" fmla="*/ 36 w 60"/>
                <a:gd name="T67" fmla="*/ 45 h 92"/>
                <a:gd name="T68" fmla="*/ 33 w 60"/>
                <a:gd name="T69" fmla="*/ 50 h 92"/>
                <a:gd name="T70" fmla="*/ 30 w 60"/>
                <a:gd name="T71" fmla="*/ 55 h 92"/>
                <a:gd name="T72" fmla="*/ 27 w 60"/>
                <a:gd name="T73" fmla="*/ 60 h 92"/>
                <a:gd name="T74" fmla="*/ 24 w 60"/>
                <a:gd name="T75" fmla="*/ 65 h 92"/>
                <a:gd name="T76" fmla="*/ 22 w 60"/>
                <a:gd name="T77" fmla="*/ 70 h 92"/>
                <a:gd name="T78" fmla="*/ 20 w 60"/>
                <a:gd name="T79" fmla="*/ 74 h 92"/>
                <a:gd name="T80" fmla="*/ 18 w 60"/>
                <a:gd name="T81" fmla="*/ 79 h 92"/>
                <a:gd name="T82" fmla="*/ 16 w 60"/>
                <a:gd name="T83" fmla="*/ 82 h 92"/>
                <a:gd name="T84" fmla="*/ 13 w 60"/>
                <a:gd name="T85" fmla="*/ 85 h 92"/>
                <a:gd name="T86" fmla="*/ 10 w 60"/>
                <a:gd name="T87" fmla="*/ 88 h 92"/>
                <a:gd name="T88" fmla="*/ 7 w 60"/>
                <a:gd name="T89" fmla="*/ 90 h 92"/>
                <a:gd name="T90" fmla="*/ 4 w 60"/>
                <a:gd name="T91" fmla="*/ 91 h 92"/>
                <a:gd name="T92" fmla="*/ 2 w 60"/>
                <a:gd name="T93" fmla="*/ 91 h 92"/>
                <a:gd name="T94" fmla="*/ 0 w 60"/>
                <a:gd name="T95" fmla="*/ 89 h 92"/>
                <a:gd name="T96" fmla="*/ 0 w 60"/>
                <a:gd name="T97" fmla="*/ 86 h 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92">
                  <a:moveTo>
                    <a:pt x="0" y="86"/>
                  </a:moveTo>
                  <a:lnTo>
                    <a:pt x="1" y="85"/>
                  </a:lnTo>
                  <a:lnTo>
                    <a:pt x="3" y="82"/>
                  </a:lnTo>
                  <a:lnTo>
                    <a:pt x="5" y="78"/>
                  </a:lnTo>
                  <a:lnTo>
                    <a:pt x="7" y="74"/>
                  </a:lnTo>
                  <a:lnTo>
                    <a:pt x="10" y="69"/>
                  </a:lnTo>
                  <a:lnTo>
                    <a:pt x="13" y="63"/>
                  </a:lnTo>
                  <a:lnTo>
                    <a:pt x="16" y="57"/>
                  </a:lnTo>
                  <a:lnTo>
                    <a:pt x="20" y="50"/>
                  </a:lnTo>
                  <a:lnTo>
                    <a:pt x="23" y="44"/>
                  </a:lnTo>
                  <a:lnTo>
                    <a:pt x="27" y="37"/>
                  </a:lnTo>
                  <a:lnTo>
                    <a:pt x="31" y="30"/>
                  </a:lnTo>
                  <a:lnTo>
                    <a:pt x="35" y="24"/>
                  </a:lnTo>
                  <a:lnTo>
                    <a:pt x="39" y="18"/>
                  </a:lnTo>
                  <a:lnTo>
                    <a:pt x="43" y="12"/>
                  </a:lnTo>
                  <a:lnTo>
                    <a:pt x="46" y="6"/>
                  </a:lnTo>
                  <a:lnTo>
                    <a:pt x="50" y="2"/>
                  </a:lnTo>
                  <a:lnTo>
                    <a:pt x="51" y="1"/>
                  </a:lnTo>
                  <a:lnTo>
                    <a:pt x="53" y="0"/>
                  </a:lnTo>
                  <a:lnTo>
                    <a:pt x="55" y="0"/>
                  </a:lnTo>
                  <a:lnTo>
                    <a:pt x="57" y="1"/>
                  </a:lnTo>
                  <a:lnTo>
                    <a:pt x="58" y="2"/>
                  </a:lnTo>
                  <a:lnTo>
                    <a:pt x="59" y="4"/>
                  </a:lnTo>
                  <a:lnTo>
                    <a:pt x="59" y="7"/>
                  </a:lnTo>
                  <a:lnTo>
                    <a:pt x="57" y="11"/>
                  </a:lnTo>
                  <a:lnTo>
                    <a:pt x="55" y="13"/>
                  </a:lnTo>
                  <a:lnTo>
                    <a:pt x="54" y="16"/>
                  </a:lnTo>
                  <a:lnTo>
                    <a:pt x="52" y="19"/>
                  </a:lnTo>
                  <a:lnTo>
                    <a:pt x="49" y="23"/>
                  </a:lnTo>
                  <a:lnTo>
                    <a:pt x="47" y="27"/>
                  </a:lnTo>
                  <a:lnTo>
                    <a:pt x="44" y="31"/>
                  </a:lnTo>
                  <a:lnTo>
                    <a:pt x="41" y="36"/>
                  </a:lnTo>
                  <a:lnTo>
                    <a:pt x="38" y="40"/>
                  </a:lnTo>
                  <a:lnTo>
                    <a:pt x="36" y="45"/>
                  </a:lnTo>
                  <a:lnTo>
                    <a:pt x="33" y="50"/>
                  </a:lnTo>
                  <a:lnTo>
                    <a:pt x="30" y="55"/>
                  </a:lnTo>
                  <a:lnTo>
                    <a:pt x="27" y="60"/>
                  </a:lnTo>
                  <a:lnTo>
                    <a:pt x="24" y="65"/>
                  </a:lnTo>
                  <a:lnTo>
                    <a:pt x="22" y="70"/>
                  </a:lnTo>
                  <a:lnTo>
                    <a:pt x="20" y="74"/>
                  </a:lnTo>
                  <a:lnTo>
                    <a:pt x="18" y="79"/>
                  </a:lnTo>
                  <a:lnTo>
                    <a:pt x="16" y="82"/>
                  </a:lnTo>
                  <a:lnTo>
                    <a:pt x="13" y="85"/>
                  </a:lnTo>
                  <a:lnTo>
                    <a:pt x="10" y="88"/>
                  </a:lnTo>
                  <a:lnTo>
                    <a:pt x="7" y="90"/>
                  </a:lnTo>
                  <a:lnTo>
                    <a:pt x="4" y="91"/>
                  </a:lnTo>
                  <a:lnTo>
                    <a:pt x="2" y="91"/>
                  </a:lnTo>
                  <a:lnTo>
                    <a:pt x="0" y="89"/>
                  </a:lnTo>
                  <a:lnTo>
                    <a:pt x="0" y="86"/>
                  </a:lnTo>
                </a:path>
              </a:pathLst>
            </a:custGeom>
            <a:solidFill>
              <a:srgbClr val="74806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40" name="Freeform 291"/>
            <p:cNvSpPr>
              <a:spLocks/>
            </p:cNvSpPr>
            <p:nvPr/>
          </p:nvSpPr>
          <p:spPr bwMode="auto">
            <a:xfrm>
              <a:off x="2786" y="1502"/>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41" name="Freeform 292"/>
            <p:cNvSpPr>
              <a:spLocks/>
            </p:cNvSpPr>
            <p:nvPr/>
          </p:nvSpPr>
          <p:spPr bwMode="auto">
            <a:xfrm>
              <a:off x="2786" y="1430"/>
              <a:ext cx="46" cy="73"/>
            </a:xfrm>
            <a:custGeom>
              <a:avLst/>
              <a:gdLst>
                <a:gd name="T0" fmla="*/ 45 w 46"/>
                <a:gd name="T1" fmla="*/ 1 h 73"/>
                <a:gd name="T2" fmla="*/ 43 w 46"/>
                <a:gd name="T3" fmla="*/ 3 h 73"/>
                <a:gd name="T4" fmla="*/ 40 w 46"/>
                <a:gd name="T5" fmla="*/ 6 h 73"/>
                <a:gd name="T6" fmla="*/ 38 w 46"/>
                <a:gd name="T7" fmla="*/ 10 h 73"/>
                <a:gd name="T8" fmla="*/ 34 w 46"/>
                <a:gd name="T9" fmla="*/ 15 h 73"/>
                <a:gd name="T10" fmla="*/ 31 w 46"/>
                <a:gd name="T11" fmla="*/ 20 h 73"/>
                <a:gd name="T12" fmla="*/ 27 w 46"/>
                <a:gd name="T13" fmla="*/ 26 h 73"/>
                <a:gd name="T14" fmla="*/ 24 w 46"/>
                <a:gd name="T15" fmla="*/ 32 h 73"/>
                <a:gd name="T16" fmla="*/ 21 w 46"/>
                <a:gd name="T17" fmla="*/ 38 h 73"/>
                <a:gd name="T18" fmla="*/ 17 w 46"/>
                <a:gd name="T19" fmla="*/ 44 h 73"/>
                <a:gd name="T20" fmla="*/ 14 w 46"/>
                <a:gd name="T21" fmla="*/ 50 h 73"/>
                <a:gd name="T22" fmla="*/ 11 w 46"/>
                <a:gd name="T23" fmla="*/ 55 h 73"/>
                <a:gd name="T24" fmla="*/ 8 w 46"/>
                <a:gd name="T25" fmla="*/ 61 h 73"/>
                <a:gd name="T26" fmla="*/ 6 w 46"/>
                <a:gd name="T27" fmla="*/ 65 h 73"/>
                <a:gd name="T28" fmla="*/ 4 w 46"/>
                <a:gd name="T29" fmla="*/ 68 h 73"/>
                <a:gd name="T30" fmla="*/ 2 w 46"/>
                <a:gd name="T31" fmla="*/ 71 h 73"/>
                <a:gd name="T32" fmla="*/ 1 w 46"/>
                <a:gd name="T33" fmla="*/ 72 h 73"/>
                <a:gd name="T34" fmla="*/ 0 w 46"/>
                <a:gd name="T35" fmla="*/ 71 h 73"/>
                <a:gd name="T36" fmla="*/ 1 w 46"/>
                <a:gd name="T37" fmla="*/ 70 h 73"/>
                <a:gd name="T38" fmla="*/ 2 w 46"/>
                <a:gd name="T39" fmla="*/ 67 h 73"/>
                <a:gd name="T40" fmla="*/ 4 w 46"/>
                <a:gd name="T41" fmla="*/ 64 h 73"/>
                <a:gd name="T42" fmla="*/ 7 w 46"/>
                <a:gd name="T43" fmla="*/ 60 h 73"/>
                <a:gd name="T44" fmla="*/ 9 w 46"/>
                <a:gd name="T45" fmla="*/ 55 h 73"/>
                <a:gd name="T46" fmla="*/ 13 w 46"/>
                <a:gd name="T47" fmla="*/ 49 h 73"/>
                <a:gd name="T48" fmla="*/ 16 w 46"/>
                <a:gd name="T49" fmla="*/ 43 h 73"/>
                <a:gd name="T50" fmla="*/ 19 w 46"/>
                <a:gd name="T51" fmla="*/ 37 h 73"/>
                <a:gd name="T52" fmla="*/ 23 w 46"/>
                <a:gd name="T53" fmla="*/ 31 h 73"/>
                <a:gd name="T54" fmla="*/ 26 w 46"/>
                <a:gd name="T55" fmla="*/ 25 h 73"/>
                <a:gd name="T56" fmla="*/ 30 w 46"/>
                <a:gd name="T57" fmla="*/ 20 h 73"/>
                <a:gd name="T58" fmla="*/ 33 w 46"/>
                <a:gd name="T59" fmla="*/ 14 h 73"/>
                <a:gd name="T60" fmla="*/ 36 w 46"/>
                <a:gd name="T61" fmla="*/ 10 h 73"/>
                <a:gd name="T62" fmla="*/ 39 w 46"/>
                <a:gd name="T63" fmla="*/ 6 h 73"/>
                <a:gd name="T64" fmla="*/ 42 w 46"/>
                <a:gd name="T65" fmla="*/ 2 h 73"/>
                <a:gd name="T66" fmla="*/ 44 w 46"/>
                <a:gd name="T67" fmla="*/ 0 h 73"/>
                <a:gd name="T68" fmla="*/ 45 w 46"/>
                <a:gd name="T69" fmla="*/ 1 h 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6" h="73">
                  <a:moveTo>
                    <a:pt x="45" y="1"/>
                  </a:moveTo>
                  <a:lnTo>
                    <a:pt x="43" y="3"/>
                  </a:lnTo>
                  <a:lnTo>
                    <a:pt x="40" y="6"/>
                  </a:lnTo>
                  <a:lnTo>
                    <a:pt x="38" y="10"/>
                  </a:lnTo>
                  <a:lnTo>
                    <a:pt x="34" y="15"/>
                  </a:lnTo>
                  <a:lnTo>
                    <a:pt x="31" y="20"/>
                  </a:lnTo>
                  <a:lnTo>
                    <a:pt x="27" y="26"/>
                  </a:lnTo>
                  <a:lnTo>
                    <a:pt x="24" y="32"/>
                  </a:lnTo>
                  <a:lnTo>
                    <a:pt x="21" y="38"/>
                  </a:lnTo>
                  <a:lnTo>
                    <a:pt x="17" y="44"/>
                  </a:lnTo>
                  <a:lnTo>
                    <a:pt x="14" y="50"/>
                  </a:lnTo>
                  <a:lnTo>
                    <a:pt x="11" y="55"/>
                  </a:lnTo>
                  <a:lnTo>
                    <a:pt x="8" y="61"/>
                  </a:lnTo>
                  <a:lnTo>
                    <a:pt x="6" y="65"/>
                  </a:lnTo>
                  <a:lnTo>
                    <a:pt x="4" y="68"/>
                  </a:lnTo>
                  <a:lnTo>
                    <a:pt x="2" y="71"/>
                  </a:lnTo>
                  <a:lnTo>
                    <a:pt x="1" y="72"/>
                  </a:lnTo>
                  <a:lnTo>
                    <a:pt x="0" y="71"/>
                  </a:lnTo>
                  <a:lnTo>
                    <a:pt x="1" y="70"/>
                  </a:lnTo>
                  <a:lnTo>
                    <a:pt x="2" y="67"/>
                  </a:lnTo>
                  <a:lnTo>
                    <a:pt x="4" y="64"/>
                  </a:lnTo>
                  <a:lnTo>
                    <a:pt x="7" y="60"/>
                  </a:lnTo>
                  <a:lnTo>
                    <a:pt x="9" y="55"/>
                  </a:lnTo>
                  <a:lnTo>
                    <a:pt x="13" y="49"/>
                  </a:lnTo>
                  <a:lnTo>
                    <a:pt x="16" y="43"/>
                  </a:lnTo>
                  <a:lnTo>
                    <a:pt x="19" y="37"/>
                  </a:lnTo>
                  <a:lnTo>
                    <a:pt x="23" y="31"/>
                  </a:lnTo>
                  <a:lnTo>
                    <a:pt x="26" y="25"/>
                  </a:lnTo>
                  <a:lnTo>
                    <a:pt x="30" y="20"/>
                  </a:lnTo>
                  <a:lnTo>
                    <a:pt x="33" y="14"/>
                  </a:lnTo>
                  <a:lnTo>
                    <a:pt x="36" y="10"/>
                  </a:lnTo>
                  <a:lnTo>
                    <a:pt x="39" y="6"/>
                  </a:lnTo>
                  <a:lnTo>
                    <a:pt x="42" y="2"/>
                  </a:lnTo>
                  <a:lnTo>
                    <a:pt x="44" y="0"/>
                  </a:lnTo>
                  <a:lnTo>
                    <a:pt x="45" y="1"/>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42" name="Freeform 293"/>
            <p:cNvSpPr>
              <a:spLocks/>
            </p:cNvSpPr>
            <p:nvPr/>
          </p:nvSpPr>
          <p:spPr bwMode="auto">
            <a:xfrm>
              <a:off x="2786" y="1502"/>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B3A7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43" name="Freeform 294"/>
            <p:cNvSpPr>
              <a:spLocks/>
            </p:cNvSpPr>
            <p:nvPr/>
          </p:nvSpPr>
          <p:spPr bwMode="auto">
            <a:xfrm>
              <a:off x="2777" y="1505"/>
              <a:ext cx="26" cy="51"/>
            </a:xfrm>
            <a:custGeom>
              <a:avLst/>
              <a:gdLst>
                <a:gd name="T0" fmla="*/ 25 w 26"/>
                <a:gd name="T1" fmla="*/ 50 h 51"/>
                <a:gd name="T2" fmla="*/ 24 w 26"/>
                <a:gd name="T3" fmla="*/ 46 h 51"/>
                <a:gd name="T4" fmla="*/ 23 w 26"/>
                <a:gd name="T5" fmla="*/ 43 h 51"/>
                <a:gd name="T6" fmla="*/ 23 w 26"/>
                <a:gd name="T7" fmla="*/ 39 h 51"/>
                <a:gd name="T8" fmla="*/ 22 w 26"/>
                <a:gd name="T9" fmla="*/ 35 h 51"/>
                <a:gd name="T10" fmla="*/ 21 w 26"/>
                <a:gd name="T11" fmla="*/ 31 h 51"/>
                <a:gd name="T12" fmla="*/ 20 w 26"/>
                <a:gd name="T13" fmla="*/ 28 h 51"/>
                <a:gd name="T14" fmla="*/ 20 w 26"/>
                <a:gd name="T15" fmla="*/ 24 h 51"/>
                <a:gd name="T16" fmla="*/ 19 w 26"/>
                <a:gd name="T17" fmla="*/ 21 h 51"/>
                <a:gd name="T18" fmla="*/ 18 w 26"/>
                <a:gd name="T19" fmla="*/ 18 h 51"/>
                <a:gd name="T20" fmla="*/ 18 w 26"/>
                <a:gd name="T21" fmla="*/ 15 h 51"/>
                <a:gd name="T22" fmla="*/ 17 w 26"/>
                <a:gd name="T23" fmla="*/ 12 h 51"/>
                <a:gd name="T24" fmla="*/ 17 w 26"/>
                <a:gd name="T25" fmla="*/ 9 h 51"/>
                <a:gd name="T26" fmla="*/ 16 w 26"/>
                <a:gd name="T27" fmla="*/ 7 h 51"/>
                <a:gd name="T28" fmla="*/ 16 w 26"/>
                <a:gd name="T29" fmla="*/ 6 h 51"/>
                <a:gd name="T30" fmla="*/ 16 w 26"/>
                <a:gd name="T31" fmla="*/ 4 h 51"/>
                <a:gd name="T32" fmla="*/ 16 w 26"/>
                <a:gd name="T33" fmla="*/ 3 h 51"/>
                <a:gd name="T34" fmla="*/ 15 w 26"/>
                <a:gd name="T35" fmla="*/ 2 h 51"/>
                <a:gd name="T36" fmla="*/ 13 w 26"/>
                <a:gd name="T37" fmla="*/ 1 h 51"/>
                <a:gd name="T38" fmla="*/ 11 w 26"/>
                <a:gd name="T39" fmla="*/ 0 h 51"/>
                <a:gd name="T40" fmla="*/ 8 w 26"/>
                <a:gd name="T41" fmla="*/ 0 h 51"/>
                <a:gd name="T42" fmla="*/ 6 w 26"/>
                <a:gd name="T43" fmla="*/ 1 h 51"/>
                <a:gd name="T44" fmla="*/ 4 w 26"/>
                <a:gd name="T45" fmla="*/ 2 h 51"/>
                <a:gd name="T46" fmla="*/ 2 w 26"/>
                <a:gd name="T47" fmla="*/ 4 h 51"/>
                <a:gd name="T48" fmla="*/ 1 w 26"/>
                <a:gd name="T49" fmla="*/ 6 h 51"/>
                <a:gd name="T50" fmla="*/ 1 w 26"/>
                <a:gd name="T51" fmla="*/ 8 h 51"/>
                <a:gd name="T52" fmla="*/ 0 w 26"/>
                <a:gd name="T53" fmla="*/ 10 h 51"/>
                <a:gd name="T54" fmla="*/ 0 w 26"/>
                <a:gd name="T55" fmla="*/ 12 h 51"/>
                <a:gd name="T56" fmla="*/ 0 w 26"/>
                <a:gd name="T57" fmla="*/ 15 h 51"/>
                <a:gd name="T58" fmla="*/ 0 w 26"/>
                <a:gd name="T59" fmla="*/ 17 h 51"/>
                <a:gd name="T60" fmla="*/ 0 w 26"/>
                <a:gd name="T61" fmla="*/ 19 h 51"/>
                <a:gd name="T62" fmla="*/ 0 w 26"/>
                <a:gd name="T63" fmla="*/ 21 h 51"/>
                <a:gd name="T64" fmla="*/ 0 w 26"/>
                <a:gd name="T65" fmla="*/ 23 h 51"/>
                <a:gd name="T66" fmla="*/ 1 w 26"/>
                <a:gd name="T67" fmla="*/ 25 h 51"/>
                <a:gd name="T68" fmla="*/ 1 w 26"/>
                <a:gd name="T69" fmla="*/ 28 h 51"/>
                <a:gd name="T70" fmla="*/ 1 w 26"/>
                <a:gd name="T71" fmla="*/ 30 h 51"/>
                <a:gd name="T72" fmla="*/ 1 w 26"/>
                <a:gd name="T73" fmla="*/ 32 h 51"/>
                <a:gd name="T74" fmla="*/ 2 w 26"/>
                <a:gd name="T75" fmla="*/ 35 h 51"/>
                <a:gd name="T76" fmla="*/ 2 w 26"/>
                <a:gd name="T77" fmla="*/ 38 h 51"/>
                <a:gd name="T78" fmla="*/ 3 w 26"/>
                <a:gd name="T79" fmla="*/ 41 h 51"/>
                <a:gd name="T80" fmla="*/ 3 w 26"/>
                <a:gd name="T81" fmla="*/ 44 h 51"/>
                <a:gd name="T82" fmla="*/ 5 w 26"/>
                <a:gd name="T83" fmla="*/ 44 h 51"/>
                <a:gd name="T84" fmla="*/ 8 w 26"/>
                <a:gd name="T85" fmla="*/ 45 h 51"/>
                <a:gd name="T86" fmla="*/ 10 w 26"/>
                <a:gd name="T87" fmla="*/ 46 h 51"/>
                <a:gd name="T88" fmla="*/ 14 w 26"/>
                <a:gd name="T89" fmla="*/ 46 h 51"/>
                <a:gd name="T90" fmla="*/ 18 w 26"/>
                <a:gd name="T91" fmla="*/ 48 h 51"/>
                <a:gd name="T92" fmla="*/ 21 w 26"/>
                <a:gd name="T93" fmla="*/ 49 h 51"/>
                <a:gd name="T94" fmla="*/ 25 w 26"/>
                <a:gd name="T95" fmla="*/ 50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6" h="51">
                  <a:moveTo>
                    <a:pt x="25" y="50"/>
                  </a:moveTo>
                  <a:lnTo>
                    <a:pt x="24" y="46"/>
                  </a:lnTo>
                  <a:lnTo>
                    <a:pt x="23" y="43"/>
                  </a:lnTo>
                  <a:lnTo>
                    <a:pt x="23" y="39"/>
                  </a:lnTo>
                  <a:lnTo>
                    <a:pt x="22" y="35"/>
                  </a:lnTo>
                  <a:lnTo>
                    <a:pt x="21" y="31"/>
                  </a:lnTo>
                  <a:lnTo>
                    <a:pt x="20" y="28"/>
                  </a:lnTo>
                  <a:lnTo>
                    <a:pt x="20" y="24"/>
                  </a:lnTo>
                  <a:lnTo>
                    <a:pt x="19" y="21"/>
                  </a:lnTo>
                  <a:lnTo>
                    <a:pt x="18" y="18"/>
                  </a:lnTo>
                  <a:lnTo>
                    <a:pt x="18" y="15"/>
                  </a:lnTo>
                  <a:lnTo>
                    <a:pt x="17" y="12"/>
                  </a:lnTo>
                  <a:lnTo>
                    <a:pt x="17" y="9"/>
                  </a:lnTo>
                  <a:lnTo>
                    <a:pt x="16" y="7"/>
                  </a:lnTo>
                  <a:lnTo>
                    <a:pt x="16" y="6"/>
                  </a:lnTo>
                  <a:lnTo>
                    <a:pt x="16" y="4"/>
                  </a:lnTo>
                  <a:lnTo>
                    <a:pt x="16" y="3"/>
                  </a:lnTo>
                  <a:lnTo>
                    <a:pt x="15" y="2"/>
                  </a:lnTo>
                  <a:lnTo>
                    <a:pt x="13" y="1"/>
                  </a:lnTo>
                  <a:lnTo>
                    <a:pt x="11" y="0"/>
                  </a:lnTo>
                  <a:lnTo>
                    <a:pt x="8" y="0"/>
                  </a:lnTo>
                  <a:lnTo>
                    <a:pt x="6" y="1"/>
                  </a:lnTo>
                  <a:lnTo>
                    <a:pt x="4" y="2"/>
                  </a:lnTo>
                  <a:lnTo>
                    <a:pt x="2" y="4"/>
                  </a:lnTo>
                  <a:lnTo>
                    <a:pt x="1" y="6"/>
                  </a:lnTo>
                  <a:lnTo>
                    <a:pt x="1" y="8"/>
                  </a:lnTo>
                  <a:lnTo>
                    <a:pt x="0" y="10"/>
                  </a:lnTo>
                  <a:lnTo>
                    <a:pt x="0" y="12"/>
                  </a:lnTo>
                  <a:lnTo>
                    <a:pt x="0" y="15"/>
                  </a:lnTo>
                  <a:lnTo>
                    <a:pt x="0" y="17"/>
                  </a:lnTo>
                  <a:lnTo>
                    <a:pt x="0" y="19"/>
                  </a:lnTo>
                  <a:lnTo>
                    <a:pt x="0" y="21"/>
                  </a:lnTo>
                  <a:lnTo>
                    <a:pt x="0" y="23"/>
                  </a:lnTo>
                  <a:lnTo>
                    <a:pt x="1" y="25"/>
                  </a:lnTo>
                  <a:lnTo>
                    <a:pt x="1" y="28"/>
                  </a:lnTo>
                  <a:lnTo>
                    <a:pt x="1" y="30"/>
                  </a:lnTo>
                  <a:lnTo>
                    <a:pt x="1" y="32"/>
                  </a:lnTo>
                  <a:lnTo>
                    <a:pt x="2" y="35"/>
                  </a:lnTo>
                  <a:lnTo>
                    <a:pt x="2" y="38"/>
                  </a:lnTo>
                  <a:lnTo>
                    <a:pt x="3" y="41"/>
                  </a:lnTo>
                  <a:lnTo>
                    <a:pt x="3" y="44"/>
                  </a:lnTo>
                  <a:lnTo>
                    <a:pt x="5" y="44"/>
                  </a:lnTo>
                  <a:lnTo>
                    <a:pt x="8" y="45"/>
                  </a:lnTo>
                  <a:lnTo>
                    <a:pt x="10" y="46"/>
                  </a:lnTo>
                  <a:lnTo>
                    <a:pt x="14" y="46"/>
                  </a:lnTo>
                  <a:lnTo>
                    <a:pt x="18" y="48"/>
                  </a:lnTo>
                  <a:lnTo>
                    <a:pt x="21" y="49"/>
                  </a:lnTo>
                  <a:lnTo>
                    <a:pt x="25" y="50"/>
                  </a:lnTo>
                </a:path>
              </a:pathLst>
            </a:custGeom>
            <a:solidFill>
              <a:srgbClr val="000000"/>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44" name="Freeform 295"/>
            <p:cNvSpPr>
              <a:spLocks/>
            </p:cNvSpPr>
            <p:nvPr/>
          </p:nvSpPr>
          <p:spPr bwMode="auto">
            <a:xfrm>
              <a:off x="2782" y="1524"/>
              <a:ext cx="17" cy="1"/>
            </a:xfrm>
            <a:custGeom>
              <a:avLst/>
              <a:gdLst>
                <a:gd name="T0" fmla="*/ 0 w 17"/>
                <a:gd name="T1" fmla="*/ 0 h 1"/>
                <a:gd name="T2" fmla="*/ 0 w 17"/>
                <a:gd name="T3" fmla="*/ 0 h 1"/>
                <a:gd name="T4" fmla="*/ 16 w 17"/>
                <a:gd name="T5" fmla="*/ 0 h 1"/>
                <a:gd name="T6" fmla="*/ 0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0" y="0"/>
                  </a:moveTo>
                  <a:lnTo>
                    <a:pt x="0" y="0"/>
                  </a:lnTo>
                  <a:lnTo>
                    <a:pt x="16" y="0"/>
                  </a:lnTo>
                  <a:lnTo>
                    <a:pt x="0" y="0"/>
                  </a:lnTo>
                </a:path>
              </a:pathLst>
            </a:custGeom>
            <a:solidFill>
              <a:srgbClr val="34402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45" name="Freeform 296"/>
            <p:cNvSpPr>
              <a:spLocks/>
            </p:cNvSpPr>
            <p:nvPr/>
          </p:nvSpPr>
          <p:spPr bwMode="auto">
            <a:xfrm>
              <a:off x="2782" y="1526"/>
              <a:ext cx="17" cy="23"/>
            </a:xfrm>
            <a:custGeom>
              <a:avLst/>
              <a:gdLst>
                <a:gd name="T0" fmla="*/ 8 w 17"/>
                <a:gd name="T1" fmla="*/ 22 h 23"/>
                <a:gd name="T2" fmla="*/ 8 w 17"/>
                <a:gd name="T3" fmla="*/ 20 h 23"/>
                <a:gd name="T4" fmla="*/ 8 w 17"/>
                <a:gd name="T5" fmla="*/ 17 h 23"/>
                <a:gd name="T6" fmla="*/ 8 w 17"/>
                <a:gd name="T7" fmla="*/ 15 h 23"/>
                <a:gd name="T8" fmla="*/ 8 w 17"/>
                <a:gd name="T9" fmla="*/ 13 h 23"/>
                <a:gd name="T10" fmla="*/ 8 w 17"/>
                <a:gd name="T11" fmla="*/ 11 h 23"/>
                <a:gd name="T12" fmla="*/ 0 w 17"/>
                <a:gd name="T13" fmla="*/ 9 h 23"/>
                <a:gd name="T14" fmla="*/ 0 w 17"/>
                <a:gd name="T15" fmla="*/ 8 h 23"/>
                <a:gd name="T16" fmla="*/ 0 w 17"/>
                <a:gd name="T17" fmla="*/ 6 h 23"/>
                <a:gd name="T18" fmla="*/ 0 w 17"/>
                <a:gd name="T19" fmla="*/ 5 h 23"/>
                <a:gd name="T20" fmla="*/ 0 w 17"/>
                <a:gd name="T21" fmla="*/ 4 h 23"/>
                <a:gd name="T22" fmla="*/ 0 w 17"/>
                <a:gd name="T23" fmla="*/ 3 h 23"/>
                <a:gd name="T24" fmla="*/ 0 w 17"/>
                <a:gd name="T25" fmla="*/ 2 h 23"/>
                <a:gd name="T26" fmla="*/ 0 w 17"/>
                <a:gd name="T27" fmla="*/ 1 h 23"/>
                <a:gd name="T28" fmla="*/ 0 w 17"/>
                <a:gd name="T29" fmla="*/ 0 h 23"/>
                <a:gd name="T30" fmla="*/ 8 w 17"/>
                <a:gd name="T31" fmla="*/ 0 h 23"/>
                <a:gd name="T32" fmla="*/ 8 w 17"/>
                <a:gd name="T33" fmla="*/ 1 h 23"/>
                <a:gd name="T34" fmla="*/ 8 w 17"/>
                <a:gd name="T35" fmla="*/ 2 h 23"/>
                <a:gd name="T36" fmla="*/ 8 w 17"/>
                <a:gd name="T37" fmla="*/ 3 h 23"/>
                <a:gd name="T38" fmla="*/ 8 w 17"/>
                <a:gd name="T39" fmla="*/ 4 h 23"/>
                <a:gd name="T40" fmla="*/ 8 w 17"/>
                <a:gd name="T41" fmla="*/ 5 h 23"/>
                <a:gd name="T42" fmla="*/ 8 w 17"/>
                <a:gd name="T43" fmla="*/ 6 h 23"/>
                <a:gd name="T44" fmla="*/ 8 w 17"/>
                <a:gd name="T45" fmla="*/ 8 h 23"/>
                <a:gd name="T46" fmla="*/ 8 w 17"/>
                <a:gd name="T47" fmla="*/ 9 h 23"/>
                <a:gd name="T48" fmla="*/ 8 w 17"/>
                <a:gd name="T49" fmla="*/ 11 h 23"/>
                <a:gd name="T50" fmla="*/ 16 w 17"/>
                <a:gd name="T51" fmla="*/ 13 h 23"/>
                <a:gd name="T52" fmla="*/ 16 w 17"/>
                <a:gd name="T53" fmla="*/ 15 h 23"/>
                <a:gd name="T54" fmla="*/ 16 w 17"/>
                <a:gd name="T55" fmla="*/ 17 h 23"/>
                <a:gd name="T56" fmla="*/ 16 w 17"/>
                <a:gd name="T57" fmla="*/ 20 h 23"/>
                <a:gd name="T58" fmla="*/ 16 w 17"/>
                <a:gd name="T59" fmla="*/ 22 h 23"/>
                <a:gd name="T60" fmla="*/ 8 w 17"/>
                <a:gd name="T61" fmla="*/ 22 h 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 h="23">
                  <a:moveTo>
                    <a:pt x="8" y="22"/>
                  </a:moveTo>
                  <a:lnTo>
                    <a:pt x="8" y="20"/>
                  </a:lnTo>
                  <a:lnTo>
                    <a:pt x="8" y="17"/>
                  </a:lnTo>
                  <a:lnTo>
                    <a:pt x="8" y="15"/>
                  </a:lnTo>
                  <a:lnTo>
                    <a:pt x="8" y="13"/>
                  </a:lnTo>
                  <a:lnTo>
                    <a:pt x="8" y="11"/>
                  </a:lnTo>
                  <a:lnTo>
                    <a:pt x="0" y="9"/>
                  </a:lnTo>
                  <a:lnTo>
                    <a:pt x="0" y="8"/>
                  </a:lnTo>
                  <a:lnTo>
                    <a:pt x="0" y="6"/>
                  </a:lnTo>
                  <a:lnTo>
                    <a:pt x="0" y="5"/>
                  </a:lnTo>
                  <a:lnTo>
                    <a:pt x="0" y="4"/>
                  </a:lnTo>
                  <a:lnTo>
                    <a:pt x="0" y="3"/>
                  </a:lnTo>
                  <a:lnTo>
                    <a:pt x="0" y="2"/>
                  </a:lnTo>
                  <a:lnTo>
                    <a:pt x="0" y="1"/>
                  </a:lnTo>
                  <a:lnTo>
                    <a:pt x="0" y="0"/>
                  </a:lnTo>
                  <a:lnTo>
                    <a:pt x="8" y="0"/>
                  </a:lnTo>
                  <a:lnTo>
                    <a:pt x="8" y="1"/>
                  </a:lnTo>
                  <a:lnTo>
                    <a:pt x="8" y="2"/>
                  </a:lnTo>
                  <a:lnTo>
                    <a:pt x="8" y="3"/>
                  </a:lnTo>
                  <a:lnTo>
                    <a:pt x="8" y="4"/>
                  </a:lnTo>
                  <a:lnTo>
                    <a:pt x="8" y="5"/>
                  </a:lnTo>
                  <a:lnTo>
                    <a:pt x="8" y="6"/>
                  </a:lnTo>
                  <a:lnTo>
                    <a:pt x="8" y="8"/>
                  </a:lnTo>
                  <a:lnTo>
                    <a:pt x="8" y="9"/>
                  </a:lnTo>
                  <a:lnTo>
                    <a:pt x="8" y="11"/>
                  </a:lnTo>
                  <a:lnTo>
                    <a:pt x="16" y="13"/>
                  </a:lnTo>
                  <a:lnTo>
                    <a:pt x="16" y="15"/>
                  </a:lnTo>
                  <a:lnTo>
                    <a:pt x="16" y="17"/>
                  </a:lnTo>
                  <a:lnTo>
                    <a:pt x="16" y="20"/>
                  </a:lnTo>
                  <a:lnTo>
                    <a:pt x="16" y="22"/>
                  </a:lnTo>
                  <a:lnTo>
                    <a:pt x="8" y="22"/>
                  </a:lnTo>
                </a:path>
              </a:pathLst>
            </a:custGeom>
            <a:solidFill>
              <a:srgbClr val="34402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46" name="Freeform 297"/>
            <p:cNvSpPr>
              <a:spLocks/>
            </p:cNvSpPr>
            <p:nvPr/>
          </p:nvSpPr>
          <p:spPr bwMode="auto">
            <a:xfrm>
              <a:off x="2782" y="1524"/>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16" y="16"/>
                  </a:lnTo>
                  <a:lnTo>
                    <a:pt x="0" y="16"/>
                  </a:lnTo>
                  <a:lnTo>
                    <a:pt x="0" y="0"/>
                  </a:lnTo>
                  <a:lnTo>
                    <a:pt x="16" y="0"/>
                  </a:lnTo>
                </a:path>
              </a:pathLst>
            </a:custGeom>
            <a:solidFill>
              <a:srgbClr val="34402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647" name="Freeform 298"/>
            <p:cNvSpPr>
              <a:spLocks/>
            </p:cNvSpPr>
            <p:nvPr/>
          </p:nvSpPr>
          <p:spPr bwMode="auto">
            <a:xfrm>
              <a:off x="2780" y="1507"/>
              <a:ext cx="17" cy="17"/>
            </a:xfrm>
            <a:custGeom>
              <a:avLst/>
              <a:gdLst>
                <a:gd name="T0" fmla="*/ 4 w 17"/>
                <a:gd name="T1" fmla="*/ 1 h 17"/>
                <a:gd name="T2" fmla="*/ 4 w 17"/>
                <a:gd name="T3" fmla="*/ 1 h 17"/>
                <a:gd name="T4" fmla="*/ 4 w 17"/>
                <a:gd name="T5" fmla="*/ 3 h 17"/>
                <a:gd name="T6" fmla="*/ 0 w 17"/>
                <a:gd name="T7" fmla="*/ 5 h 17"/>
                <a:gd name="T8" fmla="*/ 0 w 17"/>
                <a:gd name="T9" fmla="*/ 7 h 17"/>
                <a:gd name="T10" fmla="*/ 0 w 17"/>
                <a:gd name="T11" fmla="*/ 8 h 17"/>
                <a:gd name="T12" fmla="*/ 0 w 17"/>
                <a:gd name="T13" fmla="*/ 12 h 17"/>
                <a:gd name="T14" fmla="*/ 0 w 17"/>
                <a:gd name="T15" fmla="*/ 14 h 17"/>
                <a:gd name="T16" fmla="*/ 4 w 17"/>
                <a:gd name="T17" fmla="*/ 16 h 17"/>
                <a:gd name="T18" fmla="*/ 8 w 17"/>
                <a:gd name="T19" fmla="*/ 14 h 17"/>
                <a:gd name="T20" fmla="*/ 12 w 17"/>
                <a:gd name="T21" fmla="*/ 12 h 17"/>
                <a:gd name="T22" fmla="*/ 12 w 17"/>
                <a:gd name="T23" fmla="*/ 7 h 17"/>
                <a:gd name="T24" fmla="*/ 16 w 17"/>
                <a:gd name="T25" fmla="*/ 3 h 17"/>
                <a:gd name="T26" fmla="*/ 16 w 17"/>
                <a:gd name="T27" fmla="*/ 1 h 17"/>
                <a:gd name="T28" fmla="*/ 12 w 17"/>
                <a:gd name="T29" fmla="*/ 0 h 17"/>
                <a:gd name="T30" fmla="*/ 4 w 17"/>
                <a:gd name="T31" fmla="*/ 1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17">
                  <a:moveTo>
                    <a:pt x="4" y="1"/>
                  </a:moveTo>
                  <a:lnTo>
                    <a:pt x="4" y="1"/>
                  </a:lnTo>
                  <a:lnTo>
                    <a:pt x="4" y="3"/>
                  </a:lnTo>
                  <a:lnTo>
                    <a:pt x="0" y="5"/>
                  </a:lnTo>
                  <a:lnTo>
                    <a:pt x="0" y="7"/>
                  </a:lnTo>
                  <a:lnTo>
                    <a:pt x="0" y="8"/>
                  </a:lnTo>
                  <a:lnTo>
                    <a:pt x="0" y="12"/>
                  </a:lnTo>
                  <a:lnTo>
                    <a:pt x="0" y="14"/>
                  </a:lnTo>
                  <a:lnTo>
                    <a:pt x="4" y="16"/>
                  </a:lnTo>
                  <a:lnTo>
                    <a:pt x="8" y="14"/>
                  </a:lnTo>
                  <a:lnTo>
                    <a:pt x="12" y="12"/>
                  </a:lnTo>
                  <a:lnTo>
                    <a:pt x="12" y="7"/>
                  </a:lnTo>
                  <a:lnTo>
                    <a:pt x="16" y="3"/>
                  </a:lnTo>
                  <a:lnTo>
                    <a:pt x="16" y="1"/>
                  </a:lnTo>
                  <a:lnTo>
                    <a:pt x="12" y="0"/>
                  </a:lnTo>
                  <a:lnTo>
                    <a:pt x="4" y="1"/>
                  </a:lnTo>
                </a:path>
              </a:pathLst>
            </a:custGeom>
            <a:solidFill>
              <a:srgbClr val="8D745A"/>
            </a:solidFill>
            <a:ln w="12700" cap="rnd" cmpd="sng">
              <a:solidFill>
                <a:srgbClr val="433C2A"/>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648" name="Freeform 299"/>
            <p:cNvSpPr>
              <a:spLocks/>
            </p:cNvSpPr>
            <p:nvPr/>
          </p:nvSpPr>
          <p:spPr bwMode="auto">
            <a:xfrm>
              <a:off x="2829" y="1839"/>
              <a:ext cx="36" cy="19"/>
            </a:xfrm>
            <a:custGeom>
              <a:avLst/>
              <a:gdLst>
                <a:gd name="T0" fmla="*/ 34 w 36"/>
                <a:gd name="T1" fmla="*/ 0 h 19"/>
                <a:gd name="T2" fmla="*/ 35 w 36"/>
                <a:gd name="T3" fmla="*/ 0 h 19"/>
                <a:gd name="T4" fmla="*/ 34 w 36"/>
                <a:gd name="T5" fmla="*/ 1 h 19"/>
                <a:gd name="T6" fmla="*/ 32 w 36"/>
                <a:gd name="T7" fmla="*/ 3 h 19"/>
                <a:gd name="T8" fmla="*/ 29 w 36"/>
                <a:gd name="T9" fmla="*/ 6 h 19"/>
                <a:gd name="T10" fmla="*/ 26 w 36"/>
                <a:gd name="T11" fmla="*/ 9 h 19"/>
                <a:gd name="T12" fmla="*/ 22 w 36"/>
                <a:gd name="T13" fmla="*/ 12 h 19"/>
                <a:gd name="T14" fmla="*/ 19 w 36"/>
                <a:gd name="T15" fmla="*/ 15 h 19"/>
                <a:gd name="T16" fmla="*/ 17 w 36"/>
                <a:gd name="T17" fmla="*/ 16 h 19"/>
                <a:gd name="T18" fmla="*/ 17 w 36"/>
                <a:gd name="T19" fmla="*/ 10 h 19"/>
                <a:gd name="T20" fmla="*/ 16 w 36"/>
                <a:gd name="T21" fmla="*/ 10 h 19"/>
                <a:gd name="T22" fmla="*/ 15 w 36"/>
                <a:gd name="T23" fmla="*/ 12 h 19"/>
                <a:gd name="T24" fmla="*/ 12 w 36"/>
                <a:gd name="T25" fmla="*/ 13 h 19"/>
                <a:gd name="T26" fmla="*/ 10 w 36"/>
                <a:gd name="T27" fmla="*/ 15 h 19"/>
                <a:gd name="T28" fmla="*/ 7 w 36"/>
                <a:gd name="T29" fmla="*/ 17 h 19"/>
                <a:gd name="T30" fmla="*/ 4 w 36"/>
                <a:gd name="T31" fmla="*/ 18 h 19"/>
                <a:gd name="T32" fmla="*/ 1 w 36"/>
                <a:gd name="T33" fmla="*/ 18 h 19"/>
                <a:gd name="T34" fmla="*/ 0 w 36"/>
                <a:gd name="T35" fmla="*/ 17 h 19"/>
                <a:gd name="T36" fmla="*/ 0 w 36"/>
                <a:gd name="T37" fmla="*/ 15 h 19"/>
                <a:gd name="T38" fmla="*/ 1 w 36"/>
                <a:gd name="T39" fmla="*/ 13 h 19"/>
                <a:gd name="T40" fmla="*/ 3 w 36"/>
                <a:gd name="T41" fmla="*/ 11 h 19"/>
                <a:gd name="T42" fmla="*/ 6 w 36"/>
                <a:gd name="T43" fmla="*/ 9 h 19"/>
                <a:gd name="T44" fmla="*/ 10 w 36"/>
                <a:gd name="T45" fmla="*/ 7 h 19"/>
                <a:gd name="T46" fmla="*/ 13 w 36"/>
                <a:gd name="T47" fmla="*/ 5 h 19"/>
                <a:gd name="T48" fmla="*/ 16 w 36"/>
                <a:gd name="T49" fmla="*/ 4 h 19"/>
                <a:gd name="T50" fmla="*/ 18 w 36"/>
                <a:gd name="T51" fmla="*/ 4 h 19"/>
                <a:gd name="T52" fmla="*/ 22 w 36"/>
                <a:gd name="T53" fmla="*/ 4 h 19"/>
                <a:gd name="T54" fmla="*/ 27 w 36"/>
                <a:gd name="T55" fmla="*/ 3 h 19"/>
                <a:gd name="T56" fmla="*/ 31 w 36"/>
                <a:gd name="T57" fmla="*/ 2 h 19"/>
                <a:gd name="T58" fmla="*/ 34 w 36"/>
                <a:gd name="T59" fmla="*/ 0 h 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 h="19">
                  <a:moveTo>
                    <a:pt x="34" y="0"/>
                  </a:moveTo>
                  <a:lnTo>
                    <a:pt x="35" y="0"/>
                  </a:lnTo>
                  <a:lnTo>
                    <a:pt x="34" y="1"/>
                  </a:lnTo>
                  <a:lnTo>
                    <a:pt x="32" y="3"/>
                  </a:lnTo>
                  <a:lnTo>
                    <a:pt x="29" y="6"/>
                  </a:lnTo>
                  <a:lnTo>
                    <a:pt x="26" y="9"/>
                  </a:lnTo>
                  <a:lnTo>
                    <a:pt x="22" y="12"/>
                  </a:lnTo>
                  <a:lnTo>
                    <a:pt x="19" y="15"/>
                  </a:lnTo>
                  <a:lnTo>
                    <a:pt x="17" y="16"/>
                  </a:lnTo>
                  <a:lnTo>
                    <a:pt x="17" y="10"/>
                  </a:lnTo>
                  <a:lnTo>
                    <a:pt x="16" y="10"/>
                  </a:lnTo>
                  <a:lnTo>
                    <a:pt x="15" y="12"/>
                  </a:lnTo>
                  <a:lnTo>
                    <a:pt x="12" y="13"/>
                  </a:lnTo>
                  <a:lnTo>
                    <a:pt x="10" y="15"/>
                  </a:lnTo>
                  <a:lnTo>
                    <a:pt x="7" y="17"/>
                  </a:lnTo>
                  <a:lnTo>
                    <a:pt x="4" y="18"/>
                  </a:lnTo>
                  <a:lnTo>
                    <a:pt x="1" y="18"/>
                  </a:lnTo>
                  <a:lnTo>
                    <a:pt x="0" y="17"/>
                  </a:lnTo>
                  <a:lnTo>
                    <a:pt x="0" y="15"/>
                  </a:lnTo>
                  <a:lnTo>
                    <a:pt x="1" y="13"/>
                  </a:lnTo>
                  <a:lnTo>
                    <a:pt x="3" y="11"/>
                  </a:lnTo>
                  <a:lnTo>
                    <a:pt x="6" y="9"/>
                  </a:lnTo>
                  <a:lnTo>
                    <a:pt x="10" y="7"/>
                  </a:lnTo>
                  <a:lnTo>
                    <a:pt x="13" y="5"/>
                  </a:lnTo>
                  <a:lnTo>
                    <a:pt x="16" y="4"/>
                  </a:lnTo>
                  <a:lnTo>
                    <a:pt x="18" y="4"/>
                  </a:lnTo>
                  <a:lnTo>
                    <a:pt x="22" y="4"/>
                  </a:lnTo>
                  <a:lnTo>
                    <a:pt x="27" y="3"/>
                  </a:lnTo>
                  <a:lnTo>
                    <a:pt x="31" y="2"/>
                  </a:lnTo>
                  <a:lnTo>
                    <a:pt x="34" y="0"/>
                  </a:lnTo>
                </a:path>
              </a:pathLst>
            </a:custGeom>
            <a:solidFill>
              <a:srgbClr val="F1F3FD"/>
            </a:solidFill>
            <a:ln w="12700" cap="rnd" cmpd="sng">
              <a:solidFill>
                <a:srgbClr val="E2DFF8"/>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649" name="Freeform 300"/>
            <p:cNvSpPr>
              <a:spLocks/>
            </p:cNvSpPr>
            <p:nvPr/>
          </p:nvSpPr>
          <p:spPr bwMode="auto">
            <a:xfrm>
              <a:off x="2777" y="1863"/>
              <a:ext cx="36" cy="18"/>
            </a:xfrm>
            <a:custGeom>
              <a:avLst/>
              <a:gdLst>
                <a:gd name="T0" fmla="*/ 35 w 36"/>
                <a:gd name="T1" fmla="*/ 1 h 18"/>
                <a:gd name="T2" fmla="*/ 35 w 36"/>
                <a:gd name="T3" fmla="*/ 2 h 18"/>
                <a:gd name="T4" fmla="*/ 34 w 36"/>
                <a:gd name="T5" fmla="*/ 3 h 18"/>
                <a:gd name="T6" fmla="*/ 32 w 36"/>
                <a:gd name="T7" fmla="*/ 4 h 18"/>
                <a:gd name="T8" fmla="*/ 29 w 36"/>
                <a:gd name="T9" fmla="*/ 6 h 18"/>
                <a:gd name="T10" fmla="*/ 25 w 36"/>
                <a:gd name="T11" fmla="*/ 7 h 18"/>
                <a:gd name="T12" fmla="*/ 22 w 36"/>
                <a:gd name="T13" fmla="*/ 8 h 18"/>
                <a:gd name="T14" fmla="*/ 19 w 36"/>
                <a:gd name="T15" fmla="*/ 9 h 18"/>
                <a:gd name="T16" fmla="*/ 16 w 36"/>
                <a:gd name="T17" fmla="*/ 10 h 18"/>
                <a:gd name="T18" fmla="*/ 13 w 36"/>
                <a:gd name="T19" fmla="*/ 11 h 18"/>
                <a:gd name="T20" fmla="*/ 11 w 36"/>
                <a:gd name="T21" fmla="*/ 12 h 18"/>
                <a:gd name="T22" fmla="*/ 9 w 36"/>
                <a:gd name="T23" fmla="*/ 13 h 18"/>
                <a:gd name="T24" fmla="*/ 7 w 36"/>
                <a:gd name="T25" fmla="*/ 14 h 18"/>
                <a:gd name="T26" fmla="*/ 5 w 36"/>
                <a:gd name="T27" fmla="*/ 16 h 18"/>
                <a:gd name="T28" fmla="*/ 3 w 36"/>
                <a:gd name="T29" fmla="*/ 17 h 18"/>
                <a:gd name="T30" fmla="*/ 2 w 36"/>
                <a:gd name="T31" fmla="*/ 17 h 18"/>
                <a:gd name="T32" fmla="*/ 0 w 36"/>
                <a:gd name="T33" fmla="*/ 17 h 18"/>
                <a:gd name="T34" fmla="*/ 0 w 36"/>
                <a:gd name="T35" fmla="*/ 16 h 18"/>
                <a:gd name="T36" fmla="*/ 1 w 36"/>
                <a:gd name="T37" fmla="*/ 15 h 18"/>
                <a:gd name="T38" fmla="*/ 2 w 36"/>
                <a:gd name="T39" fmla="*/ 14 h 18"/>
                <a:gd name="T40" fmla="*/ 3 w 36"/>
                <a:gd name="T41" fmla="*/ 13 h 18"/>
                <a:gd name="T42" fmla="*/ 6 w 36"/>
                <a:gd name="T43" fmla="*/ 11 h 18"/>
                <a:gd name="T44" fmla="*/ 8 w 36"/>
                <a:gd name="T45" fmla="*/ 9 h 18"/>
                <a:gd name="T46" fmla="*/ 11 w 36"/>
                <a:gd name="T47" fmla="*/ 8 h 18"/>
                <a:gd name="T48" fmla="*/ 14 w 36"/>
                <a:gd name="T49" fmla="*/ 6 h 18"/>
                <a:gd name="T50" fmla="*/ 17 w 36"/>
                <a:gd name="T51" fmla="*/ 4 h 18"/>
                <a:gd name="T52" fmla="*/ 20 w 36"/>
                <a:gd name="T53" fmla="*/ 3 h 18"/>
                <a:gd name="T54" fmla="*/ 23 w 36"/>
                <a:gd name="T55" fmla="*/ 1 h 18"/>
                <a:gd name="T56" fmla="*/ 26 w 36"/>
                <a:gd name="T57" fmla="*/ 1 h 18"/>
                <a:gd name="T58" fmla="*/ 29 w 36"/>
                <a:gd name="T59" fmla="*/ 0 h 18"/>
                <a:gd name="T60" fmla="*/ 32 w 36"/>
                <a:gd name="T61" fmla="*/ 0 h 18"/>
                <a:gd name="T62" fmla="*/ 33 w 36"/>
                <a:gd name="T63" fmla="*/ 0 h 18"/>
                <a:gd name="T64" fmla="*/ 35 w 36"/>
                <a:gd name="T65" fmla="*/ 1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18">
                  <a:moveTo>
                    <a:pt x="35" y="1"/>
                  </a:moveTo>
                  <a:lnTo>
                    <a:pt x="35" y="2"/>
                  </a:lnTo>
                  <a:lnTo>
                    <a:pt x="34" y="3"/>
                  </a:lnTo>
                  <a:lnTo>
                    <a:pt x="32" y="4"/>
                  </a:lnTo>
                  <a:lnTo>
                    <a:pt x="29" y="6"/>
                  </a:lnTo>
                  <a:lnTo>
                    <a:pt x="25" y="7"/>
                  </a:lnTo>
                  <a:lnTo>
                    <a:pt x="22" y="8"/>
                  </a:lnTo>
                  <a:lnTo>
                    <a:pt x="19" y="9"/>
                  </a:lnTo>
                  <a:lnTo>
                    <a:pt x="16" y="10"/>
                  </a:lnTo>
                  <a:lnTo>
                    <a:pt x="13" y="11"/>
                  </a:lnTo>
                  <a:lnTo>
                    <a:pt x="11" y="12"/>
                  </a:lnTo>
                  <a:lnTo>
                    <a:pt x="9" y="13"/>
                  </a:lnTo>
                  <a:lnTo>
                    <a:pt x="7" y="14"/>
                  </a:lnTo>
                  <a:lnTo>
                    <a:pt x="5" y="16"/>
                  </a:lnTo>
                  <a:lnTo>
                    <a:pt x="3" y="17"/>
                  </a:lnTo>
                  <a:lnTo>
                    <a:pt x="2" y="17"/>
                  </a:lnTo>
                  <a:lnTo>
                    <a:pt x="0" y="17"/>
                  </a:lnTo>
                  <a:lnTo>
                    <a:pt x="0" y="16"/>
                  </a:lnTo>
                  <a:lnTo>
                    <a:pt x="1" y="15"/>
                  </a:lnTo>
                  <a:lnTo>
                    <a:pt x="2" y="14"/>
                  </a:lnTo>
                  <a:lnTo>
                    <a:pt x="3" y="13"/>
                  </a:lnTo>
                  <a:lnTo>
                    <a:pt x="6" y="11"/>
                  </a:lnTo>
                  <a:lnTo>
                    <a:pt x="8" y="9"/>
                  </a:lnTo>
                  <a:lnTo>
                    <a:pt x="11" y="8"/>
                  </a:lnTo>
                  <a:lnTo>
                    <a:pt x="14" y="6"/>
                  </a:lnTo>
                  <a:lnTo>
                    <a:pt x="17" y="4"/>
                  </a:lnTo>
                  <a:lnTo>
                    <a:pt x="20" y="3"/>
                  </a:lnTo>
                  <a:lnTo>
                    <a:pt x="23" y="1"/>
                  </a:lnTo>
                  <a:lnTo>
                    <a:pt x="26" y="1"/>
                  </a:lnTo>
                  <a:lnTo>
                    <a:pt x="29" y="0"/>
                  </a:lnTo>
                  <a:lnTo>
                    <a:pt x="32" y="0"/>
                  </a:lnTo>
                  <a:lnTo>
                    <a:pt x="33" y="0"/>
                  </a:lnTo>
                  <a:lnTo>
                    <a:pt x="35" y="1"/>
                  </a:lnTo>
                </a:path>
              </a:pathLst>
            </a:custGeom>
            <a:solidFill>
              <a:srgbClr val="EEF1FD"/>
            </a:solidFill>
            <a:ln w="12700" cap="rnd" cmpd="sng">
              <a:solidFill>
                <a:srgbClr val="E2DFF8"/>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650" name="Freeform 301"/>
            <p:cNvSpPr>
              <a:spLocks/>
            </p:cNvSpPr>
            <p:nvPr/>
          </p:nvSpPr>
          <p:spPr bwMode="auto">
            <a:xfrm>
              <a:off x="2774" y="1834"/>
              <a:ext cx="27" cy="17"/>
            </a:xfrm>
            <a:custGeom>
              <a:avLst/>
              <a:gdLst>
                <a:gd name="T0" fmla="*/ 26 w 27"/>
                <a:gd name="T1" fmla="*/ 0 h 17"/>
                <a:gd name="T2" fmla="*/ 20 w 27"/>
                <a:gd name="T3" fmla="*/ 1 h 17"/>
                <a:gd name="T4" fmla="*/ 15 w 27"/>
                <a:gd name="T5" fmla="*/ 3 h 17"/>
                <a:gd name="T6" fmla="*/ 11 w 27"/>
                <a:gd name="T7" fmla="*/ 5 h 17"/>
                <a:gd name="T8" fmla="*/ 7 w 27"/>
                <a:gd name="T9" fmla="*/ 9 h 17"/>
                <a:gd name="T10" fmla="*/ 4 w 27"/>
                <a:gd name="T11" fmla="*/ 11 h 17"/>
                <a:gd name="T12" fmla="*/ 3 w 27"/>
                <a:gd name="T13" fmla="*/ 13 h 17"/>
                <a:gd name="T14" fmla="*/ 2 w 27"/>
                <a:gd name="T15" fmla="*/ 14 h 17"/>
                <a:gd name="T16" fmla="*/ 1 w 27"/>
                <a:gd name="T17" fmla="*/ 16 h 17"/>
                <a:gd name="T18" fmla="*/ 1 w 27"/>
                <a:gd name="T19" fmla="*/ 14 h 17"/>
                <a:gd name="T20" fmla="*/ 1 w 27"/>
                <a:gd name="T21" fmla="*/ 13 h 17"/>
                <a:gd name="T22" fmla="*/ 1 w 27"/>
                <a:gd name="T23" fmla="*/ 12 h 17"/>
                <a:gd name="T24" fmla="*/ 1 w 27"/>
                <a:gd name="T25" fmla="*/ 11 h 17"/>
                <a:gd name="T26" fmla="*/ 1 w 27"/>
                <a:gd name="T27" fmla="*/ 10 h 17"/>
                <a:gd name="T28" fmla="*/ 0 w 27"/>
                <a:gd name="T29" fmla="*/ 8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17">
                  <a:moveTo>
                    <a:pt x="26" y="0"/>
                  </a:moveTo>
                  <a:lnTo>
                    <a:pt x="20" y="1"/>
                  </a:lnTo>
                  <a:lnTo>
                    <a:pt x="15" y="3"/>
                  </a:lnTo>
                  <a:lnTo>
                    <a:pt x="11" y="5"/>
                  </a:lnTo>
                  <a:lnTo>
                    <a:pt x="7" y="9"/>
                  </a:lnTo>
                  <a:lnTo>
                    <a:pt x="4" y="11"/>
                  </a:lnTo>
                  <a:lnTo>
                    <a:pt x="3" y="13"/>
                  </a:lnTo>
                  <a:lnTo>
                    <a:pt x="2" y="14"/>
                  </a:lnTo>
                  <a:lnTo>
                    <a:pt x="1" y="16"/>
                  </a:lnTo>
                  <a:lnTo>
                    <a:pt x="1" y="14"/>
                  </a:lnTo>
                  <a:lnTo>
                    <a:pt x="1" y="13"/>
                  </a:lnTo>
                  <a:lnTo>
                    <a:pt x="1" y="12"/>
                  </a:lnTo>
                  <a:lnTo>
                    <a:pt x="1" y="11"/>
                  </a:lnTo>
                  <a:lnTo>
                    <a:pt x="1" y="10"/>
                  </a:lnTo>
                  <a:lnTo>
                    <a:pt x="0" y="8"/>
                  </a:lnTo>
                </a:path>
              </a:pathLst>
            </a:custGeom>
            <a:noFill/>
            <a:ln w="12700" cap="rnd" cmpd="sng">
              <a:solidFill>
                <a:srgbClr val="8D6767"/>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51" name="Freeform 302"/>
            <p:cNvSpPr>
              <a:spLocks/>
            </p:cNvSpPr>
            <p:nvPr/>
          </p:nvSpPr>
          <p:spPr bwMode="auto">
            <a:xfrm>
              <a:off x="2752" y="1801"/>
              <a:ext cx="58" cy="23"/>
            </a:xfrm>
            <a:custGeom>
              <a:avLst/>
              <a:gdLst>
                <a:gd name="T0" fmla="*/ 57 w 58"/>
                <a:gd name="T1" fmla="*/ 22 h 23"/>
                <a:gd name="T2" fmla="*/ 57 w 58"/>
                <a:gd name="T3" fmla="*/ 22 h 23"/>
                <a:gd name="T4" fmla="*/ 55 w 58"/>
                <a:gd name="T5" fmla="*/ 21 h 23"/>
                <a:gd name="T6" fmla="*/ 53 w 58"/>
                <a:gd name="T7" fmla="*/ 21 h 23"/>
                <a:gd name="T8" fmla="*/ 50 w 58"/>
                <a:gd name="T9" fmla="*/ 19 h 23"/>
                <a:gd name="T10" fmla="*/ 47 w 58"/>
                <a:gd name="T11" fmla="*/ 18 h 23"/>
                <a:gd name="T12" fmla="*/ 43 w 58"/>
                <a:gd name="T13" fmla="*/ 17 h 23"/>
                <a:gd name="T14" fmla="*/ 39 w 58"/>
                <a:gd name="T15" fmla="*/ 15 h 23"/>
                <a:gd name="T16" fmla="*/ 34 w 58"/>
                <a:gd name="T17" fmla="*/ 14 h 23"/>
                <a:gd name="T18" fmla="*/ 29 w 58"/>
                <a:gd name="T19" fmla="*/ 12 h 23"/>
                <a:gd name="T20" fmla="*/ 25 w 58"/>
                <a:gd name="T21" fmla="*/ 10 h 23"/>
                <a:gd name="T22" fmla="*/ 20 w 58"/>
                <a:gd name="T23" fmla="*/ 8 h 23"/>
                <a:gd name="T24" fmla="*/ 15 w 58"/>
                <a:gd name="T25" fmla="*/ 6 h 23"/>
                <a:gd name="T26" fmla="*/ 11 w 58"/>
                <a:gd name="T27" fmla="*/ 5 h 23"/>
                <a:gd name="T28" fmla="*/ 7 w 58"/>
                <a:gd name="T29" fmla="*/ 3 h 23"/>
                <a:gd name="T30" fmla="*/ 3 w 58"/>
                <a:gd name="T31" fmla="*/ 1 h 23"/>
                <a:gd name="T32" fmla="*/ 0 w 58"/>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23">
                  <a:moveTo>
                    <a:pt x="57" y="22"/>
                  </a:moveTo>
                  <a:lnTo>
                    <a:pt x="57" y="22"/>
                  </a:lnTo>
                  <a:lnTo>
                    <a:pt x="55" y="21"/>
                  </a:lnTo>
                  <a:lnTo>
                    <a:pt x="53" y="21"/>
                  </a:lnTo>
                  <a:lnTo>
                    <a:pt x="50" y="19"/>
                  </a:lnTo>
                  <a:lnTo>
                    <a:pt x="47" y="18"/>
                  </a:lnTo>
                  <a:lnTo>
                    <a:pt x="43" y="17"/>
                  </a:lnTo>
                  <a:lnTo>
                    <a:pt x="39" y="15"/>
                  </a:lnTo>
                  <a:lnTo>
                    <a:pt x="34" y="14"/>
                  </a:lnTo>
                  <a:lnTo>
                    <a:pt x="29" y="12"/>
                  </a:lnTo>
                  <a:lnTo>
                    <a:pt x="25" y="10"/>
                  </a:lnTo>
                  <a:lnTo>
                    <a:pt x="20" y="8"/>
                  </a:lnTo>
                  <a:lnTo>
                    <a:pt x="15" y="6"/>
                  </a:lnTo>
                  <a:lnTo>
                    <a:pt x="11" y="5"/>
                  </a:lnTo>
                  <a:lnTo>
                    <a:pt x="7" y="3"/>
                  </a:lnTo>
                  <a:lnTo>
                    <a:pt x="3" y="1"/>
                  </a:lnTo>
                  <a:lnTo>
                    <a:pt x="0" y="0"/>
                  </a:lnTo>
                </a:path>
              </a:pathLst>
            </a:custGeom>
            <a:noFill/>
            <a:ln w="12700" cap="rnd" cmpd="sng">
              <a:solidFill>
                <a:srgbClr val="8D6767"/>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52" name="Freeform 303"/>
            <p:cNvSpPr>
              <a:spLocks/>
            </p:cNvSpPr>
            <p:nvPr/>
          </p:nvSpPr>
          <p:spPr bwMode="auto">
            <a:xfrm>
              <a:off x="2821" y="1836"/>
              <a:ext cx="22" cy="17"/>
            </a:xfrm>
            <a:custGeom>
              <a:avLst/>
              <a:gdLst>
                <a:gd name="T0" fmla="*/ 21 w 22"/>
                <a:gd name="T1" fmla="*/ 0 h 17"/>
                <a:gd name="T2" fmla="*/ 20 w 22"/>
                <a:gd name="T3" fmla="*/ 0 h 17"/>
                <a:gd name="T4" fmla="*/ 17 w 22"/>
                <a:gd name="T5" fmla="*/ 3 h 17"/>
                <a:gd name="T6" fmla="*/ 14 w 22"/>
                <a:gd name="T7" fmla="*/ 4 h 17"/>
                <a:gd name="T8" fmla="*/ 11 w 22"/>
                <a:gd name="T9" fmla="*/ 8 h 17"/>
                <a:gd name="T10" fmla="*/ 7 w 22"/>
                <a:gd name="T11" fmla="*/ 9 h 17"/>
                <a:gd name="T12" fmla="*/ 3 w 22"/>
                <a:gd name="T13" fmla="*/ 12 h 17"/>
                <a:gd name="T14" fmla="*/ 1 w 22"/>
                <a:gd name="T15" fmla="*/ 14 h 17"/>
                <a:gd name="T16" fmla="*/ 0 w 22"/>
                <a:gd name="T17" fmla="*/ 16 h 17"/>
                <a:gd name="T18" fmla="*/ 0 w 22"/>
                <a:gd name="T19" fmla="*/ 14 h 17"/>
                <a:gd name="T20" fmla="*/ 1 w 22"/>
                <a:gd name="T21" fmla="*/ 12 h 17"/>
                <a:gd name="T22" fmla="*/ 3 w 22"/>
                <a:gd name="T23" fmla="*/ 11 h 17"/>
                <a:gd name="T24" fmla="*/ 5 w 22"/>
                <a:gd name="T25" fmla="*/ 8 h 17"/>
                <a:gd name="T26" fmla="*/ 8 w 22"/>
                <a:gd name="T27" fmla="*/ 4 h 17"/>
                <a:gd name="T28" fmla="*/ 12 w 22"/>
                <a:gd name="T29" fmla="*/ 3 h 17"/>
                <a:gd name="T30" fmla="*/ 16 w 22"/>
                <a:gd name="T31" fmla="*/ 0 h 17"/>
                <a:gd name="T32" fmla="*/ 21 w 22"/>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17">
                  <a:moveTo>
                    <a:pt x="21" y="0"/>
                  </a:moveTo>
                  <a:lnTo>
                    <a:pt x="20" y="0"/>
                  </a:lnTo>
                  <a:lnTo>
                    <a:pt x="17" y="3"/>
                  </a:lnTo>
                  <a:lnTo>
                    <a:pt x="14" y="4"/>
                  </a:lnTo>
                  <a:lnTo>
                    <a:pt x="11" y="8"/>
                  </a:lnTo>
                  <a:lnTo>
                    <a:pt x="7" y="9"/>
                  </a:lnTo>
                  <a:lnTo>
                    <a:pt x="3" y="12"/>
                  </a:lnTo>
                  <a:lnTo>
                    <a:pt x="1" y="14"/>
                  </a:lnTo>
                  <a:lnTo>
                    <a:pt x="0" y="16"/>
                  </a:lnTo>
                  <a:lnTo>
                    <a:pt x="0" y="14"/>
                  </a:lnTo>
                  <a:lnTo>
                    <a:pt x="1" y="12"/>
                  </a:lnTo>
                  <a:lnTo>
                    <a:pt x="3" y="11"/>
                  </a:lnTo>
                  <a:lnTo>
                    <a:pt x="5" y="8"/>
                  </a:lnTo>
                  <a:lnTo>
                    <a:pt x="8" y="4"/>
                  </a:lnTo>
                  <a:lnTo>
                    <a:pt x="12" y="3"/>
                  </a:lnTo>
                  <a:lnTo>
                    <a:pt x="16" y="0"/>
                  </a:lnTo>
                  <a:lnTo>
                    <a:pt x="21" y="0"/>
                  </a:lnTo>
                </a:path>
              </a:pathLst>
            </a:custGeom>
            <a:solidFill>
              <a:srgbClr val="EEF1FD"/>
            </a:solidFill>
            <a:ln w="12700" cap="rnd" cmpd="sng">
              <a:solidFill>
                <a:srgbClr val="E2DFF8"/>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653" name="Freeform 304"/>
            <p:cNvSpPr>
              <a:spLocks/>
            </p:cNvSpPr>
            <p:nvPr/>
          </p:nvSpPr>
          <p:spPr bwMode="auto">
            <a:xfrm>
              <a:off x="2774" y="1841"/>
              <a:ext cx="42" cy="25"/>
            </a:xfrm>
            <a:custGeom>
              <a:avLst/>
              <a:gdLst>
                <a:gd name="T0" fmla="*/ 2 w 42"/>
                <a:gd name="T1" fmla="*/ 24 h 25"/>
                <a:gd name="T2" fmla="*/ 4 w 42"/>
                <a:gd name="T3" fmla="*/ 23 h 25"/>
                <a:gd name="T4" fmla="*/ 8 w 42"/>
                <a:gd name="T5" fmla="*/ 22 h 25"/>
                <a:gd name="T6" fmla="*/ 14 w 42"/>
                <a:gd name="T7" fmla="*/ 20 h 25"/>
                <a:gd name="T8" fmla="*/ 20 w 42"/>
                <a:gd name="T9" fmla="*/ 17 h 25"/>
                <a:gd name="T10" fmla="*/ 27 w 42"/>
                <a:gd name="T11" fmla="*/ 14 h 25"/>
                <a:gd name="T12" fmla="*/ 34 w 42"/>
                <a:gd name="T13" fmla="*/ 11 h 25"/>
                <a:gd name="T14" fmla="*/ 38 w 42"/>
                <a:gd name="T15" fmla="*/ 9 h 25"/>
                <a:gd name="T16" fmla="*/ 41 w 42"/>
                <a:gd name="T17" fmla="*/ 8 h 25"/>
                <a:gd name="T18" fmla="*/ 41 w 42"/>
                <a:gd name="T19" fmla="*/ 7 h 25"/>
                <a:gd name="T20" fmla="*/ 41 w 42"/>
                <a:gd name="T21" fmla="*/ 6 h 25"/>
                <a:gd name="T22" fmla="*/ 39 w 42"/>
                <a:gd name="T23" fmla="*/ 5 h 25"/>
                <a:gd name="T24" fmla="*/ 38 w 42"/>
                <a:gd name="T25" fmla="*/ 4 h 25"/>
                <a:gd name="T26" fmla="*/ 36 w 42"/>
                <a:gd name="T27" fmla="*/ 2 h 25"/>
                <a:gd name="T28" fmla="*/ 33 w 42"/>
                <a:gd name="T29" fmla="*/ 1 h 25"/>
                <a:gd name="T30" fmla="*/ 31 w 42"/>
                <a:gd name="T31" fmla="*/ 1 h 25"/>
                <a:gd name="T32" fmla="*/ 29 w 42"/>
                <a:gd name="T33" fmla="*/ 0 h 25"/>
                <a:gd name="T34" fmla="*/ 26 w 42"/>
                <a:gd name="T35" fmla="*/ 0 h 25"/>
                <a:gd name="T36" fmla="*/ 23 w 42"/>
                <a:gd name="T37" fmla="*/ 2 h 25"/>
                <a:gd name="T38" fmla="*/ 19 w 42"/>
                <a:gd name="T39" fmla="*/ 4 h 25"/>
                <a:gd name="T40" fmla="*/ 16 w 42"/>
                <a:gd name="T41" fmla="*/ 6 h 25"/>
                <a:gd name="T42" fmla="*/ 12 w 42"/>
                <a:gd name="T43" fmla="*/ 9 h 25"/>
                <a:gd name="T44" fmla="*/ 9 w 42"/>
                <a:gd name="T45" fmla="*/ 11 h 25"/>
                <a:gd name="T46" fmla="*/ 7 w 42"/>
                <a:gd name="T47" fmla="*/ 14 h 25"/>
                <a:gd name="T48" fmla="*/ 6 w 42"/>
                <a:gd name="T49" fmla="*/ 15 h 25"/>
                <a:gd name="T50" fmla="*/ 5 w 42"/>
                <a:gd name="T51" fmla="*/ 16 h 25"/>
                <a:gd name="T52" fmla="*/ 4 w 42"/>
                <a:gd name="T53" fmla="*/ 18 h 25"/>
                <a:gd name="T54" fmla="*/ 2 w 42"/>
                <a:gd name="T55" fmla="*/ 19 h 25"/>
                <a:gd name="T56" fmla="*/ 1 w 42"/>
                <a:gd name="T57" fmla="*/ 20 h 25"/>
                <a:gd name="T58" fmla="*/ 0 w 42"/>
                <a:gd name="T59" fmla="*/ 22 h 25"/>
                <a:gd name="T60" fmla="*/ 0 w 42"/>
                <a:gd name="T61" fmla="*/ 23 h 25"/>
                <a:gd name="T62" fmla="*/ 1 w 42"/>
                <a:gd name="T63" fmla="*/ 24 h 25"/>
                <a:gd name="T64" fmla="*/ 2 w 42"/>
                <a:gd name="T65" fmla="*/ 24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2" h="25">
                  <a:moveTo>
                    <a:pt x="2" y="24"/>
                  </a:moveTo>
                  <a:lnTo>
                    <a:pt x="4" y="23"/>
                  </a:lnTo>
                  <a:lnTo>
                    <a:pt x="8" y="22"/>
                  </a:lnTo>
                  <a:lnTo>
                    <a:pt x="14" y="20"/>
                  </a:lnTo>
                  <a:lnTo>
                    <a:pt x="20" y="17"/>
                  </a:lnTo>
                  <a:lnTo>
                    <a:pt x="27" y="14"/>
                  </a:lnTo>
                  <a:lnTo>
                    <a:pt x="34" y="11"/>
                  </a:lnTo>
                  <a:lnTo>
                    <a:pt x="38" y="9"/>
                  </a:lnTo>
                  <a:lnTo>
                    <a:pt x="41" y="8"/>
                  </a:lnTo>
                  <a:lnTo>
                    <a:pt x="41" y="7"/>
                  </a:lnTo>
                  <a:lnTo>
                    <a:pt x="41" y="6"/>
                  </a:lnTo>
                  <a:lnTo>
                    <a:pt x="39" y="5"/>
                  </a:lnTo>
                  <a:lnTo>
                    <a:pt x="38" y="4"/>
                  </a:lnTo>
                  <a:lnTo>
                    <a:pt x="36" y="2"/>
                  </a:lnTo>
                  <a:lnTo>
                    <a:pt x="33" y="1"/>
                  </a:lnTo>
                  <a:lnTo>
                    <a:pt x="31" y="1"/>
                  </a:lnTo>
                  <a:lnTo>
                    <a:pt x="29" y="0"/>
                  </a:lnTo>
                  <a:lnTo>
                    <a:pt x="26" y="0"/>
                  </a:lnTo>
                  <a:lnTo>
                    <a:pt x="23" y="2"/>
                  </a:lnTo>
                  <a:lnTo>
                    <a:pt x="19" y="4"/>
                  </a:lnTo>
                  <a:lnTo>
                    <a:pt x="16" y="6"/>
                  </a:lnTo>
                  <a:lnTo>
                    <a:pt x="12" y="9"/>
                  </a:lnTo>
                  <a:lnTo>
                    <a:pt x="9" y="11"/>
                  </a:lnTo>
                  <a:lnTo>
                    <a:pt x="7" y="14"/>
                  </a:lnTo>
                  <a:lnTo>
                    <a:pt x="6" y="15"/>
                  </a:lnTo>
                  <a:lnTo>
                    <a:pt x="5" y="16"/>
                  </a:lnTo>
                  <a:lnTo>
                    <a:pt x="4" y="18"/>
                  </a:lnTo>
                  <a:lnTo>
                    <a:pt x="2" y="19"/>
                  </a:lnTo>
                  <a:lnTo>
                    <a:pt x="1" y="20"/>
                  </a:lnTo>
                  <a:lnTo>
                    <a:pt x="0" y="22"/>
                  </a:lnTo>
                  <a:lnTo>
                    <a:pt x="0" y="23"/>
                  </a:lnTo>
                  <a:lnTo>
                    <a:pt x="1" y="24"/>
                  </a:lnTo>
                  <a:lnTo>
                    <a:pt x="2" y="24"/>
                  </a:lnTo>
                </a:path>
              </a:pathLst>
            </a:custGeom>
            <a:solidFill>
              <a:srgbClr val="EEF1FD"/>
            </a:solidFill>
            <a:ln w="12700" cap="rnd" cmpd="sng">
              <a:solidFill>
                <a:srgbClr val="E2DFF8"/>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654" name="Freeform 305"/>
            <p:cNvSpPr>
              <a:spLocks/>
            </p:cNvSpPr>
            <p:nvPr/>
          </p:nvSpPr>
          <p:spPr bwMode="auto">
            <a:xfrm>
              <a:off x="2740" y="1810"/>
              <a:ext cx="88" cy="33"/>
            </a:xfrm>
            <a:custGeom>
              <a:avLst/>
              <a:gdLst>
                <a:gd name="T0" fmla="*/ 87 w 88"/>
                <a:gd name="T1" fmla="*/ 27 h 33"/>
                <a:gd name="T2" fmla="*/ 87 w 88"/>
                <a:gd name="T3" fmla="*/ 26 h 33"/>
                <a:gd name="T4" fmla="*/ 86 w 88"/>
                <a:gd name="T5" fmla="*/ 26 h 33"/>
                <a:gd name="T6" fmla="*/ 84 w 88"/>
                <a:gd name="T7" fmla="*/ 24 h 33"/>
                <a:gd name="T8" fmla="*/ 82 w 88"/>
                <a:gd name="T9" fmla="*/ 23 h 33"/>
                <a:gd name="T10" fmla="*/ 79 w 88"/>
                <a:gd name="T11" fmla="*/ 21 h 33"/>
                <a:gd name="T12" fmla="*/ 77 w 88"/>
                <a:gd name="T13" fmla="*/ 20 h 33"/>
                <a:gd name="T14" fmla="*/ 75 w 88"/>
                <a:gd name="T15" fmla="*/ 20 h 33"/>
                <a:gd name="T16" fmla="*/ 72 w 88"/>
                <a:gd name="T17" fmla="*/ 21 h 33"/>
                <a:gd name="T18" fmla="*/ 71 w 88"/>
                <a:gd name="T19" fmla="*/ 21 h 33"/>
                <a:gd name="T20" fmla="*/ 69 w 88"/>
                <a:gd name="T21" fmla="*/ 21 h 33"/>
                <a:gd name="T22" fmla="*/ 67 w 88"/>
                <a:gd name="T23" fmla="*/ 20 h 33"/>
                <a:gd name="T24" fmla="*/ 65 w 88"/>
                <a:gd name="T25" fmla="*/ 19 h 33"/>
                <a:gd name="T26" fmla="*/ 62 w 88"/>
                <a:gd name="T27" fmla="*/ 18 h 33"/>
                <a:gd name="T28" fmla="*/ 59 w 88"/>
                <a:gd name="T29" fmla="*/ 16 h 33"/>
                <a:gd name="T30" fmla="*/ 56 w 88"/>
                <a:gd name="T31" fmla="*/ 15 h 33"/>
                <a:gd name="T32" fmla="*/ 53 w 88"/>
                <a:gd name="T33" fmla="*/ 13 h 33"/>
                <a:gd name="T34" fmla="*/ 50 w 88"/>
                <a:gd name="T35" fmla="*/ 11 h 33"/>
                <a:gd name="T36" fmla="*/ 47 w 88"/>
                <a:gd name="T37" fmla="*/ 9 h 33"/>
                <a:gd name="T38" fmla="*/ 43 w 88"/>
                <a:gd name="T39" fmla="*/ 8 h 33"/>
                <a:gd name="T40" fmla="*/ 40 w 88"/>
                <a:gd name="T41" fmla="*/ 6 h 33"/>
                <a:gd name="T42" fmla="*/ 37 w 88"/>
                <a:gd name="T43" fmla="*/ 4 h 33"/>
                <a:gd name="T44" fmla="*/ 34 w 88"/>
                <a:gd name="T45" fmla="*/ 3 h 33"/>
                <a:gd name="T46" fmla="*/ 31 w 88"/>
                <a:gd name="T47" fmla="*/ 3 h 33"/>
                <a:gd name="T48" fmla="*/ 29 w 88"/>
                <a:gd name="T49" fmla="*/ 2 h 33"/>
                <a:gd name="T50" fmla="*/ 24 w 88"/>
                <a:gd name="T51" fmla="*/ 1 h 33"/>
                <a:gd name="T52" fmla="*/ 18 w 88"/>
                <a:gd name="T53" fmla="*/ 1 h 33"/>
                <a:gd name="T54" fmla="*/ 13 w 88"/>
                <a:gd name="T55" fmla="*/ 0 h 33"/>
                <a:gd name="T56" fmla="*/ 8 w 88"/>
                <a:gd name="T57" fmla="*/ 0 h 33"/>
                <a:gd name="T58" fmla="*/ 4 w 88"/>
                <a:gd name="T59" fmla="*/ 0 h 33"/>
                <a:gd name="T60" fmla="*/ 1 w 88"/>
                <a:gd name="T61" fmla="*/ 1 h 33"/>
                <a:gd name="T62" fmla="*/ 0 w 88"/>
                <a:gd name="T63" fmla="*/ 1 h 33"/>
                <a:gd name="T64" fmla="*/ 1 w 88"/>
                <a:gd name="T65" fmla="*/ 3 h 33"/>
                <a:gd name="T66" fmla="*/ 3 w 88"/>
                <a:gd name="T67" fmla="*/ 4 h 33"/>
                <a:gd name="T68" fmla="*/ 6 w 88"/>
                <a:gd name="T69" fmla="*/ 5 h 33"/>
                <a:gd name="T70" fmla="*/ 10 w 88"/>
                <a:gd name="T71" fmla="*/ 7 h 33"/>
                <a:gd name="T72" fmla="*/ 15 w 88"/>
                <a:gd name="T73" fmla="*/ 9 h 33"/>
                <a:gd name="T74" fmla="*/ 20 w 88"/>
                <a:gd name="T75" fmla="*/ 11 h 33"/>
                <a:gd name="T76" fmla="*/ 24 w 88"/>
                <a:gd name="T77" fmla="*/ 12 h 33"/>
                <a:gd name="T78" fmla="*/ 29 w 88"/>
                <a:gd name="T79" fmla="*/ 14 h 33"/>
                <a:gd name="T80" fmla="*/ 33 w 88"/>
                <a:gd name="T81" fmla="*/ 14 h 33"/>
                <a:gd name="T82" fmla="*/ 34 w 88"/>
                <a:gd name="T83" fmla="*/ 13 h 33"/>
                <a:gd name="T84" fmla="*/ 35 w 88"/>
                <a:gd name="T85" fmla="*/ 12 h 33"/>
                <a:gd name="T86" fmla="*/ 37 w 88"/>
                <a:gd name="T87" fmla="*/ 12 h 33"/>
                <a:gd name="T88" fmla="*/ 41 w 88"/>
                <a:gd name="T89" fmla="*/ 12 h 33"/>
                <a:gd name="T90" fmla="*/ 47 w 88"/>
                <a:gd name="T91" fmla="*/ 14 h 33"/>
                <a:gd name="T92" fmla="*/ 54 w 88"/>
                <a:gd name="T93" fmla="*/ 18 h 33"/>
                <a:gd name="T94" fmla="*/ 65 w 88"/>
                <a:gd name="T95" fmla="*/ 23 h 33"/>
                <a:gd name="T96" fmla="*/ 66 w 88"/>
                <a:gd name="T97" fmla="*/ 24 h 33"/>
                <a:gd name="T98" fmla="*/ 68 w 88"/>
                <a:gd name="T99" fmla="*/ 26 h 33"/>
                <a:gd name="T100" fmla="*/ 72 w 88"/>
                <a:gd name="T101" fmla="*/ 29 h 33"/>
                <a:gd name="T102" fmla="*/ 75 w 88"/>
                <a:gd name="T103" fmla="*/ 31 h 33"/>
                <a:gd name="T104" fmla="*/ 79 w 88"/>
                <a:gd name="T105" fmla="*/ 32 h 33"/>
                <a:gd name="T106" fmla="*/ 82 w 88"/>
                <a:gd name="T107" fmla="*/ 32 h 33"/>
                <a:gd name="T108" fmla="*/ 85 w 88"/>
                <a:gd name="T109" fmla="*/ 31 h 33"/>
                <a:gd name="T110" fmla="*/ 87 w 88"/>
                <a:gd name="T111" fmla="*/ 27 h 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8" h="33">
                  <a:moveTo>
                    <a:pt x="87" y="27"/>
                  </a:moveTo>
                  <a:lnTo>
                    <a:pt x="87" y="26"/>
                  </a:lnTo>
                  <a:lnTo>
                    <a:pt x="86" y="26"/>
                  </a:lnTo>
                  <a:lnTo>
                    <a:pt x="84" y="24"/>
                  </a:lnTo>
                  <a:lnTo>
                    <a:pt x="82" y="23"/>
                  </a:lnTo>
                  <a:lnTo>
                    <a:pt x="79" y="21"/>
                  </a:lnTo>
                  <a:lnTo>
                    <a:pt x="77" y="20"/>
                  </a:lnTo>
                  <a:lnTo>
                    <a:pt x="75" y="20"/>
                  </a:lnTo>
                  <a:lnTo>
                    <a:pt x="72" y="21"/>
                  </a:lnTo>
                  <a:lnTo>
                    <a:pt x="71" y="21"/>
                  </a:lnTo>
                  <a:lnTo>
                    <a:pt x="69" y="21"/>
                  </a:lnTo>
                  <a:lnTo>
                    <a:pt x="67" y="20"/>
                  </a:lnTo>
                  <a:lnTo>
                    <a:pt x="65" y="19"/>
                  </a:lnTo>
                  <a:lnTo>
                    <a:pt x="62" y="18"/>
                  </a:lnTo>
                  <a:lnTo>
                    <a:pt x="59" y="16"/>
                  </a:lnTo>
                  <a:lnTo>
                    <a:pt x="56" y="15"/>
                  </a:lnTo>
                  <a:lnTo>
                    <a:pt x="53" y="13"/>
                  </a:lnTo>
                  <a:lnTo>
                    <a:pt x="50" y="11"/>
                  </a:lnTo>
                  <a:lnTo>
                    <a:pt x="47" y="9"/>
                  </a:lnTo>
                  <a:lnTo>
                    <a:pt x="43" y="8"/>
                  </a:lnTo>
                  <a:lnTo>
                    <a:pt x="40" y="6"/>
                  </a:lnTo>
                  <a:lnTo>
                    <a:pt x="37" y="4"/>
                  </a:lnTo>
                  <a:lnTo>
                    <a:pt x="34" y="3"/>
                  </a:lnTo>
                  <a:lnTo>
                    <a:pt x="31" y="3"/>
                  </a:lnTo>
                  <a:lnTo>
                    <a:pt x="29" y="2"/>
                  </a:lnTo>
                  <a:lnTo>
                    <a:pt x="24" y="1"/>
                  </a:lnTo>
                  <a:lnTo>
                    <a:pt x="18" y="1"/>
                  </a:lnTo>
                  <a:lnTo>
                    <a:pt x="13" y="0"/>
                  </a:lnTo>
                  <a:lnTo>
                    <a:pt x="8" y="0"/>
                  </a:lnTo>
                  <a:lnTo>
                    <a:pt x="4" y="0"/>
                  </a:lnTo>
                  <a:lnTo>
                    <a:pt x="1" y="1"/>
                  </a:lnTo>
                  <a:lnTo>
                    <a:pt x="0" y="1"/>
                  </a:lnTo>
                  <a:lnTo>
                    <a:pt x="1" y="3"/>
                  </a:lnTo>
                  <a:lnTo>
                    <a:pt x="3" y="4"/>
                  </a:lnTo>
                  <a:lnTo>
                    <a:pt x="6" y="5"/>
                  </a:lnTo>
                  <a:lnTo>
                    <a:pt x="10" y="7"/>
                  </a:lnTo>
                  <a:lnTo>
                    <a:pt x="15" y="9"/>
                  </a:lnTo>
                  <a:lnTo>
                    <a:pt x="20" y="11"/>
                  </a:lnTo>
                  <a:lnTo>
                    <a:pt x="24" y="12"/>
                  </a:lnTo>
                  <a:lnTo>
                    <a:pt x="29" y="14"/>
                  </a:lnTo>
                  <a:lnTo>
                    <a:pt x="33" y="14"/>
                  </a:lnTo>
                  <a:lnTo>
                    <a:pt x="34" y="13"/>
                  </a:lnTo>
                  <a:lnTo>
                    <a:pt x="35" y="12"/>
                  </a:lnTo>
                  <a:lnTo>
                    <a:pt x="37" y="12"/>
                  </a:lnTo>
                  <a:lnTo>
                    <a:pt x="41" y="12"/>
                  </a:lnTo>
                  <a:lnTo>
                    <a:pt x="47" y="14"/>
                  </a:lnTo>
                  <a:lnTo>
                    <a:pt x="54" y="18"/>
                  </a:lnTo>
                  <a:lnTo>
                    <a:pt x="65" y="23"/>
                  </a:lnTo>
                  <a:lnTo>
                    <a:pt x="66" y="24"/>
                  </a:lnTo>
                  <a:lnTo>
                    <a:pt x="68" y="26"/>
                  </a:lnTo>
                  <a:lnTo>
                    <a:pt x="72" y="29"/>
                  </a:lnTo>
                  <a:lnTo>
                    <a:pt x="75" y="31"/>
                  </a:lnTo>
                  <a:lnTo>
                    <a:pt x="79" y="32"/>
                  </a:lnTo>
                  <a:lnTo>
                    <a:pt x="82" y="32"/>
                  </a:lnTo>
                  <a:lnTo>
                    <a:pt x="85" y="31"/>
                  </a:lnTo>
                  <a:lnTo>
                    <a:pt x="87" y="27"/>
                  </a:lnTo>
                </a:path>
              </a:pathLst>
            </a:custGeom>
            <a:solidFill>
              <a:srgbClr val="EEF1FD"/>
            </a:solidFill>
            <a:ln w="12700" cap="rnd" cmpd="sng">
              <a:solidFill>
                <a:srgbClr val="E2DFF8"/>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655" name="Freeform 306"/>
            <p:cNvSpPr>
              <a:spLocks/>
            </p:cNvSpPr>
            <p:nvPr/>
          </p:nvSpPr>
          <p:spPr bwMode="auto">
            <a:xfrm>
              <a:off x="2774" y="1829"/>
              <a:ext cx="22" cy="17"/>
            </a:xfrm>
            <a:custGeom>
              <a:avLst/>
              <a:gdLst>
                <a:gd name="T0" fmla="*/ 21 w 22"/>
                <a:gd name="T1" fmla="*/ 6 h 17"/>
                <a:gd name="T2" fmla="*/ 20 w 22"/>
                <a:gd name="T3" fmla="*/ 6 h 17"/>
                <a:gd name="T4" fmla="*/ 18 w 22"/>
                <a:gd name="T5" fmla="*/ 8 h 17"/>
                <a:gd name="T6" fmla="*/ 15 w 22"/>
                <a:gd name="T7" fmla="*/ 9 h 17"/>
                <a:gd name="T8" fmla="*/ 13 w 22"/>
                <a:gd name="T9" fmla="*/ 10 h 17"/>
                <a:gd name="T10" fmla="*/ 10 w 22"/>
                <a:gd name="T11" fmla="*/ 12 h 17"/>
                <a:gd name="T12" fmla="*/ 8 w 22"/>
                <a:gd name="T13" fmla="*/ 13 h 17"/>
                <a:gd name="T14" fmla="*/ 6 w 22"/>
                <a:gd name="T15" fmla="*/ 14 h 17"/>
                <a:gd name="T16" fmla="*/ 5 w 22"/>
                <a:gd name="T17" fmla="*/ 16 h 17"/>
                <a:gd name="T18" fmla="*/ 4 w 22"/>
                <a:gd name="T19" fmla="*/ 16 h 17"/>
                <a:gd name="T20" fmla="*/ 3 w 22"/>
                <a:gd name="T21" fmla="*/ 14 h 17"/>
                <a:gd name="T22" fmla="*/ 2 w 22"/>
                <a:gd name="T23" fmla="*/ 13 h 17"/>
                <a:gd name="T24" fmla="*/ 1 w 22"/>
                <a:gd name="T25" fmla="*/ 12 h 17"/>
                <a:gd name="T26" fmla="*/ 1 w 22"/>
                <a:gd name="T27" fmla="*/ 10 h 17"/>
                <a:gd name="T28" fmla="*/ 0 w 22"/>
                <a:gd name="T29" fmla="*/ 8 h 17"/>
                <a:gd name="T30" fmla="*/ 0 w 22"/>
                <a:gd name="T31" fmla="*/ 6 h 17"/>
                <a:gd name="T32" fmla="*/ 1 w 22"/>
                <a:gd name="T33" fmla="*/ 4 h 17"/>
                <a:gd name="T34" fmla="*/ 3 w 22"/>
                <a:gd name="T35" fmla="*/ 2 h 17"/>
                <a:gd name="T36" fmla="*/ 5 w 22"/>
                <a:gd name="T37" fmla="*/ 1 h 17"/>
                <a:gd name="T38" fmla="*/ 9 w 22"/>
                <a:gd name="T39" fmla="*/ 0 h 17"/>
                <a:gd name="T40" fmla="*/ 12 w 22"/>
                <a:gd name="T41" fmla="*/ 0 h 17"/>
                <a:gd name="T42" fmla="*/ 16 w 22"/>
                <a:gd name="T43" fmla="*/ 1 h 17"/>
                <a:gd name="T44" fmla="*/ 19 w 22"/>
                <a:gd name="T45" fmla="*/ 2 h 17"/>
                <a:gd name="T46" fmla="*/ 21 w 22"/>
                <a:gd name="T47" fmla="*/ 6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2" h="17">
                  <a:moveTo>
                    <a:pt x="21" y="6"/>
                  </a:moveTo>
                  <a:lnTo>
                    <a:pt x="20" y="6"/>
                  </a:lnTo>
                  <a:lnTo>
                    <a:pt x="18" y="8"/>
                  </a:lnTo>
                  <a:lnTo>
                    <a:pt x="15" y="9"/>
                  </a:lnTo>
                  <a:lnTo>
                    <a:pt x="13" y="10"/>
                  </a:lnTo>
                  <a:lnTo>
                    <a:pt x="10" y="12"/>
                  </a:lnTo>
                  <a:lnTo>
                    <a:pt x="8" y="13"/>
                  </a:lnTo>
                  <a:lnTo>
                    <a:pt x="6" y="14"/>
                  </a:lnTo>
                  <a:lnTo>
                    <a:pt x="5" y="16"/>
                  </a:lnTo>
                  <a:lnTo>
                    <a:pt x="4" y="16"/>
                  </a:lnTo>
                  <a:lnTo>
                    <a:pt x="3" y="14"/>
                  </a:lnTo>
                  <a:lnTo>
                    <a:pt x="2" y="13"/>
                  </a:lnTo>
                  <a:lnTo>
                    <a:pt x="1" y="12"/>
                  </a:lnTo>
                  <a:lnTo>
                    <a:pt x="1" y="10"/>
                  </a:lnTo>
                  <a:lnTo>
                    <a:pt x="0" y="8"/>
                  </a:lnTo>
                  <a:lnTo>
                    <a:pt x="0" y="6"/>
                  </a:lnTo>
                  <a:lnTo>
                    <a:pt x="1" y="4"/>
                  </a:lnTo>
                  <a:lnTo>
                    <a:pt x="3" y="2"/>
                  </a:lnTo>
                  <a:lnTo>
                    <a:pt x="5" y="1"/>
                  </a:lnTo>
                  <a:lnTo>
                    <a:pt x="9" y="0"/>
                  </a:lnTo>
                  <a:lnTo>
                    <a:pt x="12" y="0"/>
                  </a:lnTo>
                  <a:lnTo>
                    <a:pt x="16" y="1"/>
                  </a:lnTo>
                  <a:lnTo>
                    <a:pt x="19" y="2"/>
                  </a:lnTo>
                  <a:lnTo>
                    <a:pt x="21" y="6"/>
                  </a:lnTo>
                </a:path>
              </a:pathLst>
            </a:custGeom>
            <a:solidFill>
              <a:srgbClr val="EEF1FD"/>
            </a:solidFill>
            <a:ln w="12700" cap="rnd" cmpd="sng">
              <a:solidFill>
                <a:srgbClr val="E2DFF8"/>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656" name="Freeform 307"/>
            <p:cNvSpPr>
              <a:spLocks/>
            </p:cNvSpPr>
            <p:nvPr/>
          </p:nvSpPr>
          <p:spPr bwMode="auto">
            <a:xfrm>
              <a:off x="2757" y="1794"/>
              <a:ext cx="75" cy="37"/>
            </a:xfrm>
            <a:custGeom>
              <a:avLst/>
              <a:gdLst>
                <a:gd name="T0" fmla="*/ 74 w 75"/>
                <a:gd name="T1" fmla="*/ 36 h 37"/>
                <a:gd name="T2" fmla="*/ 72 w 75"/>
                <a:gd name="T3" fmla="*/ 35 h 37"/>
                <a:gd name="T4" fmla="*/ 67 w 75"/>
                <a:gd name="T5" fmla="*/ 33 h 37"/>
                <a:gd name="T6" fmla="*/ 61 w 75"/>
                <a:gd name="T7" fmla="*/ 31 h 37"/>
                <a:gd name="T8" fmla="*/ 54 w 75"/>
                <a:gd name="T9" fmla="*/ 28 h 37"/>
                <a:gd name="T10" fmla="*/ 47 w 75"/>
                <a:gd name="T11" fmla="*/ 26 h 37"/>
                <a:gd name="T12" fmla="*/ 40 w 75"/>
                <a:gd name="T13" fmla="*/ 23 h 37"/>
                <a:gd name="T14" fmla="*/ 35 w 75"/>
                <a:gd name="T15" fmla="*/ 22 h 37"/>
                <a:gd name="T16" fmla="*/ 33 w 75"/>
                <a:gd name="T17" fmla="*/ 21 h 37"/>
                <a:gd name="T18" fmla="*/ 31 w 75"/>
                <a:gd name="T19" fmla="*/ 20 h 37"/>
                <a:gd name="T20" fmla="*/ 26 w 75"/>
                <a:gd name="T21" fmla="*/ 19 h 37"/>
                <a:gd name="T22" fmla="*/ 21 w 75"/>
                <a:gd name="T23" fmla="*/ 17 h 37"/>
                <a:gd name="T24" fmla="*/ 15 w 75"/>
                <a:gd name="T25" fmla="*/ 14 h 37"/>
                <a:gd name="T26" fmla="*/ 10 w 75"/>
                <a:gd name="T27" fmla="*/ 11 h 37"/>
                <a:gd name="T28" fmla="*/ 5 w 75"/>
                <a:gd name="T29" fmla="*/ 9 h 37"/>
                <a:gd name="T30" fmla="*/ 1 w 75"/>
                <a:gd name="T31" fmla="*/ 8 h 37"/>
                <a:gd name="T32" fmla="*/ 0 w 75"/>
                <a:gd name="T33" fmla="*/ 7 h 37"/>
                <a:gd name="T34" fmla="*/ 1 w 75"/>
                <a:gd name="T35" fmla="*/ 6 h 37"/>
                <a:gd name="T36" fmla="*/ 3 w 75"/>
                <a:gd name="T37" fmla="*/ 5 h 37"/>
                <a:gd name="T38" fmla="*/ 4 w 75"/>
                <a:gd name="T39" fmla="*/ 3 h 37"/>
                <a:gd name="T40" fmla="*/ 6 w 75"/>
                <a:gd name="T41" fmla="*/ 2 h 37"/>
                <a:gd name="T42" fmla="*/ 8 w 75"/>
                <a:gd name="T43" fmla="*/ 1 h 37"/>
                <a:gd name="T44" fmla="*/ 10 w 75"/>
                <a:gd name="T45" fmla="*/ 0 h 37"/>
                <a:gd name="T46" fmla="*/ 11 w 75"/>
                <a:gd name="T47" fmla="*/ 0 h 37"/>
                <a:gd name="T48" fmla="*/ 13 w 75"/>
                <a:gd name="T49" fmla="*/ 1 h 37"/>
                <a:gd name="T50" fmla="*/ 16 w 75"/>
                <a:gd name="T51" fmla="*/ 3 h 37"/>
                <a:gd name="T52" fmla="*/ 20 w 75"/>
                <a:gd name="T53" fmla="*/ 6 h 37"/>
                <a:gd name="T54" fmla="*/ 24 w 75"/>
                <a:gd name="T55" fmla="*/ 10 h 37"/>
                <a:gd name="T56" fmla="*/ 27 w 75"/>
                <a:gd name="T57" fmla="*/ 13 h 37"/>
                <a:gd name="T58" fmla="*/ 31 w 75"/>
                <a:gd name="T59" fmla="*/ 16 h 37"/>
                <a:gd name="T60" fmla="*/ 34 w 75"/>
                <a:gd name="T61" fmla="*/ 18 h 37"/>
                <a:gd name="T62" fmla="*/ 37 w 75"/>
                <a:gd name="T63" fmla="*/ 20 h 37"/>
                <a:gd name="T64" fmla="*/ 40 w 75"/>
                <a:gd name="T65" fmla="*/ 21 h 37"/>
                <a:gd name="T66" fmla="*/ 45 w 75"/>
                <a:gd name="T67" fmla="*/ 23 h 37"/>
                <a:gd name="T68" fmla="*/ 51 w 75"/>
                <a:gd name="T69" fmla="*/ 26 h 37"/>
                <a:gd name="T70" fmla="*/ 57 w 75"/>
                <a:gd name="T71" fmla="*/ 28 h 37"/>
                <a:gd name="T72" fmla="*/ 63 w 75"/>
                <a:gd name="T73" fmla="*/ 31 h 37"/>
                <a:gd name="T74" fmla="*/ 68 w 75"/>
                <a:gd name="T75" fmla="*/ 33 h 37"/>
                <a:gd name="T76" fmla="*/ 72 w 75"/>
                <a:gd name="T77" fmla="*/ 35 h 37"/>
                <a:gd name="T78" fmla="*/ 74 w 75"/>
                <a:gd name="T79" fmla="*/ 36 h 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5" h="37">
                  <a:moveTo>
                    <a:pt x="74" y="36"/>
                  </a:moveTo>
                  <a:lnTo>
                    <a:pt x="72" y="35"/>
                  </a:lnTo>
                  <a:lnTo>
                    <a:pt x="67" y="33"/>
                  </a:lnTo>
                  <a:lnTo>
                    <a:pt x="61" y="31"/>
                  </a:lnTo>
                  <a:lnTo>
                    <a:pt x="54" y="28"/>
                  </a:lnTo>
                  <a:lnTo>
                    <a:pt x="47" y="26"/>
                  </a:lnTo>
                  <a:lnTo>
                    <a:pt x="40" y="23"/>
                  </a:lnTo>
                  <a:lnTo>
                    <a:pt x="35" y="22"/>
                  </a:lnTo>
                  <a:lnTo>
                    <a:pt x="33" y="21"/>
                  </a:lnTo>
                  <a:lnTo>
                    <a:pt x="31" y="20"/>
                  </a:lnTo>
                  <a:lnTo>
                    <a:pt x="26" y="19"/>
                  </a:lnTo>
                  <a:lnTo>
                    <a:pt x="21" y="17"/>
                  </a:lnTo>
                  <a:lnTo>
                    <a:pt x="15" y="14"/>
                  </a:lnTo>
                  <a:lnTo>
                    <a:pt x="10" y="11"/>
                  </a:lnTo>
                  <a:lnTo>
                    <a:pt x="5" y="9"/>
                  </a:lnTo>
                  <a:lnTo>
                    <a:pt x="1" y="8"/>
                  </a:lnTo>
                  <a:lnTo>
                    <a:pt x="0" y="7"/>
                  </a:lnTo>
                  <a:lnTo>
                    <a:pt x="1" y="6"/>
                  </a:lnTo>
                  <a:lnTo>
                    <a:pt x="3" y="5"/>
                  </a:lnTo>
                  <a:lnTo>
                    <a:pt x="4" y="3"/>
                  </a:lnTo>
                  <a:lnTo>
                    <a:pt x="6" y="2"/>
                  </a:lnTo>
                  <a:lnTo>
                    <a:pt x="8" y="1"/>
                  </a:lnTo>
                  <a:lnTo>
                    <a:pt x="10" y="0"/>
                  </a:lnTo>
                  <a:lnTo>
                    <a:pt x="11" y="0"/>
                  </a:lnTo>
                  <a:lnTo>
                    <a:pt x="13" y="1"/>
                  </a:lnTo>
                  <a:lnTo>
                    <a:pt x="16" y="3"/>
                  </a:lnTo>
                  <a:lnTo>
                    <a:pt x="20" y="6"/>
                  </a:lnTo>
                  <a:lnTo>
                    <a:pt x="24" y="10"/>
                  </a:lnTo>
                  <a:lnTo>
                    <a:pt x="27" y="13"/>
                  </a:lnTo>
                  <a:lnTo>
                    <a:pt x="31" y="16"/>
                  </a:lnTo>
                  <a:lnTo>
                    <a:pt x="34" y="18"/>
                  </a:lnTo>
                  <a:lnTo>
                    <a:pt x="37" y="20"/>
                  </a:lnTo>
                  <a:lnTo>
                    <a:pt x="40" y="21"/>
                  </a:lnTo>
                  <a:lnTo>
                    <a:pt x="45" y="23"/>
                  </a:lnTo>
                  <a:lnTo>
                    <a:pt x="51" y="26"/>
                  </a:lnTo>
                  <a:lnTo>
                    <a:pt x="57" y="28"/>
                  </a:lnTo>
                  <a:lnTo>
                    <a:pt x="63" y="31"/>
                  </a:lnTo>
                  <a:lnTo>
                    <a:pt x="68" y="33"/>
                  </a:lnTo>
                  <a:lnTo>
                    <a:pt x="72" y="35"/>
                  </a:lnTo>
                  <a:lnTo>
                    <a:pt x="74" y="36"/>
                  </a:lnTo>
                </a:path>
              </a:pathLst>
            </a:custGeom>
            <a:solidFill>
              <a:srgbClr val="EEF1FD"/>
            </a:solidFill>
            <a:ln w="12700" cap="rnd" cmpd="sng">
              <a:solidFill>
                <a:srgbClr val="E2DFF8"/>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657" name="Freeform 308"/>
            <p:cNvSpPr>
              <a:spLocks/>
            </p:cNvSpPr>
            <p:nvPr/>
          </p:nvSpPr>
          <p:spPr bwMode="auto">
            <a:xfrm>
              <a:off x="2716" y="1844"/>
              <a:ext cx="59" cy="19"/>
            </a:xfrm>
            <a:custGeom>
              <a:avLst/>
              <a:gdLst>
                <a:gd name="T0" fmla="*/ 0 w 59"/>
                <a:gd name="T1" fmla="*/ 14 h 19"/>
                <a:gd name="T2" fmla="*/ 0 w 59"/>
                <a:gd name="T3" fmla="*/ 15 h 19"/>
                <a:gd name="T4" fmla="*/ 1 w 59"/>
                <a:gd name="T5" fmla="*/ 16 h 19"/>
                <a:gd name="T6" fmla="*/ 1 w 59"/>
                <a:gd name="T7" fmla="*/ 17 h 19"/>
                <a:gd name="T8" fmla="*/ 2 w 59"/>
                <a:gd name="T9" fmla="*/ 17 h 19"/>
                <a:gd name="T10" fmla="*/ 2 w 59"/>
                <a:gd name="T11" fmla="*/ 18 h 19"/>
                <a:gd name="T12" fmla="*/ 4 w 59"/>
                <a:gd name="T13" fmla="*/ 18 h 19"/>
                <a:gd name="T14" fmla="*/ 5 w 59"/>
                <a:gd name="T15" fmla="*/ 18 h 19"/>
                <a:gd name="T16" fmla="*/ 8 w 59"/>
                <a:gd name="T17" fmla="*/ 17 h 19"/>
                <a:gd name="T18" fmla="*/ 13 w 59"/>
                <a:gd name="T19" fmla="*/ 16 h 19"/>
                <a:gd name="T20" fmla="*/ 20 w 59"/>
                <a:gd name="T21" fmla="*/ 15 h 19"/>
                <a:gd name="T22" fmla="*/ 28 w 59"/>
                <a:gd name="T23" fmla="*/ 13 h 19"/>
                <a:gd name="T24" fmla="*/ 36 w 59"/>
                <a:gd name="T25" fmla="*/ 11 h 19"/>
                <a:gd name="T26" fmla="*/ 44 w 59"/>
                <a:gd name="T27" fmla="*/ 9 h 19"/>
                <a:gd name="T28" fmla="*/ 51 w 59"/>
                <a:gd name="T29" fmla="*/ 6 h 19"/>
                <a:gd name="T30" fmla="*/ 56 w 59"/>
                <a:gd name="T31" fmla="*/ 4 h 19"/>
                <a:gd name="T32" fmla="*/ 57 w 59"/>
                <a:gd name="T33" fmla="*/ 3 h 19"/>
                <a:gd name="T34" fmla="*/ 58 w 59"/>
                <a:gd name="T35" fmla="*/ 2 h 19"/>
                <a:gd name="T36" fmla="*/ 58 w 59"/>
                <a:gd name="T37" fmla="*/ 1 h 19"/>
                <a:gd name="T38" fmla="*/ 57 w 59"/>
                <a:gd name="T39" fmla="*/ 0 h 19"/>
                <a:gd name="T40" fmla="*/ 55 w 59"/>
                <a:gd name="T41" fmla="*/ 0 h 19"/>
                <a:gd name="T42" fmla="*/ 51 w 59"/>
                <a:gd name="T43" fmla="*/ 1 h 19"/>
                <a:gd name="T44" fmla="*/ 45 w 59"/>
                <a:gd name="T45" fmla="*/ 3 h 19"/>
                <a:gd name="T46" fmla="*/ 36 w 59"/>
                <a:gd name="T47" fmla="*/ 5 h 19"/>
                <a:gd name="T48" fmla="*/ 27 w 59"/>
                <a:gd name="T49" fmla="*/ 7 h 19"/>
                <a:gd name="T50" fmla="*/ 18 w 59"/>
                <a:gd name="T51" fmla="*/ 10 h 19"/>
                <a:gd name="T52" fmla="*/ 10 w 59"/>
                <a:gd name="T53" fmla="*/ 12 h 19"/>
                <a:gd name="T54" fmla="*/ 4 w 59"/>
                <a:gd name="T55" fmla="*/ 13 h 19"/>
                <a:gd name="T56" fmla="*/ 0 w 59"/>
                <a:gd name="T57" fmla="*/ 14 h 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9" h="19">
                  <a:moveTo>
                    <a:pt x="0" y="14"/>
                  </a:moveTo>
                  <a:lnTo>
                    <a:pt x="0" y="15"/>
                  </a:lnTo>
                  <a:lnTo>
                    <a:pt x="1" y="16"/>
                  </a:lnTo>
                  <a:lnTo>
                    <a:pt x="1" y="17"/>
                  </a:lnTo>
                  <a:lnTo>
                    <a:pt x="2" y="17"/>
                  </a:lnTo>
                  <a:lnTo>
                    <a:pt x="2" y="18"/>
                  </a:lnTo>
                  <a:lnTo>
                    <a:pt x="4" y="18"/>
                  </a:lnTo>
                  <a:lnTo>
                    <a:pt x="5" y="18"/>
                  </a:lnTo>
                  <a:lnTo>
                    <a:pt x="8" y="17"/>
                  </a:lnTo>
                  <a:lnTo>
                    <a:pt x="13" y="16"/>
                  </a:lnTo>
                  <a:lnTo>
                    <a:pt x="20" y="15"/>
                  </a:lnTo>
                  <a:lnTo>
                    <a:pt x="28" y="13"/>
                  </a:lnTo>
                  <a:lnTo>
                    <a:pt x="36" y="11"/>
                  </a:lnTo>
                  <a:lnTo>
                    <a:pt x="44" y="9"/>
                  </a:lnTo>
                  <a:lnTo>
                    <a:pt x="51" y="6"/>
                  </a:lnTo>
                  <a:lnTo>
                    <a:pt x="56" y="4"/>
                  </a:lnTo>
                  <a:lnTo>
                    <a:pt x="57" y="3"/>
                  </a:lnTo>
                  <a:lnTo>
                    <a:pt x="58" y="2"/>
                  </a:lnTo>
                  <a:lnTo>
                    <a:pt x="58" y="1"/>
                  </a:lnTo>
                  <a:lnTo>
                    <a:pt x="57" y="0"/>
                  </a:lnTo>
                  <a:lnTo>
                    <a:pt x="55" y="0"/>
                  </a:lnTo>
                  <a:lnTo>
                    <a:pt x="51" y="1"/>
                  </a:lnTo>
                  <a:lnTo>
                    <a:pt x="45" y="3"/>
                  </a:lnTo>
                  <a:lnTo>
                    <a:pt x="36" y="5"/>
                  </a:lnTo>
                  <a:lnTo>
                    <a:pt x="27" y="7"/>
                  </a:lnTo>
                  <a:lnTo>
                    <a:pt x="18" y="10"/>
                  </a:lnTo>
                  <a:lnTo>
                    <a:pt x="10" y="12"/>
                  </a:lnTo>
                  <a:lnTo>
                    <a:pt x="4" y="13"/>
                  </a:lnTo>
                  <a:lnTo>
                    <a:pt x="0" y="14"/>
                  </a:lnTo>
                </a:path>
              </a:pathLst>
            </a:custGeom>
            <a:solidFill>
              <a:srgbClr val="EEF1FD"/>
            </a:solidFill>
            <a:ln w="12700" cap="rnd" cmpd="sng">
              <a:solidFill>
                <a:srgbClr val="E2DFF8"/>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658" name="Freeform 309"/>
            <p:cNvSpPr>
              <a:spLocks/>
            </p:cNvSpPr>
            <p:nvPr/>
          </p:nvSpPr>
          <p:spPr bwMode="auto">
            <a:xfrm>
              <a:off x="2658" y="1885"/>
              <a:ext cx="110" cy="57"/>
            </a:xfrm>
            <a:custGeom>
              <a:avLst/>
              <a:gdLst>
                <a:gd name="T0" fmla="*/ 0 w 110"/>
                <a:gd name="T1" fmla="*/ 56 h 57"/>
                <a:gd name="T2" fmla="*/ 1 w 110"/>
                <a:gd name="T3" fmla="*/ 55 h 57"/>
                <a:gd name="T4" fmla="*/ 4 w 110"/>
                <a:gd name="T5" fmla="*/ 54 h 57"/>
                <a:gd name="T6" fmla="*/ 8 w 110"/>
                <a:gd name="T7" fmla="*/ 52 h 57"/>
                <a:gd name="T8" fmla="*/ 13 w 110"/>
                <a:gd name="T9" fmla="*/ 50 h 57"/>
                <a:gd name="T10" fmla="*/ 18 w 110"/>
                <a:gd name="T11" fmla="*/ 47 h 57"/>
                <a:gd name="T12" fmla="*/ 24 w 110"/>
                <a:gd name="T13" fmla="*/ 44 h 57"/>
                <a:gd name="T14" fmla="*/ 31 w 110"/>
                <a:gd name="T15" fmla="*/ 41 h 57"/>
                <a:gd name="T16" fmla="*/ 38 w 110"/>
                <a:gd name="T17" fmla="*/ 37 h 57"/>
                <a:gd name="T18" fmla="*/ 45 w 110"/>
                <a:gd name="T19" fmla="*/ 34 h 57"/>
                <a:gd name="T20" fmla="*/ 51 w 110"/>
                <a:gd name="T21" fmla="*/ 30 h 57"/>
                <a:gd name="T22" fmla="*/ 57 w 110"/>
                <a:gd name="T23" fmla="*/ 27 h 57"/>
                <a:gd name="T24" fmla="*/ 63 w 110"/>
                <a:gd name="T25" fmla="*/ 24 h 57"/>
                <a:gd name="T26" fmla="*/ 68 w 110"/>
                <a:gd name="T27" fmla="*/ 22 h 57"/>
                <a:gd name="T28" fmla="*/ 72 w 110"/>
                <a:gd name="T29" fmla="*/ 20 h 57"/>
                <a:gd name="T30" fmla="*/ 75 w 110"/>
                <a:gd name="T31" fmla="*/ 18 h 57"/>
                <a:gd name="T32" fmla="*/ 76 w 110"/>
                <a:gd name="T33" fmla="*/ 17 h 57"/>
                <a:gd name="T34" fmla="*/ 78 w 110"/>
                <a:gd name="T35" fmla="*/ 16 h 57"/>
                <a:gd name="T36" fmla="*/ 82 w 110"/>
                <a:gd name="T37" fmla="*/ 14 h 57"/>
                <a:gd name="T38" fmla="*/ 87 w 110"/>
                <a:gd name="T39" fmla="*/ 12 h 57"/>
                <a:gd name="T40" fmla="*/ 92 w 110"/>
                <a:gd name="T41" fmla="*/ 9 h 57"/>
                <a:gd name="T42" fmla="*/ 98 w 110"/>
                <a:gd name="T43" fmla="*/ 6 h 57"/>
                <a:gd name="T44" fmla="*/ 103 w 110"/>
                <a:gd name="T45" fmla="*/ 4 h 57"/>
                <a:gd name="T46" fmla="*/ 107 w 110"/>
                <a:gd name="T47" fmla="*/ 2 h 57"/>
                <a:gd name="T48" fmla="*/ 109 w 110"/>
                <a:gd name="T49" fmla="*/ 0 h 57"/>
                <a:gd name="T50" fmla="*/ 108 w 110"/>
                <a:gd name="T51" fmla="*/ 1 h 57"/>
                <a:gd name="T52" fmla="*/ 104 w 110"/>
                <a:gd name="T53" fmla="*/ 2 h 57"/>
                <a:gd name="T54" fmla="*/ 98 w 110"/>
                <a:gd name="T55" fmla="*/ 4 h 57"/>
                <a:gd name="T56" fmla="*/ 91 w 110"/>
                <a:gd name="T57" fmla="*/ 7 h 57"/>
                <a:gd name="T58" fmla="*/ 84 w 110"/>
                <a:gd name="T59" fmla="*/ 10 h 57"/>
                <a:gd name="T60" fmla="*/ 78 w 110"/>
                <a:gd name="T61" fmla="*/ 12 h 57"/>
                <a:gd name="T62" fmla="*/ 73 w 110"/>
                <a:gd name="T63" fmla="*/ 15 h 57"/>
                <a:gd name="T64" fmla="*/ 70 w 110"/>
                <a:gd name="T65" fmla="*/ 16 h 57"/>
                <a:gd name="T66" fmla="*/ 69 w 110"/>
                <a:gd name="T67" fmla="*/ 17 h 57"/>
                <a:gd name="T68" fmla="*/ 67 w 110"/>
                <a:gd name="T69" fmla="*/ 18 h 57"/>
                <a:gd name="T70" fmla="*/ 65 w 110"/>
                <a:gd name="T71" fmla="*/ 19 h 57"/>
                <a:gd name="T72" fmla="*/ 62 w 110"/>
                <a:gd name="T73" fmla="*/ 21 h 57"/>
                <a:gd name="T74" fmla="*/ 59 w 110"/>
                <a:gd name="T75" fmla="*/ 23 h 57"/>
                <a:gd name="T76" fmla="*/ 55 w 110"/>
                <a:gd name="T77" fmla="*/ 24 h 57"/>
                <a:gd name="T78" fmla="*/ 51 w 110"/>
                <a:gd name="T79" fmla="*/ 26 h 57"/>
                <a:gd name="T80" fmla="*/ 47 w 110"/>
                <a:gd name="T81" fmla="*/ 28 h 57"/>
                <a:gd name="T82" fmla="*/ 43 w 110"/>
                <a:gd name="T83" fmla="*/ 30 h 57"/>
                <a:gd name="T84" fmla="*/ 39 w 110"/>
                <a:gd name="T85" fmla="*/ 32 h 57"/>
                <a:gd name="T86" fmla="*/ 35 w 110"/>
                <a:gd name="T87" fmla="*/ 34 h 57"/>
                <a:gd name="T88" fmla="*/ 32 w 110"/>
                <a:gd name="T89" fmla="*/ 36 h 57"/>
                <a:gd name="T90" fmla="*/ 28 w 110"/>
                <a:gd name="T91" fmla="*/ 37 h 57"/>
                <a:gd name="T92" fmla="*/ 25 w 110"/>
                <a:gd name="T93" fmla="*/ 38 h 57"/>
                <a:gd name="T94" fmla="*/ 23 w 110"/>
                <a:gd name="T95" fmla="*/ 39 h 57"/>
                <a:gd name="T96" fmla="*/ 21 w 110"/>
                <a:gd name="T97" fmla="*/ 40 h 57"/>
                <a:gd name="T98" fmla="*/ 18 w 110"/>
                <a:gd name="T99" fmla="*/ 40 h 57"/>
                <a:gd name="T100" fmla="*/ 15 w 110"/>
                <a:gd name="T101" fmla="*/ 41 h 57"/>
                <a:gd name="T102" fmla="*/ 11 w 110"/>
                <a:gd name="T103" fmla="*/ 42 h 57"/>
                <a:gd name="T104" fmla="*/ 8 w 110"/>
                <a:gd name="T105" fmla="*/ 44 h 57"/>
                <a:gd name="T106" fmla="*/ 5 w 110"/>
                <a:gd name="T107" fmla="*/ 46 h 57"/>
                <a:gd name="T108" fmla="*/ 3 w 110"/>
                <a:gd name="T109" fmla="*/ 49 h 57"/>
                <a:gd name="T110" fmla="*/ 1 w 110"/>
                <a:gd name="T111" fmla="*/ 52 h 57"/>
                <a:gd name="T112" fmla="*/ 0 w 110"/>
                <a:gd name="T113" fmla="*/ 56 h 5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0" h="57">
                  <a:moveTo>
                    <a:pt x="0" y="56"/>
                  </a:moveTo>
                  <a:lnTo>
                    <a:pt x="1" y="55"/>
                  </a:lnTo>
                  <a:lnTo>
                    <a:pt x="4" y="54"/>
                  </a:lnTo>
                  <a:lnTo>
                    <a:pt x="8" y="52"/>
                  </a:lnTo>
                  <a:lnTo>
                    <a:pt x="13" y="50"/>
                  </a:lnTo>
                  <a:lnTo>
                    <a:pt x="18" y="47"/>
                  </a:lnTo>
                  <a:lnTo>
                    <a:pt x="24" y="44"/>
                  </a:lnTo>
                  <a:lnTo>
                    <a:pt x="31" y="41"/>
                  </a:lnTo>
                  <a:lnTo>
                    <a:pt x="38" y="37"/>
                  </a:lnTo>
                  <a:lnTo>
                    <a:pt x="45" y="34"/>
                  </a:lnTo>
                  <a:lnTo>
                    <a:pt x="51" y="30"/>
                  </a:lnTo>
                  <a:lnTo>
                    <a:pt x="57" y="27"/>
                  </a:lnTo>
                  <a:lnTo>
                    <a:pt x="63" y="24"/>
                  </a:lnTo>
                  <a:lnTo>
                    <a:pt x="68" y="22"/>
                  </a:lnTo>
                  <a:lnTo>
                    <a:pt x="72" y="20"/>
                  </a:lnTo>
                  <a:lnTo>
                    <a:pt x="75" y="18"/>
                  </a:lnTo>
                  <a:lnTo>
                    <a:pt x="76" y="17"/>
                  </a:lnTo>
                  <a:lnTo>
                    <a:pt x="78" y="16"/>
                  </a:lnTo>
                  <a:lnTo>
                    <a:pt x="82" y="14"/>
                  </a:lnTo>
                  <a:lnTo>
                    <a:pt x="87" y="12"/>
                  </a:lnTo>
                  <a:lnTo>
                    <a:pt x="92" y="9"/>
                  </a:lnTo>
                  <a:lnTo>
                    <a:pt x="98" y="6"/>
                  </a:lnTo>
                  <a:lnTo>
                    <a:pt x="103" y="4"/>
                  </a:lnTo>
                  <a:lnTo>
                    <a:pt x="107" y="2"/>
                  </a:lnTo>
                  <a:lnTo>
                    <a:pt x="109" y="0"/>
                  </a:lnTo>
                  <a:lnTo>
                    <a:pt x="108" y="1"/>
                  </a:lnTo>
                  <a:lnTo>
                    <a:pt x="104" y="2"/>
                  </a:lnTo>
                  <a:lnTo>
                    <a:pt x="98" y="4"/>
                  </a:lnTo>
                  <a:lnTo>
                    <a:pt x="91" y="7"/>
                  </a:lnTo>
                  <a:lnTo>
                    <a:pt x="84" y="10"/>
                  </a:lnTo>
                  <a:lnTo>
                    <a:pt x="78" y="12"/>
                  </a:lnTo>
                  <a:lnTo>
                    <a:pt x="73" y="15"/>
                  </a:lnTo>
                  <a:lnTo>
                    <a:pt x="70" y="16"/>
                  </a:lnTo>
                  <a:lnTo>
                    <a:pt x="69" y="17"/>
                  </a:lnTo>
                  <a:lnTo>
                    <a:pt x="67" y="18"/>
                  </a:lnTo>
                  <a:lnTo>
                    <a:pt x="65" y="19"/>
                  </a:lnTo>
                  <a:lnTo>
                    <a:pt x="62" y="21"/>
                  </a:lnTo>
                  <a:lnTo>
                    <a:pt x="59" y="23"/>
                  </a:lnTo>
                  <a:lnTo>
                    <a:pt x="55" y="24"/>
                  </a:lnTo>
                  <a:lnTo>
                    <a:pt x="51" y="26"/>
                  </a:lnTo>
                  <a:lnTo>
                    <a:pt x="47" y="28"/>
                  </a:lnTo>
                  <a:lnTo>
                    <a:pt x="43" y="30"/>
                  </a:lnTo>
                  <a:lnTo>
                    <a:pt x="39" y="32"/>
                  </a:lnTo>
                  <a:lnTo>
                    <a:pt x="35" y="34"/>
                  </a:lnTo>
                  <a:lnTo>
                    <a:pt x="32" y="36"/>
                  </a:lnTo>
                  <a:lnTo>
                    <a:pt x="28" y="37"/>
                  </a:lnTo>
                  <a:lnTo>
                    <a:pt x="25" y="38"/>
                  </a:lnTo>
                  <a:lnTo>
                    <a:pt x="23" y="39"/>
                  </a:lnTo>
                  <a:lnTo>
                    <a:pt x="21" y="40"/>
                  </a:lnTo>
                  <a:lnTo>
                    <a:pt x="18" y="40"/>
                  </a:lnTo>
                  <a:lnTo>
                    <a:pt x="15" y="41"/>
                  </a:lnTo>
                  <a:lnTo>
                    <a:pt x="11" y="42"/>
                  </a:lnTo>
                  <a:lnTo>
                    <a:pt x="8" y="44"/>
                  </a:lnTo>
                  <a:lnTo>
                    <a:pt x="5" y="46"/>
                  </a:lnTo>
                  <a:lnTo>
                    <a:pt x="3" y="49"/>
                  </a:lnTo>
                  <a:lnTo>
                    <a:pt x="1" y="52"/>
                  </a:lnTo>
                  <a:lnTo>
                    <a:pt x="0" y="56"/>
                  </a:lnTo>
                </a:path>
              </a:pathLst>
            </a:custGeom>
            <a:solidFill>
              <a:srgbClr val="EEF1FD"/>
            </a:solidFill>
            <a:ln w="12700" cap="rnd" cmpd="sng">
              <a:solidFill>
                <a:srgbClr val="E2DFF8"/>
              </a:solidFill>
              <a:prstDash val="solid"/>
              <a:round/>
              <a:headEnd type="none" w="sm" len="sm"/>
              <a:tailEnd type="none" w="sm" len="sm"/>
            </a:ln>
            <a:effectLst>
              <a:outerShdw dist="107763" dir="2700000" algn="ctr" rotWithShape="0">
                <a:schemeClr val="bg2"/>
              </a:outerShdw>
            </a:effectLst>
          </p:spPr>
          <p:txBody>
            <a:bodyPr/>
            <a:lstStyle/>
            <a:p>
              <a:endParaRPr lang="en-US"/>
            </a:p>
          </p:txBody>
        </p:sp>
        <p:sp>
          <p:nvSpPr>
            <p:cNvPr id="99659" name="Freeform 310"/>
            <p:cNvSpPr>
              <a:spLocks/>
            </p:cNvSpPr>
            <p:nvPr/>
          </p:nvSpPr>
          <p:spPr bwMode="auto">
            <a:xfrm>
              <a:off x="3061" y="1734"/>
              <a:ext cx="17" cy="17"/>
            </a:xfrm>
            <a:custGeom>
              <a:avLst/>
              <a:gdLst>
                <a:gd name="T0" fmla="*/ 0 w 17"/>
                <a:gd name="T1" fmla="*/ 0 h 17"/>
                <a:gd name="T2" fmla="*/ 2 w 17"/>
                <a:gd name="T3" fmla="*/ 1 h 17"/>
                <a:gd name="T4" fmla="*/ 4 w 17"/>
                <a:gd name="T5" fmla="*/ 2 h 17"/>
                <a:gd name="T6" fmla="*/ 6 w 17"/>
                <a:gd name="T7" fmla="*/ 5 h 17"/>
                <a:gd name="T8" fmla="*/ 10 w 17"/>
                <a:gd name="T9" fmla="*/ 6 h 17"/>
                <a:gd name="T10" fmla="*/ 12 w 17"/>
                <a:gd name="T11" fmla="*/ 9 h 17"/>
                <a:gd name="T12" fmla="*/ 14 w 17"/>
                <a:gd name="T13" fmla="*/ 12 h 17"/>
                <a:gd name="T14" fmla="*/ 16 w 17"/>
                <a:gd name="T15" fmla="*/ 14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0"/>
                  </a:moveTo>
                  <a:lnTo>
                    <a:pt x="2" y="1"/>
                  </a:lnTo>
                  <a:lnTo>
                    <a:pt x="4" y="2"/>
                  </a:lnTo>
                  <a:lnTo>
                    <a:pt x="6" y="5"/>
                  </a:lnTo>
                  <a:lnTo>
                    <a:pt x="10" y="6"/>
                  </a:lnTo>
                  <a:lnTo>
                    <a:pt x="12" y="9"/>
                  </a:lnTo>
                  <a:lnTo>
                    <a:pt x="14" y="12"/>
                  </a:lnTo>
                  <a:lnTo>
                    <a:pt x="16" y="14"/>
                  </a:lnTo>
                  <a:lnTo>
                    <a:pt x="16"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60" name="Freeform 311"/>
            <p:cNvSpPr>
              <a:spLocks/>
            </p:cNvSpPr>
            <p:nvPr/>
          </p:nvSpPr>
          <p:spPr bwMode="auto">
            <a:xfrm>
              <a:off x="3043" y="1701"/>
              <a:ext cx="17" cy="17"/>
            </a:xfrm>
            <a:custGeom>
              <a:avLst/>
              <a:gdLst>
                <a:gd name="T0" fmla="*/ 0 w 17"/>
                <a:gd name="T1" fmla="*/ 16 h 17"/>
                <a:gd name="T2" fmla="*/ 2 w 17"/>
                <a:gd name="T3" fmla="*/ 16 h 17"/>
                <a:gd name="T4" fmla="*/ 3 w 17"/>
                <a:gd name="T5" fmla="*/ 16 h 17"/>
                <a:gd name="T6" fmla="*/ 6 w 17"/>
                <a:gd name="T7" fmla="*/ 14 h 17"/>
                <a:gd name="T8" fmla="*/ 8 w 17"/>
                <a:gd name="T9" fmla="*/ 12 h 17"/>
                <a:gd name="T10" fmla="*/ 11 w 17"/>
                <a:gd name="T11" fmla="*/ 10 h 17"/>
                <a:gd name="T12" fmla="*/ 13 w 17"/>
                <a:gd name="T13" fmla="*/ 8 h 17"/>
                <a:gd name="T14" fmla="*/ 14 w 17"/>
                <a:gd name="T15" fmla="*/ 5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16"/>
                  </a:moveTo>
                  <a:lnTo>
                    <a:pt x="2" y="16"/>
                  </a:lnTo>
                  <a:lnTo>
                    <a:pt x="3" y="16"/>
                  </a:lnTo>
                  <a:lnTo>
                    <a:pt x="6" y="14"/>
                  </a:lnTo>
                  <a:lnTo>
                    <a:pt x="8" y="12"/>
                  </a:lnTo>
                  <a:lnTo>
                    <a:pt x="11" y="10"/>
                  </a:lnTo>
                  <a:lnTo>
                    <a:pt x="13" y="8"/>
                  </a:lnTo>
                  <a:lnTo>
                    <a:pt x="14" y="5"/>
                  </a:lnTo>
                  <a:lnTo>
                    <a:pt x="16"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61" name="Freeform 312"/>
            <p:cNvSpPr>
              <a:spLocks/>
            </p:cNvSpPr>
            <p:nvPr/>
          </p:nvSpPr>
          <p:spPr bwMode="auto">
            <a:xfrm>
              <a:off x="3063" y="1699"/>
              <a:ext cx="17" cy="17"/>
            </a:xfrm>
            <a:custGeom>
              <a:avLst/>
              <a:gdLst>
                <a:gd name="T0" fmla="*/ 0 w 17"/>
                <a:gd name="T1" fmla="*/ 16 h 17"/>
                <a:gd name="T2" fmla="*/ 0 w 17"/>
                <a:gd name="T3" fmla="*/ 16 h 17"/>
                <a:gd name="T4" fmla="*/ 5 w 17"/>
                <a:gd name="T5" fmla="*/ 14 h 17"/>
                <a:gd name="T6" fmla="*/ 10 w 17"/>
                <a:gd name="T7" fmla="*/ 13 h 17"/>
                <a:gd name="T8" fmla="*/ 10 w 17"/>
                <a:gd name="T9" fmla="*/ 12 h 17"/>
                <a:gd name="T10" fmla="*/ 16 w 17"/>
                <a:gd name="T11" fmla="*/ 9 h 17"/>
                <a:gd name="T12" fmla="*/ 16 w 17"/>
                <a:gd name="T13" fmla="*/ 6 h 17"/>
                <a:gd name="T14" fmla="*/ 16 w 17"/>
                <a:gd name="T15" fmla="*/ 4 h 17"/>
                <a:gd name="T16" fmla="*/ 1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16"/>
                  </a:moveTo>
                  <a:lnTo>
                    <a:pt x="0" y="16"/>
                  </a:lnTo>
                  <a:lnTo>
                    <a:pt x="5" y="14"/>
                  </a:lnTo>
                  <a:lnTo>
                    <a:pt x="10" y="13"/>
                  </a:lnTo>
                  <a:lnTo>
                    <a:pt x="10" y="12"/>
                  </a:lnTo>
                  <a:lnTo>
                    <a:pt x="16" y="9"/>
                  </a:lnTo>
                  <a:lnTo>
                    <a:pt x="16" y="6"/>
                  </a:lnTo>
                  <a:lnTo>
                    <a:pt x="16" y="4"/>
                  </a:lnTo>
                  <a:lnTo>
                    <a:pt x="1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62" name="Freeform 313"/>
            <p:cNvSpPr>
              <a:spLocks/>
            </p:cNvSpPr>
            <p:nvPr/>
          </p:nvSpPr>
          <p:spPr bwMode="auto">
            <a:xfrm>
              <a:off x="3070" y="1712"/>
              <a:ext cx="17" cy="17"/>
            </a:xfrm>
            <a:custGeom>
              <a:avLst/>
              <a:gdLst>
                <a:gd name="T0" fmla="*/ 0 w 17"/>
                <a:gd name="T1" fmla="*/ 0 h 17"/>
                <a:gd name="T2" fmla="*/ 2 w 17"/>
                <a:gd name="T3" fmla="*/ 1 h 17"/>
                <a:gd name="T4" fmla="*/ 4 w 17"/>
                <a:gd name="T5" fmla="*/ 2 h 17"/>
                <a:gd name="T6" fmla="*/ 8 w 17"/>
                <a:gd name="T7" fmla="*/ 4 h 17"/>
                <a:gd name="T8" fmla="*/ 10 w 17"/>
                <a:gd name="T9" fmla="*/ 5 h 17"/>
                <a:gd name="T10" fmla="*/ 12 w 17"/>
                <a:gd name="T11" fmla="*/ 7 h 17"/>
                <a:gd name="T12" fmla="*/ 14 w 17"/>
                <a:gd name="T13" fmla="*/ 10 h 17"/>
                <a:gd name="T14" fmla="*/ 16 w 17"/>
                <a:gd name="T15" fmla="*/ 13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0"/>
                  </a:moveTo>
                  <a:lnTo>
                    <a:pt x="2" y="1"/>
                  </a:lnTo>
                  <a:lnTo>
                    <a:pt x="4" y="2"/>
                  </a:lnTo>
                  <a:lnTo>
                    <a:pt x="8" y="4"/>
                  </a:lnTo>
                  <a:lnTo>
                    <a:pt x="10" y="5"/>
                  </a:lnTo>
                  <a:lnTo>
                    <a:pt x="12" y="7"/>
                  </a:lnTo>
                  <a:lnTo>
                    <a:pt x="14" y="10"/>
                  </a:lnTo>
                  <a:lnTo>
                    <a:pt x="16" y="13"/>
                  </a:lnTo>
                  <a:lnTo>
                    <a:pt x="16"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63" name="Freeform 314"/>
            <p:cNvSpPr>
              <a:spLocks/>
            </p:cNvSpPr>
            <p:nvPr/>
          </p:nvSpPr>
          <p:spPr bwMode="auto">
            <a:xfrm>
              <a:off x="3058" y="1712"/>
              <a:ext cx="17" cy="17"/>
            </a:xfrm>
            <a:custGeom>
              <a:avLst/>
              <a:gdLst>
                <a:gd name="T0" fmla="*/ 0 w 17"/>
                <a:gd name="T1" fmla="*/ 0 h 17"/>
                <a:gd name="T2" fmla="*/ 2 w 17"/>
                <a:gd name="T3" fmla="*/ 1 h 17"/>
                <a:gd name="T4" fmla="*/ 5 w 17"/>
                <a:gd name="T5" fmla="*/ 1 h 17"/>
                <a:gd name="T6" fmla="*/ 8 w 17"/>
                <a:gd name="T7" fmla="*/ 3 h 17"/>
                <a:gd name="T8" fmla="*/ 8 w 17"/>
                <a:gd name="T9" fmla="*/ 4 h 17"/>
                <a:gd name="T10" fmla="*/ 10 w 17"/>
                <a:gd name="T11" fmla="*/ 6 h 17"/>
                <a:gd name="T12" fmla="*/ 13 w 17"/>
                <a:gd name="T13" fmla="*/ 8 h 17"/>
                <a:gd name="T14" fmla="*/ 16 w 17"/>
                <a:gd name="T15" fmla="*/ 11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0"/>
                  </a:moveTo>
                  <a:lnTo>
                    <a:pt x="2" y="1"/>
                  </a:lnTo>
                  <a:lnTo>
                    <a:pt x="5" y="1"/>
                  </a:lnTo>
                  <a:lnTo>
                    <a:pt x="8" y="3"/>
                  </a:lnTo>
                  <a:lnTo>
                    <a:pt x="8" y="4"/>
                  </a:lnTo>
                  <a:lnTo>
                    <a:pt x="10" y="6"/>
                  </a:lnTo>
                  <a:lnTo>
                    <a:pt x="13" y="8"/>
                  </a:lnTo>
                  <a:lnTo>
                    <a:pt x="16" y="11"/>
                  </a:lnTo>
                  <a:lnTo>
                    <a:pt x="16"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64" name="Freeform 315"/>
            <p:cNvSpPr>
              <a:spLocks/>
            </p:cNvSpPr>
            <p:nvPr/>
          </p:nvSpPr>
          <p:spPr bwMode="auto">
            <a:xfrm>
              <a:off x="3064" y="1674"/>
              <a:ext cx="17" cy="17"/>
            </a:xfrm>
            <a:custGeom>
              <a:avLst/>
              <a:gdLst>
                <a:gd name="T0" fmla="*/ 0 w 17"/>
                <a:gd name="T1" fmla="*/ 16 h 17"/>
                <a:gd name="T2" fmla="*/ 0 w 17"/>
                <a:gd name="T3" fmla="*/ 16 h 17"/>
                <a:gd name="T4" fmla="*/ 8 w 17"/>
                <a:gd name="T5" fmla="*/ 12 h 17"/>
                <a:gd name="T6" fmla="*/ 8 w 17"/>
                <a:gd name="T7" fmla="*/ 9 h 17"/>
                <a:gd name="T8" fmla="*/ 16 w 17"/>
                <a:gd name="T9" fmla="*/ 6 h 17"/>
                <a:gd name="T10" fmla="*/ 16 w 17"/>
                <a:gd name="T11" fmla="*/ 3 h 17"/>
                <a:gd name="T12" fmla="*/ 16 w 17"/>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16"/>
                  </a:moveTo>
                  <a:lnTo>
                    <a:pt x="0" y="16"/>
                  </a:lnTo>
                  <a:lnTo>
                    <a:pt x="8" y="12"/>
                  </a:lnTo>
                  <a:lnTo>
                    <a:pt x="8" y="9"/>
                  </a:lnTo>
                  <a:lnTo>
                    <a:pt x="16" y="6"/>
                  </a:lnTo>
                  <a:lnTo>
                    <a:pt x="16" y="3"/>
                  </a:lnTo>
                  <a:lnTo>
                    <a:pt x="16"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65" name="Freeform 316"/>
            <p:cNvSpPr>
              <a:spLocks/>
            </p:cNvSpPr>
            <p:nvPr/>
          </p:nvSpPr>
          <p:spPr bwMode="auto">
            <a:xfrm>
              <a:off x="3056" y="1675"/>
              <a:ext cx="17" cy="17"/>
            </a:xfrm>
            <a:custGeom>
              <a:avLst/>
              <a:gdLst>
                <a:gd name="T0" fmla="*/ 0 w 17"/>
                <a:gd name="T1" fmla="*/ 16 h 17"/>
                <a:gd name="T2" fmla="*/ 2 w 17"/>
                <a:gd name="T3" fmla="*/ 16 h 17"/>
                <a:gd name="T4" fmla="*/ 5 w 17"/>
                <a:gd name="T5" fmla="*/ 8 h 17"/>
                <a:gd name="T6" fmla="*/ 10 w 17"/>
                <a:gd name="T7" fmla="*/ 8 h 17"/>
                <a:gd name="T8" fmla="*/ 16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2" y="16"/>
                  </a:lnTo>
                  <a:lnTo>
                    <a:pt x="5" y="8"/>
                  </a:lnTo>
                  <a:lnTo>
                    <a:pt x="10" y="8"/>
                  </a:lnTo>
                  <a:lnTo>
                    <a:pt x="16"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66" name="Freeform 317"/>
            <p:cNvSpPr>
              <a:spLocks/>
            </p:cNvSpPr>
            <p:nvPr/>
          </p:nvSpPr>
          <p:spPr bwMode="auto">
            <a:xfrm>
              <a:off x="3053" y="1745"/>
              <a:ext cx="17" cy="17"/>
            </a:xfrm>
            <a:custGeom>
              <a:avLst/>
              <a:gdLst>
                <a:gd name="T0" fmla="*/ 16 w 17"/>
                <a:gd name="T1" fmla="*/ 0 h 17"/>
                <a:gd name="T2" fmla="*/ 16 w 17"/>
                <a:gd name="T3" fmla="*/ 0 h 17"/>
                <a:gd name="T4" fmla="*/ 16 w 17"/>
                <a:gd name="T5" fmla="*/ 2 h 17"/>
                <a:gd name="T6" fmla="*/ 12 w 17"/>
                <a:gd name="T7" fmla="*/ 4 h 17"/>
                <a:gd name="T8" fmla="*/ 12 w 17"/>
                <a:gd name="T9" fmla="*/ 6 h 17"/>
                <a:gd name="T10" fmla="*/ 9 w 17"/>
                <a:gd name="T11" fmla="*/ 9 h 17"/>
                <a:gd name="T12" fmla="*/ 6 w 17"/>
                <a:gd name="T13" fmla="*/ 11 h 17"/>
                <a:gd name="T14" fmla="*/ 3 w 17"/>
                <a:gd name="T15" fmla="*/ 13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0"/>
                  </a:moveTo>
                  <a:lnTo>
                    <a:pt x="16" y="0"/>
                  </a:lnTo>
                  <a:lnTo>
                    <a:pt x="16" y="2"/>
                  </a:lnTo>
                  <a:lnTo>
                    <a:pt x="12" y="4"/>
                  </a:lnTo>
                  <a:lnTo>
                    <a:pt x="12" y="6"/>
                  </a:lnTo>
                  <a:lnTo>
                    <a:pt x="9" y="9"/>
                  </a:lnTo>
                  <a:lnTo>
                    <a:pt x="6" y="11"/>
                  </a:lnTo>
                  <a:lnTo>
                    <a:pt x="3" y="13"/>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67" name="Freeform 318"/>
            <p:cNvSpPr>
              <a:spLocks/>
            </p:cNvSpPr>
            <p:nvPr/>
          </p:nvSpPr>
          <p:spPr bwMode="auto">
            <a:xfrm>
              <a:off x="3049" y="1745"/>
              <a:ext cx="17" cy="17"/>
            </a:xfrm>
            <a:custGeom>
              <a:avLst/>
              <a:gdLst>
                <a:gd name="T0" fmla="*/ 0 w 17"/>
                <a:gd name="T1" fmla="*/ 0 h 17"/>
                <a:gd name="T2" fmla="*/ 0 w 17"/>
                <a:gd name="T3" fmla="*/ 0 h 17"/>
                <a:gd name="T4" fmla="*/ 2 w 17"/>
                <a:gd name="T5" fmla="*/ 2 h 17"/>
                <a:gd name="T6" fmla="*/ 4 w 17"/>
                <a:gd name="T7" fmla="*/ 8 h 17"/>
                <a:gd name="T8" fmla="*/ 7 w 17"/>
                <a:gd name="T9" fmla="*/ 10 h 17"/>
                <a:gd name="T10" fmla="*/ 10 w 17"/>
                <a:gd name="T11" fmla="*/ 13 h 17"/>
                <a:gd name="T12" fmla="*/ 13 w 17"/>
                <a:gd name="T13" fmla="*/ 16 h 17"/>
                <a:gd name="T14" fmla="*/ 14 w 17"/>
                <a:gd name="T15" fmla="*/ 16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0"/>
                  </a:moveTo>
                  <a:lnTo>
                    <a:pt x="0" y="0"/>
                  </a:lnTo>
                  <a:lnTo>
                    <a:pt x="2" y="2"/>
                  </a:lnTo>
                  <a:lnTo>
                    <a:pt x="4" y="8"/>
                  </a:lnTo>
                  <a:lnTo>
                    <a:pt x="7" y="10"/>
                  </a:lnTo>
                  <a:lnTo>
                    <a:pt x="10" y="13"/>
                  </a:lnTo>
                  <a:lnTo>
                    <a:pt x="13" y="16"/>
                  </a:lnTo>
                  <a:lnTo>
                    <a:pt x="14" y="16"/>
                  </a:lnTo>
                  <a:lnTo>
                    <a:pt x="16"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68" name="Freeform 319"/>
            <p:cNvSpPr>
              <a:spLocks/>
            </p:cNvSpPr>
            <p:nvPr/>
          </p:nvSpPr>
          <p:spPr bwMode="auto">
            <a:xfrm>
              <a:off x="3041" y="1744"/>
              <a:ext cx="17" cy="17"/>
            </a:xfrm>
            <a:custGeom>
              <a:avLst/>
              <a:gdLst>
                <a:gd name="T0" fmla="*/ 16 w 17"/>
                <a:gd name="T1" fmla="*/ 0 h 17"/>
                <a:gd name="T2" fmla="*/ 16 w 17"/>
                <a:gd name="T3" fmla="*/ 1 h 17"/>
                <a:gd name="T4" fmla="*/ 16 w 17"/>
                <a:gd name="T5" fmla="*/ 3 h 17"/>
                <a:gd name="T6" fmla="*/ 16 w 17"/>
                <a:gd name="T7" fmla="*/ 5 h 17"/>
                <a:gd name="T8" fmla="*/ 16 w 17"/>
                <a:gd name="T9" fmla="*/ 7 h 17"/>
                <a:gd name="T10" fmla="*/ 16 w 17"/>
                <a:gd name="T11" fmla="*/ 10 h 17"/>
                <a:gd name="T12" fmla="*/ 8 w 17"/>
                <a:gd name="T13" fmla="*/ 12 h 17"/>
                <a:gd name="T14" fmla="*/ 8 w 17"/>
                <a:gd name="T15" fmla="*/ 14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0"/>
                  </a:moveTo>
                  <a:lnTo>
                    <a:pt x="16" y="1"/>
                  </a:lnTo>
                  <a:lnTo>
                    <a:pt x="16" y="3"/>
                  </a:lnTo>
                  <a:lnTo>
                    <a:pt x="16" y="5"/>
                  </a:lnTo>
                  <a:lnTo>
                    <a:pt x="16" y="7"/>
                  </a:lnTo>
                  <a:lnTo>
                    <a:pt x="16" y="10"/>
                  </a:lnTo>
                  <a:lnTo>
                    <a:pt x="8" y="12"/>
                  </a:lnTo>
                  <a:lnTo>
                    <a:pt x="8" y="14"/>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69" name="Freeform 320"/>
            <p:cNvSpPr>
              <a:spLocks/>
            </p:cNvSpPr>
            <p:nvPr/>
          </p:nvSpPr>
          <p:spPr bwMode="auto">
            <a:xfrm>
              <a:off x="3097" y="1703"/>
              <a:ext cx="17" cy="17"/>
            </a:xfrm>
            <a:custGeom>
              <a:avLst/>
              <a:gdLst>
                <a:gd name="T0" fmla="*/ 0 w 17"/>
                <a:gd name="T1" fmla="*/ 0 h 17"/>
                <a:gd name="T2" fmla="*/ 2 w 17"/>
                <a:gd name="T3" fmla="*/ 1 h 17"/>
                <a:gd name="T4" fmla="*/ 4 w 17"/>
                <a:gd name="T5" fmla="*/ 1 h 17"/>
                <a:gd name="T6" fmla="*/ 6 w 17"/>
                <a:gd name="T7" fmla="*/ 4 h 17"/>
                <a:gd name="T8" fmla="*/ 10 w 17"/>
                <a:gd name="T9" fmla="*/ 5 h 17"/>
                <a:gd name="T10" fmla="*/ 12 w 17"/>
                <a:gd name="T11" fmla="*/ 8 h 17"/>
                <a:gd name="T12" fmla="*/ 14 w 17"/>
                <a:gd name="T13" fmla="*/ 10 h 17"/>
                <a:gd name="T14" fmla="*/ 16 w 17"/>
                <a:gd name="T15" fmla="*/ 13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0"/>
                  </a:moveTo>
                  <a:lnTo>
                    <a:pt x="2" y="1"/>
                  </a:lnTo>
                  <a:lnTo>
                    <a:pt x="4" y="1"/>
                  </a:lnTo>
                  <a:lnTo>
                    <a:pt x="6" y="4"/>
                  </a:lnTo>
                  <a:lnTo>
                    <a:pt x="10" y="5"/>
                  </a:lnTo>
                  <a:lnTo>
                    <a:pt x="12" y="8"/>
                  </a:lnTo>
                  <a:lnTo>
                    <a:pt x="14" y="10"/>
                  </a:lnTo>
                  <a:lnTo>
                    <a:pt x="16" y="13"/>
                  </a:lnTo>
                  <a:lnTo>
                    <a:pt x="16"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70" name="Freeform 321"/>
            <p:cNvSpPr>
              <a:spLocks/>
            </p:cNvSpPr>
            <p:nvPr/>
          </p:nvSpPr>
          <p:spPr bwMode="auto">
            <a:xfrm>
              <a:off x="3118" y="1703"/>
              <a:ext cx="17" cy="17"/>
            </a:xfrm>
            <a:custGeom>
              <a:avLst/>
              <a:gdLst>
                <a:gd name="T0" fmla="*/ 0 w 17"/>
                <a:gd name="T1" fmla="*/ 16 h 17"/>
                <a:gd name="T2" fmla="*/ 1 w 17"/>
                <a:gd name="T3" fmla="*/ 16 h 17"/>
                <a:gd name="T4" fmla="*/ 3 w 17"/>
                <a:gd name="T5" fmla="*/ 16 h 17"/>
                <a:gd name="T6" fmla="*/ 6 w 17"/>
                <a:gd name="T7" fmla="*/ 16 h 17"/>
                <a:gd name="T8" fmla="*/ 8 w 17"/>
                <a:gd name="T9" fmla="*/ 13 h 17"/>
                <a:gd name="T10" fmla="*/ 11 w 17"/>
                <a:gd name="T11" fmla="*/ 11 h 17"/>
                <a:gd name="T12" fmla="*/ 13 w 17"/>
                <a:gd name="T13" fmla="*/ 9 h 17"/>
                <a:gd name="T14" fmla="*/ 14 w 17"/>
                <a:gd name="T15" fmla="*/ 4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16"/>
                  </a:moveTo>
                  <a:lnTo>
                    <a:pt x="1" y="16"/>
                  </a:lnTo>
                  <a:lnTo>
                    <a:pt x="3" y="16"/>
                  </a:lnTo>
                  <a:lnTo>
                    <a:pt x="6" y="16"/>
                  </a:lnTo>
                  <a:lnTo>
                    <a:pt x="8" y="13"/>
                  </a:lnTo>
                  <a:lnTo>
                    <a:pt x="11" y="11"/>
                  </a:lnTo>
                  <a:lnTo>
                    <a:pt x="13" y="9"/>
                  </a:lnTo>
                  <a:lnTo>
                    <a:pt x="14" y="4"/>
                  </a:lnTo>
                  <a:lnTo>
                    <a:pt x="16"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71" name="Freeform 322"/>
            <p:cNvSpPr>
              <a:spLocks/>
            </p:cNvSpPr>
            <p:nvPr/>
          </p:nvSpPr>
          <p:spPr bwMode="auto">
            <a:xfrm>
              <a:off x="3120" y="1698"/>
              <a:ext cx="17" cy="17"/>
            </a:xfrm>
            <a:custGeom>
              <a:avLst/>
              <a:gdLst>
                <a:gd name="T0" fmla="*/ 0 w 17"/>
                <a:gd name="T1" fmla="*/ 16 h 17"/>
                <a:gd name="T2" fmla="*/ 3 w 17"/>
                <a:gd name="T3" fmla="*/ 16 h 17"/>
                <a:gd name="T4" fmla="*/ 3 w 17"/>
                <a:gd name="T5" fmla="*/ 13 h 17"/>
                <a:gd name="T6" fmla="*/ 6 w 17"/>
                <a:gd name="T7" fmla="*/ 13 h 17"/>
                <a:gd name="T8" fmla="*/ 9 w 17"/>
                <a:gd name="T9" fmla="*/ 13 h 17"/>
                <a:gd name="T10" fmla="*/ 12 w 17"/>
                <a:gd name="T11" fmla="*/ 11 h 17"/>
                <a:gd name="T12" fmla="*/ 16 w 17"/>
                <a:gd name="T13" fmla="*/ 9 h 17"/>
                <a:gd name="T14" fmla="*/ 16 w 17"/>
                <a:gd name="T15" fmla="*/ 4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16"/>
                  </a:moveTo>
                  <a:lnTo>
                    <a:pt x="3" y="16"/>
                  </a:lnTo>
                  <a:lnTo>
                    <a:pt x="3" y="13"/>
                  </a:lnTo>
                  <a:lnTo>
                    <a:pt x="6" y="13"/>
                  </a:lnTo>
                  <a:lnTo>
                    <a:pt x="9" y="13"/>
                  </a:lnTo>
                  <a:lnTo>
                    <a:pt x="12" y="11"/>
                  </a:lnTo>
                  <a:lnTo>
                    <a:pt x="16" y="9"/>
                  </a:lnTo>
                  <a:lnTo>
                    <a:pt x="16" y="4"/>
                  </a:lnTo>
                  <a:lnTo>
                    <a:pt x="16"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72" name="Freeform 323"/>
            <p:cNvSpPr>
              <a:spLocks/>
            </p:cNvSpPr>
            <p:nvPr/>
          </p:nvSpPr>
          <p:spPr bwMode="auto">
            <a:xfrm>
              <a:off x="3119" y="1717"/>
              <a:ext cx="17" cy="17"/>
            </a:xfrm>
            <a:custGeom>
              <a:avLst/>
              <a:gdLst>
                <a:gd name="T0" fmla="*/ 0 w 17"/>
                <a:gd name="T1" fmla="*/ 0 h 17"/>
                <a:gd name="T2" fmla="*/ 2 w 17"/>
                <a:gd name="T3" fmla="*/ 2 h 17"/>
                <a:gd name="T4" fmla="*/ 5 w 17"/>
                <a:gd name="T5" fmla="*/ 4 h 17"/>
                <a:gd name="T6" fmla="*/ 8 w 17"/>
                <a:gd name="T7" fmla="*/ 4 h 17"/>
                <a:gd name="T8" fmla="*/ 10 w 17"/>
                <a:gd name="T9" fmla="*/ 6 h 17"/>
                <a:gd name="T10" fmla="*/ 13 w 17"/>
                <a:gd name="T11" fmla="*/ 10 h 17"/>
                <a:gd name="T12" fmla="*/ 16 w 17"/>
                <a:gd name="T13" fmla="*/ 12 h 17"/>
                <a:gd name="T14" fmla="*/ 16 w 17"/>
                <a:gd name="T15" fmla="*/ 14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0"/>
                  </a:moveTo>
                  <a:lnTo>
                    <a:pt x="2" y="2"/>
                  </a:lnTo>
                  <a:lnTo>
                    <a:pt x="5" y="4"/>
                  </a:lnTo>
                  <a:lnTo>
                    <a:pt x="8" y="4"/>
                  </a:lnTo>
                  <a:lnTo>
                    <a:pt x="10" y="6"/>
                  </a:lnTo>
                  <a:lnTo>
                    <a:pt x="13" y="10"/>
                  </a:lnTo>
                  <a:lnTo>
                    <a:pt x="16" y="12"/>
                  </a:lnTo>
                  <a:lnTo>
                    <a:pt x="16" y="14"/>
                  </a:lnTo>
                  <a:lnTo>
                    <a:pt x="16"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73" name="Freeform 324"/>
            <p:cNvSpPr>
              <a:spLocks/>
            </p:cNvSpPr>
            <p:nvPr/>
          </p:nvSpPr>
          <p:spPr bwMode="auto">
            <a:xfrm>
              <a:off x="3098" y="1739"/>
              <a:ext cx="17" cy="17"/>
            </a:xfrm>
            <a:custGeom>
              <a:avLst/>
              <a:gdLst>
                <a:gd name="T0" fmla="*/ 16 w 17"/>
                <a:gd name="T1" fmla="*/ 0 h 17"/>
                <a:gd name="T2" fmla="*/ 16 w 17"/>
                <a:gd name="T3" fmla="*/ 2 h 17"/>
                <a:gd name="T4" fmla="*/ 16 w 17"/>
                <a:gd name="T5" fmla="*/ 4 h 17"/>
                <a:gd name="T6" fmla="*/ 16 w 17"/>
                <a:gd name="T7" fmla="*/ 6 h 17"/>
                <a:gd name="T8" fmla="*/ 12 w 17"/>
                <a:gd name="T9" fmla="*/ 9 h 17"/>
                <a:gd name="T10" fmla="*/ 8 w 17"/>
                <a:gd name="T11" fmla="*/ 11 h 17"/>
                <a:gd name="T12" fmla="*/ 4 w 17"/>
                <a:gd name="T13" fmla="*/ 13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7">
                  <a:moveTo>
                    <a:pt x="16" y="0"/>
                  </a:moveTo>
                  <a:lnTo>
                    <a:pt x="16" y="2"/>
                  </a:lnTo>
                  <a:lnTo>
                    <a:pt x="16" y="4"/>
                  </a:lnTo>
                  <a:lnTo>
                    <a:pt x="16" y="6"/>
                  </a:lnTo>
                  <a:lnTo>
                    <a:pt x="12" y="9"/>
                  </a:lnTo>
                  <a:lnTo>
                    <a:pt x="8" y="11"/>
                  </a:lnTo>
                  <a:lnTo>
                    <a:pt x="4" y="13"/>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74" name="Freeform 325"/>
            <p:cNvSpPr>
              <a:spLocks/>
            </p:cNvSpPr>
            <p:nvPr/>
          </p:nvSpPr>
          <p:spPr bwMode="auto">
            <a:xfrm>
              <a:off x="3089" y="1745"/>
              <a:ext cx="17" cy="17"/>
            </a:xfrm>
            <a:custGeom>
              <a:avLst/>
              <a:gdLst>
                <a:gd name="T0" fmla="*/ 4 w 17"/>
                <a:gd name="T1" fmla="*/ 0 h 17"/>
                <a:gd name="T2" fmla="*/ 8 w 17"/>
                <a:gd name="T3" fmla="*/ 1 h 17"/>
                <a:gd name="T4" fmla="*/ 12 w 17"/>
                <a:gd name="T5" fmla="*/ 3 h 17"/>
                <a:gd name="T6" fmla="*/ 16 w 17"/>
                <a:gd name="T7" fmla="*/ 4 h 17"/>
                <a:gd name="T8" fmla="*/ 16 w 17"/>
                <a:gd name="T9" fmla="*/ 8 h 17"/>
                <a:gd name="T10" fmla="*/ 16 w 17"/>
                <a:gd name="T11" fmla="*/ 9 h 17"/>
                <a:gd name="T12" fmla="*/ 12 w 17"/>
                <a:gd name="T13" fmla="*/ 11 h 17"/>
                <a:gd name="T14" fmla="*/ 8 w 17"/>
                <a:gd name="T15" fmla="*/ 14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4" y="0"/>
                  </a:moveTo>
                  <a:lnTo>
                    <a:pt x="8" y="1"/>
                  </a:lnTo>
                  <a:lnTo>
                    <a:pt x="12" y="3"/>
                  </a:lnTo>
                  <a:lnTo>
                    <a:pt x="16" y="4"/>
                  </a:lnTo>
                  <a:lnTo>
                    <a:pt x="16" y="8"/>
                  </a:lnTo>
                  <a:lnTo>
                    <a:pt x="16" y="9"/>
                  </a:lnTo>
                  <a:lnTo>
                    <a:pt x="12" y="11"/>
                  </a:lnTo>
                  <a:lnTo>
                    <a:pt x="8" y="14"/>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75" name="Freeform 326"/>
            <p:cNvSpPr>
              <a:spLocks/>
            </p:cNvSpPr>
            <p:nvPr/>
          </p:nvSpPr>
          <p:spPr bwMode="auto">
            <a:xfrm>
              <a:off x="3099" y="1675"/>
              <a:ext cx="17" cy="17"/>
            </a:xfrm>
            <a:custGeom>
              <a:avLst/>
              <a:gdLst>
                <a:gd name="T0" fmla="*/ 0 w 17"/>
                <a:gd name="T1" fmla="*/ 16 h 17"/>
                <a:gd name="T2" fmla="*/ 0 w 17"/>
                <a:gd name="T3" fmla="*/ 14 h 17"/>
                <a:gd name="T4" fmla="*/ 5 w 17"/>
                <a:gd name="T5" fmla="*/ 14 h 17"/>
                <a:gd name="T6" fmla="*/ 10 w 17"/>
                <a:gd name="T7" fmla="*/ 12 h 17"/>
                <a:gd name="T8" fmla="*/ 10 w 17"/>
                <a:gd name="T9" fmla="*/ 10 h 17"/>
                <a:gd name="T10" fmla="*/ 16 w 17"/>
                <a:gd name="T11" fmla="*/ 8 h 17"/>
                <a:gd name="T12" fmla="*/ 16 w 17"/>
                <a:gd name="T13" fmla="*/ 5 h 17"/>
                <a:gd name="T14" fmla="*/ 16 w 17"/>
                <a:gd name="T15" fmla="*/ 3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16"/>
                  </a:moveTo>
                  <a:lnTo>
                    <a:pt x="0" y="14"/>
                  </a:lnTo>
                  <a:lnTo>
                    <a:pt x="5" y="14"/>
                  </a:lnTo>
                  <a:lnTo>
                    <a:pt x="10" y="12"/>
                  </a:lnTo>
                  <a:lnTo>
                    <a:pt x="10" y="10"/>
                  </a:lnTo>
                  <a:lnTo>
                    <a:pt x="16" y="8"/>
                  </a:lnTo>
                  <a:lnTo>
                    <a:pt x="16" y="5"/>
                  </a:lnTo>
                  <a:lnTo>
                    <a:pt x="16" y="3"/>
                  </a:lnTo>
                  <a:lnTo>
                    <a:pt x="16"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76" name="Freeform 327"/>
            <p:cNvSpPr>
              <a:spLocks/>
            </p:cNvSpPr>
            <p:nvPr/>
          </p:nvSpPr>
          <p:spPr bwMode="auto">
            <a:xfrm>
              <a:off x="3089" y="1666"/>
              <a:ext cx="17" cy="17"/>
            </a:xfrm>
            <a:custGeom>
              <a:avLst/>
              <a:gdLst>
                <a:gd name="T0" fmla="*/ 0 w 17"/>
                <a:gd name="T1" fmla="*/ 16 h 17"/>
                <a:gd name="T2" fmla="*/ 0 w 17"/>
                <a:gd name="T3" fmla="*/ 14 h 17"/>
                <a:gd name="T4" fmla="*/ 16 w 17"/>
                <a:gd name="T5" fmla="*/ 13 h 17"/>
                <a:gd name="T6" fmla="*/ 16 w 17"/>
                <a:gd name="T7" fmla="*/ 11 h 17"/>
                <a:gd name="T8" fmla="*/ 16 w 17"/>
                <a:gd name="T9" fmla="*/ 8 h 17"/>
                <a:gd name="T10" fmla="*/ 16 w 17"/>
                <a:gd name="T11" fmla="*/ 5 h 17"/>
                <a:gd name="T12" fmla="*/ 16 w 17"/>
                <a:gd name="T13" fmla="*/ 4 h 17"/>
                <a:gd name="T14" fmla="*/ 16 w 17"/>
                <a:gd name="T15" fmla="*/ 1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16"/>
                  </a:moveTo>
                  <a:lnTo>
                    <a:pt x="0" y="14"/>
                  </a:lnTo>
                  <a:lnTo>
                    <a:pt x="16" y="13"/>
                  </a:lnTo>
                  <a:lnTo>
                    <a:pt x="16" y="11"/>
                  </a:lnTo>
                  <a:lnTo>
                    <a:pt x="16" y="8"/>
                  </a:lnTo>
                  <a:lnTo>
                    <a:pt x="16" y="5"/>
                  </a:lnTo>
                  <a:lnTo>
                    <a:pt x="16" y="4"/>
                  </a:lnTo>
                  <a:lnTo>
                    <a:pt x="16" y="1"/>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77" name="Freeform 328"/>
            <p:cNvSpPr>
              <a:spLocks/>
            </p:cNvSpPr>
            <p:nvPr/>
          </p:nvSpPr>
          <p:spPr bwMode="auto">
            <a:xfrm>
              <a:off x="2978" y="1762"/>
              <a:ext cx="17" cy="17"/>
            </a:xfrm>
            <a:custGeom>
              <a:avLst/>
              <a:gdLst>
                <a:gd name="T0" fmla="*/ 16 w 17"/>
                <a:gd name="T1" fmla="*/ 0 h 17"/>
                <a:gd name="T2" fmla="*/ 16 w 17"/>
                <a:gd name="T3" fmla="*/ 1 h 17"/>
                <a:gd name="T4" fmla="*/ 13 w 17"/>
                <a:gd name="T5" fmla="*/ 4 h 17"/>
                <a:gd name="T6" fmla="*/ 10 w 17"/>
                <a:gd name="T7" fmla="*/ 6 h 17"/>
                <a:gd name="T8" fmla="*/ 10 w 17"/>
                <a:gd name="T9" fmla="*/ 9 h 17"/>
                <a:gd name="T10" fmla="*/ 8 w 17"/>
                <a:gd name="T11" fmla="*/ 11 h 17"/>
                <a:gd name="T12" fmla="*/ 5 w 17"/>
                <a:gd name="T13" fmla="*/ 12 h 17"/>
                <a:gd name="T14" fmla="*/ 2 w 17"/>
                <a:gd name="T15" fmla="*/ 14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0"/>
                  </a:moveTo>
                  <a:lnTo>
                    <a:pt x="16" y="1"/>
                  </a:lnTo>
                  <a:lnTo>
                    <a:pt x="13" y="4"/>
                  </a:lnTo>
                  <a:lnTo>
                    <a:pt x="10" y="6"/>
                  </a:lnTo>
                  <a:lnTo>
                    <a:pt x="10" y="9"/>
                  </a:lnTo>
                  <a:lnTo>
                    <a:pt x="8" y="11"/>
                  </a:lnTo>
                  <a:lnTo>
                    <a:pt x="5" y="12"/>
                  </a:lnTo>
                  <a:lnTo>
                    <a:pt x="2" y="14"/>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78" name="Freeform 329"/>
            <p:cNvSpPr>
              <a:spLocks/>
            </p:cNvSpPr>
            <p:nvPr/>
          </p:nvSpPr>
          <p:spPr bwMode="auto">
            <a:xfrm>
              <a:off x="2959" y="1759"/>
              <a:ext cx="18" cy="17"/>
            </a:xfrm>
            <a:custGeom>
              <a:avLst/>
              <a:gdLst>
                <a:gd name="T0" fmla="*/ 17 w 18"/>
                <a:gd name="T1" fmla="*/ 0 h 17"/>
                <a:gd name="T2" fmla="*/ 16 w 18"/>
                <a:gd name="T3" fmla="*/ 3 h 17"/>
                <a:gd name="T4" fmla="*/ 15 w 18"/>
                <a:gd name="T5" fmla="*/ 3 h 17"/>
                <a:gd name="T6" fmla="*/ 13 w 18"/>
                <a:gd name="T7" fmla="*/ 6 h 17"/>
                <a:gd name="T8" fmla="*/ 11 w 18"/>
                <a:gd name="T9" fmla="*/ 9 h 17"/>
                <a:gd name="T10" fmla="*/ 8 w 18"/>
                <a:gd name="T11" fmla="*/ 12 h 17"/>
                <a:gd name="T12" fmla="*/ 5 w 18"/>
                <a:gd name="T13" fmla="*/ 16 h 17"/>
                <a:gd name="T14" fmla="*/ 3 w 18"/>
                <a:gd name="T15" fmla="*/ 16 h 17"/>
                <a:gd name="T16" fmla="*/ 0 w 18"/>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7">
                  <a:moveTo>
                    <a:pt x="17" y="0"/>
                  </a:moveTo>
                  <a:lnTo>
                    <a:pt x="16" y="3"/>
                  </a:lnTo>
                  <a:lnTo>
                    <a:pt x="15" y="3"/>
                  </a:lnTo>
                  <a:lnTo>
                    <a:pt x="13" y="6"/>
                  </a:lnTo>
                  <a:lnTo>
                    <a:pt x="11" y="9"/>
                  </a:lnTo>
                  <a:lnTo>
                    <a:pt x="8" y="12"/>
                  </a:lnTo>
                  <a:lnTo>
                    <a:pt x="5" y="16"/>
                  </a:lnTo>
                  <a:lnTo>
                    <a:pt x="3" y="16"/>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79" name="Freeform 330"/>
            <p:cNvSpPr>
              <a:spLocks/>
            </p:cNvSpPr>
            <p:nvPr/>
          </p:nvSpPr>
          <p:spPr bwMode="auto">
            <a:xfrm>
              <a:off x="2948" y="1776"/>
              <a:ext cx="17" cy="17"/>
            </a:xfrm>
            <a:custGeom>
              <a:avLst/>
              <a:gdLst>
                <a:gd name="T0" fmla="*/ 16 w 17"/>
                <a:gd name="T1" fmla="*/ 0 h 17"/>
                <a:gd name="T2" fmla="*/ 15 w 17"/>
                <a:gd name="T3" fmla="*/ 2 h 17"/>
                <a:gd name="T4" fmla="*/ 14 w 17"/>
                <a:gd name="T5" fmla="*/ 5 h 17"/>
                <a:gd name="T6" fmla="*/ 12 w 17"/>
                <a:gd name="T7" fmla="*/ 8 h 17"/>
                <a:gd name="T8" fmla="*/ 10 w 17"/>
                <a:gd name="T9" fmla="*/ 10 h 17"/>
                <a:gd name="T10" fmla="*/ 7 w 17"/>
                <a:gd name="T11" fmla="*/ 13 h 17"/>
                <a:gd name="T12" fmla="*/ 5 w 17"/>
                <a:gd name="T13" fmla="*/ 16 h 17"/>
                <a:gd name="T14" fmla="*/ 3 w 17"/>
                <a:gd name="T15" fmla="*/ 16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0"/>
                  </a:moveTo>
                  <a:lnTo>
                    <a:pt x="15" y="2"/>
                  </a:lnTo>
                  <a:lnTo>
                    <a:pt x="14" y="5"/>
                  </a:lnTo>
                  <a:lnTo>
                    <a:pt x="12" y="8"/>
                  </a:lnTo>
                  <a:lnTo>
                    <a:pt x="10" y="10"/>
                  </a:lnTo>
                  <a:lnTo>
                    <a:pt x="7" y="13"/>
                  </a:lnTo>
                  <a:lnTo>
                    <a:pt x="5" y="16"/>
                  </a:lnTo>
                  <a:lnTo>
                    <a:pt x="3" y="16"/>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80" name="Freeform 331"/>
            <p:cNvSpPr>
              <a:spLocks/>
            </p:cNvSpPr>
            <p:nvPr/>
          </p:nvSpPr>
          <p:spPr bwMode="auto">
            <a:xfrm>
              <a:off x="2961" y="1744"/>
              <a:ext cx="17" cy="17"/>
            </a:xfrm>
            <a:custGeom>
              <a:avLst/>
              <a:gdLst>
                <a:gd name="T0" fmla="*/ 16 w 17"/>
                <a:gd name="T1" fmla="*/ 0 h 17"/>
                <a:gd name="T2" fmla="*/ 12 w 17"/>
                <a:gd name="T3" fmla="*/ 8 h 17"/>
                <a:gd name="T4" fmla="*/ 8 w 17"/>
                <a:gd name="T5" fmla="*/ 16 h 17"/>
                <a:gd name="T6" fmla="*/ 4 w 17"/>
                <a:gd name="T7" fmla="*/ 16 h 17"/>
                <a:gd name="T8" fmla="*/ 0 w 1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12" y="8"/>
                  </a:lnTo>
                  <a:lnTo>
                    <a:pt x="8" y="16"/>
                  </a:lnTo>
                  <a:lnTo>
                    <a:pt x="4" y="16"/>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81" name="Freeform 332"/>
            <p:cNvSpPr>
              <a:spLocks/>
            </p:cNvSpPr>
            <p:nvPr/>
          </p:nvSpPr>
          <p:spPr bwMode="auto">
            <a:xfrm>
              <a:off x="2979" y="1737"/>
              <a:ext cx="17" cy="17"/>
            </a:xfrm>
            <a:custGeom>
              <a:avLst/>
              <a:gdLst>
                <a:gd name="T0" fmla="*/ 16 w 17"/>
                <a:gd name="T1" fmla="*/ 0 h 17"/>
                <a:gd name="T2" fmla="*/ 13 w 17"/>
                <a:gd name="T3" fmla="*/ 8 h 17"/>
                <a:gd name="T4" fmla="*/ 10 w 17"/>
                <a:gd name="T5" fmla="*/ 16 h 17"/>
                <a:gd name="T6" fmla="*/ 4 w 17"/>
                <a:gd name="T7" fmla="*/ 16 h 17"/>
                <a:gd name="T8" fmla="*/ 0 w 1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13" y="8"/>
                  </a:lnTo>
                  <a:lnTo>
                    <a:pt x="10" y="16"/>
                  </a:lnTo>
                  <a:lnTo>
                    <a:pt x="4" y="16"/>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82" name="Freeform 333"/>
            <p:cNvSpPr>
              <a:spLocks/>
            </p:cNvSpPr>
            <p:nvPr/>
          </p:nvSpPr>
          <p:spPr bwMode="auto">
            <a:xfrm>
              <a:off x="2986" y="1723"/>
              <a:ext cx="17" cy="17"/>
            </a:xfrm>
            <a:custGeom>
              <a:avLst/>
              <a:gdLst>
                <a:gd name="T0" fmla="*/ 16 w 17"/>
                <a:gd name="T1" fmla="*/ 16 h 17"/>
                <a:gd name="T2" fmla="*/ 14 w 17"/>
                <a:gd name="T3" fmla="*/ 16 h 17"/>
                <a:gd name="T4" fmla="*/ 9 w 17"/>
                <a:gd name="T5" fmla="*/ 16 h 17"/>
                <a:gd name="T6" fmla="*/ 4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14" y="16"/>
                  </a:lnTo>
                  <a:lnTo>
                    <a:pt x="9" y="16"/>
                  </a:lnTo>
                  <a:lnTo>
                    <a:pt x="4" y="0"/>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83" name="Freeform 334"/>
            <p:cNvSpPr>
              <a:spLocks/>
            </p:cNvSpPr>
            <p:nvPr/>
          </p:nvSpPr>
          <p:spPr bwMode="auto">
            <a:xfrm>
              <a:off x="2983" y="1702"/>
              <a:ext cx="17" cy="17"/>
            </a:xfrm>
            <a:custGeom>
              <a:avLst/>
              <a:gdLst>
                <a:gd name="T0" fmla="*/ 16 w 17"/>
                <a:gd name="T1" fmla="*/ 16 h 17"/>
                <a:gd name="T2" fmla="*/ 14 w 17"/>
                <a:gd name="T3" fmla="*/ 13 h 17"/>
                <a:gd name="T4" fmla="*/ 13 w 17"/>
                <a:gd name="T5" fmla="*/ 13 h 17"/>
                <a:gd name="T6" fmla="*/ 12 w 17"/>
                <a:gd name="T7" fmla="*/ 8 h 17"/>
                <a:gd name="T8" fmla="*/ 9 w 17"/>
                <a:gd name="T9" fmla="*/ 8 h 17"/>
                <a:gd name="T10" fmla="*/ 7 w 17"/>
                <a:gd name="T11" fmla="*/ 5 h 17"/>
                <a:gd name="T12" fmla="*/ 4 w 17"/>
                <a:gd name="T13" fmla="*/ 2 h 17"/>
                <a:gd name="T14" fmla="*/ 2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4" y="13"/>
                  </a:lnTo>
                  <a:lnTo>
                    <a:pt x="13" y="13"/>
                  </a:lnTo>
                  <a:lnTo>
                    <a:pt x="12" y="8"/>
                  </a:lnTo>
                  <a:lnTo>
                    <a:pt x="9" y="8"/>
                  </a:lnTo>
                  <a:lnTo>
                    <a:pt x="7" y="5"/>
                  </a:lnTo>
                  <a:lnTo>
                    <a:pt x="4" y="2"/>
                  </a:lnTo>
                  <a:lnTo>
                    <a:pt x="2" y="0"/>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84" name="Freeform 335"/>
            <p:cNvSpPr>
              <a:spLocks/>
            </p:cNvSpPr>
            <p:nvPr/>
          </p:nvSpPr>
          <p:spPr bwMode="auto">
            <a:xfrm>
              <a:off x="2980" y="1689"/>
              <a:ext cx="17" cy="17"/>
            </a:xfrm>
            <a:custGeom>
              <a:avLst/>
              <a:gdLst>
                <a:gd name="T0" fmla="*/ 16 w 17"/>
                <a:gd name="T1" fmla="*/ 16 h 17"/>
                <a:gd name="T2" fmla="*/ 14 w 17"/>
                <a:gd name="T3" fmla="*/ 13 h 17"/>
                <a:gd name="T4" fmla="*/ 12 w 17"/>
                <a:gd name="T5" fmla="*/ 13 h 17"/>
                <a:gd name="T6" fmla="*/ 11 w 17"/>
                <a:gd name="T7" fmla="*/ 10 h 17"/>
                <a:gd name="T8" fmla="*/ 9 w 17"/>
                <a:gd name="T9" fmla="*/ 5 h 17"/>
                <a:gd name="T10" fmla="*/ 6 w 17"/>
                <a:gd name="T11" fmla="*/ 5 h 17"/>
                <a:gd name="T12" fmla="*/ 4 w 17"/>
                <a:gd name="T13" fmla="*/ 2 h 17"/>
                <a:gd name="T14" fmla="*/ 2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4" y="13"/>
                  </a:lnTo>
                  <a:lnTo>
                    <a:pt x="12" y="13"/>
                  </a:lnTo>
                  <a:lnTo>
                    <a:pt x="11" y="10"/>
                  </a:lnTo>
                  <a:lnTo>
                    <a:pt x="9" y="5"/>
                  </a:lnTo>
                  <a:lnTo>
                    <a:pt x="6" y="5"/>
                  </a:lnTo>
                  <a:lnTo>
                    <a:pt x="4" y="2"/>
                  </a:lnTo>
                  <a:lnTo>
                    <a:pt x="2" y="0"/>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85" name="Freeform 336"/>
            <p:cNvSpPr>
              <a:spLocks/>
            </p:cNvSpPr>
            <p:nvPr/>
          </p:nvSpPr>
          <p:spPr bwMode="auto">
            <a:xfrm>
              <a:off x="2948" y="1688"/>
              <a:ext cx="17" cy="17"/>
            </a:xfrm>
            <a:custGeom>
              <a:avLst/>
              <a:gdLst>
                <a:gd name="T0" fmla="*/ 16 w 17"/>
                <a:gd name="T1" fmla="*/ 16 h 17"/>
                <a:gd name="T2" fmla="*/ 12 w 17"/>
                <a:gd name="T3" fmla="*/ 8 h 17"/>
                <a:gd name="T4" fmla="*/ 8 w 17"/>
                <a:gd name="T5" fmla="*/ 8 h 17"/>
                <a:gd name="T6" fmla="*/ 3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12" y="8"/>
                  </a:lnTo>
                  <a:lnTo>
                    <a:pt x="8" y="8"/>
                  </a:lnTo>
                  <a:lnTo>
                    <a:pt x="3" y="0"/>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86" name="Freeform 337"/>
            <p:cNvSpPr>
              <a:spLocks/>
            </p:cNvSpPr>
            <p:nvPr/>
          </p:nvSpPr>
          <p:spPr bwMode="auto">
            <a:xfrm>
              <a:off x="2977" y="1772"/>
              <a:ext cx="17" cy="17"/>
            </a:xfrm>
            <a:custGeom>
              <a:avLst/>
              <a:gdLst>
                <a:gd name="T0" fmla="*/ 16 w 17"/>
                <a:gd name="T1" fmla="*/ 0 h 17"/>
                <a:gd name="T2" fmla="*/ 16 w 17"/>
                <a:gd name="T3" fmla="*/ 0 h 17"/>
                <a:gd name="T4" fmla="*/ 13 w 17"/>
                <a:gd name="T5" fmla="*/ 4 h 17"/>
                <a:gd name="T6" fmla="*/ 13 w 17"/>
                <a:gd name="T7" fmla="*/ 8 h 17"/>
                <a:gd name="T8" fmla="*/ 10 w 17"/>
                <a:gd name="T9" fmla="*/ 8 h 17"/>
                <a:gd name="T10" fmla="*/ 8 w 17"/>
                <a:gd name="T11" fmla="*/ 12 h 17"/>
                <a:gd name="T12" fmla="*/ 5 w 17"/>
                <a:gd name="T13" fmla="*/ 12 h 17"/>
                <a:gd name="T14" fmla="*/ 2 w 17"/>
                <a:gd name="T15" fmla="*/ 16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0"/>
                  </a:moveTo>
                  <a:lnTo>
                    <a:pt x="16" y="0"/>
                  </a:lnTo>
                  <a:lnTo>
                    <a:pt x="13" y="4"/>
                  </a:lnTo>
                  <a:lnTo>
                    <a:pt x="13" y="8"/>
                  </a:lnTo>
                  <a:lnTo>
                    <a:pt x="10" y="8"/>
                  </a:lnTo>
                  <a:lnTo>
                    <a:pt x="8" y="12"/>
                  </a:lnTo>
                  <a:lnTo>
                    <a:pt x="5" y="12"/>
                  </a:lnTo>
                  <a:lnTo>
                    <a:pt x="2" y="16"/>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87" name="Freeform 338"/>
            <p:cNvSpPr>
              <a:spLocks/>
            </p:cNvSpPr>
            <p:nvPr/>
          </p:nvSpPr>
          <p:spPr bwMode="auto">
            <a:xfrm>
              <a:off x="2948" y="1789"/>
              <a:ext cx="17" cy="17"/>
            </a:xfrm>
            <a:custGeom>
              <a:avLst/>
              <a:gdLst>
                <a:gd name="T0" fmla="*/ 16 w 17"/>
                <a:gd name="T1" fmla="*/ 0 h 17"/>
                <a:gd name="T2" fmla="*/ 14 w 17"/>
                <a:gd name="T3" fmla="*/ 2 h 17"/>
                <a:gd name="T4" fmla="*/ 13 w 17"/>
                <a:gd name="T5" fmla="*/ 5 h 17"/>
                <a:gd name="T6" fmla="*/ 11 w 17"/>
                <a:gd name="T7" fmla="*/ 8 h 17"/>
                <a:gd name="T8" fmla="*/ 8 w 17"/>
                <a:gd name="T9" fmla="*/ 10 h 17"/>
                <a:gd name="T10" fmla="*/ 6 w 17"/>
                <a:gd name="T11" fmla="*/ 13 h 17"/>
                <a:gd name="T12" fmla="*/ 3 w 17"/>
                <a:gd name="T13" fmla="*/ 13 h 17"/>
                <a:gd name="T14" fmla="*/ 2 w 17"/>
                <a:gd name="T15" fmla="*/ 16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0"/>
                  </a:moveTo>
                  <a:lnTo>
                    <a:pt x="14" y="2"/>
                  </a:lnTo>
                  <a:lnTo>
                    <a:pt x="13" y="5"/>
                  </a:lnTo>
                  <a:lnTo>
                    <a:pt x="11" y="8"/>
                  </a:lnTo>
                  <a:lnTo>
                    <a:pt x="8" y="10"/>
                  </a:lnTo>
                  <a:lnTo>
                    <a:pt x="6" y="13"/>
                  </a:lnTo>
                  <a:lnTo>
                    <a:pt x="3" y="13"/>
                  </a:lnTo>
                  <a:lnTo>
                    <a:pt x="2" y="16"/>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88" name="Freeform 339"/>
            <p:cNvSpPr>
              <a:spLocks/>
            </p:cNvSpPr>
            <p:nvPr/>
          </p:nvSpPr>
          <p:spPr bwMode="auto">
            <a:xfrm>
              <a:off x="2934" y="1788"/>
              <a:ext cx="17" cy="17"/>
            </a:xfrm>
            <a:custGeom>
              <a:avLst/>
              <a:gdLst>
                <a:gd name="T0" fmla="*/ 16 w 17"/>
                <a:gd name="T1" fmla="*/ 0 h 17"/>
                <a:gd name="T2" fmla="*/ 14 w 17"/>
                <a:gd name="T3" fmla="*/ 4 h 17"/>
                <a:gd name="T4" fmla="*/ 12 w 17"/>
                <a:gd name="T5" fmla="*/ 4 h 17"/>
                <a:gd name="T6" fmla="*/ 10 w 17"/>
                <a:gd name="T7" fmla="*/ 8 h 17"/>
                <a:gd name="T8" fmla="*/ 8 w 17"/>
                <a:gd name="T9" fmla="*/ 12 h 17"/>
                <a:gd name="T10" fmla="*/ 7 w 17"/>
                <a:gd name="T11" fmla="*/ 12 h 17"/>
                <a:gd name="T12" fmla="*/ 5 w 17"/>
                <a:gd name="T13" fmla="*/ 16 h 17"/>
                <a:gd name="T14" fmla="*/ 1 w 17"/>
                <a:gd name="T15" fmla="*/ 16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0"/>
                  </a:moveTo>
                  <a:lnTo>
                    <a:pt x="14" y="4"/>
                  </a:lnTo>
                  <a:lnTo>
                    <a:pt x="12" y="4"/>
                  </a:lnTo>
                  <a:lnTo>
                    <a:pt x="10" y="8"/>
                  </a:lnTo>
                  <a:lnTo>
                    <a:pt x="8" y="12"/>
                  </a:lnTo>
                  <a:lnTo>
                    <a:pt x="7" y="12"/>
                  </a:lnTo>
                  <a:lnTo>
                    <a:pt x="5" y="16"/>
                  </a:lnTo>
                  <a:lnTo>
                    <a:pt x="1" y="16"/>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89" name="Freeform 340"/>
            <p:cNvSpPr>
              <a:spLocks/>
            </p:cNvSpPr>
            <p:nvPr/>
          </p:nvSpPr>
          <p:spPr bwMode="auto">
            <a:xfrm>
              <a:off x="2924" y="1802"/>
              <a:ext cx="20" cy="17"/>
            </a:xfrm>
            <a:custGeom>
              <a:avLst/>
              <a:gdLst>
                <a:gd name="T0" fmla="*/ 19 w 20"/>
                <a:gd name="T1" fmla="*/ 0 h 17"/>
                <a:gd name="T2" fmla="*/ 18 w 20"/>
                <a:gd name="T3" fmla="*/ 0 h 17"/>
                <a:gd name="T4" fmla="*/ 17 w 20"/>
                <a:gd name="T5" fmla="*/ 2 h 17"/>
                <a:gd name="T6" fmla="*/ 15 w 20"/>
                <a:gd name="T7" fmla="*/ 4 h 17"/>
                <a:gd name="T8" fmla="*/ 13 w 20"/>
                <a:gd name="T9" fmla="*/ 7 h 17"/>
                <a:gd name="T10" fmla="*/ 10 w 20"/>
                <a:gd name="T11" fmla="*/ 10 h 17"/>
                <a:gd name="T12" fmla="*/ 7 w 20"/>
                <a:gd name="T13" fmla="*/ 13 h 17"/>
                <a:gd name="T14" fmla="*/ 3 w 20"/>
                <a:gd name="T15" fmla="*/ 14 h 17"/>
                <a:gd name="T16" fmla="*/ 0 w 20"/>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7">
                  <a:moveTo>
                    <a:pt x="19" y="0"/>
                  </a:moveTo>
                  <a:lnTo>
                    <a:pt x="18" y="0"/>
                  </a:lnTo>
                  <a:lnTo>
                    <a:pt x="17" y="2"/>
                  </a:lnTo>
                  <a:lnTo>
                    <a:pt x="15" y="4"/>
                  </a:lnTo>
                  <a:lnTo>
                    <a:pt x="13" y="7"/>
                  </a:lnTo>
                  <a:lnTo>
                    <a:pt x="10" y="10"/>
                  </a:lnTo>
                  <a:lnTo>
                    <a:pt x="7" y="13"/>
                  </a:lnTo>
                  <a:lnTo>
                    <a:pt x="3" y="14"/>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90" name="Freeform 341"/>
            <p:cNvSpPr>
              <a:spLocks/>
            </p:cNvSpPr>
            <p:nvPr/>
          </p:nvSpPr>
          <p:spPr bwMode="auto">
            <a:xfrm>
              <a:off x="2955" y="1794"/>
              <a:ext cx="18" cy="22"/>
            </a:xfrm>
            <a:custGeom>
              <a:avLst/>
              <a:gdLst>
                <a:gd name="T0" fmla="*/ 17 w 18"/>
                <a:gd name="T1" fmla="*/ 0 h 22"/>
                <a:gd name="T2" fmla="*/ 17 w 18"/>
                <a:gd name="T3" fmla="*/ 1 h 22"/>
                <a:gd name="T4" fmla="*/ 16 w 18"/>
                <a:gd name="T5" fmla="*/ 1 h 22"/>
                <a:gd name="T6" fmla="*/ 16 w 18"/>
                <a:gd name="T7" fmla="*/ 3 h 22"/>
                <a:gd name="T8" fmla="*/ 15 w 18"/>
                <a:gd name="T9" fmla="*/ 4 h 22"/>
                <a:gd name="T10" fmla="*/ 14 w 18"/>
                <a:gd name="T11" fmla="*/ 5 h 22"/>
                <a:gd name="T12" fmla="*/ 13 w 18"/>
                <a:gd name="T13" fmla="*/ 7 h 22"/>
                <a:gd name="T14" fmla="*/ 12 w 18"/>
                <a:gd name="T15" fmla="*/ 8 h 22"/>
                <a:gd name="T16" fmla="*/ 11 w 18"/>
                <a:gd name="T17" fmla="*/ 10 h 22"/>
                <a:gd name="T18" fmla="*/ 10 w 18"/>
                <a:gd name="T19" fmla="*/ 12 h 22"/>
                <a:gd name="T20" fmla="*/ 9 w 18"/>
                <a:gd name="T21" fmla="*/ 14 h 22"/>
                <a:gd name="T22" fmla="*/ 8 w 18"/>
                <a:gd name="T23" fmla="*/ 15 h 22"/>
                <a:gd name="T24" fmla="*/ 6 w 18"/>
                <a:gd name="T25" fmla="*/ 17 h 22"/>
                <a:gd name="T26" fmla="*/ 5 w 18"/>
                <a:gd name="T27" fmla="*/ 18 h 22"/>
                <a:gd name="T28" fmla="*/ 3 w 18"/>
                <a:gd name="T29" fmla="*/ 19 h 22"/>
                <a:gd name="T30" fmla="*/ 2 w 18"/>
                <a:gd name="T31" fmla="*/ 20 h 22"/>
                <a:gd name="T32" fmla="*/ 0 w 18"/>
                <a:gd name="T33" fmla="*/ 2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 h="22">
                  <a:moveTo>
                    <a:pt x="17" y="0"/>
                  </a:moveTo>
                  <a:lnTo>
                    <a:pt x="17" y="1"/>
                  </a:lnTo>
                  <a:lnTo>
                    <a:pt x="16" y="1"/>
                  </a:lnTo>
                  <a:lnTo>
                    <a:pt x="16" y="3"/>
                  </a:lnTo>
                  <a:lnTo>
                    <a:pt x="15" y="4"/>
                  </a:lnTo>
                  <a:lnTo>
                    <a:pt x="14" y="5"/>
                  </a:lnTo>
                  <a:lnTo>
                    <a:pt x="13" y="7"/>
                  </a:lnTo>
                  <a:lnTo>
                    <a:pt x="12" y="8"/>
                  </a:lnTo>
                  <a:lnTo>
                    <a:pt x="11" y="10"/>
                  </a:lnTo>
                  <a:lnTo>
                    <a:pt x="10" y="12"/>
                  </a:lnTo>
                  <a:lnTo>
                    <a:pt x="9" y="14"/>
                  </a:lnTo>
                  <a:lnTo>
                    <a:pt x="8" y="15"/>
                  </a:lnTo>
                  <a:lnTo>
                    <a:pt x="6" y="17"/>
                  </a:lnTo>
                  <a:lnTo>
                    <a:pt x="5" y="18"/>
                  </a:lnTo>
                  <a:lnTo>
                    <a:pt x="3" y="19"/>
                  </a:lnTo>
                  <a:lnTo>
                    <a:pt x="2" y="20"/>
                  </a:lnTo>
                  <a:lnTo>
                    <a:pt x="0" y="21"/>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91" name="Freeform 342"/>
            <p:cNvSpPr>
              <a:spLocks/>
            </p:cNvSpPr>
            <p:nvPr/>
          </p:nvSpPr>
          <p:spPr bwMode="auto">
            <a:xfrm>
              <a:off x="2941" y="1801"/>
              <a:ext cx="18" cy="17"/>
            </a:xfrm>
            <a:custGeom>
              <a:avLst/>
              <a:gdLst>
                <a:gd name="T0" fmla="*/ 17 w 18"/>
                <a:gd name="T1" fmla="*/ 0 h 17"/>
                <a:gd name="T2" fmla="*/ 16 w 18"/>
                <a:gd name="T3" fmla="*/ 2 h 17"/>
                <a:gd name="T4" fmla="*/ 14 w 18"/>
                <a:gd name="T5" fmla="*/ 4 h 17"/>
                <a:gd name="T6" fmla="*/ 12 w 18"/>
                <a:gd name="T7" fmla="*/ 6 h 17"/>
                <a:gd name="T8" fmla="*/ 10 w 18"/>
                <a:gd name="T9" fmla="*/ 9 h 17"/>
                <a:gd name="T10" fmla="*/ 8 w 18"/>
                <a:gd name="T11" fmla="*/ 11 h 17"/>
                <a:gd name="T12" fmla="*/ 5 w 18"/>
                <a:gd name="T13" fmla="*/ 13 h 17"/>
                <a:gd name="T14" fmla="*/ 3 w 18"/>
                <a:gd name="T15" fmla="*/ 15 h 17"/>
                <a:gd name="T16" fmla="*/ 0 w 18"/>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7">
                  <a:moveTo>
                    <a:pt x="17" y="0"/>
                  </a:moveTo>
                  <a:lnTo>
                    <a:pt x="16" y="2"/>
                  </a:lnTo>
                  <a:lnTo>
                    <a:pt x="14" y="4"/>
                  </a:lnTo>
                  <a:lnTo>
                    <a:pt x="12" y="6"/>
                  </a:lnTo>
                  <a:lnTo>
                    <a:pt x="10" y="9"/>
                  </a:lnTo>
                  <a:lnTo>
                    <a:pt x="8" y="11"/>
                  </a:lnTo>
                  <a:lnTo>
                    <a:pt x="5" y="13"/>
                  </a:lnTo>
                  <a:lnTo>
                    <a:pt x="3" y="15"/>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92" name="Freeform 343"/>
            <p:cNvSpPr>
              <a:spLocks/>
            </p:cNvSpPr>
            <p:nvPr/>
          </p:nvSpPr>
          <p:spPr bwMode="auto">
            <a:xfrm>
              <a:off x="2950" y="1804"/>
              <a:ext cx="17" cy="17"/>
            </a:xfrm>
            <a:custGeom>
              <a:avLst/>
              <a:gdLst>
                <a:gd name="T0" fmla="*/ 16 w 17"/>
                <a:gd name="T1" fmla="*/ 0 h 17"/>
                <a:gd name="T2" fmla="*/ 14 w 17"/>
                <a:gd name="T3" fmla="*/ 1 h 17"/>
                <a:gd name="T4" fmla="*/ 13 w 17"/>
                <a:gd name="T5" fmla="*/ 3 h 17"/>
                <a:gd name="T6" fmla="*/ 12 w 17"/>
                <a:gd name="T7" fmla="*/ 6 h 17"/>
                <a:gd name="T8" fmla="*/ 10 w 17"/>
                <a:gd name="T9" fmla="*/ 8 h 17"/>
                <a:gd name="T10" fmla="*/ 8 w 17"/>
                <a:gd name="T11" fmla="*/ 11 h 17"/>
                <a:gd name="T12" fmla="*/ 5 w 17"/>
                <a:gd name="T13" fmla="*/ 12 h 17"/>
                <a:gd name="T14" fmla="*/ 2 w 17"/>
                <a:gd name="T15" fmla="*/ 14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0"/>
                  </a:moveTo>
                  <a:lnTo>
                    <a:pt x="14" y="1"/>
                  </a:lnTo>
                  <a:lnTo>
                    <a:pt x="13" y="3"/>
                  </a:lnTo>
                  <a:lnTo>
                    <a:pt x="12" y="6"/>
                  </a:lnTo>
                  <a:lnTo>
                    <a:pt x="10" y="8"/>
                  </a:lnTo>
                  <a:lnTo>
                    <a:pt x="8" y="11"/>
                  </a:lnTo>
                  <a:lnTo>
                    <a:pt x="5" y="12"/>
                  </a:lnTo>
                  <a:lnTo>
                    <a:pt x="2" y="14"/>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93" name="Freeform 344"/>
            <p:cNvSpPr>
              <a:spLocks/>
            </p:cNvSpPr>
            <p:nvPr/>
          </p:nvSpPr>
          <p:spPr bwMode="auto">
            <a:xfrm>
              <a:off x="2920" y="1814"/>
              <a:ext cx="17" cy="17"/>
            </a:xfrm>
            <a:custGeom>
              <a:avLst/>
              <a:gdLst>
                <a:gd name="T0" fmla="*/ 16 w 17"/>
                <a:gd name="T1" fmla="*/ 0 h 17"/>
                <a:gd name="T2" fmla="*/ 14 w 17"/>
                <a:gd name="T3" fmla="*/ 1 h 17"/>
                <a:gd name="T4" fmla="*/ 13 w 17"/>
                <a:gd name="T5" fmla="*/ 4 h 17"/>
                <a:gd name="T6" fmla="*/ 12 w 17"/>
                <a:gd name="T7" fmla="*/ 5 h 17"/>
                <a:gd name="T8" fmla="*/ 10 w 17"/>
                <a:gd name="T9" fmla="*/ 8 h 17"/>
                <a:gd name="T10" fmla="*/ 8 w 17"/>
                <a:gd name="T11" fmla="*/ 10 h 17"/>
                <a:gd name="T12" fmla="*/ 6 w 17"/>
                <a:gd name="T13" fmla="*/ 13 h 17"/>
                <a:gd name="T14" fmla="*/ 3 w 17"/>
                <a:gd name="T15" fmla="*/ 14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0"/>
                  </a:moveTo>
                  <a:lnTo>
                    <a:pt x="14" y="1"/>
                  </a:lnTo>
                  <a:lnTo>
                    <a:pt x="13" y="4"/>
                  </a:lnTo>
                  <a:lnTo>
                    <a:pt x="12" y="5"/>
                  </a:lnTo>
                  <a:lnTo>
                    <a:pt x="10" y="8"/>
                  </a:lnTo>
                  <a:lnTo>
                    <a:pt x="8" y="10"/>
                  </a:lnTo>
                  <a:lnTo>
                    <a:pt x="6" y="13"/>
                  </a:lnTo>
                  <a:lnTo>
                    <a:pt x="3" y="14"/>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94" name="Freeform 345"/>
            <p:cNvSpPr>
              <a:spLocks/>
            </p:cNvSpPr>
            <p:nvPr/>
          </p:nvSpPr>
          <p:spPr bwMode="auto">
            <a:xfrm>
              <a:off x="2924" y="1804"/>
              <a:ext cx="25" cy="17"/>
            </a:xfrm>
            <a:custGeom>
              <a:avLst/>
              <a:gdLst>
                <a:gd name="T0" fmla="*/ 24 w 25"/>
                <a:gd name="T1" fmla="*/ 0 h 17"/>
                <a:gd name="T2" fmla="*/ 23 w 25"/>
                <a:gd name="T3" fmla="*/ 2 h 17"/>
                <a:gd name="T4" fmla="*/ 21 w 25"/>
                <a:gd name="T5" fmla="*/ 4 h 17"/>
                <a:gd name="T6" fmla="*/ 18 w 25"/>
                <a:gd name="T7" fmla="*/ 9 h 17"/>
                <a:gd name="T8" fmla="*/ 15 w 25"/>
                <a:gd name="T9" fmla="*/ 11 h 17"/>
                <a:gd name="T10" fmla="*/ 11 w 25"/>
                <a:gd name="T11" fmla="*/ 13 h 17"/>
                <a:gd name="T12" fmla="*/ 7 w 25"/>
                <a:gd name="T13" fmla="*/ 16 h 17"/>
                <a:gd name="T14" fmla="*/ 3 w 25"/>
                <a:gd name="T15" fmla="*/ 16 h 17"/>
                <a:gd name="T16" fmla="*/ 0 w 25"/>
                <a:gd name="T17" fmla="*/ 13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17">
                  <a:moveTo>
                    <a:pt x="24" y="0"/>
                  </a:moveTo>
                  <a:lnTo>
                    <a:pt x="23" y="2"/>
                  </a:lnTo>
                  <a:lnTo>
                    <a:pt x="21" y="4"/>
                  </a:lnTo>
                  <a:lnTo>
                    <a:pt x="18" y="9"/>
                  </a:lnTo>
                  <a:lnTo>
                    <a:pt x="15" y="11"/>
                  </a:lnTo>
                  <a:lnTo>
                    <a:pt x="11" y="13"/>
                  </a:lnTo>
                  <a:lnTo>
                    <a:pt x="7" y="16"/>
                  </a:lnTo>
                  <a:lnTo>
                    <a:pt x="3" y="16"/>
                  </a:lnTo>
                  <a:lnTo>
                    <a:pt x="0" y="13"/>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95" name="Freeform 346"/>
            <p:cNvSpPr>
              <a:spLocks/>
            </p:cNvSpPr>
            <p:nvPr/>
          </p:nvSpPr>
          <p:spPr bwMode="auto">
            <a:xfrm>
              <a:off x="2886" y="1822"/>
              <a:ext cx="20" cy="17"/>
            </a:xfrm>
            <a:custGeom>
              <a:avLst/>
              <a:gdLst>
                <a:gd name="T0" fmla="*/ 19 w 20"/>
                <a:gd name="T1" fmla="*/ 0 h 17"/>
                <a:gd name="T2" fmla="*/ 18 w 20"/>
                <a:gd name="T3" fmla="*/ 2 h 17"/>
                <a:gd name="T4" fmla="*/ 17 w 20"/>
                <a:gd name="T5" fmla="*/ 3 h 17"/>
                <a:gd name="T6" fmla="*/ 15 w 20"/>
                <a:gd name="T7" fmla="*/ 5 h 17"/>
                <a:gd name="T8" fmla="*/ 13 w 20"/>
                <a:gd name="T9" fmla="*/ 8 h 17"/>
                <a:gd name="T10" fmla="*/ 11 w 20"/>
                <a:gd name="T11" fmla="*/ 10 h 17"/>
                <a:gd name="T12" fmla="*/ 8 w 20"/>
                <a:gd name="T13" fmla="*/ 12 h 17"/>
                <a:gd name="T14" fmla="*/ 4 w 20"/>
                <a:gd name="T15" fmla="*/ 14 h 17"/>
                <a:gd name="T16" fmla="*/ 0 w 20"/>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7">
                  <a:moveTo>
                    <a:pt x="19" y="0"/>
                  </a:moveTo>
                  <a:lnTo>
                    <a:pt x="18" y="2"/>
                  </a:lnTo>
                  <a:lnTo>
                    <a:pt x="17" y="3"/>
                  </a:lnTo>
                  <a:lnTo>
                    <a:pt x="15" y="5"/>
                  </a:lnTo>
                  <a:lnTo>
                    <a:pt x="13" y="8"/>
                  </a:lnTo>
                  <a:lnTo>
                    <a:pt x="11" y="10"/>
                  </a:lnTo>
                  <a:lnTo>
                    <a:pt x="8" y="12"/>
                  </a:lnTo>
                  <a:lnTo>
                    <a:pt x="4" y="14"/>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96" name="Freeform 347"/>
            <p:cNvSpPr>
              <a:spLocks/>
            </p:cNvSpPr>
            <p:nvPr/>
          </p:nvSpPr>
          <p:spPr bwMode="auto">
            <a:xfrm>
              <a:off x="2912" y="1815"/>
              <a:ext cx="17" cy="17"/>
            </a:xfrm>
            <a:custGeom>
              <a:avLst/>
              <a:gdLst>
                <a:gd name="T0" fmla="*/ 16 w 17"/>
                <a:gd name="T1" fmla="*/ 0 h 17"/>
                <a:gd name="T2" fmla="*/ 14 w 17"/>
                <a:gd name="T3" fmla="*/ 1 h 17"/>
                <a:gd name="T4" fmla="*/ 14 w 17"/>
                <a:gd name="T5" fmla="*/ 3 h 17"/>
                <a:gd name="T6" fmla="*/ 13 w 17"/>
                <a:gd name="T7" fmla="*/ 6 h 17"/>
                <a:gd name="T8" fmla="*/ 10 w 17"/>
                <a:gd name="T9" fmla="*/ 9 h 17"/>
                <a:gd name="T10" fmla="*/ 9 w 17"/>
                <a:gd name="T11" fmla="*/ 11 h 17"/>
                <a:gd name="T12" fmla="*/ 6 w 17"/>
                <a:gd name="T13" fmla="*/ 14 h 17"/>
                <a:gd name="T14" fmla="*/ 4 w 17"/>
                <a:gd name="T15" fmla="*/ 16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0"/>
                  </a:moveTo>
                  <a:lnTo>
                    <a:pt x="14" y="1"/>
                  </a:lnTo>
                  <a:lnTo>
                    <a:pt x="14" y="3"/>
                  </a:lnTo>
                  <a:lnTo>
                    <a:pt x="13" y="6"/>
                  </a:lnTo>
                  <a:lnTo>
                    <a:pt x="10" y="9"/>
                  </a:lnTo>
                  <a:lnTo>
                    <a:pt x="9" y="11"/>
                  </a:lnTo>
                  <a:lnTo>
                    <a:pt x="6" y="14"/>
                  </a:lnTo>
                  <a:lnTo>
                    <a:pt x="4" y="16"/>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97" name="Freeform 348"/>
            <p:cNvSpPr>
              <a:spLocks/>
            </p:cNvSpPr>
            <p:nvPr/>
          </p:nvSpPr>
          <p:spPr bwMode="auto">
            <a:xfrm>
              <a:off x="2902" y="1810"/>
              <a:ext cx="17" cy="21"/>
            </a:xfrm>
            <a:custGeom>
              <a:avLst/>
              <a:gdLst>
                <a:gd name="T0" fmla="*/ 16 w 17"/>
                <a:gd name="T1" fmla="*/ 0 h 21"/>
                <a:gd name="T2" fmla="*/ 14 w 17"/>
                <a:gd name="T3" fmla="*/ 2 h 21"/>
                <a:gd name="T4" fmla="*/ 14 w 17"/>
                <a:gd name="T5" fmla="*/ 4 h 21"/>
                <a:gd name="T6" fmla="*/ 13 w 17"/>
                <a:gd name="T7" fmla="*/ 6 h 21"/>
                <a:gd name="T8" fmla="*/ 12 w 17"/>
                <a:gd name="T9" fmla="*/ 9 h 21"/>
                <a:gd name="T10" fmla="*/ 11 w 17"/>
                <a:gd name="T11" fmla="*/ 12 h 21"/>
                <a:gd name="T12" fmla="*/ 8 w 17"/>
                <a:gd name="T13" fmla="*/ 15 h 21"/>
                <a:gd name="T14" fmla="*/ 4 w 17"/>
                <a:gd name="T15" fmla="*/ 17 h 21"/>
                <a:gd name="T16" fmla="*/ 0 w 17"/>
                <a:gd name="T17" fmla="*/ 2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1">
                  <a:moveTo>
                    <a:pt x="16" y="0"/>
                  </a:moveTo>
                  <a:lnTo>
                    <a:pt x="14" y="2"/>
                  </a:lnTo>
                  <a:lnTo>
                    <a:pt x="14" y="4"/>
                  </a:lnTo>
                  <a:lnTo>
                    <a:pt x="13" y="6"/>
                  </a:lnTo>
                  <a:lnTo>
                    <a:pt x="12" y="9"/>
                  </a:lnTo>
                  <a:lnTo>
                    <a:pt x="11" y="12"/>
                  </a:lnTo>
                  <a:lnTo>
                    <a:pt x="8" y="15"/>
                  </a:lnTo>
                  <a:lnTo>
                    <a:pt x="4" y="17"/>
                  </a:lnTo>
                  <a:lnTo>
                    <a:pt x="0" y="2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98" name="Freeform 349"/>
            <p:cNvSpPr>
              <a:spLocks/>
            </p:cNvSpPr>
            <p:nvPr/>
          </p:nvSpPr>
          <p:spPr bwMode="auto">
            <a:xfrm>
              <a:off x="2908" y="1810"/>
              <a:ext cx="17" cy="17"/>
            </a:xfrm>
            <a:custGeom>
              <a:avLst/>
              <a:gdLst>
                <a:gd name="T0" fmla="*/ 16 w 17"/>
                <a:gd name="T1" fmla="*/ 0 h 17"/>
                <a:gd name="T2" fmla="*/ 14 w 17"/>
                <a:gd name="T3" fmla="*/ 1 h 17"/>
                <a:gd name="T4" fmla="*/ 12 w 17"/>
                <a:gd name="T5" fmla="*/ 4 h 17"/>
                <a:gd name="T6" fmla="*/ 10 w 17"/>
                <a:gd name="T7" fmla="*/ 6 h 17"/>
                <a:gd name="T8" fmla="*/ 8 w 17"/>
                <a:gd name="T9" fmla="*/ 9 h 17"/>
                <a:gd name="T10" fmla="*/ 6 w 17"/>
                <a:gd name="T11" fmla="*/ 12 h 17"/>
                <a:gd name="T12" fmla="*/ 4 w 17"/>
                <a:gd name="T13" fmla="*/ 13 h 17"/>
                <a:gd name="T14" fmla="*/ 2 w 17"/>
                <a:gd name="T15" fmla="*/ 14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0"/>
                  </a:moveTo>
                  <a:lnTo>
                    <a:pt x="14" y="1"/>
                  </a:lnTo>
                  <a:lnTo>
                    <a:pt x="12" y="4"/>
                  </a:lnTo>
                  <a:lnTo>
                    <a:pt x="10" y="6"/>
                  </a:lnTo>
                  <a:lnTo>
                    <a:pt x="8" y="9"/>
                  </a:lnTo>
                  <a:lnTo>
                    <a:pt x="6" y="12"/>
                  </a:lnTo>
                  <a:lnTo>
                    <a:pt x="4" y="13"/>
                  </a:lnTo>
                  <a:lnTo>
                    <a:pt x="2" y="14"/>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699" name="Freeform 350"/>
            <p:cNvSpPr>
              <a:spLocks/>
            </p:cNvSpPr>
            <p:nvPr/>
          </p:nvSpPr>
          <p:spPr bwMode="auto">
            <a:xfrm>
              <a:off x="2870" y="1827"/>
              <a:ext cx="22" cy="17"/>
            </a:xfrm>
            <a:custGeom>
              <a:avLst/>
              <a:gdLst>
                <a:gd name="T0" fmla="*/ 21 w 22"/>
                <a:gd name="T1" fmla="*/ 0 h 17"/>
                <a:gd name="T2" fmla="*/ 20 w 22"/>
                <a:gd name="T3" fmla="*/ 1 h 17"/>
                <a:gd name="T4" fmla="*/ 18 w 22"/>
                <a:gd name="T5" fmla="*/ 4 h 17"/>
                <a:gd name="T6" fmla="*/ 15 w 22"/>
                <a:gd name="T7" fmla="*/ 6 h 17"/>
                <a:gd name="T8" fmla="*/ 13 w 22"/>
                <a:gd name="T9" fmla="*/ 9 h 17"/>
                <a:gd name="T10" fmla="*/ 9 w 22"/>
                <a:gd name="T11" fmla="*/ 12 h 17"/>
                <a:gd name="T12" fmla="*/ 6 w 22"/>
                <a:gd name="T13" fmla="*/ 13 h 17"/>
                <a:gd name="T14" fmla="*/ 3 w 22"/>
                <a:gd name="T15" fmla="*/ 14 h 17"/>
                <a:gd name="T16" fmla="*/ 0 w 22"/>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7">
                  <a:moveTo>
                    <a:pt x="21" y="0"/>
                  </a:moveTo>
                  <a:lnTo>
                    <a:pt x="20" y="1"/>
                  </a:lnTo>
                  <a:lnTo>
                    <a:pt x="18" y="4"/>
                  </a:lnTo>
                  <a:lnTo>
                    <a:pt x="15" y="6"/>
                  </a:lnTo>
                  <a:lnTo>
                    <a:pt x="13" y="9"/>
                  </a:lnTo>
                  <a:lnTo>
                    <a:pt x="9" y="12"/>
                  </a:lnTo>
                  <a:lnTo>
                    <a:pt x="6" y="13"/>
                  </a:lnTo>
                  <a:lnTo>
                    <a:pt x="3" y="14"/>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00" name="Freeform 351"/>
            <p:cNvSpPr>
              <a:spLocks/>
            </p:cNvSpPr>
            <p:nvPr/>
          </p:nvSpPr>
          <p:spPr bwMode="auto">
            <a:xfrm>
              <a:off x="2873" y="1827"/>
              <a:ext cx="25" cy="17"/>
            </a:xfrm>
            <a:custGeom>
              <a:avLst/>
              <a:gdLst>
                <a:gd name="T0" fmla="*/ 24 w 25"/>
                <a:gd name="T1" fmla="*/ 0 h 17"/>
                <a:gd name="T2" fmla="*/ 23 w 25"/>
                <a:gd name="T3" fmla="*/ 2 h 17"/>
                <a:gd name="T4" fmla="*/ 21 w 25"/>
                <a:gd name="T5" fmla="*/ 4 h 17"/>
                <a:gd name="T6" fmla="*/ 19 w 25"/>
                <a:gd name="T7" fmla="*/ 6 h 17"/>
                <a:gd name="T8" fmla="*/ 15 w 25"/>
                <a:gd name="T9" fmla="*/ 9 h 17"/>
                <a:gd name="T10" fmla="*/ 12 w 25"/>
                <a:gd name="T11" fmla="*/ 13 h 17"/>
                <a:gd name="T12" fmla="*/ 8 w 25"/>
                <a:gd name="T13" fmla="*/ 13 h 17"/>
                <a:gd name="T14" fmla="*/ 4 w 25"/>
                <a:gd name="T15" fmla="*/ 16 h 17"/>
                <a:gd name="T16" fmla="*/ 0 w 25"/>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17">
                  <a:moveTo>
                    <a:pt x="24" y="0"/>
                  </a:moveTo>
                  <a:lnTo>
                    <a:pt x="23" y="2"/>
                  </a:lnTo>
                  <a:lnTo>
                    <a:pt x="21" y="4"/>
                  </a:lnTo>
                  <a:lnTo>
                    <a:pt x="19" y="6"/>
                  </a:lnTo>
                  <a:lnTo>
                    <a:pt x="15" y="9"/>
                  </a:lnTo>
                  <a:lnTo>
                    <a:pt x="12" y="13"/>
                  </a:lnTo>
                  <a:lnTo>
                    <a:pt x="8" y="13"/>
                  </a:lnTo>
                  <a:lnTo>
                    <a:pt x="4" y="16"/>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01" name="Freeform 352"/>
            <p:cNvSpPr>
              <a:spLocks/>
            </p:cNvSpPr>
            <p:nvPr/>
          </p:nvSpPr>
          <p:spPr bwMode="auto">
            <a:xfrm>
              <a:off x="2994" y="1736"/>
              <a:ext cx="17" cy="17"/>
            </a:xfrm>
            <a:custGeom>
              <a:avLst/>
              <a:gdLst>
                <a:gd name="T0" fmla="*/ 16 w 17"/>
                <a:gd name="T1" fmla="*/ 0 h 17"/>
                <a:gd name="T2" fmla="*/ 13 w 17"/>
                <a:gd name="T3" fmla="*/ 10 h 17"/>
                <a:gd name="T4" fmla="*/ 9 w 17"/>
                <a:gd name="T5" fmla="*/ 10 h 17"/>
                <a:gd name="T6" fmla="*/ 4 w 17"/>
                <a:gd name="T7" fmla="*/ 16 h 17"/>
                <a:gd name="T8" fmla="*/ 0 w 1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13" y="10"/>
                  </a:lnTo>
                  <a:lnTo>
                    <a:pt x="9" y="10"/>
                  </a:lnTo>
                  <a:lnTo>
                    <a:pt x="4" y="16"/>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02" name="Freeform 353"/>
            <p:cNvSpPr>
              <a:spLocks/>
            </p:cNvSpPr>
            <p:nvPr/>
          </p:nvSpPr>
          <p:spPr bwMode="auto">
            <a:xfrm>
              <a:off x="2997" y="1717"/>
              <a:ext cx="17" cy="17"/>
            </a:xfrm>
            <a:custGeom>
              <a:avLst/>
              <a:gdLst>
                <a:gd name="T0" fmla="*/ 16 w 17"/>
                <a:gd name="T1" fmla="*/ 16 h 17"/>
                <a:gd name="T2" fmla="*/ 14 w 17"/>
                <a:gd name="T3" fmla="*/ 16 h 17"/>
                <a:gd name="T4" fmla="*/ 12 w 17"/>
                <a:gd name="T5" fmla="*/ 10 h 17"/>
                <a:gd name="T6" fmla="*/ 10 w 17"/>
                <a:gd name="T7" fmla="*/ 10 h 17"/>
                <a:gd name="T8" fmla="*/ 8 w 17"/>
                <a:gd name="T9" fmla="*/ 5 h 17"/>
                <a:gd name="T10" fmla="*/ 7 w 17"/>
                <a:gd name="T11" fmla="*/ 5 h 17"/>
                <a:gd name="T12" fmla="*/ 5 w 17"/>
                <a:gd name="T13" fmla="*/ 0 h 17"/>
                <a:gd name="T14" fmla="*/ 3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4" y="16"/>
                  </a:lnTo>
                  <a:lnTo>
                    <a:pt x="12" y="10"/>
                  </a:lnTo>
                  <a:lnTo>
                    <a:pt x="10" y="10"/>
                  </a:lnTo>
                  <a:lnTo>
                    <a:pt x="8" y="5"/>
                  </a:lnTo>
                  <a:lnTo>
                    <a:pt x="7" y="5"/>
                  </a:lnTo>
                  <a:lnTo>
                    <a:pt x="5" y="0"/>
                  </a:lnTo>
                  <a:lnTo>
                    <a:pt x="3" y="0"/>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03" name="Freeform 354"/>
            <p:cNvSpPr>
              <a:spLocks/>
            </p:cNvSpPr>
            <p:nvPr/>
          </p:nvSpPr>
          <p:spPr bwMode="auto">
            <a:xfrm>
              <a:off x="2980" y="1775"/>
              <a:ext cx="17" cy="17"/>
            </a:xfrm>
            <a:custGeom>
              <a:avLst/>
              <a:gdLst>
                <a:gd name="T0" fmla="*/ 16 w 17"/>
                <a:gd name="T1" fmla="*/ 0 h 17"/>
                <a:gd name="T2" fmla="*/ 14 w 17"/>
                <a:gd name="T3" fmla="*/ 1 h 17"/>
                <a:gd name="T4" fmla="*/ 13 w 17"/>
                <a:gd name="T5" fmla="*/ 4 h 17"/>
                <a:gd name="T6" fmla="*/ 12 w 17"/>
                <a:gd name="T7" fmla="*/ 7 h 17"/>
                <a:gd name="T8" fmla="*/ 9 w 17"/>
                <a:gd name="T9" fmla="*/ 10 h 17"/>
                <a:gd name="T10" fmla="*/ 6 w 17"/>
                <a:gd name="T11" fmla="*/ 11 h 17"/>
                <a:gd name="T12" fmla="*/ 5 w 17"/>
                <a:gd name="T13" fmla="*/ 14 h 17"/>
                <a:gd name="T14" fmla="*/ 2 w 17"/>
                <a:gd name="T15" fmla="*/ 16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0"/>
                  </a:moveTo>
                  <a:lnTo>
                    <a:pt x="14" y="1"/>
                  </a:lnTo>
                  <a:lnTo>
                    <a:pt x="13" y="4"/>
                  </a:lnTo>
                  <a:lnTo>
                    <a:pt x="12" y="7"/>
                  </a:lnTo>
                  <a:lnTo>
                    <a:pt x="9" y="10"/>
                  </a:lnTo>
                  <a:lnTo>
                    <a:pt x="6" y="11"/>
                  </a:lnTo>
                  <a:lnTo>
                    <a:pt x="5" y="14"/>
                  </a:lnTo>
                  <a:lnTo>
                    <a:pt x="2" y="16"/>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04" name="Freeform 355"/>
            <p:cNvSpPr>
              <a:spLocks/>
            </p:cNvSpPr>
            <p:nvPr/>
          </p:nvSpPr>
          <p:spPr bwMode="auto">
            <a:xfrm>
              <a:off x="2991" y="1746"/>
              <a:ext cx="17" cy="17"/>
            </a:xfrm>
            <a:custGeom>
              <a:avLst/>
              <a:gdLst>
                <a:gd name="T0" fmla="*/ 16 w 17"/>
                <a:gd name="T1" fmla="*/ 0 h 17"/>
                <a:gd name="T2" fmla="*/ 12 w 17"/>
                <a:gd name="T3" fmla="*/ 5 h 17"/>
                <a:gd name="T4" fmla="*/ 8 w 17"/>
                <a:gd name="T5" fmla="*/ 10 h 17"/>
                <a:gd name="T6" fmla="*/ 5 w 17"/>
                <a:gd name="T7" fmla="*/ 13 h 17"/>
                <a:gd name="T8" fmla="*/ 0 w 1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12" y="5"/>
                  </a:lnTo>
                  <a:lnTo>
                    <a:pt x="8" y="10"/>
                  </a:lnTo>
                  <a:lnTo>
                    <a:pt x="5" y="13"/>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05" name="Freeform 356"/>
            <p:cNvSpPr>
              <a:spLocks/>
            </p:cNvSpPr>
            <p:nvPr/>
          </p:nvSpPr>
          <p:spPr bwMode="auto">
            <a:xfrm>
              <a:off x="2899" y="1809"/>
              <a:ext cx="17" cy="17"/>
            </a:xfrm>
            <a:custGeom>
              <a:avLst/>
              <a:gdLst>
                <a:gd name="T0" fmla="*/ 16 w 17"/>
                <a:gd name="T1" fmla="*/ 0 h 17"/>
                <a:gd name="T2" fmla="*/ 16 w 17"/>
                <a:gd name="T3" fmla="*/ 1 h 17"/>
                <a:gd name="T4" fmla="*/ 14 w 17"/>
                <a:gd name="T5" fmla="*/ 3 h 17"/>
                <a:gd name="T6" fmla="*/ 14 w 17"/>
                <a:gd name="T7" fmla="*/ 6 h 17"/>
                <a:gd name="T8" fmla="*/ 12 w 17"/>
                <a:gd name="T9" fmla="*/ 8 h 17"/>
                <a:gd name="T10" fmla="*/ 11 w 17"/>
                <a:gd name="T11" fmla="*/ 10 h 17"/>
                <a:gd name="T12" fmla="*/ 8 w 17"/>
                <a:gd name="T13" fmla="*/ 13 h 17"/>
                <a:gd name="T14" fmla="*/ 4 w 17"/>
                <a:gd name="T15" fmla="*/ 15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0"/>
                  </a:moveTo>
                  <a:lnTo>
                    <a:pt x="16" y="1"/>
                  </a:lnTo>
                  <a:lnTo>
                    <a:pt x="14" y="3"/>
                  </a:lnTo>
                  <a:lnTo>
                    <a:pt x="14" y="6"/>
                  </a:lnTo>
                  <a:lnTo>
                    <a:pt x="12" y="8"/>
                  </a:lnTo>
                  <a:lnTo>
                    <a:pt x="11" y="10"/>
                  </a:lnTo>
                  <a:lnTo>
                    <a:pt x="8" y="13"/>
                  </a:lnTo>
                  <a:lnTo>
                    <a:pt x="4" y="15"/>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06" name="Freeform 357"/>
            <p:cNvSpPr>
              <a:spLocks/>
            </p:cNvSpPr>
            <p:nvPr/>
          </p:nvSpPr>
          <p:spPr bwMode="auto">
            <a:xfrm>
              <a:off x="2864" y="1829"/>
              <a:ext cx="17" cy="17"/>
            </a:xfrm>
            <a:custGeom>
              <a:avLst/>
              <a:gdLst>
                <a:gd name="T0" fmla="*/ 16 w 17"/>
                <a:gd name="T1" fmla="*/ 0 h 17"/>
                <a:gd name="T2" fmla="*/ 14 w 17"/>
                <a:gd name="T3" fmla="*/ 1 h 17"/>
                <a:gd name="T4" fmla="*/ 13 w 17"/>
                <a:gd name="T5" fmla="*/ 3 h 17"/>
                <a:gd name="T6" fmla="*/ 11 w 17"/>
                <a:gd name="T7" fmla="*/ 6 h 17"/>
                <a:gd name="T8" fmla="*/ 9 w 17"/>
                <a:gd name="T9" fmla="*/ 8 h 17"/>
                <a:gd name="T10" fmla="*/ 7 w 17"/>
                <a:gd name="T11" fmla="*/ 11 h 17"/>
                <a:gd name="T12" fmla="*/ 4 w 17"/>
                <a:gd name="T13" fmla="*/ 12 h 17"/>
                <a:gd name="T14" fmla="*/ 2 w 17"/>
                <a:gd name="T15" fmla="*/ 14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0"/>
                  </a:moveTo>
                  <a:lnTo>
                    <a:pt x="14" y="1"/>
                  </a:lnTo>
                  <a:lnTo>
                    <a:pt x="13" y="3"/>
                  </a:lnTo>
                  <a:lnTo>
                    <a:pt x="11" y="6"/>
                  </a:lnTo>
                  <a:lnTo>
                    <a:pt x="9" y="8"/>
                  </a:lnTo>
                  <a:lnTo>
                    <a:pt x="7" y="11"/>
                  </a:lnTo>
                  <a:lnTo>
                    <a:pt x="4" y="12"/>
                  </a:lnTo>
                  <a:lnTo>
                    <a:pt x="2" y="14"/>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07" name="Freeform 358"/>
            <p:cNvSpPr>
              <a:spLocks/>
            </p:cNvSpPr>
            <p:nvPr/>
          </p:nvSpPr>
          <p:spPr bwMode="auto">
            <a:xfrm>
              <a:off x="2845" y="1830"/>
              <a:ext cx="21" cy="17"/>
            </a:xfrm>
            <a:custGeom>
              <a:avLst/>
              <a:gdLst>
                <a:gd name="T0" fmla="*/ 20 w 21"/>
                <a:gd name="T1" fmla="*/ 0 h 17"/>
                <a:gd name="T2" fmla="*/ 18 w 21"/>
                <a:gd name="T3" fmla="*/ 1 h 17"/>
                <a:gd name="T4" fmla="*/ 16 w 21"/>
                <a:gd name="T5" fmla="*/ 5 h 17"/>
                <a:gd name="T6" fmla="*/ 14 w 21"/>
                <a:gd name="T7" fmla="*/ 7 h 17"/>
                <a:gd name="T8" fmla="*/ 12 w 21"/>
                <a:gd name="T9" fmla="*/ 10 h 17"/>
                <a:gd name="T10" fmla="*/ 9 w 21"/>
                <a:gd name="T11" fmla="*/ 12 h 17"/>
                <a:gd name="T12" fmla="*/ 6 w 21"/>
                <a:gd name="T13" fmla="*/ 14 h 17"/>
                <a:gd name="T14" fmla="*/ 3 w 21"/>
                <a:gd name="T15" fmla="*/ 16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17">
                  <a:moveTo>
                    <a:pt x="20" y="0"/>
                  </a:moveTo>
                  <a:lnTo>
                    <a:pt x="18" y="1"/>
                  </a:lnTo>
                  <a:lnTo>
                    <a:pt x="16" y="5"/>
                  </a:lnTo>
                  <a:lnTo>
                    <a:pt x="14" y="7"/>
                  </a:lnTo>
                  <a:lnTo>
                    <a:pt x="12" y="10"/>
                  </a:lnTo>
                  <a:lnTo>
                    <a:pt x="9" y="12"/>
                  </a:lnTo>
                  <a:lnTo>
                    <a:pt x="6" y="14"/>
                  </a:lnTo>
                  <a:lnTo>
                    <a:pt x="3" y="16"/>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08" name="Freeform 359"/>
            <p:cNvSpPr>
              <a:spLocks/>
            </p:cNvSpPr>
            <p:nvPr/>
          </p:nvSpPr>
          <p:spPr bwMode="auto">
            <a:xfrm>
              <a:off x="2860" y="1834"/>
              <a:ext cx="17" cy="17"/>
            </a:xfrm>
            <a:custGeom>
              <a:avLst/>
              <a:gdLst>
                <a:gd name="T0" fmla="*/ 16 w 17"/>
                <a:gd name="T1" fmla="*/ 0 h 17"/>
                <a:gd name="T2" fmla="*/ 14 w 17"/>
                <a:gd name="T3" fmla="*/ 0 h 17"/>
                <a:gd name="T4" fmla="*/ 12 w 17"/>
                <a:gd name="T5" fmla="*/ 5 h 17"/>
                <a:gd name="T6" fmla="*/ 11 w 17"/>
                <a:gd name="T7" fmla="*/ 5 h 17"/>
                <a:gd name="T8" fmla="*/ 9 w 17"/>
                <a:gd name="T9" fmla="*/ 10 h 17"/>
                <a:gd name="T10" fmla="*/ 8 w 17"/>
                <a:gd name="T11" fmla="*/ 10 h 17"/>
                <a:gd name="T12" fmla="*/ 6 w 17"/>
                <a:gd name="T13" fmla="*/ 16 h 17"/>
                <a:gd name="T14" fmla="*/ 3 w 17"/>
                <a:gd name="T15" fmla="*/ 16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0"/>
                  </a:moveTo>
                  <a:lnTo>
                    <a:pt x="14" y="0"/>
                  </a:lnTo>
                  <a:lnTo>
                    <a:pt x="12" y="5"/>
                  </a:lnTo>
                  <a:lnTo>
                    <a:pt x="11" y="5"/>
                  </a:lnTo>
                  <a:lnTo>
                    <a:pt x="9" y="10"/>
                  </a:lnTo>
                  <a:lnTo>
                    <a:pt x="8" y="10"/>
                  </a:lnTo>
                  <a:lnTo>
                    <a:pt x="6" y="16"/>
                  </a:lnTo>
                  <a:lnTo>
                    <a:pt x="3" y="16"/>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09" name="Freeform 360"/>
            <p:cNvSpPr>
              <a:spLocks/>
            </p:cNvSpPr>
            <p:nvPr/>
          </p:nvSpPr>
          <p:spPr bwMode="auto">
            <a:xfrm>
              <a:off x="2835" y="1828"/>
              <a:ext cx="18" cy="17"/>
            </a:xfrm>
            <a:custGeom>
              <a:avLst/>
              <a:gdLst>
                <a:gd name="T0" fmla="*/ 17 w 18"/>
                <a:gd name="T1" fmla="*/ 8 h 17"/>
                <a:gd name="T2" fmla="*/ 16 w 18"/>
                <a:gd name="T3" fmla="*/ 16 h 17"/>
                <a:gd name="T4" fmla="*/ 14 w 18"/>
                <a:gd name="T5" fmla="*/ 16 h 17"/>
                <a:gd name="T6" fmla="*/ 12 w 18"/>
                <a:gd name="T7" fmla="*/ 16 h 17"/>
                <a:gd name="T8" fmla="*/ 9 w 18"/>
                <a:gd name="T9" fmla="*/ 16 h 17"/>
                <a:gd name="T10" fmla="*/ 7 w 18"/>
                <a:gd name="T11" fmla="*/ 16 h 17"/>
                <a:gd name="T12" fmla="*/ 4 w 18"/>
                <a:gd name="T13" fmla="*/ 8 h 17"/>
                <a:gd name="T14" fmla="*/ 2 w 18"/>
                <a:gd name="T15" fmla="*/ 8 h 17"/>
                <a:gd name="T16" fmla="*/ 0 w 18"/>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7">
                  <a:moveTo>
                    <a:pt x="17" y="8"/>
                  </a:moveTo>
                  <a:lnTo>
                    <a:pt x="16" y="16"/>
                  </a:lnTo>
                  <a:lnTo>
                    <a:pt x="14" y="16"/>
                  </a:lnTo>
                  <a:lnTo>
                    <a:pt x="12" y="16"/>
                  </a:lnTo>
                  <a:lnTo>
                    <a:pt x="9" y="16"/>
                  </a:lnTo>
                  <a:lnTo>
                    <a:pt x="7" y="16"/>
                  </a:lnTo>
                  <a:lnTo>
                    <a:pt x="4" y="8"/>
                  </a:lnTo>
                  <a:lnTo>
                    <a:pt x="2" y="8"/>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10" name="Freeform 361"/>
            <p:cNvSpPr>
              <a:spLocks/>
            </p:cNvSpPr>
            <p:nvPr/>
          </p:nvSpPr>
          <p:spPr bwMode="auto">
            <a:xfrm>
              <a:off x="2830" y="1828"/>
              <a:ext cx="17" cy="17"/>
            </a:xfrm>
            <a:custGeom>
              <a:avLst/>
              <a:gdLst>
                <a:gd name="T0" fmla="*/ 16 w 17"/>
                <a:gd name="T1" fmla="*/ 0 h 17"/>
                <a:gd name="T2" fmla="*/ 14 w 17"/>
                <a:gd name="T3" fmla="*/ 2 h 17"/>
                <a:gd name="T4" fmla="*/ 13 w 17"/>
                <a:gd name="T5" fmla="*/ 8 h 17"/>
                <a:gd name="T6" fmla="*/ 12 w 17"/>
                <a:gd name="T7" fmla="*/ 10 h 17"/>
                <a:gd name="T8" fmla="*/ 10 w 17"/>
                <a:gd name="T9" fmla="*/ 13 h 17"/>
                <a:gd name="T10" fmla="*/ 8 w 17"/>
                <a:gd name="T11" fmla="*/ 16 h 17"/>
                <a:gd name="T12" fmla="*/ 4 w 17"/>
                <a:gd name="T13" fmla="*/ 16 h 17"/>
                <a:gd name="T14" fmla="*/ 0 w 17"/>
                <a:gd name="T15" fmla="*/ 13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7">
                  <a:moveTo>
                    <a:pt x="16" y="0"/>
                  </a:moveTo>
                  <a:lnTo>
                    <a:pt x="14" y="2"/>
                  </a:lnTo>
                  <a:lnTo>
                    <a:pt x="13" y="8"/>
                  </a:lnTo>
                  <a:lnTo>
                    <a:pt x="12" y="10"/>
                  </a:lnTo>
                  <a:lnTo>
                    <a:pt x="10" y="13"/>
                  </a:lnTo>
                  <a:lnTo>
                    <a:pt x="8" y="16"/>
                  </a:lnTo>
                  <a:lnTo>
                    <a:pt x="4" y="16"/>
                  </a:lnTo>
                  <a:lnTo>
                    <a:pt x="0" y="13"/>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11" name="Freeform 362"/>
            <p:cNvSpPr>
              <a:spLocks/>
            </p:cNvSpPr>
            <p:nvPr/>
          </p:nvSpPr>
          <p:spPr bwMode="auto">
            <a:xfrm>
              <a:off x="2837" y="1832"/>
              <a:ext cx="17" cy="17"/>
            </a:xfrm>
            <a:custGeom>
              <a:avLst/>
              <a:gdLst>
                <a:gd name="T0" fmla="*/ 16 w 17"/>
                <a:gd name="T1" fmla="*/ 0 h 17"/>
                <a:gd name="T2" fmla="*/ 14 w 17"/>
                <a:gd name="T3" fmla="*/ 0 h 17"/>
                <a:gd name="T4" fmla="*/ 13 w 17"/>
                <a:gd name="T5" fmla="*/ 5 h 17"/>
                <a:gd name="T6" fmla="*/ 12 w 17"/>
                <a:gd name="T7" fmla="*/ 5 h 17"/>
                <a:gd name="T8" fmla="*/ 11 w 17"/>
                <a:gd name="T9" fmla="*/ 10 h 17"/>
                <a:gd name="T10" fmla="*/ 8 w 17"/>
                <a:gd name="T11" fmla="*/ 16 h 17"/>
                <a:gd name="T12" fmla="*/ 6 w 17"/>
                <a:gd name="T13" fmla="*/ 16 h 17"/>
                <a:gd name="T14" fmla="*/ 2 w 17"/>
                <a:gd name="T15" fmla="*/ 16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0"/>
                  </a:moveTo>
                  <a:lnTo>
                    <a:pt x="14" y="0"/>
                  </a:lnTo>
                  <a:lnTo>
                    <a:pt x="13" y="5"/>
                  </a:lnTo>
                  <a:lnTo>
                    <a:pt x="12" y="5"/>
                  </a:lnTo>
                  <a:lnTo>
                    <a:pt x="11" y="10"/>
                  </a:lnTo>
                  <a:lnTo>
                    <a:pt x="8" y="16"/>
                  </a:lnTo>
                  <a:lnTo>
                    <a:pt x="6" y="16"/>
                  </a:lnTo>
                  <a:lnTo>
                    <a:pt x="2" y="16"/>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12" name="Freeform 363"/>
            <p:cNvSpPr>
              <a:spLocks/>
            </p:cNvSpPr>
            <p:nvPr/>
          </p:nvSpPr>
          <p:spPr bwMode="auto">
            <a:xfrm>
              <a:off x="2812" y="1823"/>
              <a:ext cx="19" cy="17"/>
            </a:xfrm>
            <a:custGeom>
              <a:avLst/>
              <a:gdLst>
                <a:gd name="T0" fmla="*/ 18 w 19"/>
                <a:gd name="T1" fmla="*/ 0 h 17"/>
                <a:gd name="T2" fmla="*/ 17 w 19"/>
                <a:gd name="T3" fmla="*/ 4 h 17"/>
                <a:gd name="T4" fmla="*/ 15 w 19"/>
                <a:gd name="T5" fmla="*/ 4 h 17"/>
                <a:gd name="T6" fmla="*/ 13 w 19"/>
                <a:gd name="T7" fmla="*/ 8 h 17"/>
                <a:gd name="T8" fmla="*/ 11 w 19"/>
                <a:gd name="T9" fmla="*/ 12 h 17"/>
                <a:gd name="T10" fmla="*/ 9 w 19"/>
                <a:gd name="T11" fmla="*/ 12 h 17"/>
                <a:gd name="T12" fmla="*/ 6 w 19"/>
                <a:gd name="T13" fmla="*/ 16 h 17"/>
                <a:gd name="T14" fmla="*/ 3 w 19"/>
                <a:gd name="T15" fmla="*/ 16 h 17"/>
                <a:gd name="T16" fmla="*/ 0 w 19"/>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17">
                  <a:moveTo>
                    <a:pt x="18" y="0"/>
                  </a:moveTo>
                  <a:lnTo>
                    <a:pt x="17" y="4"/>
                  </a:lnTo>
                  <a:lnTo>
                    <a:pt x="15" y="4"/>
                  </a:lnTo>
                  <a:lnTo>
                    <a:pt x="13" y="8"/>
                  </a:lnTo>
                  <a:lnTo>
                    <a:pt x="11" y="12"/>
                  </a:lnTo>
                  <a:lnTo>
                    <a:pt x="9" y="12"/>
                  </a:lnTo>
                  <a:lnTo>
                    <a:pt x="6" y="16"/>
                  </a:lnTo>
                  <a:lnTo>
                    <a:pt x="3" y="16"/>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13" name="Freeform 364"/>
            <p:cNvSpPr>
              <a:spLocks/>
            </p:cNvSpPr>
            <p:nvPr/>
          </p:nvSpPr>
          <p:spPr bwMode="auto">
            <a:xfrm>
              <a:off x="2822" y="1825"/>
              <a:ext cx="17" cy="17"/>
            </a:xfrm>
            <a:custGeom>
              <a:avLst/>
              <a:gdLst>
                <a:gd name="T0" fmla="*/ 16 w 17"/>
                <a:gd name="T1" fmla="*/ 0 h 17"/>
                <a:gd name="T2" fmla="*/ 14 w 17"/>
                <a:gd name="T3" fmla="*/ 3 h 17"/>
                <a:gd name="T4" fmla="*/ 13 w 17"/>
                <a:gd name="T5" fmla="*/ 3 h 17"/>
                <a:gd name="T6" fmla="*/ 11 w 17"/>
                <a:gd name="T7" fmla="*/ 6 h 17"/>
                <a:gd name="T8" fmla="*/ 10 w 17"/>
                <a:gd name="T9" fmla="*/ 9 h 17"/>
                <a:gd name="T10" fmla="*/ 7 w 17"/>
                <a:gd name="T11" fmla="*/ 12 h 17"/>
                <a:gd name="T12" fmla="*/ 5 w 17"/>
                <a:gd name="T13" fmla="*/ 16 h 17"/>
                <a:gd name="T14" fmla="*/ 2 w 17"/>
                <a:gd name="T15" fmla="*/ 16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0"/>
                  </a:moveTo>
                  <a:lnTo>
                    <a:pt x="14" y="3"/>
                  </a:lnTo>
                  <a:lnTo>
                    <a:pt x="13" y="3"/>
                  </a:lnTo>
                  <a:lnTo>
                    <a:pt x="11" y="6"/>
                  </a:lnTo>
                  <a:lnTo>
                    <a:pt x="10" y="9"/>
                  </a:lnTo>
                  <a:lnTo>
                    <a:pt x="7" y="12"/>
                  </a:lnTo>
                  <a:lnTo>
                    <a:pt x="5" y="16"/>
                  </a:lnTo>
                  <a:lnTo>
                    <a:pt x="2" y="16"/>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14" name="Freeform 365"/>
            <p:cNvSpPr>
              <a:spLocks/>
            </p:cNvSpPr>
            <p:nvPr/>
          </p:nvSpPr>
          <p:spPr bwMode="auto">
            <a:xfrm>
              <a:off x="2803" y="1810"/>
              <a:ext cx="17" cy="17"/>
            </a:xfrm>
            <a:custGeom>
              <a:avLst/>
              <a:gdLst>
                <a:gd name="T0" fmla="*/ 16 w 17"/>
                <a:gd name="T1" fmla="*/ 16 h 17"/>
                <a:gd name="T2" fmla="*/ 13 w 17"/>
                <a:gd name="T3" fmla="*/ 16 h 17"/>
                <a:gd name="T4" fmla="*/ 12 w 17"/>
                <a:gd name="T5" fmla="*/ 16 h 17"/>
                <a:gd name="T6" fmla="*/ 11 w 17"/>
                <a:gd name="T7" fmla="*/ 16 h 17"/>
                <a:gd name="T8" fmla="*/ 9 w 17"/>
                <a:gd name="T9" fmla="*/ 16 h 17"/>
                <a:gd name="T10" fmla="*/ 8 w 17"/>
                <a:gd name="T11" fmla="*/ 12 h 17"/>
                <a:gd name="T12" fmla="*/ 5 w 17"/>
                <a:gd name="T13" fmla="*/ 9 h 17"/>
                <a:gd name="T14" fmla="*/ 3 w 17"/>
                <a:gd name="T15" fmla="*/ 6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3" y="16"/>
                  </a:lnTo>
                  <a:lnTo>
                    <a:pt x="12" y="16"/>
                  </a:lnTo>
                  <a:lnTo>
                    <a:pt x="11" y="16"/>
                  </a:lnTo>
                  <a:lnTo>
                    <a:pt x="9" y="16"/>
                  </a:lnTo>
                  <a:lnTo>
                    <a:pt x="8" y="12"/>
                  </a:lnTo>
                  <a:lnTo>
                    <a:pt x="5" y="9"/>
                  </a:lnTo>
                  <a:lnTo>
                    <a:pt x="3" y="6"/>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15" name="Freeform 366"/>
            <p:cNvSpPr>
              <a:spLocks/>
            </p:cNvSpPr>
            <p:nvPr/>
          </p:nvSpPr>
          <p:spPr bwMode="auto">
            <a:xfrm>
              <a:off x="2803" y="1817"/>
              <a:ext cx="20" cy="17"/>
            </a:xfrm>
            <a:custGeom>
              <a:avLst/>
              <a:gdLst>
                <a:gd name="T0" fmla="*/ 19 w 20"/>
                <a:gd name="T1" fmla="*/ 13 h 17"/>
                <a:gd name="T2" fmla="*/ 17 w 20"/>
                <a:gd name="T3" fmla="*/ 13 h 17"/>
                <a:gd name="T4" fmla="*/ 15 w 20"/>
                <a:gd name="T5" fmla="*/ 16 h 17"/>
                <a:gd name="T6" fmla="*/ 13 w 20"/>
                <a:gd name="T7" fmla="*/ 16 h 17"/>
                <a:gd name="T8" fmla="*/ 11 w 20"/>
                <a:gd name="T9" fmla="*/ 16 h 17"/>
                <a:gd name="T10" fmla="*/ 8 w 20"/>
                <a:gd name="T11" fmla="*/ 16 h 17"/>
                <a:gd name="T12" fmla="*/ 5 w 20"/>
                <a:gd name="T13" fmla="*/ 13 h 17"/>
                <a:gd name="T14" fmla="*/ 2 w 20"/>
                <a:gd name="T15" fmla="*/ 8 h 17"/>
                <a:gd name="T16" fmla="*/ 0 w 20"/>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7">
                  <a:moveTo>
                    <a:pt x="19" y="13"/>
                  </a:moveTo>
                  <a:lnTo>
                    <a:pt x="17" y="13"/>
                  </a:lnTo>
                  <a:lnTo>
                    <a:pt x="15" y="16"/>
                  </a:lnTo>
                  <a:lnTo>
                    <a:pt x="13" y="16"/>
                  </a:lnTo>
                  <a:lnTo>
                    <a:pt x="11" y="16"/>
                  </a:lnTo>
                  <a:lnTo>
                    <a:pt x="8" y="16"/>
                  </a:lnTo>
                  <a:lnTo>
                    <a:pt x="5" y="13"/>
                  </a:lnTo>
                  <a:lnTo>
                    <a:pt x="2" y="8"/>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16" name="Freeform 367"/>
            <p:cNvSpPr>
              <a:spLocks/>
            </p:cNvSpPr>
            <p:nvPr/>
          </p:nvSpPr>
          <p:spPr bwMode="auto">
            <a:xfrm>
              <a:off x="2780" y="1800"/>
              <a:ext cx="19" cy="17"/>
            </a:xfrm>
            <a:custGeom>
              <a:avLst/>
              <a:gdLst>
                <a:gd name="T0" fmla="*/ 18 w 19"/>
                <a:gd name="T1" fmla="*/ 16 h 17"/>
                <a:gd name="T2" fmla="*/ 17 w 19"/>
                <a:gd name="T3" fmla="*/ 16 h 17"/>
                <a:gd name="T4" fmla="*/ 15 w 19"/>
                <a:gd name="T5" fmla="*/ 16 h 17"/>
                <a:gd name="T6" fmla="*/ 12 w 19"/>
                <a:gd name="T7" fmla="*/ 16 h 17"/>
                <a:gd name="T8" fmla="*/ 10 w 19"/>
                <a:gd name="T9" fmla="*/ 13 h 17"/>
                <a:gd name="T10" fmla="*/ 8 w 19"/>
                <a:gd name="T11" fmla="*/ 10 h 17"/>
                <a:gd name="T12" fmla="*/ 5 w 19"/>
                <a:gd name="T13" fmla="*/ 8 h 17"/>
                <a:gd name="T14" fmla="*/ 2 w 19"/>
                <a:gd name="T15" fmla="*/ 5 h 17"/>
                <a:gd name="T16" fmla="*/ 0 w 19"/>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17">
                  <a:moveTo>
                    <a:pt x="18" y="16"/>
                  </a:moveTo>
                  <a:lnTo>
                    <a:pt x="17" y="16"/>
                  </a:lnTo>
                  <a:lnTo>
                    <a:pt x="15" y="16"/>
                  </a:lnTo>
                  <a:lnTo>
                    <a:pt x="12" y="16"/>
                  </a:lnTo>
                  <a:lnTo>
                    <a:pt x="10" y="13"/>
                  </a:lnTo>
                  <a:lnTo>
                    <a:pt x="8" y="10"/>
                  </a:lnTo>
                  <a:lnTo>
                    <a:pt x="5" y="8"/>
                  </a:lnTo>
                  <a:lnTo>
                    <a:pt x="2" y="5"/>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17" name="Freeform 368"/>
            <p:cNvSpPr>
              <a:spLocks/>
            </p:cNvSpPr>
            <p:nvPr/>
          </p:nvSpPr>
          <p:spPr bwMode="auto">
            <a:xfrm>
              <a:off x="2791" y="1810"/>
              <a:ext cx="17" cy="17"/>
            </a:xfrm>
            <a:custGeom>
              <a:avLst/>
              <a:gdLst>
                <a:gd name="T0" fmla="*/ 16 w 17"/>
                <a:gd name="T1" fmla="*/ 0 h 17"/>
                <a:gd name="T2" fmla="*/ 15 w 17"/>
                <a:gd name="T3" fmla="*/ 4 h 17"/>
                <a:gd name="T4" fmla="*/ 13 w 17"/>
                <a:gd name="T5" fmla="*/ 4 h 17"/>
                <a:gd name="T6" fmla="*/ 12 w 17"/>
                <a:gd name="T7" fmla="*/ 12 h 17"/>
                <a:gd name="T8" fmla="*/ 10 w 17"/>
                <a:gd name="T9" fmla="*/ 12 h 17"/>
                <a:gd name="T10" fmla="*/ 8 w 17"/>
                <a:gd name="T11" fmla="*/ 16 h 17"/>
                <a:gd name="T12" fmla="*/ 5 w 17"/>
                <a:gd name="T13" fmla="*/ 16 h 17"/>
                <a:gd name="T14" fmla="*/ 3 w 17"/>
                <a:gd name="T15" fmla="*/ 12 h 17"/>
                <a:gd name="T16" fmla="*/ 0 w 17"/>
                <a:gd name="T17" fmla="*/ 8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0"/>
                  </a:moveTo>
                  <a:lnTo>
                    <a:pt x="15" y="4"/>
                  </a:lnTo>
                  <a:lnTo>
                    <a:pt x="13" y="4"/>
                  </a:lnTo>
                  <a:lnTo>
                    <a:pt x="12" y="12"/>
                  </a:lnTo>
                  <a:lnTo>
                    <a:pt x="10" y="12"/>
                  </a:lnTo>
                  <a:lnTo>
                    <a:pt x="8" y="16"/>
                  </a:lnTo>
                  <a:lnTo>
                    <a:pt x="5" y="16"/>
                  </a:lnTo>
                  <a:lnTo>
                    <a:pt x="3" y="12"/>
                  </a:lnTo>
                  <a:lnTo>
                    <a:pt x="0" y="8"/>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18" name="Freeform 369"/>
            <p:cNvSpPr>
              <a:spLocks/>
            </p:cNvSpPr>
            <p:nvPr/>
          </p:nvSpPr>
          <p:spPr bwMode="auto">
            <a:xfrm>
              <a:off x="2817" y="1820"/>
              <a:ext cx="17" cy="17"/>
            </a:xfrm>
            <a:custGeom>
              <a:avLst/>
              <a:gdLst>
                <a:gd name="T0" fmla="*/ 16 w 17"/>
                <a:gd name="T1" fmla="*/ 16 h 17"/>
                <a:gd name="T2" fmla="*/ 14 w 17"/>
                <a:gd name="T3" fmla="*/ 16 h 17"/>
                <a:gd name="T4" fmla="*/ 12 w 17"/>
                <a:gd name="T5" fmla="*/ 16 h 17"/>
                <a:gd name="T6" fmla="*/ 10 w 17"/>
                <a:gd name="T7" fmla="*/ 16 h 17"/>
                <a:gd name="T8" fmla="*/ 8 w 17"/>
                <a:gd name="T9" fmla="*/ 12 h 17"/>
                <a:gd name="T10" fmla="*/ 6 w 17"/>
                <a:gd name="T11" fmla="*/ 12 h 17"/>
                <a:gd name="T12" fmla="*/ 4 w 17"/>
                <a:gd name="T13" fmla="*/ 9 h 17"/>
                <a:gd name="T14" fmla="*/ 2 w 17"/>
                <a:gd name="T15" fmla="*/ 3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4" y="16"/>
                  </a:lnTo>
                  <a:lnTo>
                    <a:pt x="12" y="16"/>
                  </a:lnTo>
                  <a:lnTo>
                    <a:pt x="10" y="16"/>
                  </a:lnTo>
                  <a:lnTo>
                    <a:pt x="8" y="12"/>
                  </a:lnTo>
                  <a:lnTo>
                    <a:pt x="6" y="12"/>
                  </a:lnTo>
                  <a:lnTo>
                    <a:pt x="4" y="9"/>
                  </a:lnTo>
                  <a:lnTo>
                    <a:pt x="2" y="3"/>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19" name="Freeform 370"/>
            <p:cNvSpPr>
              <a:spLocks/>
            </p:cNvSpPr>
            <p:nvPr/>
          </p:nvSpPr>
          <p:spPr bwMode="auto">
            <a:xfrm>
              <a:off x="2769" y="1792"/>
              <a:ext cx="19" cy="17"/>
            </a:xfrm>
            <a:custGeom>
              <a:avLst/>
              <a:gdLst>
                <a:gd name="T0" fmla="*/ 18 w 19"/>
                <a:gd name="T1" fmla="*/ 16 h 17"/>
                <a:gd name="T2" fmla="*/ 16 w 19"/>
                <a:gd name="T3" fmla="*/ 16 h 17"/>
                <a:gd name="T4" fmla="*/ 14 w 19"/>
                <a:gd name="T5" fmla="*/ 16 h 17"/>
                <a:gd name="T6" fmla="*/ 12 w 19"/>
                <a:gd name="T7" fmla="*/ 16 h 17"/>
                <a:gd name="T8" fmla="*/ 10 w 19"/>
                <a:gd name="T9" fmla="*/ 12 h 17"/>
                <a:gd name="T10" fmla="*/ 7 w 19"/>
                <a:gd name="T11" fmla="*/ 12 h 17"/>
                <a:gd name="T12" fmla="*/ 5 w 19"/>
                <a:gd name="T13" fmla="*/ 9 h 17"/>
                <a:gd name="T14" fmla="*/ 2 w 19"/>
                <a:gd name="T15" fmla="*/ 3 h 17"/>
                <a:gd name="T16" fmla="*/ 0 w 19"/>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17">
                  <a:moveTo>
                    <a:pt x="18" y="16"/>
                  </a:moveTo>
                  <a:lnTo>
                    <a:pt x="16" y="16"/>
                  </a:lnTo>
                  <a:lnTo>
                    <a:pt x="14" y="16"/>
                  </a:lnTo>
                  <a:lnTo>
                    <a:pt x="12" y="16"/>
                  </a:lnTo>
                  <a:lnTo>
                    <a:pt x="10" y="12"/>
                  </a:lnTo>
                  <a:lnTo>
                    <a:pt x="7" y="12"/>
                  </a:lnTo>
                  <a:lnTo>
                    <a:pt x="5" y="9"/>
                  </a:lnTo>
                  <a:lnTo>
                    <a:pt x="2" y="3"/>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20" name="Freeform 371"/>
            <p:cNvSpPr>
              <a:spLocks/>
            </p:cNvSpPr>
            <p:nvPr/>
          </p:nvSpPr>
          <p:spPr bwMode="auto">
            <a:xfrm>
              <a:off x="2749" y="1745"/>
              <a:ext cx="24" cy="17"/>
            </a:xfrm>
            <a:custGeom>
              <a:avLst/>
              <a:gdLst>
                <a:gd name="T0" fmla="*/ 23 w 24"/>
                <a:gd name="T1" fmla="*/ 0 h 17"/>
                <a:gd name="T2" fmla="*/ 22 w 24"/>
                <a:gd name="T3" fmla="*/ 0 h 17"/>
                <a:gd name="T4" fmla="*/ 20 w 24"/>
                <a:gd name="T5" fmla="*/ 8 h 17"/>
                <a:gd name="T6" fmla="*/ 17 w 24"/>
                <a:gd name="T7" fmla="*/ 8 h 17"/>
                <a:gd name="T8" fmla="*/ 14 w 24"/>
                <a:gd name="T9" fmla="*/ 8 h 17"/>
                <a:gd name="T10" fmla="*/ 10 w 24"/>
                <a:gd name="T11" fmla="*/ 16 h 17"/>
                <a:gd name="T12" fmla="*/ 6 w 24"/>
                <a:gd name="T13" fmla="*/ 16 h 17"/>
                <a:gd name="T14" fmla="*/ 2 w 24"/>
                <a:gd name="T15" fmla="*/ 16 h 17"/>
                <a:gd name="T16" fmla="*/ 0 w 24"/>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7">
                  <a:moveTo>
                    <a:pt x="23" y="0"/>
                  </a:moveTo>
                  <a:lnTo>
                    <a:pt x="22" y="0"/>
                  </a:lnTo>
                  <a:lnTo>
                    <a:pt x="20" y="8"/>
                  </a:lnTo>
                  <a:lnTo>
                    <a:pt x="17" y="8"/>
                  </a:lnTo>
                  <a:lnTo>
                    <a:pt x="14" y="8"/>
                  </a:lnTo>
                  <a:lnTo>
                    <a:pt x="10" y="16"/>
                  </a:lnTo>
                  <a:lnTo>
                    <a:pt x="6" y="16"/>
                  </a:lnTo>
                  <a:lnTo>
                    <a:pt x="2" y="16"/>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21" name="Freeform 372"/>
            <p:cNvSpPr>
              <a:spLocks/>
            </p:cNvSpPr>
            <p:nvPr/>
          </p:nvSpPr>
          <p:spPr bwMode="auto">
            <a:xfrm>
              <a:off x="2749" y="1714"/>
              <a:ext cx="24" cy="17"/>
            </a:xfrm>
            <a:custGeom>
              <a:avLst/>
              <a:gdLst>
                <a:gd name="T0" fmla="*/ 23 w 24"/>
                <a:gd name="T1" fmla="*/ 16 h 17"/>
                <a:gd name="T2" fmla="*/ 22 w 24"/>
                <a:gd name="T3" fmla="*/ 12 h 17"/>
                <a:gd name="T4" fmla="*/ 19 w 24"/>
                <a:gd name="T5" fmla="*/ 9 h 17"/>
                <a:gd name="T6" fmla="*/ 16 w 24"/>
                <a:gd name="T7" fmla="*/ 9 h 17"/>
                <a:gd name="T8" fmla="*/ 13 w 24"/>
                <a:gd name="T9" fmla="*/ 6 h 17"/>
                <a:gd name="T10" fmla="*/ 9 w 24"/>
                <a:gd name="T11" fmla="*/ 6 h 17"/>
                <a:gd name="T12" fmla="*/ 6 w 24"/>
                <a:gd name="T13" fmla="*/ 3 h 17"/>
                <a:gd name="T14" fmla="*/ 2 w 24"/>
                <a:gd name="T15" fmla="*/ 0 h 17"/>
                <a:gd name="T16" fmla="*/ 0 w 24"/>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7">
                  <a:moveTo>
                    <a:pt x="23" y="16"/>
                  </a:moveTo>
                  <a:lnTo>
                    <a:pt x="22" y="12"/>
                  </a:lnTo>
                  <a:lnTo>
                    <a:pt x="19" y="9"/>
                  </a:lnTo>
                  <a:lnTo>
                    <a:pt x="16" y="9"/>
                  </a:lnTo>
                  <a:lnTo>
                    <a:pt x="13" y="6"/>
                  </a:lnTo>
                  <a:lnTo>
                    <a:pt x="9" y="6"/>
                  </a:lnTo>
                  <a:lnTo>
                    <a:pt x="6" y="3"/>
                  </a:lnTo>
                  <a:lnTo>
                    <a:pt x="2" y="0"/>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22" name="Freeform 373"/>
            <p:cNvSpPr>
              <a:spLocks/>
            </p:cNvSpPr>
            <p:nvPr/>
          </p:nvSpPr>
          <p:spPr bwMode="auto">
            <a:xfrm>
              <a:off x="2761" y="1730"/>
              <a:ext cx="17" cy="17"/>
            </a:xfrm>
            <a:custGeom>
              <a:avLst/>
              <a:gdLst>
                <a:gd name="T0" fmla="*/ 16 w 17"/>
                <a:gd name="T1" fmla="*/ 16 h 17"/>
                <a:gd name="T2" fmla="*/ 12 w 17"/>
                <a:gd name="T3" fmla="*/ 16 h 17"/>
                <a:gd name="T4" fmla="*/ 8 w 17"/>
                <a:gd name="T5" fmla="*/ 16 h 17"/>
                <a:gd name="T6" fmla="*/ 3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12" y="16"/>
                  </a:lnTo>
                  <a:lnTo>
                    <a:pt x="8" y="16"/>
                  </a:lnTo>
                  <a:lnTo>
                    <a:pt x="3" y="16"/>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23" name="Freeform 374"/>
            <p:cNvSpPr>
              <a:spLocks/>
            </p:cNvSpPr>
            <p:nvPr/>
          </p:nvSpPr>
          <p:spPr bwMode="auto">
            <a:xfrm>
              <a:off x="2746" y="1779"/>
              <a:ext cx="23" cy="17"/>
            </a:xfrm>
            <a:custGeom>
              <a:avLst/>
              <a:gdLst>
                <a:gd name="T0" fmla="*/ 22 w 23"/>
                <a:gd name="T1" fmla="*/ 0 h 17"/>
                <a:gd name="T2" fmla="*/ 21 w 23"/>
                <a:gd name="T3" fmla="*/ 2 h 17"/>
                <a:gd name="T4" fmla="*/ 19 w 23"/>
                <a:gd name="T5" fmla="*/ 4 h 17"/>
                <a:gd name="T6" fmla="*/ 16 w 23"/>
                <a:gd name="T7" fmla="*/ 6 h 17"/>
                <a:gd name="T8" fmla="*/ 12 w 23"/>
                <a:gd name="T9" fmla="*/ 11 h 17"/>
                <a:gd name="T10" fmla="*/ 9 w 23"/>
                <a:gd name="T11" fmla="*/ 13 h 17"/>
                <a:gd name="T12" fmla="*/ 6 w 23"/>
                <a:gd name="T13" fmla="*/ 16 h 17"/>
                <a:gd name="T14" fmla="*/ 2 w 23"/>
                <a:gd name="T15" fmla="*/ 16 h 17"/>
                <a:gd name="T16" fmla="*/ 0 w 23"/>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17">
                  <a:moveTo>
                    <a:pt x="22" y="0"/>
                  </a:moveTo>
                  <a:lnTo>
                    <a:pt x="21" y="2"/>
                  </a:lnTo>
                  <a:lnTo>
                    <a:pt x="19" y="4"/>
                  </a:lnTo>
                  <a:lnTo>
                    <a:pt x="16" y="6"/>
                  </a:lnTo>
                  <a:lnTo>
                    <a:pt x="12" y="11"/>
                  </a:lnTo>
                  <a:lnTo>
                    <a:pt x="9" y="13"/>
                  </a:lnTo>
                  <a:lnTo>
                    <a:pt x="6" y="16"/>
                  </a:lnTo>
                  <a:lnTo>
                    <a:pt x="2" y="16"/>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24" name="Freeform 375"/>
            <p:cNvSpPr>
              <a:spLocks/>
            </p:cNvSpPr>
            <p:nvPr/>
          </p:nvSpPr>
          <p:spPr bwMode="auto">
            <a:xfrm>
              <a:off x="2749" y="1781"/>
              <a:ext cx="24" cy="17"/>
            </a:xfrm>
            <a:custGeom>
              <a:avLst/>
              <a:gdLst>
                <a:gd name="T0" fmla="*/ 23 w 24"/>
                <a:gd name="T1" fmla="*/ 0 h 17"/>
                <a:gd name="T2" fmla="*/ 22 w 24"/>
                <a:gd name="T3" fmla="*/ 1 h 17"/>
                <a:gd name="T4" fmla="*/ 19 w 24"/>
                <a:gd name="T5" fmla="*/ 3 h 17"/>
                <a:gd name="T6" fmla="*/ 17 w 24"/>
                <a:gd name="T7" fmla="*/ 7 h 17"/>
                <a:gd name="T8" fmla="*/ 13 w 24"/>
                <a:gd name="T9" fmla="*/ 10 h 17"/>
                <a:gd name="T10" fmla="*/ 10 w 24"/>
                <a:gd name="T11" fmla="*/ 14 h 17"/>
                <a:gd name="T12" fmla="*/ 6 w 24"/>
                <a:gd name="T13" fmla="*/ 16 h 17"/>
                <a:gd name="T14" fmla="*/ 3 w 24"/>
                <a:gd name="T15" fmla="*/ 16 h 17"/>
                <a:gd name="T16" fmla="*/ 0 w 24"/>
                <a:gd name="T17" fmla="*/ 14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7">
                  <a:moveTo>
                    <a:pt x="23" y="0"/>
                  </a:moveTo>
                  <a:lnTo>
                    <a:pt x="22" y="1"/>
                  </a:lnTo>
                  <a:lnTo>
                    <a:pt x="19" y="3"/>
                  </a:lnTo>
                  <a:lnTo>
                    <a:pt x="17" y="7"/>
                  </a:lnTo>
                  <a:lnTo>
                    <a:pt x="13" y="10"/>
                  </a:lnTo>
                  <a:lnTo>
                    <a:pt x="10" y="14"/>
                  </a:lnTo>
                  <a:lnTo>
                    <a:pt x="6" y="16"/>
                  </a:lnTo>
                  <a:lnTo>
                    <a:pt x="3" y="16"/>
                  </a:lnTo>
                  <a:lnTo>
                    <a:pt x="0" y="14"/>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25" name="Freeform 376"/>
            <p:cNvSpPr>
              <a:spLocks/>
            </p:cNvSpPr>
            <p:nvPr/>
          </p:nvSpPr>
          <p:spPr bwMode="auto">
            <a:xfrm>
              <a:off x="2761" y="1786"/>
              <a:ext cx="17" cy="17"/>
            </a:xfrm>
            <a:custGeom>
              <a:avLst/>
              <a:gdLst>
                <a:gd name="T0" fmla="*/ 16 w 17"/>
                <a:gd name="T1" fmla="*/ 16 h 17"/>
                <a:gd name="T2" fmla="*/ 15 w 17"/>
                <a:gd name="T3" fmla="*/ 16 h 17"/>
                <a:gd name="T4" fmla="*/ 13 w 17"/>
                <a:gd name="T5" fmla="*/ 16 h 17"/>
                <a:gd name="T6" fmla="*/ 11 w 17"/>
                <a:gd name="T7" fmla="*/ 16 h 17"/>
                <a:gd name="T8" fmla="*/ 9 w 17"/>
                <a:gd name="T9" fmla="*/ 16 h 17"/>
                <a:gd name="T10" fmla="*/ 6 w 17"/>
                <a:gd name="T11" fmla="*/ 10 h 17"/>
                <a:gd name="T12" fmla="*/ 4 w 17"/>
                <a:gd name="T13" fmla="*/ 10 h 17"/>
                <a:gd name="T14" fmla="*/ 2 w 17"/>
                <a:gd name="T15" fmla="*/ 5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5" y="16"/>
                  </a:lnTo>
                  <a:lnTo>
                    <a:pt x="13" y="16"/>
                  </a:lnTo>
                  <a:lnTo>
                    <a:pt x="11" y="16"/>
                  </a:lnTo>
                  <a:lnTo>
                    <a:pt x="9" y="16"/>
                  </a:lnTo>
                  <a:lnTo>
                    <a:pt x="6" y="10"/>
                  </a:lnTo>
                  <a:lnTo>
                    <a:pt x="4" y="10"/>
                  </a:lnTo>
                  <a:lnTo>
                    <a:pt x="2" y="5"/>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26" name="Freeform 377"/>
            <p:cNvSpPr>
              <a:spLocks/>
            </p:cNvSpPr>
            <p:nvPr/>
          </p:nvSpPr>
          <p:spPr bwMode="auto">
            <a:xfrm>
              <a:off x="2757" y="1722"/>
              <a:ext cx="17" cy="17"/>
            </a:xfrm>
            <a:custGeom>
              <a:avLst/>
              <a:gdLst>
                <a:gd name="T0" fmla="*/ 16 w 17"/>
                <a:gd name="T1" fmla="*/ 16 h 17"/>
                <a:gd name="T2" fmla="*/ 14 w 17"/>
                <a:gd name="T3" fmla="*/ 16 h 17"/>
                <a:gd name="T4" fmla="*/ 13 w 17"/>
                <a:gd name="T5" fmla="*/ 10 h 17"/>
                <a:gd name="T6" fmla="*/ 11 w 17"/>
                <a:gd name="T7" fmla="*/ 10 h 17"/>
                <a:gd name="T8" fmla="*/ 8 w 17"/>
                <a:gd name="T9" fmla="*/ 10 h 17"/>
                <a:gd name="T10" fmla="*/ 6 w 17"/>
                <a:gd name="T11" fmla="*/ 5 h 17"/>
                <a:gd name="T12" fmla="*/ 3 w 17"/>
                <a:gd name="T13" fmla="*/ 5 h 17"/>
                <a:gd name="T14" fmla="*/ 1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4" y="16"/>
                  </a:lnTo>
                  <a:lnTo>
                    <a:pt x="13" y="10"/>
                  </a:lnTo>
                  <a:lnTo>
                    <a:pt x="11" y="10"/>
                  </a:lnTo>
                  <a:lnTo>
                    <a:pt x="8" y="10"/>
                  </a:lnTo>
                  <a:lnTo>
                    <a:pt x="6" y="5"/>
                  </a:lnTo>
                  <a:lnTo>
                    <a:pt x="3" y="5"/>
                  </a:lnTo>
                  <a:lnTo>
                    <a:pt x="1" y="0"/>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27" name="Freeform 378"/>
            <p:cNvSpPr>
              <a:spLocks/>
            </p:cNvSpPr>
            <p:nvPr/>
          </p:nvSpPr>
          <p:spPr bwMode="auto">
            <a:xfrm>
              <a:off x="2757" y="1703"/>
              <a:ext cx="17" cy="17"/>
            </a:xfrm>
            <a:custGeom>
              <a:avLst/>
              <a:gdLst>
                <a:gd name="T0" fmla="*/ 16 w 17"/>
                <a:gd name="T1" fmla="*/ 16 h 17"/>
                <a:gd name="T2" fmla="*/ 13 w 17"/>
                <a:gd name="T3" fmla="*/ 16 h 17"/>
                <a:gd name="T4" fmla="*/ 8 w 17"/>
                <a:gd name="T5" fmla="*/ 8 h 17"/>
                <a:gd name="T6" fmla="*/ 3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13" y="16"/>
                  </a:lnTo>
                  <a:lnTo>
                    <a:pt x="8" y="8"/>
                  </a:lnTo>
                  <a:lnTo>
                    <a:pt x="3" y="0"/>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28" name="Freeform 379"/>
            <p:cNvSpPr>
              <a:spLocks/>
            </p:cNvSpPr>
            <p:nvPr/>
          </p:nvSpPr>
          <p:spPr bwMode="auto">
            <a:xfrm>
              <a:off x="2892" y="1720"/>
              <a:ext cx="17" cy="17"/>
            </a:xfrm>
            <a:custGeom>
              <a:avLst/>
              <a:gdLst>
                <a:gd name="T0" fmla="*/ 16 w 17"/>
                <a:gd name="T1" fmla="*/ 16 h 17"/>
                <a:gd name="T2" fmla="*/ 13 w 17"/>
                <a:gd name="T3" fmla="*/ 12 h 17"/>
                <a:gd name="T4" fmla="*/ 9 w 17"/>
                <a:gd name="T5" fmla="*/ 8 h 17"/>
                <a:gd name="T6" fmla="*/ 4 w 17"/>
                <a:gd name="T7" fmla="*/ 4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13" y="12"/>
                  </a:lnTo>
                  <a:lnTo>
                    <a:pt x="9" y="8"/>
                  </a:lnTo>
                  <a:lnTo>
                    <a:pt x="4" y="4"/>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29" name="Freeform 380"/>
            <p:cNvSpPr>
              <a:spLocks/>
            </p:cNvSpPr>
            <p:nvPr/>
          </p:nvSpPr>
          <p:spPr bwMode="auto">
            <a:xfrm>
              <a:off x="2886" y="1740"/>
              <a:ext cx="17" cy="17"/>
            </a:xfrm>
            <a:custGeom>
              <a:avLst/>
              <a:gdLst>
                <a:gd name="T0" fmla="*/ 16 w 17"/>
                <a:gd name="T1" fmla="*/ 0 h 17"/>
                <a:gd name="T2" fmla="*/ 14 w 17"/>
                <a:gd name="T3" fmla="*/ 0 h 17"/>
                <a:gd name="T4" fmla="*/ 10 w 17"/>
                <a:gd name="T5" fmla="*/ 16 h 17"/>
                <a:gd name="T6" fmla="*/ 4 w 17"/>
                <a:gd name="T7" fmla="*/ 16 h 17"/>
                <a:gd name="T8" fmla="*/ 0 w 1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14" y="0"/>
                  </a:lnTo>
                  <a:lnTo>
                    <a:pt x="10" y="16"/>
                  </a:lnTo>
                  <a:lnTo>
                    <a:pt x="4" y="16"/>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30" name="Freeform 381"/>
            <p:cNvSpPr>
              <a:spLocks/>
            </p:cNvSpPr>
            <p:nvPr/>
          </p:nvSpPr>
          <p:spPr bwMode="auto">
            <a:xfrm>
              <a:off x="2895" y="1683"/>
              <a:ext cx="17" cy="17"/>
            </a:xfrm>
            <a:custGeom>
              <a:avLst/>
              <a:gdLst>
                <a:gd name="T0" fmla="*/ 16 w 17"/>
                <a:gd name="T1" fmla="*/ 16 h 17"/>
                <a:gd name="T2" fmla="*/ 16 w 17"/>
                <a:gd name="T3" fmla="*/ 16 h 17"/>
                <a:gd name="T4" fmla="*/ 14 w 17"/>
                <a:gd name="T5" fmla="*/ 12 h 17"/>
                <a:gd name="T6" fmla="*/ 12 w 17"/>
                <a:gd name="T7" fmla="*/ 12 h 17"/>
                <a:gd name="T8" fmla="*/ 11 w 17"/>
                <a:gd name="T9" fmla="*/ 8 h 17"/>
                <a:gd name="T10" fmla="*/ 8 w 17"/>
                <a:gd name="T11" fmla="*/ 4 h 17"/>
                <a:gd name="T12" fmla="*/ 4 w 17"/>
                <a:gd name="T13" fmla="*/ 4 h 17"/>
                <a:gd name="T14" fmla="*/ 3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6" y="16"/>
                  </a:lnTo>
                  <a:lnTo>
                    <a:pt x="14" y="12"/>
                  </a:lnTo>
                  <a:lnTo>
                    <a:pt x="12" y="12"/>
                  </a:lnTo>
                  <a:lnTo>
                    <a:pt x="11" y="8"/>
                  </a:lnTo>
                  <a:lnTo>
                    <a:pt x="8" y="4"/>
                  </a:lnTo>
                  <a:lnTo>
                    <a:pt x="4" y="4"/>
                  </a:lnTo>
                  <a:lnTo>
                    <a:pt x="3" y="0"/>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31" name="Freeform 382"/>
            <p:cNvSpPr>
              <a:spLocks/>
            </p:cNvSpPr>
            <p:nvPr/>
          </p:nvSpPr>
          <p:spPr bwMode="auto">
            <a:xfrm>
              <a:off x="2873" y="1813"/>
              <a:ext cx="17" cy="17"/>
            </a:xfrm>
            <a:custGeom>
              <a:avLst/>
              <a:gdLst>
                <a:gd name="T0" fmla="*/ 16 w 17"/>
                <a:gd name="T1" fmla="*/ 0 h 17"/>
                <a:gd name="T2" fmla="*/ 14 w 17"/>
                <a:gd name="T3" fmla="*/ 4 h 17"/>
                <a:gd name="T4" fmla="*/ 13 w 17"/>
                <a:gd name="T5" fmla="*/ 4 h 17"/>
                <a:gd name="T6" fmla="*/ 11 w 17"/>
                <a:gd name="T7" fmla="*/ 8 h 17"/>
                <a:gd name="T8" fmla="*/ 9 w 17"/>
                <a:gd name="T9" fmla="*/ 12 h 17"/>
                <a:gd name="T10" fmla="*/ 7 w 17"/>
                <a:gd name="T11" fmla="*/ 16 h 17"/>
                <a:gd name="T12" fmla="*/ 5 w 17"/>
                <a:gd name="T13" fmla="*/ 16 h 17"/>
                <a:gd name="T14" fmla="*/ 2 w 17"/>
                <a:gd name="T15" fmla="*/ 16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0"/>
                  </a:moveTo>
                  <a:lnTo>
                    <a:pt x="14" y="4"/>
                  </a:lnTo>
                  <a:lnTo>
                    <a:pt x="13" y="4"/>
                  </a:lnTo>
                  <a:lnTo>
                    <a:pt x="11" y="8"/>
                  </a:lnTo>
                  <a:lnTo>
                    <a:pt x="9" y="12"/>
                  </a:lnTo>
                  <a:lnTo>
                    <a:pt x="7" y="16"/>
                  </a:lnTo>
                  <a:lnTo>
                    <a:pt x="5" y="16"/>
                  </a:lnTo>
                  <a:lnTo>
                    <a:pt x="2" y="16"/>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32" name="Freeform 383"/>
            <p:cNvSpPr>
              <a:spLocks/>
            </p:cNvSpPr>
            <p:nvPr/>
          </p:nvSpPr>
          <p:spPr bwMode="auto">
            <a:xfrm>
              <a:off x="2905" y="1779"/>
              <a:ext cx="17" cy="17"/>
            </a:xfrm>
            <a:custGeom>
              <a:avLst/>
              <a:gdLst>
                <a:gd name="T0" fmla="*/ 16 w 17"/>
                <a:gd name="T1" fmla="*/ 0 h 17"/>
                <a:gd name="T2" fmla="*/ 16 w 17"/>
                <a:gd name="T3" fmla="*/ 2 h 17"/>
                <a:gd name="T4" fmla="*/ 14 w 17"/>
                <a:gd name="T5" fmla="*/ 4 h 17"/>
                <a:gd name="T6" fmla="*/ 12 w 17"/>
                <a:gd name="T7" fmla="*/ 8 h 17"/>
                <a:gd name="T8" fmla="*/ 10 w 17"/>
                <a:gd name="T9" fmla="*/ 10 h 17"/>
                <a:gd name="T10" fmla="*/ 8 w 17"/>
                <a:gd name="T11" fmla="*/ 12 h 17"/>
                <a:gd name="T12" fmla="*/ 4 w 17"/>
                <a:gd name="T13" fmla="*/ 14 h 17"/>
                <a:gd name="T14" fmla="*/ 2 w 17"/>
                <a:gd name="T15" fmla="*/ 16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0"/>
                  </a:moveTo>
                  <a:lnTo>
                    <a:pt x="16" y="2"/>
                  </a:lnTo>
                  <a:lnTo>
                    <a:pt x="14" y="4"/>
                  </a:lnTo>
                  <a:lnTo>
                    <a:pt x="12" y="8"/>
                  </a:lnTo>
                  <a:lnTo>
                    <a:pt x="10" y="10"/>
                  </a:lnTo>
                  <a:lnTo>
                    <a:pt x="8" y="12"/>
                  </a:lnTo>
                  <a:lnTo>
                    <a:pt x="4" y="14"/>
                  </a:lnTo>
                  <a:lnTo>
                    <a:pt x="2" y="16"/>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33" name="Freeform 384"/>
            <p:cNvSpPr>
              <a:spLocks/>
            </p:cNvSpPr>
            <p:nvPr/>
          </p:nvSpPr>
          <p:spPr bwMode="auto">
            <a:xfrm>
              <a:off x="2853" y="1751"/>
              <a:ext cx="20" cy="1"/>
            </a:xfrm>
            <a:custGeom>
              <a:avLst/>
              <a:gdLst>
                <a:gd name="T0" fmla="*/ 19 w 20"/>
                <a:gd name="T1" fmla="*/ 0 h 1"/>
                <a:gd name="T2" fmla="*/ 16 w 20"/>
                <a:gd name="T3" fmla="*/ 0 h 1"/>
                <a:gd name="T4" fmla="*/ 11 w 20"/>
                <a:gd name="T5" fmla="*/ 0 h 1"/>
                <a:gd name="T6" fmla="*/ 5 w 20"/>
                <a:gd name="T7" fmla="*/ 0 h 1"/>
                <a:gd name="T8" fmla="*/ 0 w 20"/>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
                  <a:moveTo>
                    <a:pt x="19" y="0"/>
                  </a:moveTo>
                  <a:lnTo>
                    <a:pt x="16" y="0"/>
                  </a:lnTo>
                  <a:lnTo>
                    <a:pt x="11" y="0"/>
                  </a:lnTo>
                  <a:lnTo>
                    <a:pt x="5" y="0"/>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34" name="Freeform 385"/>
            <p:cNvSpPr>
              <a:spLocks/>
            </p:cNvSpPr>
            <p:nvPr/>
          </p:nvSpPr>
          <p:spPr bwMode="auto">
            <a:xfrm>
              <a:off x="2881" y="1723"/>
              <a:ext cx="17" cy="17"/>
            </a:xfrm>
            <a:custGeom>
              <a:avLst/>
              <a:gdLst>
                <a:gd name="T0" fmla="*/ 16 w 17"/>
                <a:gd name="T1" fmla="*/ 16 h 17"/>
                <a:gd name="T2" fmla="*/ 15 w 17"/>
                <a:gd name="T3" fmla="*/ 16 h 17"/>
                <a:gd name="T4" fmla="*/ 13 w 17"/>
                <a:gd name="T5" fmla="*/ 16 h 17"/>
                <a:gd name="T6" fmla="*/ 11 w 17"/>
                <a:gd name="T7" fmla="*/ 8 h 17"/>
                <a:gd name="T8" fmla="*/ 8 w 17"/>
                <a:gd name="T9" fmla="*/ 8 h 17"/>
                <a:gd name="T10" fmla="*/ 6 w 17"/>
                <a:gd name="T11" fmla="*/ 8 h 17"/>
                <a:gd name="T12" fmla="*/ 3 w 17"/>
                <a:gd name="T13" fmla="*/ 0 h 17"/>
                <a:gd name="T14" fmla="*/ 1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5" y="16"/>
                  </a:lnTo>
                  <a:lnTo>
                    <a:pt x="13" y="16"/>
                  </a:lnTo>
                  <a:lnTo>
                    <a:pt x="11" y="8"/>
                  </a:lnTo>
                  <a:lnTo>
                    <a:pt x="8" y="8"/>
                  </a:lnTo>
                  <a:lnTo>
                    <a:pt x="6" y="8"/>
                  </a:lnTo>
                  <a:lnTo>
                    <a:pt x="3" y="0"/>
                  </a:lnTo>
                  <a:lnTo>
                    <a:pt x="1" y="0"/>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35" name="Freeform 386"/>
            <p:cNvSpPr>
              <a:spLocks/>
            </p:cNvSpPr>
            <p:nvPr/>
          </p:nvSpPr>
          <p:spPr bwMode="auto">
            <a:xfrm>
              <a:off x="2889" y="1690"/>
              <a:ext cx="17" cy="17"/>
            </a:xfrm>
            <a:custGeom>
              <a:avLst/>
              <a:gdLst>
                <a:gd name="T0" fmla="*/ 16 w 17"/>
                <a:gd name="T1" fmla="*/ 16 h 17"/>
                <a:gd name="T2" fmla="*/ 14 w 17"/>
                <a:gd name="T3" fmla="*/ 16 h 17"/>
                <a:gd name="T4" fmla="*/ 13 w 17"/>
                <a:gd name="T5" fmla="*/ 12 h 17"/>
                <a:gd name="T6" fmla="*/ 11 w 17"/>
                <a:gd name="T7" fmla="*/ 9 h 17"/>
                <a:gd name="T8" fmla="*/ 9 w 17"/>
                <a:gd name="T9" fmla="*/ 6 h 17"/>
                <a:gd name="T10" fmla="*/ 6 w 17"/>
                <a:gd name="T11" fmla="*/ 6 h 17"/>
                <a:gd name="T12" fmla="*/ 4 w 17"/>
                <a:gd name="T13" fmla="*/ 3 h 17"/>
                <a:gd name="T14" fmla="*/ 2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4" y="16"/>
                  </a:lnTo>
                  <a:lnTo>
                    <a:pt x="13" y="12"/>
                  </a:lnTo>
                  <a:lnTo>
                    <a:pt x="11" y="9"/>
                  </a:lnTo>
                  <a:lnTo>
                    <a:pt x="9" y="6"/>
                  </a:lnTo>
                  <a:lnTo>
                    <a:pt x="6" y="6"/>
                  </a:lnTo>
                  <a:lnTo>
                    <a:pt x="4" y="3"/>
                  </a:lnTo>
                  <a:lnTo>
                    <a:pt x="2" y="0"/>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36" name="Freeform 387"/>
            <p:cNvSpPr>
              <a:spLocks/>
            </p:cNvSpPr>
            <p:nvPr/>
          </p:nvSpPr>
          <p:spPr bwMode="auto">
            <a:xfrm>
              <a:off x="2966" y="1618"/>
              <a:ext cx="17" cy="17"/>
            </a:xfrm>
            <a:custGeom>
              <a:avLst/>
              <a:gdLst>
                <a:gd name="T0" fmla="*/ 16 w 17"/>
                <a:gd name="T1" fmla="*/ 16 h 17"/>
                <a:gd name="T2" fmla="*/ 16 w 17"/>
                <a:gd name="T3" fmla="*/ 14 h 17"/>
                <a:gd name="T4" fmla="*/ 14 w 17"/>
                <a:gd name="T5" fmla="*/ 13 h 17"/>
                <a:gd name="T6" fmla="*/ 12 w 17"/>
                <a:gd name="T7" fmla="*/ 12 h 17"/>
                <a:gd name="T8" fmla="*/ 11 w 17"/>
                <a:gd name="T9" fmla="*/ 8 h 17"/>
                <a:gd name="T10" fmla="*/ 8 w 17"/>
                <a:gd name="T11" fmla="*/ 6 h 17"/>
                <a:gd name="T12" fmla="*/ 6 w 17"/>
                <a:gd name="T13" fmla="*/ 3 h 17"/>
                <a:gd name="T14" fmla="*/ 3 w 17"/>
                <a:gd name="T15" fmla="*/ 1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6" y="14"/>
                  </a:lnTo>
                  <a:lnTo>
                    <a:pt x="14" y="13"/>
                  </a:lnTo>
                  <a:lnTo>
                    <a:pt x="12" y="12"/>
                  </a:lnTo>
                  <a:lnTo>
                    <a:pt x="11" y="8"/>
                  </a:lnTo>
                  <a:lnTo>
                    <a:pt x="8" y="6"/>
                  </a:lnTo>
                  <a:lnTo>
                    <a:pt x="6" y="3"/>
                  </a:lnTo>
                  <a:lnTo>
                    <a:pt x="3" y="1"/>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37" name="Freeform 388"/>
            <p:cNvSpPr>
              <a:spLocks/>
            </p:cNvSpPr>
            <p:nvPr/>
          </p:nvSpPr>
          <p:spPr bwMode="auto">
            <a:xfrm>
              <a:off x="2973" y="1617"/>
              <a:ext cx="17" cy="17"/>
            </a:xfrm>
            <a:custGeom>
              <a:avLst/>
              <a:gdLst>
                <a:gd name="T0" fmla="*/ 16 w 17"/>
                <a:gd name="T1" fmla="*/ 16 h 17"/>
                <a:gd name="T2" fmla="*/ 13 w 17"/>
                <a:gd name="T3" fmla="*/ 14 h 17"/>
                <a:gd name="T4" fmla="*/ 13 w 17"/>
                <a:gd name="T5" fmla="*/ 12 h 17"/>
                <a:gd name="T6" fmla="*/ 11 w 17"/>
                <a:gd name="T7" fmla="*/ 10 h 17"/>
                <a:gd name="T8" fmla="*/ 9 w 17"/>
                <a:gd name="T9" fmla="*/ 8 h 17"/>
                <a:gd name="T10" fmla="*/ 6 w 17"/>
                <a:gd name="T11" fmla="*/ 4 h 17"/>
                <a:gd name="T12" fmla="*/ 4 w 17"/>
                <a:gd name="T13" fmla="*/ 2 h 17"/>
                <a:gd name="T14" fmla="*/ 2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3" y="14"/>
                  </a:lnTo>
                  <a:lnTo>
                    <a:pt x="13" y="12"/>
                  </a:lnTo>
                  <a:lnTo>
                    <a:pt x="11" y="10"/>
                  </a:lnTo>
                  <a:lnTo>
                    <a:pt x="9" y="8"/>
                  </a:lnTo>
                  <a:lnTo>
                    <a:pt x="6" y="4"/>
                  </a:lnTo>
                  <a:lnTo>
                    <a:pt x="4" y="2"/>
                  </a:lnTo>
                  <a:lnTo>
                    <a:pt x="2" y="0"/>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38" name="Freeform 389"/>
            <p:cNvSpPr>
              <a:spLocks/>
            </p:cNvSpPr>
            <p:nvPr/>
          </p:nvSpPr>
          <p:spPr bwMode="auto">
            <a:xfrm>
              <a:off x="2956" y="1612"/>
              <a:ext cx="17" cy="17"/>
            </a:xfrm>
            <a:custGeom>
              <a:avLst/>
              <a:gdLst>
                <a:gd name="T0" fmla="*/ 16 w 17"/>
                <a:gd name="T1" fmla="*/ 16 h 17"/>
                <a:gd name="T2" fmla="*/ 14 w 17"/>
                <a:gd name="T3" fmla="*/ 16 h 17"/>
                <a:gd name="T4" fmla="*/ 14 w 17"/>
                <a:gd name="T5" fmla="*/ 14 h 17"/>
                <a:gd name="T6" fmla="*/ 12 w 17"/>
                <a:gd name="T7" fmla="*/ 12 h 17"/>
                <a:gd name="T8" fmla="*/ 10 w 17"/>
                <a:gd name="T9" fmla="*/ 8 h 17"/>
                <a:gd name="T10" fmla="*/ 8 w 17"/>
                <a:gd name="T11" fmla="*/ 6 h 17"/>
                <a:gd name="T12" fmla="*/ 6 w 17"/>
                <a:gd name="T13" fmla="*/ 4 h 17"/>
                <a:gd name="T14" fmla="*/ 2 w 17"/>
                <a:gd name="T15" fmla="*/ 2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4" y="16"/>
                  </a:lnTo>
                  <a:lnTo>
                    <a:pt x="14" y="14"/>
                  </a:lnTo>
                  <a:lnTo>
                    <a:pt x="12" y="12"/>
                  </a:lnTo>
                  <a:lnTo>
                    <a:pt x="10" y="8"/>
                  </a:lnTo>
                  <a:lnTo>
                    <a:pt x="8" y="6"/>
                  </a:lnTo>
                  <a:lnTo>
                    <a:pt x="6" y="4"/>
                  </a:lnTo>
                  <a:lnTo>
                    <a:pt x="2" y="2"/>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39" name="Freeform 390"/>
            <p:cNvSpPr>
              <a:spLocks/>
            </p:cNvSpPr>
            <p:nvPr/>
          </p:nvSpPr>
          <p:spPr bwMode="auto">
            <a:xfrm>
              <a:off x="2942" y="1605"/>
              <a:ext cx="17" cy="17"/>
            </a:xfrm>
            <a:custGeom>
              <a:avLst/>
              <a:gdLst>
                <a:gd name="T0" fmla="*/ 16 w 17"/>
                <a:gd name="T1" fmla="*/ 16 h 17"/>
                <a:gd name="T2" fmla="*/ 14 w 17"/>
                <a:gd name="T3" fmla="*/ 14 h 17"/>
                <a:gd name="T4" fmla="*/ 12 w 17"/>
                <a:gd name="T5" fmla="*/ 12 h 17"/>
                <a:gd name="T6" fmla="*/ 10 w 17"/>
                <a:gd name="T7" fmla="*/ 9 h 17"/>
                <a:gd name="T8" fmla="*/ 8 w 17"/>
                <a:gd name="T9" fmla="*/ 8 h 17"/>
                <a:gd name="T10" fmla="*/ 5 w 17"/>
                <a:gd name="T11" fmla="*/ 4 h 17"/>
                <a:gd name="T12" fmla="*/ 3 w 17"/>
                <a:gd name="T13" fmla="*/ 3 h 17"/>
                <a:gd name="T14" fmla="*/ 1 w 17"/>
                <a:gd name="T15" fmla="*/ 1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4" y="14"/>
                  </a:lnTo>
                  <a:lnTo>
                    <a:pt x="12" y="12"/>
                  </a:lnTo>
                  <a:lnTo>
                    <a:pt x="10" y="9"/>
                  </a:lnTo>
                  <a:lnTo>
                    <a:pt x="8" y="8"/>
                  </a:lnTo>
                  <a:lnTo>
                    <a:pt x="5" y="4"/>
                  </a:lnTo>
                  <a:lnTo>
                    <a:pt x="3" y="3"/>
                  </a:lnTo>
                  <a:lnTo>
                    <a:pt x="1" y="1"/>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40" name="Freeform 391"/>
            <p:cNvSpPr>
              <a:spLocks/>
            </p:cNvSpPr>
            <p:nvPr/>
          </p:nvSpPr>
          <p:spPr bwMode="auto">
            <a:xfrm>
              <a:off x="2821" y="1590"/>
              <a:ext cx="17" cy="17"/>
            </a:xfrm>
            <a:custGeom>
              <a:avLst/>
              <a:gdLst>
                <a:gd name="T0" fmla="*/ 16 w 17"/>
                <a:gd name="T1" fmla="*/ 16 h 17"/>
                <a:gd name="T2" fmla="*/ 14 w 17"/>
                <a:gd name="T3" fmla="*/ 14 h 17"/>
                <a:gd name="T4" fmla="*/ 12 w 17"/>
                <a:gd name="T5" fmla="*/ 12 h 17"/>
                <a:gd name="T6" fmla="*/ 10 w 17"/>
                <a:gd name="T7" fmla="*/ 10 h 17"/>
                <a:gd name="T8" fmla="*/ 8 w 17"/>
                <a:gd name="T9" fmla="*/ 8 h 17"/>
                <a:gd name="T10" fmla="*/ 7 w 17"/>
                <a:gd name="T11" fmla="*/ 6 h 17"/>
                <a:gd name="T12" fmla="*/ 5 w 17"/>
                <a:gd name="T13" fmla="*/ 4 h 17"/>
                <a:gd name="T14" fmla="*/ 1 w 17"/>
                <a:gd name="T15" fmla="*/ 2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4" y="14"/>
                  </a:lnTo>
                  <a:lnTo>
                    <a:pt x="12" y="12"/>
                  </a:lnTo>
                  <a:lnTo>
                    <a:pt x="10" y="10"/>
                  </a:lnTo>
                  <a:lnTo>
                    <a:pt x="8" y="8"/>
                  </a:lnTo>
                  <a:lnTo>
                    <a:pt x="7" y="6"/>
                  </a:lnTo>
                  <a:lnTo>
                    <a:pt x="5" y="4"/>
                  </a:lnTo>
                  <a:lnTo>
                    <a:pt x="1" y="2"/>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41" name="Freeform 392"/>
            <p:cNvSpPr>
              <a:spLocks/>
            </p:cNvSpPr>
            <p:nvPr/>
          </p:nvSpPr>
          <p:spPr bwMode="auto">
            <a:xfrm>
              <a:off x="2934" y="1604"/>
              <a:ext cx="17" cy="17"/>
            </a:xfrm>
            <a:custGeom>
              <a:avLst/>
              <a:gdLst>
                <a:gd name="T0" fmla="*/ 16 w 17"/>
                <a:gd name="T1" fmla="*/ 16 h 17"/>
                <a:gd name="T2" fmla="*/ 14 w 17"/>
                <a:gd name="T3" fmla="*/ 14 h 17"/>
                <a:gd name="T4" fmla="*/ 14 w 17"/>
                <a:gd name="T5" fmla="*/ 13 h 17"/>
                <a:gd name="T6" fmla="*/ 12 w 17"/>
                <a:gd name="T7" fmla="*/ 10 h 17"/>
                <a:gd name="T8" fmla="*/ 8 w 17"/>
                <a:gd name="T9" fmla="*/ 7 h 17"/>
                <a:gd name="T10" fmla="*/ 7 w 17"/>
                <a:gd name="T11" fmla="*/ 4 h 17"/>
                <a:gd name="T12" fmla="*/ 5 w 17"/>
                <a:gd name="T13" fmla="*/ 2 h 17"/>
                <a:gd name="T14" fmla="*/ 1 w 17"/>
                <a:gd name="T15" fmla="*/ 1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4" y="14"/>
                  </a:lnTo>
                  <a:lnTo>
                    <a:pt x="14" y="13"/>
                  </a:lnTo>
                  <a:lnTo>
                    <a:pt x="12" y="10"/>
                  </a:lnTo>
                  <a:lnTo>
                    <a:pt x="8" y="7"/>
                  </a:lnTo>
                  <a:lnTo>
                    <a:pt x="7" y="4"/>
                  </a:lnTo>
                  <a:lnTo>
                    <a:pt x="5" y="2"/>
                  </a:lnTo>
                  <a:lnTo>
                    <a:pt x="1" y="1"/>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42" name="Freeform 393"/>
            <p:cNvSpPr>
              <a:spLocks/>
            </p:cNvSpPr>
            <p:nvPr/>
          </p:nvSpPr>
          <p:spPr bwMode="auto">
            <a:xfrm>
              <a:off x="2891" y="1585"/>
              <a:ext cx="17" cy="17"/>
            </a:xfrm>
            <a:custGeom>
              <a:avLst/>
              <a:gdLst>
                <a:gd name="T0" fmla="*/ 16 w 17"/>
                <a:gd name="T1" fmla="*/ 16 h 17"/>
                <a:gd name="T2" fmla="*/ 14 w 17"/>
                <a:gd name="T3" fmla="*/ 14 h 17"/>
                <a:gd name="T4" fmla="*/ 13 w 17"/>
                <a:gd name="T5" fmla="*/ 12 h 17"/>
                <a:gd name="T6" fmla="*/ 11 w 17"/>
                <a:gd name="T7" fmla="*/ 10 h 17"/>
                <a:gd name="T8" fmla="*/ 8 w 17"/>
                <a:gd name="T9" fmla="*/ 8 h 17"/>
                <a:gd name="T10" fmla="*/ 7 w 17"/>
                <a:gd name="T11" fmla="*/ 5 h 17"/>
                <a:gd name="T12" fmla="*/ 4 w 17"/>
                <a:gd name="T13" fmla="*/ 3 h 17"/>
                <a:gd name="T14" fmla="*/ 1 w 17"/>
                <a:gd name="T15" fmla="*/ 1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4" y="14"/>
                  </a:lnTo>
                  <a:lnTo>
                    <a:pt x="13" y="12"/>
                  </a:lnTo>
                  <a:lnTo>
                    <a:pt x="11" y="10"/>
                  </a:lnTo>
                  <a:lnTo>
                    <a:pt x="8" y="8"/>
                  </a:lnTo>
                  <a:lnTo>
                    <a:pt x="7" y="5"/>
                  </a:lnTo>
                  <a:lnTo>
                    <a:pt x="4" y="3"/>
                  </a:lnTo>
                  <a:lnTo>
                    <a:pt x="1" y="1"/>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43" name="Freeform 394"/>
            <p:cNvSpPr>
              <a:spLocks/>
            </p:cNvSpPr>
            <p:nvPr/>
          </p:nvSpPr>
          <p:spPr bwMode="auto">
            <a:xfrm>
              <a:off x="2908" y="1600"/>
              <a:ext cx="17" cy="17"/>
            </a:xfrm>
            <a:custGeom>
              <a:avLst/>
              <a:gdLst>
                <a:gd name="T0" fmla="*/ 16 w 17"/>
                <a:gd name="T1" fmla="*/ 16 h 17"/>
                <a:gd name="T2" fmla="*/ 16 w 17"/>
                <a:gd name="T3" fmla="*/ 16 h 17"/>
                <a:gd name="T4" fmla="*/ 16 w 17"/>
                <a:gd name="T5" fmla="*/ 13 h 17"/>
                <a:gd name="T6" fmla="*/ 12 w 17"/>
                <a:gd name="T7" fmla="*/ 10 h 17"/>
                <a:gd name="T8" fmla="*/ 12 w 17"/>
                <a:gd name="T9" fmla="*/ 8 h 17"/>
                <a:gd name="T10" fmla="*/ 8 w 17"/>
                <a:gd name="T11" fmla="*/ 5 h 17"/>
                <a:gd name="T12" fmla="*/ 8 w 17"/>
                <a:gd name="T13" fmla="*/ 2 h 17"/>
                <a:gd name="T14" fmla="*/ 4 w 17"/>
                <a:gd name="T15" fmla="*/ 2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6" y="16"/>
                  </a:lnTo>
                  <a:lnTo>
                    <a:pt x="16" y="13"/>
                  </a:lnTo>
                  <a:lnTo>
                    <a:pt x="12" y="10"/>
                  </a:lnTo>
                  <a:lnTo>
                    <a:pt x="12" y="8"/>
                  </a:lnTo>
                  <a:lnTo>
                    <a:pt x="8" y="5"/>
                  </a:lnTo>
                  <a:lnTo>
                    <a:pt x="8" y="2"/>
                  </a:lnTo>
                  <a:lnTo>
                    <a:pt x="4" y="2"/>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44" name="Freeform 395"/>
            <p:cNvSpPr>
              <a:spLocks/>
            </p:cNvSpPr>
            <p:nvPr/>
          </p:nvSpPr>
          <p:spPr bwMode="auto">
            <a:xfrm>
              <a:off x="2885" y="1585"/>
              <a:ext cx="17" cy="17"/>
            </a:xfrm>
            <a:custGeom>
              <a:avLst/>
              <a:gdLst>
                <a:gd name="T0" fmla="*/ 16 w 17"/>
                <a:gd name="T1" fmla="*/ 16 h 17"/>
                <a:gd name="T2" fmla="*/ 14 w 17"/>
                <a:gd name="T3" fmla="*/ 14 h 17"/>
                <a:gd name="T4" fmla="*/ 14 w 17"/>
                <a:gd name="T5" fmla="*/ 11 h 17"/>
                <a:gd name="T6" fmla="*/ 12 w 17"/>
                <a:gd name="T7" fmla="*/ 10 h 17"/>
                <a:gd name="T8" fmla="*/ 10 w 17"/>
                <a:gd name="T9" fmla="*/ 7 h 17"/>
                <a:gd name="T10" fmla="*/ 8 w 17"/>
                <a:gd name="T11" fmla="*/ 4 h 17"/>
                <a:gd name="T12" fmla="*/ 4 w 17"/>
                <a:gd name="T13" fmla="*/ 2 h 17"/>
                <a:gd name="T14" fmla="*/ 2 w 17"/>
                <a:gd name="T15" fmla="*/ 1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4" y="14"/>
                  </a:lnTo>
                  <a:lnTo>
                    <a:pt x="14" y="11"/>
                  </a:lnTo>
                  <a:lnTo>
                    <a:pt x="12" y="10"/>
                  </a:lnTo>
                  <a:lnTo>
                    <a:pt x="10" y="7"/>
                  </a:lnTo>
                  <a:lnTo>
                    <a:pt x="8" y="4"/>
                  </a:lnTo>
                  <a:lnTo>
                    <a:pt x="4" y="2"/>
                  </a:lnTo>
                  <a:lnTo>
                    <a:pt x="2" y="1"/>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45" name="Freeform 396"/>
            <p:cNvSpPr>
              <a:spLocks/>
            </p:cNvSpPr>
            <p:nvPr/>
          </p:nvSpPr>
          <p:spPr bwMode="auto">
            <a:xfrm>
              <a:off x="2895" y="1593"/>
              <a:ext cx="17" cy="17"/>
            </a:xfrm>
            <a:custGeom>
              <a:avLst/>
              <a:gdLst>
                <a:gd name="T0" fmla="*/ 16 w 17"/>
                <a:gd name="T1" fmla="*/ 16 h 17"/>
                <a:gd name="T2" fmla="*/ 16 w 17"/>
                <a:gd name="T3" fmla="*/ 16 h 17"/>
                <a:gd name="T4" fmla="*/ 12 w 17"/>
                <a:gd name="T5" fmla="*/ 13 h 17"/>
                <a:gd name="T6" fmla="*/ 12 w 17"/>
                <a:gd name="T7" fmla="*/ 11 h 17"/>
                <a:gd name="T8" fmla="*/ 12 w 17"/>
                <a:gd name="T9" fmla="*/ 9 h 17"/>
                <a:gd name="T10" fmla="*/ 9 w 17"/>
                <a:gd name="T11" fmla="*/ 6 h 17"/>
                <a:gd name="T12" fmla="*/ 6 w 17"/>
                <a:gd name="T13" fmla="*/ 4 h 17"/>
                <a:gd name="T14" fmla="*/ 3 w 17"/>
                <a:gd name="T15" fmla="*/ 2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6" y="16"/>
                  </a:lnTo>
                  <a:lnTo>
                    <a:pt x="12" y="13"/>
                  </a:lnTo>
                  <a:lnTo>
                    <a:pt x="12" y="11"/>
                  </a:lnTo>
                  <a:lnTo>
                    <a:pt x="12" y="9"/>
                  </a:lnTo>
                  <a:lnTo>
                    <a:pt x="9" y="6"/>
                  </a:lnTo>
                  <a:lnTo>
                    <a:pt x="6" y="4"/>
                  </a:lnTo>
                  <a:lnTo>
                    <a:pt x="3" y="2"/>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46" name="Freeform 397"/>
            <p:cNvSpPr>
              <a:spLocks/>
            </p:cNvSpPr>
            <p:nvPr/>
          </p:nvSpPr>
          <p:spPr bwMode="auto">
            <a:xfrm>
              <a:off x="2909" y="1603"/>
              <a:ext cx="17" cy="17"/>
            </a:xfrm>
            <a:custGeom>
              <a:avLst/>
              <a:gdLst>
                <a:gd name="T0" fmla="*/ 16 w 17"/>
                <a:gd name="T1" fmla="*/ 16 h 17"/>
                <a:gd name="T2" fmla="*/ 14 w 17"/>
                <a:gd name="T3" fmla="*/ 14 h 17"/>
                <a:gd name="T4" fmla="*/ 13 w 17"/>
                <a:gd name="T5" fmla="*/ 12 h 17"/>
                <a:gd name="T6" fmla="*/ 11 w 17"/>
                <a:gd name="T7" fmla="*/ 10 h 17"/>
                <a:gd name="T8" fmla="*/ 8 w 17"/>
                <a:gd name="T9" fmla="*/ 7 h 17"/>
                <a:gd name="T10" fmla="*/ 7 w 17"/>
                <a:gd name="T11" fmla="*/ 5 h 17"/>
                <a:gd name="T12" fmla="*/ 4 w 17"/>
                <a:gd name="T13" fmla="*/ 3 h 17"/>
                <a:gd name="T14" fmla="*/ 2 w 17"/>
                <a:gd name="T15" fmla="*/ 1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4" y="14"/>
                  </a:lnTo>
                  <a:lnTo>
                    <a:pt x="13" y="12"/>
                  </a:lnTo>
                  <a:lnTo>
                    <a:pt x="11" y="10"/>
                  </a:lnTo>
                  <a:lnTo>
                    <a:pt x="8" y="7"/>
                  </a:lnTo>
                  <a:lnTo>
                    <a:pt x="7" y="5"/>
                  </a:lnTo>
                  <a:lnTo>
                    <a:pt x="4" y="3"/>
                  </a:lnTo>
                  <a:lnTo>
                    <a:pt x="2" y="1"/>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47" name="Freeform 398"/>
            <p:cNvSpPr>
              <a:spLocks/>
            </p:cNvSpPr>
            <p:nvPr/>
          </p:nvSpPr>
          <p:spPr bwMode="auto">
            <a:xfrm>
              <a:off x="2878" y="1584"/>
              <a:ext cx="17" cy="17"/>
            </a:xfrm>
            <a:custGeom>
              <a:avLst/>
              <a:gdLst>
                <a:gd name="T0" fmla="*/ 16 w 17"/>
                <a:gd name="T1" fmla="*/ 16 h 17"/>
                <a:gd name="T2" fmla="*/ 14 w 17"/>
                <a:gd name="T3" fmla="*/ 14 h 17"/>
                <a:gd name="T4" fmla="*/ 12 w 17"/>
                <a:gd name="T5" fmla="*/ 12 h 17"/>
                <a:gd name="T6" fmla="*/ 10 w 17"/>
                <a:gd name="T7" fmla="*/ 9 h 17"/>
                <a:gd name="T8" fmla="*/ 8 w 17"/>
                <a:gd name="T9" fmla="*/ 6 h 17"/>
                <a:gd name="T10" fmla="*/ 7 w 17"/>
                <a:gd name="T11" fmla="*/ 5 h 17"/>
                <a:gd name="T12" fmla="*/ 5 w 17"/>
                <a:gd name="T13" fmla="*/ 2 h 17"/>
                <a:gd name="T14" fmla="*/ 3 w 17"/>
                <a:gd name="T15" fmla="*/ 1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4" y="14"/>
                  </a:lnTo>
                  <a:lnTo>
                    <a:pt x="12" y="12"/>
                  </a:lnTo>
                  <a:lnTo>
                    <a:pt x="10" y="9"/>
                  </a:lnTo>
                  <a:lnTo>
                    <a:pt x="8" y="6"/>
                  </a:lnTo>
                  <a:lnTo>
                    <a:pt x="7" y="5"/>
                  </a:lnTo>
                  <a:lnTo>
                    <a:pt x="5" y="2"/>
                  </a:lnTo>
                  <a:lnTo>
                    <a:pt x="3" y="1"/>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48" name="Freeform 399"/>
            <p:cNvSpPr>
              <a:spLocks/>
            </p:cNvSpPr>
            <p:nvPr/>
          </p:nvSpPr>
          <p:spPr bwMode="auto">
            <a:xfrm>
              <a:off x="2874" y="1584"/>
              <a:ext cx="17" cy="17"/>
            </a:xfrm>
            <a:custGeom>
              <a:avLst/>
              <a:gdLst>
                <a:gd name="T0" fmla="*/ 16 w 17"/>
                <a:gd name="T1" fmla="*/ 16 h 17"/>
                <a:gd name="T2" fmla="*/ 14 w 17"/>
                <a:gd name="T3" fmla="*/ 13 h 17"/>
                <a:gd name="T4" fmla="*/ 14 w 17"/>
                <a:gd name="T5" fmla="*/ 11 h 17"/>
                <a:gd name="T6" fmla="*/ 12 w 17"/>
                <a:gd name="T7" fmla="*/ 9 h 17"/>
                <a:gd name="T8" fmla="*/ 10 w 17"/>
                <a:gd name="T9" fmla="*/ 6 h 17"/>
                <a:gd name="T10" fmla="*/ 8 w 17"/>
                <a:gd name="T11" fmla="*/ 4 h 17"/>
                <a:gd name="T12" fmla="*/ 4 w 17"/>
                <a:gd name="T13" fmla="*/ 4 h 17"/>
                <a:gd name="T14" fmla="*/ 2 w 17"/>
                <a:gd name="T15" fmla="*/ 2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4" y="13"/>
                  </a:lnTo>
                  <a:lnTo>
                    <a:pt x="14" y="11"/>
                  </a:lnTo>
                  <a:lnTo>
                    <a:pt x="12" y="9"/>
                  </a:lnTo>
                  <a:lnTo>
                    <a:pt x="10" y="6"/>
                  </a:lnTo>
                  <a:lnTo>
                    <a:pt x="8" y="4"/>
                  </a:lnTo>
                  <a:lnTo>
                    <a:pt x="4" y="4"/>
                  </a:lnTo>
                  <a:lnTo>
                    <a:pt x="2" y="2"/>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49" name="Freeform 400"/>
            <p:cNvSpPr>
              <a:spLocks/>
            </p:cNvSpPr>
            <p:nvPr/>
          </p:nvSpPr>
          <p:spPr bwMode="auto">
            <a:xfrm>
              <a:off x="2864" y="1582"/>
              <a:ext cx="17" cy="17"/>
            </a:xfrm>
            <a:custGeom>
              <a:avLst/>
              <a:gdLst>
                <a:gd name="T0" fmla="*/ 16 w 17"/>
                <a:gd name="T1" fmla="*/ 16 h 17"/>
                <a:gd name="T2" fmla="*/ 14 w 17"/>
                <a:gd name="T3" fmla="*/ 14 h 17"/>
                <a:gd name="T4" fmla="*/ 14 w 17"/>
                <a:gd name="T5" fmla="*/ 12 h 17"/>
                <a:gd name="T6" fmla="*/ 12 w 17"/>
                <a:gd name="T7" fmla="*/ 10 h 17"/>
                <a:gd name="T8" fmla="*/ 10 w 17"/>
                <a:gd name="T9" fmla="*/ 8 h 17"/>
                <a:gd name="T10" fmla="*/ 8 w 17"/>
                <a:gd name="T11" fmla="*/ 4 h 17"/>
                <a:gd name="T12" fmla="*/ 6 w 17"/>
                <a:gd name="T13" fmla="*/ 2 h 17"/>
                <a:gd name="T14" fmla="*/ 2 w 17"/>
                <a:gd name="T15" fmla="*/ 2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4" y="14"/>
                  </a:lnTo>
                  <a:lnTo>
                    <a:pt x="14" y="12"/>
                  </a:lnTo>
                  <a:lnTo>
                    <a:pt x="12" y="10"/>
                  </a:lnTo>
                  <a:lnTo>
                    <a:pt x="10" y="8"/>
                  </a:lnTo>
                  <a:lnTo>
                    <a:pt x="8" y="4"/>
                  </a:lnTo>
                  <a:lnTo>
                    <a:pt x="6" y="2"/>
                  </a:lnTo>
                  <a:lnTo>
                    <a:pt x="2" y="2"/>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50" name="Freeform 401"/>
            <p:cNvSpPr>
              <a:spLocks/>
            </p:cNvSpPr>
            <p:nvPr/>
          </p:nvSpPr>
          <p:spPr bwMode="auto">
            <a:xfrm>
              <a:off x="2852" y="1583"/>
              <a:ext cx="17" cy="17"/>
            </a:xfrm>
            <a:custGeom>
              <a:avLst/>
              <a:gdLst>
                <a:gd name="T0" fmla="*/ 16 w 17"/>
                <a:gd name="T1" fmla="*/ 16 h 17"/>
                <a:gd name="T2" fmla="*/ 14 w 17"/>
                <a:gd name="T3" fmla="*/ 14 h 17"/>
                <a:gd name="T4" fmla="*/ 12 w 17"/>
                <a:gd name="T5" fmla="*/ 13 h 17"/>
                <a:gd name="T6" fmla="*/ 11 w 17"/>
                <a:gd name="T7" fmla="*/ 10 h 17"/>
                <a:gd name="T8" fmla="*/ 9 w 17"/>
                <a:gd name="T9" fmla="*/ 8 h 17"/>
                <a:gd name="T10" fmla="*/ 6 w 17"/>
                <a:gd name="T11" fmla="*/ 5 h 17"/>
                <a:gd name="T12" fmla="*/ 4 w 17"/>
                <a:gd name="T13" fmla="*/ 2 h 17"/>
                <a:gd name="T14" fmla="*/ 1 w 17"/>
                <a:gd name="T15" fmla="*/ 1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4" y="14"/>
                  </a:lnTo>
                  <a:lnTo>
                    <a:pt x="12" y="13"/>
                  </a:lnTo>
                  <a:lnTo>
                    <a:pt x="11" y="10"/>
                  </a:lnTo>
                  <a:lnTo>
                    <a:pt x="9" y="8"/>
                  </a:lnTo>
                  <a:lnTo>
                    <a:pt x="6" y="5"/>
                  </a:lnTo>
                  <a:lnTo>
                    <a:pt x="4" y="2"/>
                  </a:lnTo>
                  <a:lnTo>
                    <a:pt x="1" y="1"/>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51" name="Freeform 402"/>
            <p:cNvSpPr>
              <a:spLocks/>
            </p:cNvSpPr>
            <p:nvPr/>
          </p:nvSpPr>
          <p:spPr bwMode="auto">
            <a:xfrm>
              <a:off x="2844" y="1583"/>
              <a:ext cx="17" cy="17"/>
            </a:xfrm>
            <a:custGeom>
              <a:avLst/>
              <a:gdLst>
                <a:gd name="T0" fmla="*/ 16 w 17"/>
                <a:gd name="T1" fmla="*/ 16 h 17"/>
                <a:gd name="T2" fmla="*/ 14 w 17"/>
                <a:gd name="T3" fmla="*/ 14 h 17"/>
                <a:gd name="T4" fmla="*/ 12 w 17"/>
                <a:gd name="T5" fmla="*/ 13 h 17"/>
                <a:gd name="T6" fmla="*/ 11 w 17"/>
                <a:gd name="T7" fmla="*/ 10 h 17"/>
                <a:gd name="T8" fmla="*/ 9 w 17"/>
                <a:gd name="T9" fmla="*/ 7 h 17"/>
                <a:gd name="T10" fmla="*/ 6 w 17"/>
                <a:gd name="T11" fmla="*/ 5 h 17"/>
                <a:gd name="T12" fmla="*/ 4 w 17"/>
                <a:gd name="T13" fmla="*/ 2 h 17"/>
                <a:gd name="T14" fmla="*/ 1 w 17"/>
                <a:gd name="T15" fmla="*/ 1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4" y="14"/>
                  </a:lnTo>
                  <a:lnTo>
                    <a:pt x="12" y="13"/>
                  </a:lnTo>
                  <a:lnTo>
                    <a:pt x="11" y="10"/>
                  </a:lnTo>
                  <a:lnTo>
                    <a:pt x="9" y="7"/>
                  </a:lnTo>
                  <a:lnTo>
                    <a:pt x="6" y="5"/>
                  </a:lnTo>
                  <a:lnTo>
                    <a:pt x="4" y="2"/>
                  </a:lnTo>
                  <a:lnTo>
                    <a:pt x="1" y="1"/>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52" name="Freeform 403"/>
            <p:cNvSpPr>
              <a:spLocks/>
            </p:cNvSpPr>
            <p:nvPr/>
          </p:nvSpPr>
          <p:spPr bwMode="auto">
            <a:xfrm>
              <a:off x="2830" y="1584"/>
              <a:ext cx="17" cy="17"/>
            </a:xfrm>
            <a:custGeom>
              <a:avLst/>
              <a:gdLst>
                <a:gd name="T0" fmla="*/ 16 w 17"/>
                <a:gd name="T1" fmla="*/ 16 h 17"/>
                <a:gd name="T2" fmla="*/ 16 w 17"/>
                <a:gd name="T3" fmla="*/ 14 h 17"/>
                <a:gd name="T4" fmla="*/ 14 w 17"/>
                <a:gd name="T5" fmla="*/ 12 h 17"/>
                <a:gd name="T6" fmla="*/ 12 w 17"/>
                <a:gd name="T7" fmla="*/ 9 h 17"/>
                <a:gd name="T8" fmla="*/ 10 w 17"/>
                <a:gd name="T9" fmla="*/ 6 h 17"/>
                <a:gd name="T10" fmla="*/ 8 w 17"/>
                <a:gd name="T11" fmla="*/ 5 h 17"/>
                <a:gd name="T12" fmla="*/ 4 w 17"/>
                <a:gd name="T13" fmla="*/ 2 h 17"/>
                <a:gd name="T14" fmla="*/ 2 w 17"/>
                <a:gd name="T15" fmla="*/ 1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6" y="14"/>
                  </a:lnTo>
                  <a:lnTo>
                    <a:pt x="14" y="12"/>
                  </a:lnTo>
                  <a:lnTo>
                    <a:pt x="12" y="9"/>
                  </a:lnTo>
                  <a:lnTo>
                    <a:pt x="10" y="6"/>
                  </a:lnTo>
                  <a:lnTo>
                    <a:pt x="8" y="5"/>
                  </a:lnTo>
                  <a:lnTo>
                    <a:pt x="4" y="2"/>
                  </a:lnTo>
                  <a:lnTo>
                    <a:pt x="2" y="1"/>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53" name="Freeform 404"/>
            <p:cNvSpPr>
              <a:spLocks/>
            </p:cNvSpPr>
            <p:nvPr/>
          </p:nvSpPr>
          <p:spPr bwMode="auto">
            <a:xfrm>
              <a:off x="2857" y="1584"/>
              <a:ext cx="17" cy="17"/>
            </a:xfrm>
            <a:custGeom>
              <a:avLst/>
              <a:gdLst>
                <a:gd name="T0" fmla="*/ 16 w 17"/>
                <a:gd name="T1" fmla="*/ 16 h 17"/>
                <a:gd name="T2" fmla="*/ 14 w 17"/>
                <a:gd name="T3" fmla="*/ 13 h 17"/>
                <a:gd name="T4" fmla="*/ 12 w 17"/>
                <a:gd name="T5" fmla="*/ 11 h 17"/>
                <a:gd name="T6" fmla="*/ 11 w 17"/>
                <a:gd name="T7" fmla="*/ 9 h 17"/>
                <a:gd name="T8" fmla="*/ 8 w 17"/>
                <a:gd name="T9" fmla="*/ 6 h 17"/>
                <a:gd name="T10" fmla="*/ 6 w 17"/>
                <a:gd name="T11" fmla="*/ 2 h 17"/>
                <a:gd name="T12" fmla="*/ 4 w 17"/>
                <a:gd name="T13" fmla="*/ 2 h 17"/>
                <a:gd name="T14" fmla="*/ 1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4" y="13"/>
                  </a:lnTo>
                  <a:lnTo>
                    <a:pt x="12" y="11"/>
                  </a:lnTo>
                  <a:lnTo>
                    <a:pt x="11" y="9"/>
                  </a:lnTo>
                  <a:lnTo>
                    <a:pt x="8" y="6"/>
                  </a:lnTo>
                  <a:lnTo>
                    <a:pt x="6" y="2"/>
                  </a:lnTo>
                  <a:lnTo>
                    <a:pt x="4" y="2"/>
                  </a:lnTo>
                  <a:lnTo>
                    <a:pt x="1" y="0"/>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54" name="Freeform 405"/>
            <p:cNvSpPr>
              <a:spLocks/>
            </p:cNvSpPr>
            <p:nvPr/>
          </p:nvSpPr>
          <p:spPr bwMode="auto">
            <a:xfrm>
              <a:off x="2870" y="1583"/>
              <a:ext cx="17" cy="17"/>
            </a:xfrm>
            <a:custGeom>
              <a:avLst/>
              <a:gdLst>
                <a:gd name="T0" fmla="*/ 16 w 17"/>
                <a:gd name="T1" fmla="*/ 16 h 17"/>
                <a:gd name="T2" fmla="*/ 14 w 17"/>
                <a:gd name="T3" fmla="*/ 14 h 17"/>
                <a:gd name="T4" fmla="*/ 12 w 17"/>
                <a:gd name="T5" fmla="*/ 12 h 17"/>
                <a:gd name="T6" fmla="*/ 11 w 17"/>
                <a:gd name="T7" fmla="*/ 10 h 17"/>
                <a:gd name="T8" fmla="*/ 9 w 17"/>
                <a:gd name="T9" fmla="*/ 8 h 17"/>
                <a:gd name="T10" fmla="*/ 8 w 17"/>
                <a:gd name="T11" fmla="*/ 6 h 17"/>
                <a:gd name="T12" fmla="*/ 4 w 17"/>
                <a:gd name="T13" fmla="*/ 4 h 17"/>
                <a:gd name="T14" fmla="*/ 3 w 17"/>
                <a:gd name="T15" fmla="*/ 2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4" y="14"/>
                  </a:lnTo>
                  <a:lnTo>
                    <a:pt x="12" y="12"/>
                  </a:lnTo>
                  <a:lnTo>
                    <a:pt x="11" y="10"/>
                  </a:lnTo>
                  <a:lnTo>
                    <a:pt x="9" y="8"/>
                  </a:lnTo>
                  <a:lnTo>
                    <a:pt x="8" y="6"/>
                  </a:lnTo>
                  <a:lnTo>
                    <a:pt x="4" y="4"/>
                  </a:lnTo>
                  <a:lnTo>
                    <a:pt x="3" y="2"/>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55" name="Freeform 406"/>
            <p:cNvSpPr>
              <a:spLocks/>
            </p:cNvSpPr>
            <p:nvPr/>
          </p:nvSpPr>
          <p:spPr bwMode="auto">
            <a:xfrm>
              <a:off x="2838" y="1585"/>
              <a:ext cx="17" cy="17"/>
            </a:xfrm>
            <a:custGeom>
              <a:avLst/>
              <a:gdLst>
                <a:gd name="T0" fmla="*/ 16 w 17"/>
                <a:gd name="T1" fmla="*/ 16 h 17"/>
                <a:gd name="T2" fmla="*/ 14 w 17"/>
                <a:gd name="T3" fmla="*/ 14 h 17"/>
                <a:gd name="T4" fmla="*/ 14 w 17"/>
                <a:gd name="T5" fmla="*/ 12 h 17"/>
                <a:gd name="T6" fmla="*/ 12 w 17"/>
                <a:gd name="T7" fmla="*/ 10 h 17"/>
                <a:gd name="T8" fmla="*/ 10 w 17"/>
                <a:gd name="T9" fmla="*/ 7 h 17"/>
                <a:gd name="T10" fmla="*/ 8 w 17"/>
                <a:gd name="T11" fmla="*/ 5 h 17"/>
                <a:gd name="T12" fmla="*/ 4 w 17"/>
                <a:gd name="T13" fmla="*/ 3 h 17"/>
                <a:gd name="T14" fmla="*/ 2 w 17"/>
                <a:gd name="T15" fmla="*/ 1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4" y="14"/>
                  </a:lnTo>
                  <a:lnTo>
                    <a:pt x="14" y="12"/>
                  </a:lnTo>
                  <a:lnTo>
                    <a:pt x="12" y="10"/>
                  </a:lnTo>
                  <a:lnTo>
                    <a:pt x="10" y="7"/>
                  </a:lnTo>
                  <a:lnTo>
                    <a:pt x="8" y="5"/>
                  </a:lnTo>
                  <a:lnTo>
                    <a:pt x="4" y="3"/>
                  </a:lnTo>
                  <a:lnTo>
                    <a:pt x="2" y="1"/>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56" name="Freeform 407"/>
            <p:cNvSpPr>
              <a:spLocks/>
            </p:cNvSpPr>
            <p:nvPr/>
          </p:nvSpPr>
          <p:spPr bwMode="auto">
            <a:xfrm>
              <a:off x="2783" y="1612"/>
              <a:ext cx="17" cy="17"/>
            </a:xfrm>
            <a:custGeom>
              <a:avLst/>
              <a:gdLst>
                <a:gd name="T0" fmla="*/ 16 w 17"/>
                <a:gd name="T1" fmla="*/ 16 h 17"/>
                <a:gd name="T2" fmla="*/ 14 w 17"/>
                <a:gd name="T3" fmla="*/ 16 h 17"/>
                <a:gd name="T4" fmla="*/ 13 w 17"/>
                <a:gd name="T5" fmla="*/ 10 h 17"/>
                <a:gd name="T6" fmla="*/ 10 w 17"/>
                <a:gd name="T7" fmla="*/ 10 h 17"/>
                <a:gd name="T8" fmla="*/ 9 w 17"/>
                <a:gd name="T9" fmla="*/ 5 h 17"/>
                <a:gd name="T10" fmla="*/ 6 w 17"/>
                <a:gd name="T11" fmla="*/ 5 h 17"/>
                <a:gd name="T12" fmla="*/ 4 w 17"/>
                <a:gd name="T13" fmla="*/ 0 h 17"/>
                <a:gd name="T14" fmla="*/ 2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4" y="16"/>
                  </a:lnTo>
                  <a:lnTo>
                    <a:pt x="13" y="10"/>
                  </a:lnTo>
                  <a:lnTo>
                    <a:pt x="10" y="10"/>
                  </a:lnTo>
                  <a:lnTo>
                    <a:pt x="9" y="5"/>
                  </a:lnTo>
                  <a:lnTo>
                    <a:pt x="6" y="5"/>
                  </a:lnTo>
                  <a:lnTo>
                    <a:pt x="4" y="0"/>
                  </a:lnTo>
                  <a:lnTo>
                    <a:pt x="2" y="0"/>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57" name="Freeform 408"/>
            <p:cNvSpPr>
              <a:spLocks/>
            </p:cNvSpPr>
            <p:nvPr/>
          </p:nvSpPr>
          <p:spPr bwMode="auto">
            <a:xfrm>
              <a:off x="2770" y="1620"/>
              <a:ext cx="17" cy="17"/>
            </a:xfrm>
            <a:custGeom>
              <a:avLst/>
              <a:gdLst>
                <a:gd name="T0" fmla="*/ 16 w 17"/>
                <a:gd name="T1" fmla="*/ 16 h 17"/>
                <a:gd name="T2" fmla="*/ 14 w 17"/>
                <a:gd name="T3" fmla="*/ 12 h 17"/>
                <a:gd name="T4" fmla="*/ 13 w 17"/>
                <a:gd name="T5" fmla="*/ 9 h 17"/>
                <a:gd name="T6" fmla="*/ 10 w 17"/>
                <a:gd name="T7" fmla="*/ 9 h 17"/>
                <a:gd name="T8" fmla="*/ 9 w 17"/>
                <a:gd name="T9" fmla="*/ 6 h 17"/>
                <a:gd name="T10" fmla="*/ 6 w 17"/>
                <a:gd name="T11" fmla="*/ 3 h 17"/>
                <a:gd name="T12" fmla="*/ 4 w 17"/>
                <a:gd name="T13" fmla="*/ 3 h 17"/>
                <a:gd name="T14" fmla="*/ 2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4" y="12"/>
                  </a:lnTo>
                  <a:lnTo>
                    <a:pt x="13" y="9"/>
                  </a:lnTo>
                  <a:lnTo>
                    <a:pt x="10" y="9"/>
                  </a:lnTo>
                  <a:lnTo>
                    <a:pt x="9" y="6"/>
                  </a:lnTo>
                  <a:lnTo>
                    <a:pt x="6" y="3"/>
                  </a:lnTo>
                  <a:lnTo>
                    <a:pt x="4" y="3"/>
                  </a:lnTo>
                  <a:lnTo>
                    <a:pt x="2" y="0"/>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58" name="Freeform 409"/>
            <p:cNvSpPr>
              <a:spLocks/>
            </p:cNvSpPr>
            <p:nvPr/>
          </p:nvSpPr>
          <p:spPr bwMode="auto">
            <a:xfrm>
              <a:off x="2781" y="1612"/>
              <a:ext cx="17" cy="17"/>
            </a:xfrm>
            <a:custGeom>
              <a:avLst/>
              <a:gdLst>
                <a:gd name="T0" fmla="*/ 16 w 17"/>
                <a:gd name="T1" fmla="*/ 16 h 17"/>
                <a:gd name="T2" fmla="*/ 13 w 17"/>
                <a:gd name="T3" fmla="*/ 13 h 17"/>
                <a:gd name="T4" fmla="*/ 13 w 17"/>
                <a:gd name="T5" fmla="*/ 11 h 17"/>
                <a:gd name="T6" fmla="*/ 11 w 17"/>
                <a:gd name="T7" fmla="*/ 9 h 17"/>
                <a:gd name="T8" fmla="*/ 9 w 17"/>
                <a:gd name="T9" fmla="*/ 6 h 17"/>
                <a:gd name="T10" fmla="*/ 6 w 17"/>
                <a:gd name="T11" fmla="*/ 4 h 17"/>
                <a:gd name="T12" fmla="*/ 4 w 17"/>
                <a:gd name="T13" fmla="*/ 4 h 17"/>
                <a:gd name="T14" fmla="*/ 2 w 17"/>
                <a:gd name="T15" fmla="*/ 2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3" y="13"/>
                  </a:lnTo>
                  <a:lnTo>
                    <a:pt x="13" y="11"/>
                  </a:lnTo>
                  <a:lnTo>
                    <a:pt x="11" y="9"/>
                  </a:lnTo>
                  <a:lnTo>
                    <a:pt x="9" y="6"/>
                  </a:lnTo>
                  <a:lnTo>
                    <a:pt x="6" y="4"/>
                  </a:lnTo>
                  <a:lnTo>
                    <a:pt x="4" y="4"/>
                  </a:lnTo>
                  <a:lnTo>
                    <a:pt x="2" y="2"/>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59" name="Freeform 410"/>
            <p:cNvSpPr>
              <a:spLocks/>
            </p:cNvSpPr>
            <p:nvPr/>
          </p:nvSpPr>
          <p:spPr bwMode="auto">
            <a:xfrm>
              <a:off x="2804" y="1600"/>
              <a:ext cx="17" cy="17"/>
            </a:xfrm>
            <a:custGeom>
              <a:avLst/>
              <a:gdLst>
                <a:gd name="T0" fmla="*/ 16 w 17"/>
                <a:gd name="T1" fmla="*/ 16 h 17"/>
                <a:gd name="T2" fmla="*/ 14 w 17"/>
                <a:gd name="T3" fmla="*/ 16 h 17"/>
                <a:gd name="T4" fmla="*/ 12 w 17"/>
                <a:gd name="T5" fmla="*/ 10 h 17"/>
                <a:gd name="T6" fmla="*/ 10 w 17"/>
                <a:gd name="T7" fmla="*/ 5 h 17"/>
                <a:gd name="T8" fmla="*/ 8 w 17"/>
                <a:gd name="T9" fmla="*/ 5 h 17"/>
                <a:gd name="T10" fmla="*/ 6 w 17"/>
                <a:gd name="T11" fmla="*/ 0 h 17"/>
                <a:gd name="T12" fmla="*/ 2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7">
                  <a:moveTo>
                    <a:pt x="16" y="16"/>
                  </a:moveTo>
                  <a:lnTo>
                    <a:pt x="14" y="16"/>
                  </a:lnTo>
                  <a:lnTo>
                    <a:pt x="12" y="10"/>
                  </a:lnTo>
                  <a:lnTo>
                    <a:pt x="10" y="5"/>
                  </a:lnTo>
                  <a:lnTo>
                    <a:pt x="8" y="5"/>
                  </a:lnTo>
                  <a:lnTo>
                    <a:pt x="6" y="0"/>
                  </a:lnTo>
                  <a:lnTo>
                    <a:pt x="2" y="0"/>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60" name="Freeform 411"/>
            <p:cNvSpPr>
              <a:spLocks/>
            </p:cNvSpPr>
            <p:nvPr/>
          </p:nvSpPr>
          <p:spPr bwMode="auto">
            <a:xfrm>
              <a:off x="2812" y="1597"/>
              <a:ext cx="17" cy="17"/>
            </a:xfrm>
            <a:custGeom>
              <a:avLst/>
              <a:gdLst>
                <a:gd name="T0" fmla="*/ 16 w 17"/>
                <a:gd name="T1" fmla="*/ 16 h 17"/>
                <a:gd name="T2" fmla="*/ 16 w 17"/>
                <a:gd name="T3" fmla="*/ 16 h 17"/>
                <a:gd name="T4" fmla="*/ 14 w 17"/>
                <a:gd name="T5" fmla="*/ 10 h 17"/>
                <a:gd name="T6" fmla="*/ 12 w 17"/>
                <a:gd name="T7" fmla="*/ 10 h 17"/>
                <a:gd name="T8" fmla="*/ 8 w 17"/>
                <a:gd name="T9" fmla="*/ 5 h 17"/>
                <a:gd name="T10" fmla="*/ 7 w 17"/>
                <a:gd name="T11" fmla="*/ 5 h 17"/>
                <a:gd name="T12" fmla="*/ 5 w 17"/>
                <a:gd name="T13" fmla="*/ 0 h 17"/>
                <a:gd name="T14" fmla="*/ 3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6" y="16"/>
                  </a:lnTo>
                  <a:lnTo>
                    <a:pt x="14" y="10"/>
                  </a:lnTo>
                  <a:lnTo>
                    <a:pt x="12" y="10"/>
                  </a:lnTo>
                  <a:lnTo>
                    <a:pt x="8" y="5"/>
                  </a:lnTo>
                  <a:lnTo>
                    <a:pt x="7" y="5"/>
                  </a:lnTo>
                  <a:lnTo>
                    <a:pt x="5" y="0"/>
                  </a:lnTo>
                  <a:lnTo>
                    <a:pt x="3" y="0"/>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61" name="Freeform 412"/>
            <p:cNvSpPr>
              <a:spLocks/>
            </p:cNvSpPr>
            <p:nvPr/>
          </p:nvSpPr>
          <p:spPr bwMode="auto">
            <a:xfrm>
              <a:off x="2787" y="1606"/>
              <a:ext cx="17" cy="17"/>
            </a:xfrm>
            <a:custGeom>
              <a:avLst/>
              <a:gdLst>
                <a:gd name="T0" fmla="*/ 16 w 17"/>
                <a:gd name="T1" fmla="*/ 16 h 17"/>
                <a:gd name="T2" fmla="*/ 14 w 17"/>
                <a:gd name="T3" fmla="*/ 16 h 17"/>
                <a:gd name="T4" fmla="*/ 14 w 17"/>
                <a:gd name="T5" fmla="*/ 12 h 17"/>
                <a:gd name="T6" fmla="*/ 12 w 17"/>
                <a:gd name="T7" fmla="*/ 12 h 17"/>
                <a:gd name="T8" fmla="*/ 8 w 17"/>
                <a:gd name="T9" fmla="*/ 8 h 17"/>
                <a:gd name="T10" fmla="*/ 7 w 17"/>
                <a:gd name="T11" fmla="*/ 4 h 17"/>
                <a:gd name="T12" fmla="*/ 5 w 17"/>
                <a:gd name="T13" fmla="*/ 0 h 17"/>
                <a:gd name="T14" fmla="*/ 1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4" y="16"/>
                  </a:lnTo>
                  <a:lnTo>
                    <a:pt x="14" y="12"/>
                  </a:lnTo>
                  <a:lnTo>
                    <a:pt x="12" y="12"/>
                  </a:lnTo>
                  <a:lnTo>
                    <a:pt x="8" y="8"/>
                  </a:lnTo>
                  <a:lnTo>
                    <a:pt x="7" y="4"/>
                  </a:lnTo>
                  <a:lnTo>
                    <a:pt x="5" y="0"/>
                  </a:lnTo>
                  <a:lnTo>
                    <a:pt x="1" y="0"/>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62" name="Freeform 413"/>
            <p:cNvSpPr>
              <a:spLocks/>
            </p:cNvSpPr>
            <p:nvPr/>
          </p:nvSpPr>
          <p:spPr bwMode="auto">
            <a:xfrm>
              <a:off x="2767" y="1624"/>
              <a:ext cx="17" cy="17"/>
            </a:xfrm>
            <a:custGeom>
              <a:avLst/>
              <a:gdLst>
                <a:gd name="T0" fmla="*/ 16 w 17"/>
                <a:gd name="T1" fmla="*/ 16 h 17"/>
                <a:gd name="T2" fmla="*/ 14 w 17"/>
                <a:gd name="T3" fmla="*/ 12 h 17"/>
                <a:gd name="T4" fmla="*/ 12 w 17"/>
                <a:gd name="T5" fmla="*/ 12 h 17"/>
                <a:gd name="T6" fmla="*/ 11 w 17"/>
                <a:gd name="T7" fmla="*/ 8 h 17"/>
                <a:gd name="T8" fmla="*/ 9 w 17"/>
                <a:gd name="T9" fmla="*/ 8 h 17"/>
                <a:gd name="T10" fmla="*/ 6 w 17"/>
                <a:gd name="T11" fmla="*/ 4 h 17"/>
                <a:gd name="T12" fmla="*/ 4 w 17"/>
                <a:gd name="T13" fmla="*/ 4 h 17"/>
                <a:gd name="T14" fmla="*/ 1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4" y="12"/>
                  </a:lnTo>
                  <a:lnTo>
                    <a:pt x="12" y="12"/>
                  </a:lnTo>
                  <a:lnTo>
                    <a:pt x="11" y="8"/>
                  </a:lnTo>
                  <a:lnTo>
                    <a:pt x="9" y="8"/>
                  </a:lnTo>
                  <a:lnTo>
                    <a:pt x="6" y="4"/>
                  </a:lnTo>
                  <a:lnTo>
                    <a:pt x="4" y="4"/>
                  </a:lnTo>
                  <a:lnTo>
                    <a:pt x="1" y="0"/>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63" name="Freeform 414"/>
            <p:cNvSpPr>
              <a:spLocks/>
            </p:cNvSpPr>
            <p:nvPr/>
          </p:nvSpPr>
          <p:spPr bwMode="auto">
            <a:xfrm>
              <a:off x="2958" y="1625"/>
              <a:ext cx="17" cy="17"/>
            </a:xfrm>
            <a:custGeom>
              <a:avLst/>
              <a:gdLst>
                <a:gd name="T0" fmla="*/ 16 w 17"/>
                <a:gd name="T1" fmla="*/ 16 h 17"/>
                <a:gd name="T2" fmla="*/ 16 w 17"/>
                <a:gd name="T3" fmla="*/ 16 h 17"/>
                <a:gd name="T4" fmla="*/ 13 w 17"/>
                <a:gd name="T5" fmla="*/ 14 h 17"/>
                <a:gd name="T6" fmla="*/ 13 w 17"/>
                <a:gd name="T7" fmla="*/ 11 h 17"/>
                <a:gd name="T8" fmla="*/ 11 w 17"/>
                <a:gd name="T9" fmla="*/ 9 h 17"/>
                <a:gd name="T10" fmla="*/ 9 w 17"/>
                <a:gd name="T11" fmla="*/ 6 h 17"/>
                <a:gd name="T12" fmla="*/ 4 w 17"/>
                <a:gd name="T13" fmla="*/ 3 h 17"/>
                <a:gd name="T14" fmla="*/ 2 w 17"/>
                <a:gd name="T15" fmla="*/ 1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6" y="16"/>
                  </a:lnTo>
                  <a:lnTo>
                    <a:pt x="13" y="14"/>
                  </a:lnTo>
                  <a:lnTo>
                    <a:pt x="13" y="11"/>
                  </a:lnTo>
                  <a:lnTo>
                    <a:pt x="11" y="9"/>
                  </a:lnTo>
                  <a:lnTo>
                    <a:pt x="9" y="6"/>
                  </a:lnTo>
                  <a:lnTo>
                    <a:pt x="4" y="3"/>
                  </a:lnTo>
                  <a:lnTo>
                    <a:pt x="2" y="1"/>
                  </a:lnTo>
                  <a:lnTo>
                    <a:pt x="0" y="0"/>
                  </a:lnTo>
                </a:path>
              </a:pathLst>
            </a:custGeom>
            <a:noFill/>
            <a:ln w="12700" cap="rnd" cmpd="sng">
              <a:solidFill>
                <a:srgbClr val="79AE53"/>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64" name="Freeform 415"/>
            <p:cNvSpPr>
              <a:spLocks/>
            </p:cNvSpPr>
            <p:nvPr/>
          </p:nvSpPr>
          <p:spPr bwMode="auto">
            <a:xfrm>
              <a:off x="2950" y="1638"/>
              <a:ext cx="17" cy="17"/>
            </a:xfrm>
            <a:custGeom>
              <a:avLst/>
              <a:gdLst>
                <a:gd name="T0" fmla="*/ 16 w 17"/>
                <a:gd name="T1" fmla="*/ 16 h 17"/>
                <a:gd name="T2" fmla="*/ 16 w 17"/>
                <a:gd name="T3" fmla="*/ 16 h 17"/>
                <a:gd name="T4" fmla="*/ 14 w 17"/>
                <a:gd name="T5" fmla="*/ 14 h 17"/>
                <a:gd name="T6" fmla="*/ 12 w 17"/>
                <a:gd name="T7" fmla="*/ 12 h 17"/>
                <a:gd name="T8" fmla="*/ 10 w 17"/>
                <a:gd name="T9" fmla="*/ 8 h 17"/>
                <a:gd name="T10" fmla="*/ 7 w 17"/>
                <a:gd name="T11" fmla="*/ 7 h 17"/>
                <a:gd name="T12" fmla="*/ 5 w 17"/>
                <a:gd name="T13" fmla="*/ 3 h 17"/>
                <a:gd name="T14" fmla="*/ 1 w 17"/>
                <a:gd name="T15" fmla="*/ 1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6" y="16"/>
                  </a:lnTo>
                  <a:lnTo>
                    <a:pt x="14" y="14"/>
                  </a:lnTo>
                  <a:lnTo>
                    <a:pt x="12" y="12"/>
                  </a:lnTo>
                  <a:lnTo>
                    <a:pt x="10" y="8"/>
                  </a:lnTo>
                  <a:lnTo>
                    <a:pt x="7" y="7"/>
                  </a:lnTo>
                  <a:lnTo>
                    <a:pt x="5" y="3"/>
                  </a:lnTo>
                  <a:lnTo>
                    <a:pt x="1" y="1"/>
                  </a:lnTo>
                  <a:lnTo>
                    <a:pt x="0" y="0"/>
                  </a:lnTo>
                </a:path>
              </a:pathLst>
            </a:custGeom>
            <a:noFill/>
            <a:ln w="12700" cap="rnd" cmpd="sng">
              <a:solidFill>
                <a:srgbClr val="79AE53"/>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65" name="Freeform 416"/>
            <p:cNvSpPr>
              <a:spLocks/>
            </p:cNvSpPr>
            <p:nvPr/>
          </p:nvSpPr>
          <p:spPr bwMode="auto">
            <a:xfrm>
              <a:off x="2934" y="1620"/>
              <a:ext cx="17" cy="17"/>
            </a:xfrm>
            <a:custGeom>
              <a:avLst/>
              <a:gdLst>
                <a:gd name="T0" fmla="*/ 16 w 17"/>
                <a:gd name="T1" fmla="*/ 16 h 17"/>
                <a:gd name="T2" fmla="*/ 16 w 17"/>
                <a:gd name="T3" fmla="*/ 14 h 17"/>
                <a:gd name="T4" fmla="*/ 14 w 17"/>
                <a:gd name="T5" fmla="*/ 14 h 17"/>
                <a:gd name="T6" fmla="*/ 12 w 17"/>
                <a:gd name="T7" fmla="*/ 10 h 17"/>
                <a:gd name="T8" fmla="*/ 10 w 17"/>
                <a:gd name="T9" fmla="*/ 8 h 17"/>
                <a:gd name="T10" fmla="*/ 8 w 17"/>
                <a:gd name="T11" fmla="*/ 5 h 17"/>
                <a:gd name="T12" fmla="*/ 4 w 17"/>
                <a:gd name="T13" fmla="*/ 3 h 17"/>
                <a:gd name="T14" fmla="*/ 2 w 17"/>
                <a:gd name="T15" fmla="*/ 1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6" y="14"/>
                  </a:lnTo>
                  <a:lnTo>
                    <a:pt x="14" y="14"/>
                  </a:lnTo>
                  <a:lnTo>
                    <a:pt x="12" y="10"/>
                  </a:lnTo>
                  <a:lnTo>
                    <a:pt x="10" y="8"/>
                  </a:lnTo>
                  <a:lnTo>
                    <a:pt x="8" y="5"/>
                  </a:lnTo>
                  <a:lnTo>
                    <a:pt x="4" y="3"/>
                  </a:lnTo>
                  <a:lnTo>
                    <a:pt x="2" y="1"/>
                  </a:lnTo>
                  <a:lnTo>
                    <a:pt x="0" y="0"/>
                  </a:lnTo>
                </a:path>
              </a:pathLst>
            </a:custGeom>
            <a:noFill/>
            <a:ln w="12700" cap="rnd" cmpd="sng">
              <a:solidFill>
                <a:srgbClr val="79AE53"/>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66" name="Freeform 417"/>
            <p:cNvSpPr>
              <a:spLocks/>
            </p:cNvSpPr>
            <p:nvPr/>
          </p:nvSpPr>
          <p:spPr bwMode="auto">
            <a:xfrm>
              <a:off x="2943" y="1619"/>
              <a:ext cx="17" cy="17"/>
            </a:xfrm>
            <a:custGeom>
              <a:avLst/>
              <a:gdLst>
                <a:gd name="T0" fmla="*/ 16 w 17"/>
                <a:gd name="T1" fmla="*/ 16 h 17"/>
                <a:gd name="T2" fmla="*/ 16 w 17"/>
                <a:gd name="T3" fmla="*/ 16 h 17"/>
                <a:gd name="T4" fmla="*/ 14 w 17"/>
                <a:gd name="T5" fmla="*/ 14 h 17"/>
                <a:gd name="T6" fmla="*/ 13 w 17"/>
                <a:gd name="T7" fmla="*/ 12 h 17"/>
                <a:gd name="T8" fmla="*/ 10 w 17"/>
                <a:gd name="T9" fmla="*/ 8 h 17"/>
                <a:gd name="T10" fmla="*/ 8 w 17"/>
                <a:gd name="T11" fmla="*/ 7 h 17"/>
                <a:gd name="T12" fmla="*/ 5 w 17"/>
                <a:gd name="T13" fmla="*/ 3 h 17"/>
                <a:gd name="T14" fmla="*/ 2 w 17"/>
                <a:gd name="T15" fmla="*/ 1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6" y="16"/>
                  </a:lnTo>
                  <a:lnTo>
                    <a:pt x="14" y="14"/>
                  </a:lnTo>
                  <a:lnTo>
                    <a:pt x="13" y="12"/>
                  </a:lnTo>
                  <a:lnTo>
                    <a:pt x="10" y="8"/>
                  </a:lnTo>
                  <a:lnTo>
                    <a:pt x="8" y="7"/>
                  </a:lnTo>
                  <a:lnTo>
                    <a:pt x="5" y="3"/>
                  </a:lnTo>
                  <a:lnTo>
                    <a:pt x="2" y="1"/>
                  </a:lnTo>
                  <a:lnTo>
                    <a:pt x="0" y="0"/>
                  </a:lnTo>
                </a:path>
              </a:pathLst>
            </a:custGeom>
            <a:noFill/>
            <a:ln w="12700" cap="rnd" cmpd="sng">
              <a:solidFill>
                <a:srgbClr val="79AE53"/>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67" name="Freeform 418"/>
            <p:cNvSpPr>
              <a:spLocks/>
            </p:cNvSpPr>
            <p:nvPr/>
          </p:nvSpPr>
          <p:spPr bwMode="auto">
            <a:xfrm>
              <a:off x="2858" y="1617"/>
              <a:ext cx="17" cy="17"/>
            </a:xfrm>
            <a:custGeom>
              <a:avLst/>
              <a:gdLst>
                <a:gd name="T0" fmla="*/ 16 w 17"/>
                <a:gd name="T1" fmla="*/ 16 h 17"/>
                <a:gd name="T2" fmla="*/ 16 w 17"/>
                <a:gd name="T3" fmla="*/ 16 h 17"/>
                <a:gd name="T4" fmla="*/ 14 w 17"/>
                <a:gd name="T5" fmla="*/ 14 h 17"/>
                <a:gd name="T6" fmla="*/ 12 w 17"/>
                <a:gd name="T7" fmla="*/ 10 h 17"/>
                <a:gd name="T8" fmla="*/ 10 w 17"/>
                <a:gd name="T9" fmla="*/ 8 h 17"/>
                <a:gd name="T10" fmla="*/ 8 w 17"/>
                <a:gd name="T11" fmla="*/ 6 h 17"/>
                <a:gd name="T12" fmla="*/ 5 w 17"/>
                <a:gd name="T13" fmla="*/ 2 h 17"/>
                <a:gd name="T14" fmla="*/ 2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6" y="16"/>
                  </a:lnTo>
                  <a:lnTo>
                    <a:pt x="14" y="14"/>
                  </a:lnTo>
                  <a:lnTo>
                    <a:pt x="12" y="10"/>
                  </a:lnTo>
                  <a:lnTo>
                    <a:pt x="10" y="8"/>
                  </a:lnTo>
                  <a:lnTo>
                    <a:pt x="8" y="6"/>
                  </a:lnTo>
                  <a:lnTo>
                    <a:pt x="5" y="2"/>
                  </a:lnTo>
                  <a:lnTo>
                    <a:pt x="2" y="0"/>
                  </a:lnTo>
                  <a:lnTo>
                    <a:pt x="0" y="0"/>
                  </a:lnTo>
                </a:path>
              </a:pathLst>
            </a:custGeom>
            <a:noFill/>
            <a:ln w="12700" cap="rnd" cmpd="sng">
              <a:solidFill>
                <a:srgbClr val="79AE53"/>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68" name="Freeform 419"/>
            <p:cNvSpPr>
              <a:spLocks/>
            </p:cNvSpPr>
            <p:nvPr/>
          </p:nvSpPr>
          <p:spPr bwMode="auto">
            <a:xfrm>
              <a:off x="2874" y="1607"/>
              <a:ext cx="17" cy="17"/>
            </a:xfrm>
            <a:custGeom>
              <a:avLst/>
              <a:gdLst>
                <a:gd name="T0" fmla="*/ 16 w 17"/>
                <a:gd name="T1" fmla="*/ 16 h 17"/>
                <a:gd name="T2" fmla="*/ 16 w 17"/>
                <a:gd name="T3" fmla="*/ 16 h 17"/>
                <a:gd name="T4" fmla="*/ 14 w 17"/>
                <a:gd name="T5" fmla="*/ 14 h 17"/>
                <a:gd name="T6" fmla="*/ 13 w 17"/>
                <a:gd name="T7" fmla="*/ 12 h 17"/>
                <a:gd name="T8" fmla="*/ 11 w 17"/>
                <a:gd name="T9" fmla="*/ 10 h 17"/>
                <a:gd name="T10" fmla="*/ 8 w 17"/>
                <a:gd name="T11" fmla="*/ 6 h 17"/>
                <a:gd name="T12" fmla="*/ 5 w 17"/>
                <a:gd name="T13" fmla="*/ 4 h 17"/>
                <a:gd name="T14" fmla="*/ 2 w 17"/>
                <a:gd name="T15" fmla="*/ 2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6" y="16"/>
                  </a:lnTo>
                  <a:lnTo>
                    <a:pt x="14" y="14"/>
                  </a:lnTo>
                  <a:lnTo>
                    <a:pt x="13" y="12"/>
                  </a:lnTo>
                  <a:lnTo>
                    <a:pt x="11" y="10"/>
                  </a:lnTo>
                  <a:lnTo>
                    <a:pt x="8" y="6"/>
                  </a:lnTo>
                  <a:lnTo>
                    <a:pt x="5" y="4"/>
                  </a:lnTo>
                  <a:lnTo>
                    <a:pt x="2" y="2"/>
                  </a:lnTo>
                  <a:lnTo>
                    <a:pt x="0" y="0"/>
                  </a:lnTo>
                </a:path>
              </a:pathLst>
            </a:custGeom>
            <a:noFill/>
            <a:ln w="12700" cap="rnd" cmpd="sng">
              <a:solidFill>
                <a:srgbClr val="79AE53"/>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69" name="Freeform 420"/>
            <p:cNvSpPr>
              <a:spLocks/>
            </p:cNvSpPr>
            <p:nvPr/>
          </p:nvSpPr>
          <p:spPr bwMode="auto">
            <a:xfrm>
              <a:off x="2875" y="1617"/>
              <a:ext cx="17" cy="17"/>
            </a:xfrm>
            <a:custGeom>
              <a:avLst/>
              <a:gdLst>
                <a:gd name="T0" fmla="*/ 16 w 17"/>
                <a:gd name="T1" fmla="*/ 16 h 17"/>
                <a:gd name="T2" fmla="*/ 16 w 17"/>
                <a:gd name="T3" fmla="*/ 16 h 17"/>
                <a:gd name="T4" fmla="*/ 14 w 17"/>
                <a:gd name="T5" fmla="*/ 13 h 17"/>
                <a:gd name="T6" fmla="*/ 12 w 17"/>
                <a:gd name="T7" fmla="*/ 11 h 17"/>
                <a:gd name="T8" fmla="*/ 11 w 17"/>
                <a:gd name="T9" fmla="*/ 9 h 17"/>
                <a:gd name="T10" fmla="*/ 8 w 17"/>
                <a:gd name="T11" fmla="*/ 4 h 17"/>
                <a:gd name="T12" fmla="*/ 4 w 17"/>
                <a:gd name="T13" fmla="*/ 2 h 17"/>
                <a:gd name="T14" fmla="*/ 3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6" y="16"/>
                  </a:lnTo>
                  <a:lnTo>
                    <a:pt x="14" y="13"/>
                  </a:lnTo>
                  <a:lnTo>
                    <a:pt x="12" y="11"/>
                  </a:lnTo>
                  <a:lnTo>
                    <a:pt x="11" y="9"/>
                  </a:lnTo>
                  <a:lnTo>
                    <a:pt x="8" y="4"/>
                  </a:lnTo>
                  <a:lnTo>
                    <a:pt x="4" y="2"/>
                  </a:lnTo>
                  <a:lnTo>
                    <a:pt x="3" y="0"/>
                  </a:lnTo>
                  <a:lnTo>
                    <a:pt x="0" y="0"/>
                  </a:lnTo>
                </a:path>
              </a:pathLst>
            </a:custGeom>
            <a:noFill/>
            <a:ln w="12700" cap="rnd" cmpd="sng">
              <a:solidFill>
                <a:srgbClr val="79AE53"/>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70" name="Freeform 421"/>
            <p:cNvSpPr>
              <a:spLocks/>
            </p:cNvSpPr>
            <p:nvPr/>
          </p:nvSpPr>
          <p:spPr bwMode="auto">
            <a:xfrm>
              <a:off x="2839" y="1618"/>
              <a:ext cx="17" cy="17"/>
            </a:xfrm>
            <a:custGeom>
              <a:avLst/>
              <a:gdLst>
                <a:gd name="T0" fmla="*/ 16 w 17"/>
                <a:gd name="T1" fmla="*/ 16 h 17"/>
                <a:gd name="T2" fmla="*/ 16 w 17"/>
                <a:gd name="T3" fmla="*/ 16 h 17"/>
                <a:gd name="T4" fmla="*/ 14 w 17"/>
                <a:gd name="T5" fmla="*/ 13 h 17"/>
                <a:gd name="T6" fmla="*/ 13 w 17"/>
                <a:gd name="T7" fmla="*/ 10 h 17"/>
                <a:gd name="T8" fmla="*/ 11 w 17"/>
                <a:gd name="T9" fmla="*/ 8 h 17"/>
                <a:gd name="T10" fmla="*/ 10 w 17"/>
                <a:gd name="T11" fmla="*/ 5 h 17"/>
                <a:gd name="T12" fmla="*/ 5 w 17"/>
                <a:gd name="T13" fmla="*/ 2 h 17"/>
                <a:gd name="T14" fmla="*/ 2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6" y="16"/>
                  </a:lnTo>
                  <a:lnTo>
                    <a:pt x="14" y="13"/>
                  </a:lnTo>
                  <a:lnTo>
                    <a:pt x="13" y="10"/>
                  </a:lnTo>
                  <a:lnTo>
                    <a:pt x="11" y="8"/>
                  </a:lnTo>
                  <a:lnTo>
                    <a:pt x="10" y="5"/>
                  </a:lnTo>
                  <a:lnTo>
                    <a:pt x="5" y="2"/>
                  </a:lnTo>
                  <a:lnTo>
                    <a:pt x="2" y="0"/>
                  </a:lnTo>
                  <a:lnTo>
                    <a:pt x="0" y="0"/>
                  </a:lnTo>
                </a:path>
              </a:pathLst>
            </a:custGeom>
            <a:noFill/>
            <a:ln w="12700" cap="rnd" cmpd="sng">
              <a:solidFill>
                <a:srgbClr val="79AE53"/>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71" name="Freeform 422"/>
            <p:cNvSpPr>
              <a:spLocks/>
            </p:cNvSpPr>
            <p:nvPr/>
          </p:nvSpPr>
          <p:spPr bwMode="auto">
            <a:xfrm>
              <a:off x="2825" y="1638"/>
              <a:ext cx="17" cy="17"/>
            </a:xfrm>
            <a:custGeom>
              <a:avLst/>
              <a:gdLst>
                <a:gd name="T0" fmla="*/ 16 w 17"/>
                <a:gd name="T1" fmla="*/ 16 h 17"/>
                <a:gd name="T2" fmla="*/ 14 w 17"/>
                <a:gd name="T3" fmla="*/ 16 h 17"/>
                <a:gd name="T4" fmla="*/ 9 w 17"/>
                <a:gd name="T5" fmla="*/ 10 h 17"/>
                <a:gd name="T6" fmla="*/ 4 w 17"/>
                <a:gd name="T7" fmla="*/ 5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14" y="16"/>
                  </a:lnTo>
                  <a:lnTo>
                    <a:pt x="9" y="10"/>
                  </a:lnTo>
                  <a:lnTo>
                    <a:pt x="4" y="5"/>
                  </a:lnTo>
                  <a:lnTo>
                    <a:pt x="0" y="0"/>
                  </a:lnTo>
                </a:path>
              </a:pathLst>
            </a:custGeom>
            <a:noFill/>
            <a:ln w="12700" cap="rnd" cmpd="sng">
              <a:solidFill>
                <a:srgbClr val="79AE53"/>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72" name="Freeform 423"/>
            <p:cNvSpPr>
              <a:spLocks/>
            </p:cNvSpPr>
            <p:nvPr/>
          </p:nvSpPr>
          <p:spPr bwMode="auto">
            <a:xfrm>
              <a:off x="2846" y="1600"/>
              <a:ext cx="17" cy="17"/>
            </a:xfrm>
            <a:custGeom>
              <a:avLst/>
              <a:gdLst>
                <a:gd name="T0" fmla="*/ 16 w 17"/>
                <a:gd name="T1" fmla="*/ 16 h 17"/>
                <a:gd name="T2" fmla="*/ 16 w 17"/>
                <a:gd name="T3" fmla="*/ 16 h 17"/>
                <a:gd name="T4" fmla="*/ 14 w 17"/>
                <a:gd name="T5" fmla="*/ 13 h 17"/>
                <a:gd name="T6" fmla="*/ 12 w 17"/>
                <a:gd name="T7" fmla="*/ 11 h 17"/>
                <a:gd name="T8" fmla="*/ 10 w 17"/>
                <a:gd name="T9" fmla="*/ 9 h 17"/>
                <a:gd name="T10" fmla="*/ 8 w 17"/>
                <a:gd name="T11" fmla="*/ 4 h 17"/>
                <a:gd name="T12" fmla="*/ 4 w 17"/>
                <a:gd name="T13" fmla="*/ 2 h 17"/>
                <a:gd name="T14" fmla="*/ 2 w 17"/>
                <a:gd name="T15" fmla="*/ 2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6" y="16"/>
                  </a:lnTo>
                  <a:lnTo>
                    <a:pt x="14" y="13"/>
                  </a:lnTo>
                  <a:lnTo>
                    <a:pt x="12" y="11"/>
                  </a:lnTo>
                  <a:lnTo>
                    <a:pt x="10" y="9"/>
                  </a:lnTo>
                  <a:lnTo>
                    <a:pt x="8" y="4"/>
                  </a:lnTo>
                  <a:lnTo>
                    <a:pt x="4" y="2"/>
                  </a:lnTo>
                  <a:lnTo>
                    <a:pt x="2" y="2"/>
                  </a:lnTo>
                  <a:lnTo>
                    <a:pt x="0" y="0"/>
                  </a:lnTo>
                </a:path>
              </a:pathLst>
            </a:custGeom>
            <a:noFill/>
            <a:ln w="12700" cap="rnd" cmpd="sng">
              <a:solidFill>
                <a:srgbClr val="79AE53"/>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73" name="Freeform 424"/>
            <p:cNvSpPr>
              <a:spLocks/>
            </p:cNvSpPr>
            <p:nvPr/>
          </p:nvSpPr>
          <p:spPr bwMode="auto">
            <a:xfrm>
              <a:off x="2817" y="1663"/>
              <a:ext cx="17" cy="17"/>
            </a:xfrm>
            <a:custGeom>
              <a:avLst/>
              <a:gdLst>
                <a:gd name="T0" fmla="*/ 16 w 17"/>
                <a:gd name="T1" fmla="*/ 16 h 17"/>
                <a:gd name="T2" fmla="*/ 14 w 17"/>
                <a:gd name="T3" fmla="*/ 16 h 17"/>
                <a:gd name="T4" fmla="*/ 10 w 17"/>
                <a:gd name="T5" fmla="*/ 16 h 17"/>
                <a:gd name="T6" fmla="*/ 5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14" y="16"/>
                  </a:lnTo>
                  <a:lnTo>
                    <a:pt x="10" y="16"/>
                  </a:lnTo>
                  <a:lnTo>
                    <a:pt x="5" y="16"/>
                  </a:lnTo>
                  <a:lnTo>
                    <a:pt x="0" y="0"/>
                  </a:lnTo>
                </a:path>
              </a:pathLst>
            </a:custGeom>
            <a:noFill/>
            <a:ln w="12700" cap="rnd" cmpd="sng">
              <a:solidFill>
                <a:srgbClr val="79AE53"/>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74" name="Freeform 425"/>
            <p:cNvSpPr>
              <a:spLocks/>
            </p:cNvSpPr>
            <p:nvPr/>
          </p:nvSpPr>
          <p:spPr bwMode="auto">
            <a:xfrm>
              <a:off x="2819" y="1690"/>
              <a:ext cx="17" cy="17"/>
            </a:xfrm>
            <a:custGeom>
              <a:avLst/>
              <a:gdLst>
                <a:gd name="T0" fmla="*/ 16 w 17"/>
                <a:gd name="T1" fmla="*/ 16 h 17"/>
                <a:gd name="T2" fmla="*/ 13 w 17"/>
                <a:gd name="T3" fmla="*/ 16 h 17"/>
                <a:gd name="T4" fmla="*/ 10 w 17"/>
                <a:gd name="T5" fmla="*/ 16 h 17"/>
                <a:gd name="T6" fmla="*/ 4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13" y="16"/>
                  </a:lnTo>
                  <a:lnTo>
                    <a:pt x="10" y="16"/>
                  </a:lnTo>
                  <a:lnTo>
                    <a:pt x="4" y="16"/>
                  </a:lnTo>
                  <a:lnTo>
                    <a:pt x="0" y="0"/>
                  </a:lnTo>
                </a:path>
              </a:pathLst>
            </a:custGeom>
            <a:noFill/>
            <a:ln w="12700" cap="rnd" cmpd="sng">
              <a:solidFill>
                <a:srgbClr val="79AE53"/>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75" name="Freeform 426"/>
            <p:cNvSpPr>
              <a:spLocks/>
            </p:cNvSpPr>
            <p:nvPr/>
          </p:nvSpPr>
          <p:spPr bwMode="auto">
            <a:xfrm>
              <a:off x="2797" y="1732"/>
              <a:ext cx="17" cy="17"/>
            </a:xfrm>
            <a:custGeom>
              <a:avLst/>
              <a:gdLst>
                <a:gd name="T0" fmla="*/ 16 w 17"/>
                <a:gd name="T1" fmla="*/ 16 h 17"/>
                <a:gd name="T2" fmla="*/ 13 w 17"/>
                <a:gd name="T3" fmla="*/ 16 h 17"/>
                <a:gd name="T4" fmla="*/ 9 w 17"/>
                <a:gd name="T5" fmla="*/ 16 h 17"/>
                <a:gd name="T6" fmla="*/ 3 w 17"/>
                <a:gd name="T7" fmla="*/ 8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13" y="16"/>
                  </a:lnTo>
                  <a:lnTo>
                    <a:pt x="9" y="16"/>
                  </a:lnTo>
                  <a:lnTo>
                    <a:pt x="3" y="8"/>
                  </a:lnTo>
                  <a:lnTo>
                    <a:pt x="0" y="0"/>
                  </a:lnTo>
                </a:path>
              </a:pathLst>
            </a:custGeom>
            <a:noFill/>
            <a:ln w="12700" cap="rnd" cmpd="sng">
              <a:solidFill>
                <a:srgbClr val="79AE53"/>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76" name="Freeform 427"/>
            <p:cNvSpPr>
              <a:spLocks/>
            </p:cNvSpPr>
            <p:nvPr/>
          </p:nvSpPr>
          <p:spPr bwMode="auto">
            <a:xfrm>
              <a:off x="2788" y="1687"/>
              <a:ext cx="17" cy="17"/>
            </a:xfrm>
            <a:custGeom>
              <a:avLst/>
              <a:gdLst>
                <a:gd name="T0" fmla="*/ 16 w 17"/>
                <a:gd name="T1" fmla="*/ 16 h 17"/>
                <a:gd name="T2" fmla="*/ 13 w 17"/>
                <a:gd name="T3" fmla="*/ 16 h 17"/>
                <a:gd name="T4" fmla="*/ 9 w 17"/>
                <a:gd name="T5" fmla="*/ 16 h 17"/>
                <a:gd name="T6" fmla="*/ 4 w 17"/>
                <a:gd name="T7" fmla="*/ 8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13" y="16"/>
                  </a:lnTo>
                  <a:lnTo>
                    <a:pt x="9" y="16"/>
                  </a:lnTo>
                  <a:lnTo>
                    <a:pt x="4" y="8"/>
                  </a:lnTo>
                  <a:lnTo>
                    <a:pt x="0" y="0"/>
                  </a:lnTo>
                </a:path>
              </a:pathLst>
            </a:custGeom>
            <a:noFill/>
            <a:ln w="12700" cap="rnd" cmpd="sng">
              <a:solidFill>
                <a:srgbClr val="79AE53"/>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77" name="Freeform 428"/>
            <p:cNvSpPr>
              <a:spLocks/>
            </p:cNvSpPr>
            <p:nvPr/>
          </p:nvSpPr>
          <p:spPr bwMode="auto">
            <a:xfrm>
              <a:off x="2829" y="1703"/>
              <a:ext cx="17" cy="17"/>
            </a:xfrm>
            <a:custGeom>
              <a:avLst/>
              <a:gdLst>
                <a:gd name="T0" fmla="*/ 16 w 17"/>
                <a:gd name="T1" fmla="*/ 8 h 17"/>
                <a:gd name="T2" fmla="*/ 14 w 17"/>
                <a:gd name="T3" fmla="*/ 16 h 17"/>
                <a:gd name="T4" fmla="*/ 8 w 17"/>
                <a:gd name="T5" fmla="*/ 16 h 17"/>
                <a:gd name="T6" fmla="*/ 3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8"/>
                  </a:moveTo>
                  <a:lnTo>
                    <a:pt x="14" y="16"/>
                  </a:lnTo>
                  <a:lnTo>
                    <a:pt x="8" y="16"/>
                  </a:lnTo>
                  <a:lnTo>
                    <a:pt x="3" y="16"/>
                  </a:lnTo>
                  <a:lnTo>
                    <a:pt x="0" y="0"/>
                  </a:lnTo>
                </a:path>
              </a:pathLst>
            </a:custGeom>
            <a:noFill/>
            <a:ln w="12700" cap="rnd" cmpd="sng">
              <a:solidFill>
                <a:srgbClr val="79AE53"/>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78" name="Freeform 429"/>
            <p:cNvSpPr>
              <a:spLocks/>
            </p:cNvSpPr>
            <p:nvPr/>
          </p:nvSpPr>
          <p:spPr bwMode="auto">
            <a:xfrm>
              <a:off x="2698" y="1736"/>
              <a:ext cx="17" cy="17"/>
            </a:xfrm>
            <a:custGeom>
              <a:avLst/>
              <a:gdLst>
                <a:gd name="T0" fmla="*/ 16 w 17"/>
                <a:gd name="T1" fmla="*/ 16 h 17"/>
                <a:gd name="T2" fmla="*/ 14 w 17"/>
                <a:gd name="T3" fmla="*/ 16 h 17"/>
                <a:gd name="T4" fmla="*/ 10 w 17"/>
                <a:gd name="T5" fmla="*/ 16 h 17"/>
                <a:gd name="T6" fmla="*/ 4 w 17"/>
                <a:gd name="T7" fmla="*/ 1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14" y="16"/>
                  </a:lnTo>
                  <a:lnTo>
                    <a:pt x="10" y="16"/>
                  </a:lnTo>
                  <a:lnTo>
                    <a:pt x="4" y="10"/>
                  </a:lnTo>
                  <a:lnTo>
                    <a:pt x="0" y="0"/>
                  </a:lnTo>
                </a:path>
              </a:pathLst>
            </a:custGeom>
            <a:noFill/>
            <a:ln w="12700" cap="rnd" cmpd="sng">
              <a:solidFill>
                <a:srgbClr val="00A192"/>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79" name="Freeform 430"/>
            <p:cNvSpPr>
              <a:spLocks/>
            </p:cNvSpPr>
            <p:nvPr/>
          </p:nvSpPr>
          <p:spPr bwMode="auto">
            <a:xfrm>
              <a:off x="2685" y="1747"/>
              <a:ext cx="17" cy="17"/>
            </a:xfrm>
            <a:custGeom>
              <a:avLst/>
              <a:gdLst>
                <a:gd name="T0" fmla="*/ 16 w 17"/>
                <a:gd name="T1" fmla="*/ 16 h 17"/>
                <a:gd name="T2" fmla="*/ 14 w 17"/>
                <a:gd name="T3" fmla="*/ 16 h 17"/>
                <a:gd name="T4" fmla="*/ 13 w 17"/>
                <a:gd name="T5" fmla="*/ 16 h 17"/>
                <a:gd name="T6" fmla="*/ 12 w 17"/>
                <a:gd name="T7" fmla="*/ 13 h 17"/>
                <a:gd name="T8" fmla="*/ 9 w 17"/>
                <a:gd name="T9" fmla="*/ 11 h 17"/>
                <a:gd name="T10" fmla="*/ 7 w 17"/>
                <a:gd name="T11" fmla="*/ 9 h 17"/>
                <a:gd name="T12" fmla="*/ 4 w 17"/>
                <a:gd name="T13" fmla="*/ 6 h 17"/>
                <a:gd name="T14" fmla="*/ 2 w 17"/>
                <a:gd name="T15" fmla="*/ 2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4" y="16"/>
                  </a:lnTo>
                  <a:lnTo>
                    <a:pt x="13" y="16"/>
                  </a:lnTo>
                  <a:lnTo>
                    <a:pt x="12" y="13"/>
                  </a:lnTo>
                  <a:lnTo>
                    <a:pt x="9" y="11"/>
                  </a:lnTo>
                  <a:lnTo>
                    <a:pt x="7" y="9"/>
                  </a:lnTo>
                  <a:lnTo>
                    <a:pt x="4" y="6"/>
                  </a:lnTo>
                  <a:lnTo>
                    <a:pt x="2" y="2"/>
                  </a:lnTo>
                  <a:lnTo>
                    <a:pt x="0" y="0"/>
                  </a:lnTo>
                </a:path>
              </a:pathLst>
            </a:custGeom>
            <a:noFill/>
            <a:ln w="12700" cap="rnd" cmpd="sng">
              <a:solidFill>
                <a:srgbClr val="00A192"/>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80" name="Freeform 431"/>
            <p:cNvSpPr>
              <a:spLocks/>
            </p:cNvSpPr>
            <p:nvPr/>
          </p:nvSpPr>
          <p:spPr bwMode="auto">
            <a:xfrm>
              <a:off x="2749" y="1673"/>
              <a:ext cx="19" cy="17"/>
            </a:xfrm>
            <a:custGeom>
              <a:avLst/>
              <a:gdLst>
                <a:gd name="T0" fmla="*/ 18 w 19"/>
                <a:gd name="T1" fmla="*/ 16 h 17"/>
                <a:gd name="T2" fmla="*/ 17 w 19"/>
                <a:gd name="T3" fmla="*/ 16 h 17"/>
                <a:gd name="T4" fmla="*/ 16 w 19"/>
                <a:gd name="T5" fmla="*/ 12 h 17"/>
                <a:gd name="T6" fmla="*/ 14 w 19"/>
                <a:gd name="T7" fmla="*/ 12 h 17"/>
                <a:gd name="T8" fmla="*/ 11 w 19"/>
                <a:gd name="T9" fmla="*/ 8 h 17"/>
                <a:gd name="T10" fmla="*/ 8 w 19"/>
                <a:gd name="T11" fmla="*/ 4 h 17"/>
                <a:gd name="T12" fmla="*/ 5 w 19"/>
                <a:gd name="T13" fmla="*/ 0 h 17"/>
                <a:gd name="T14" fmla="*/ 2 w 19"/>
                <a:gd name="T15" fmla="*/ 0 h 17"/>
                <a:gd name="T16" fmla="*/ 0 w 19"/>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17">
                  <a:moveTo>
                    <a:pt x="18" y="16"/>
                  </a:moveTo>
                  <a:lnTo>
                    <a:pt x="17" y="16"/>
                  </a:lnTo>
                  <a:lnTo>
                    <a:pt x="16" y="12"/>
                  </a:lnTo>
                  <a:lnTo>
                    <a:pt x="14" y="12"/>
                  </a:lnTo>
                  <a:lnTo>
                    <a:pt x="11" y="8"/>
                  </a:lnTo>
                  <a:lnTo>
                    <a:pt x="8" y="4"/>
                  </a:lnTo>
                  <a:lnTo>
                    <a:pt x="5" y="0"/>
                  </a:lnTo>
                  <a:lnTo>
                    <a:pt x="2" y="0"/>
                  </a:lnTo>
                  <a:lnTo>
                    <a:pt x="0" y="0"/>
                  </a:lnTo>
                </a:path>
              </a:pathLst>
            </a:custGeom>
            <a:noFill/>
            <a:ln w="12700" cap="rnd" cmpd="sng">
              <a:solidFill>
                <a:srgbClr val="00A192"/>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81" name="Freeform 432"/>
            <p:cNvSpPr>
              <a:spLocks/>
            </p:cNvSpPr>
            <p:nvPr/>
          </p:nvSpPr>
          <p:spPr bwMode="auto">
            <a:xfrm>
              <a:off x="2733" y="1683"/>
              <a:ext cx="20" cy="17"/>
            </a:xfrm>
            <a:custGeom>
              <a:avLst/>
              <a:gdLst>
                <a:gd name="T0" fmla="*/ 19 w 20"/>
                <a:gd name="T1" fmla="*/ 16 h 17"/>
                <a:gd name="T2" fmla="*/ 18 w 20"/>
                <a:gd name="T3" fmla="*/ 16 h 17"/>
                <a:gd name="T4" fmla="*/ 17 w 20"/>
                <a:gd name="T5" fmla="*/ 13 h 17"/>
                <a:gd name="T6" fmla="*/ 15 w 20"/>
                <a:gd name="T7" fmla="*/ 11 h 17"/>
                <a:gd name="T8" fmla="*/ 12 w 20"/>
                <a:gd name="T9" fmla="*/ 6 h 17"/>
                <a:gd name="T10" fmla="*/ 9 w 20"/>
                <a:gd name="T11" fmla="*/ 4 h 17"/>
                <a:gd name="T12" fmla="*/ 6 w 20"/>
                <a:gd name="T13" fmla="*/ 2 h 17"/>
                <a:gd name="T14" fmla="*/ 3 w 20"/>
                <a:gd name="T15" fmla="*/ 0 h 17"/>
                <a:gd name="T16" fmla="*/ 0 w 20"/>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7">
                  <a:moveTo>
                    <a:pt x="19" y="16"/>
                  </a:moveTo>
                  <a:lnTo>
                    <a:pt x="18" y="16"/>
                  </a:lnTo>
                  <a:lnTo>
                    <a:pt x="17" y="13"/>
                  </a:lnTo>
                  <a:lnTo>
                    <a:pt x="15" y="11"/>
                  </a:lnTo>
                  <a:lnTo>
                    <a:pt x="12" y="6"/>
                  </a:lnTo>
                  <a:lnTo>
                    <a:pt x="9" y="4"/>
                  </a:lnTo>
                  <a:lnTo>
                    <a:pt x="6" y="2"/>
                  </a:lnTo>
                  <a:lnTo>
                    <a:pt x="3" y="0"/>
                  </a:lnTo>
                  <a:lnTo>
                    <a:pt x="0" y="0"/>
                  </a:lnTo>
                </a:path>
              </a:pathLst>
            </a:custGeom>
            <a:noFill/>
            <a:ln w="12700" cap="rnd" cmpd="sng">
              <a:solidFill>
                <a:srgbClr val="00A192"/>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82" name="Freeform 433"/>
            <p:cNvSpPr>
              <a:spLocks/>
            </p:cNvSpPr>
            <p:nvPr/>
          </p:nvSpPr>
          <p:spPr bwMode="auto">
            <a:xfrm>
              <a:off x="2705" y="1698"/>
              <a:ext cx="17" cy="17"/>
            </a:xfrm>
            <a:custGeom>
              <a:avLst/>
              <a:gdLst>
                <a:gd name="T0" fmla="*/ 16 w 17"/>
                <a:gd name="T1" fmla="*/ 16 h 17"/>
                <a:gd name="T2" fmla="*/ 16 w 17"/>
                <a:gd name="T3" fmla="*/ 16 h 17"/>
                <a:gd name="T4" fmla="*/ 14 w 17"/>
                <a:gd name="T5" fmla="*/ 16 h 17"/>
                <a:gd name="T6" fmla="*/ 12 w 17"/>
                <a:gd name="T7" fmla="*/ 12 h 17"/>
                <a:gd name="T8" fmla="*/ 11 w 17"/>
                <a:gd name="T9" fmla="*/ 8 h 17"/>
                <a:gd name="T10" fmla="*/ 8 w 17"/>
                <a:gd name="T11" fmla="*/ 8 h 17"/>
                <a:gd name="T12" fmla="*/ 4 w 17"/>
                <a:gd name="T13" fmla="*/ 4 h 17"/>
                <a:gd name="T14" fmla="*/ 2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6" y="16"/>
                  </a:lnTo>
                  <a:lnTo>
                    <a:pt x="14" y="16"/>
                  </a:lnTo>
                  <a:lnTo>
                    <a:pt x="12" y="12"/>
                  </a:lnTo>
                  <a:lnTo>
                    <a:pt x="11" y="8"/>
                  </a:lnTo>
                  <a:lnTo>
                    <a:pt x="8" y="8"/>
                  </a:lnTo>
                  <a:lnTo>
                    <a:pt x="4" y="4"/>
                  </a:lnTo>
                  <a:lnTo>
                    <a:pt x="2" y="0"/>
                  </a:lnTo>
                  <a:lnTo>
                    <a:pt x="0" y="0"/>
                  </a:lnTo>
                </a:path>
              </a:pathLst>
            </a:custGeom>
            <a:noFill/>
            <a:ln w="12700" cap="rnd" cmpd="sng">
              <a:solidFill>
                <a:srgbClr val="00A192"/>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83" name="Freeform 434"/>
            <p:cNvSpPr>
              <a:spLocks/>
            </p:cNvSpPr>
            <p:nvPr/>
          </p:nvSpPr>
          <p:spPr bwMode="auto">
            <a:xfrm>
              <a:off x="2705" y="1717"/>
              <a:ext cx="17" cy="17"/>
            </a:xfrm>
            <a:custGeom>
              <a:avLst/>
              <a:gdLst>
                <a:gd name="T0" fmla="*/ 16 w 17"/>
                <a:gd name="T1" fmla="*/ 16 h 17"/>
                <a:gd name="T2" fmla="*/ 14 w 17"/>
                <a:gd name="T3" fmla="*/ 16 h 17"/>
                <a:gd name="T4" fmla="*/ 9 w 17"/>
                <a:gd name="T5" fmla="*/ 16 h 17"/>
                <a:gd name="T6" fmla="*/ 4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14" y="16"/>
                  </a:lnTo>
                  <a:lnTo>
                    <a:pt x="9" y="16"/>
                  </a:lnTo>
                  <a:lnTo>
                    <a:pt x="4" y="16"/>
                  </a:lnTo>
                  <a:lnTo>
                    <a:pt x="0" y="0"/>
                  </a:lnTo>
                </a:path>
              </a:pathLst>
            </a:custGeom>
            <a:noFill/>
            <a:ln w="12700" cap="rnd" cmpd="sng">
              <a:solidFill>
                <a:srgbClr val="00A192"/>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84" name="Freeform 435"/>
            <p:cNvSpPr>
              <a:spLocks/>
            </p:cNvSpPr>
            <p:nvPr/>
          </p:nvSpPr>
          <p:spPr bwMode="auto">
            <a:xfrm>
              <a:off x="2698" y="1674"/>
              <a:ext cx="17" cy="17"/>
            </a:xfrm>
            <a:custGeom>
              <a:avLst/>
              <a:gdLst>
                <a:gd name="T0" fmla="*/ 16 w 17"/>
                <a:gd name="T1" fmla="*/ 0 h 17"/>
                <a:gd name="T2" fmla="*/ 14 w 17"/>
                <a:gd name="T3" fmla="*/ 0 h 17"/>
                <a:gd name="T4" fmla="*/ 9 w 17"/>
                <a:gd name="T5" fmla="*/ 0 h 17"/>
                <a:gd name="T6" fmla="*/ 4 w 17"/>
                <a:gd name="T7" fmla="*/ 0 h 17"/>
                <a:gd name="T8" fmla="*/ 0 w 1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14" y="0"/>
                  </a:lnTo>
                  <a:lnTo>
                    <a:pt x="9" y="0"/>
                  </a:lnTo>
                  <a:lnTo>
                    <a:pt x="4" y="0"/>
                  </a:lnTo>
                  <a:lnTo>
                    <a:pt x="0" y="16"/>
                  </a:lnTo>
                </a:path>
              </a:pathLst>
            </a:custGeom>
            <a:noFill/>
            <a:ln w="12700" cap="rnd" cmpd="sng">
              <a:solidFill>
                <a:srgbClr val="00A192"/>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85" name="Freeform 436"/>
            <p:cNvSpPr>
              <a:spLocks/>
            </p:cNvSpPr>
            <p:nvPr/>
          </p:nvSpPr>
          <p:spPr bwMode="auto">
            <a:xfrm>
              <a:off x="2625" y="1710"/>
              <a:ext cx="65" cy="17"/>
            </a:xfrm>
            <a:custGeom>
              <a:avLst/>
              <a:gdLst>
                <a:gd name="T0" fmla="*/ 64 w 65"/>
                <a:gd name="T1" fmla="*/ 16 h 17"/>
                <a:gd name="T2" fmla="*/ 62 w 65"/>
                <a:gd name="T3" fmla="*/ 16 h 17"/>
                <a:gd name="T4" fmla="*/ 56 w 65"/>
                <a:gd name="T5" fmla="*/ 14 h 17"/>
                <a:gd name="T6" fmla="*/ 48 w 65"/>
                <a:gd name="T7" fmla="*/ 12 h 17"/>
                <a:gd name="T8" fmla="*/ 38 w 65"/>
                <a:gd name="T9" fmla="*/ 11 h 17"/>
                <a:gd name="T10" fmla="*/ 27 w 65"/>
                <a:gd name="T11" fmla="*/ 8 h 17"/>
                <a:gd name="T12" fmla="*/ 16 w 65"/>
                <a:gd name="T13" fmla="*/ 4 h 17"/>
                <a:gd name="T14" fmla="*/ 7 w 65"/>
                <a:gd name="T15" fmla="*/ 2 h 17"/>
                <a:gd name="T16" fmla="*/ 0 w 65"/>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17">
                  <a:moveTo>
                    <a:pt x="64" y="16"/>
                  </a:moveTo>
                  <a:lnTo>
                    <a:pt x="62" y="16"/>
                  </a:lnTo>
                  <a:lnTo>
                    <a:pt x="56" y="14"/>
                  </a:lnTo>
                  <a:lnTo>
                    <a:pt x="48" y="12"/>
                  </a:lnTo>
                  <a:lnTo>
                    <a:pt x="38" y="11"/>
                  </a:lnTo>
                  <a:lnTo>
                    <a:pt x="27" y="8"/>
                  </a:lnTo>
                  <a:lnTo>
                    <a:pt x="16" y="4"/>
                  </a:lnTo>
                  <a:lnTo>
                    <a:pt x="7" y="2"/>
                  </a:lnTo>
                  <a:lnTo>
                    <a:pt x="0" y="0"/>
                  </a:lnTo>
                </a:path>
              </a:pathLst>
            </a:custGeom>
            <a:noFill/>
            <a:ln w="12700" cap="rnd" cmpd="sng">
              <a:solidFill>
                <a:srgbClr val="00A192"/>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86" name="Freeform 437"/>
            <p:cNvSpPr>
              <a:spLocks/>
            </p:cNvSpPr>
            <p:nvPr/>
          </p:nvSpPr>
          <p:spPr bwMode="auto">
            <a:xfrm>
              <a:off x="2663" y="1736"/>
              <a:ext cx="20" cy="17"/>
            </a:xfrm>
            <a:custGeom>
              <a:avLst/>
              <a:gdLst>
                <a:gd name="T0" fmla="*/ 19 w 20"/>
                <a:gd name="T1" fmla="*/ 16 h 17"/>
                <a:gd name="T2" fmla="*/ 18 w 20"/>
                <a:gd name="T3" fmla="*/ 16 h 17"/>
                <a:gd name="T4" fmla="*/ 17 w 20"/>
                <a:gd name="T5" fmla="*/ 12 h 17"/>
                <a:gd name="T6" fmla="*/ 14 w 20"/>
                <a:gd name="T7" fmla="*/ 12 h 17"/>
                <a:gd name="T8" fmla="*/ 11 w 20"/>
                <a:gd name="T9" fmla="*/ 9 h 17"/>
                <a:gd name="T10" fmla="*/ 8 w 20"/>
                <a:gd name="T11" fmla="*/ 6 h 17"/>
                <a:gd name="T12" fmla="*/ 5 w 20"/>
                <a:gd name="T13" fmla="*/ 3 h 17"/>
                <a:gd name="T14" fmla="*/ 2 w 20"/>
                <a:gd name="T15" fmla="*/ 3 h 17"/>
                <a:gd name="T16" fmla="*/ 0 w 20"/>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7">
                  <a:moveTo>
                    <a:pt x="19" y="16"/>
                  </a:moveTo>
                  <a:lnTo>
                    <a:pt x="18" y="16"/>
                  </a:lnTo>
                  <a:lnTo>
                    <a:pt x="17" y="12"/>
                  </a:lnTo>
                  <a:lnTo>
                    <a:pt x="14" y="12"/>
                  </a:lnTo>
                  <a:lnTo>
                    <a:pt x="11" y="9"/>
                  </a:lnTo>
                  <a:lnTo>
                    <a:pt x="8" y="6"/>
                  </a:lnTo>
                  <a:lnTo>
                    <a:pt x="5" y="3"/>
                  </a:lnTo>
                  <a:lnTo>
                    <a:pt x="2" y="3"/>
                  </a:lnTo>
                  <a:lnTo>
                    <a:pt x="0" y="0"/>
                  </a:lnTo>
                </a:path>
              </a:pathLst>
            </a:custGeom>
            <a:noFill/>
            <a:ln w="12700" cap="rnd" cmpd="sng">
              <a:solidFill>
                <a:srgbClr val="00A192"/>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87" name="Freeform 438"/>
            <p:cNvSpPr>
              <a:spLocks/>
            </p:cNvSpPr>
            <p:nvPr/>
          </p:nvSpPr>
          <p:spPr bwMode="auto">
            <a:xfrm>
              <a:off x="2633" y="1724"/>
              <a:ext cx="20" cy="17"/>
            </a:xfrm>
            <a:custGeom>
              <a:avLst/>
              <a:gdLst>
                <a:gd name="T0" fmla="*/ 19 w 20"/>
                <a:gd name="T1" fmla="*/ 16 h 17"/>
                <a:gd name="T2" fmla="*/ 18 w 20"/>
                <a:gd name="T3" fmla="*/ 16 h 17"/>
                <a:gd name="T4" fmla="*/ 16 w 20"/>
                <a:gd name="T5" fmla="*/ 13 h 17"/>
                <a:gd name="T6" fmla="*/ 13 w 20"/>
                <a:gd name="T7" fmla="*/ 10 h 17"/>
                <a:gd name="T8" fmla="*/ 10 w 20"/>
                <a:gd name="T9" fmla="*/ 8 h 17"/>
                <a:gd name="T10" fmla="*/ 7 w 20"/>
                <a:gd name="T11" fmla="*/ 5 h 17"/>
                <a:gd name="T12" fmla="*/ 4 w 20"/>
                <a:gd name="T13" fmla="*/ 2 h 17"/>
                <a:gd name="T14" fmla="*/ 1 w 20"/>
                <a:gd name="T15" fmla="*/ 2 h 17"/>
                <a:gd name="T16" fmla="*/ 0 w 20"/>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7">
                  <a:moveTo>
                    <a:pt x="19" y="16"/>
                  </a:moveTo>
                  <a:lnTo>
                    <a:pt x="18" y="16"/>
                  </a:lnTo>
                  <a:lnTo>
                    <a:pt x="16" y="13"/>
                  </a:lnTo>
                  <a:lnTo>
                    <a:pt x="13" y="10"/>
                  </a:lnTo>
                  <a:lnTo>
                    <a:pt x="10" y="8"/>
                  </a:lnTo>
                  <a:lnTo>
                    <a:pt x="7" y="5"/>
                  </a:lnTo>
                  <a:lnTo>
                    <a:pt x="4" y="2"/>
                  </a:lnTo>
                  <a:lnTo>
                    <a:pt x="1" y="2"/>
                  </a:lnTo>
                  <a:lnTo>
                    <a:pt x="0" y="0"/>
                  </a:lnTo>
                </a:path>
              </a:pathLst>
            </a:custGeom>
            <a:noFill/>
            <a:ln w="12700" cap="rnd" cmpd="sng">
              <a:solidFill>
                <a:srgbClr val="00A192"/>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88" name="Freeform 439"/>
            <p:cNvSpPr>
              <a:spLocks/>
            </p:cNvSpPr>
            <p:nvPr/>
          </p:nvSpPr>
          <p:spPr bwMode="auto">
            <a:xfrm>
              <a:off x="2679" y="1695"/>
              <a:ext cx="17" cy="17"/>
            </a:xfrm>
            <a:custGeom>
              <a:avLst/>
              <a:gdLst>
                <a:gd name="T0" fmla="*/ 16 w 17"/>
                <a:gd name="T1" fmla="*/ 16 h 17"/>
                <a:gd name="T2" fmla="*/ 14 w 17"/>
                <a:gd name="T3" fmla="*/ 16 h 17"/>
                <a:gd name="T4" fmla="*/ 8 w 17"/>
                <a:gd name="T5" fmla="*/ 0 h 17"/>
                <a:gd name="T6" fmla="*/ 2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14" y="16"/>
                  </a:lnTo>
                  <a:lnTo>
                    <a:pt x="8" y="0"/>
                  </a:lnTo>
                  <a:lnTo>
                    <a:pt x="2" y="0"/>
                  </a:lnTo>
                  <a:lnTo>
                    <a:pt x="0" y="0"/>
                  </a:lnTo>
                </a:path>
              </a:pathLst>
            </a:custGeom>
            <a:noFill/>
            <a:ln w="12700" cap="rnd" cmpd="sng">
              <a:solidFill>
                <a:srgbClr val="00A192"/>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89" name="Freeform 440"/>
            <p:cNvSpPr>
              <a:spLocks/>
            </p:cNvSpPr>
            <p:nvPr/>
          </p:nvSpPr>
          <p:spPr bwMode="auto">
            <a:xfrm>
              <a:off x="2660" y="1694"/>
              <a:ext cx="17" cy="17"/>
            </a:xfrm>
            <a:custGeom>
              <a:avLst/>
              <a:gdLst>
                <a:gd name="T0" fmla="*/ 16 w 17"/>
                <a:gd name="T1" fmla="*/ 16 h 17"/>
                <a:gd name="T2" fmla="*/ 14 w 17"/>
                <a:gd name="T3" fmla="*/ 16 h 17"/>
                <a:gd name="T4" fmla="*/ 9 w 17"/>
                <a:gd name="T5" fmla="*/ 0 h 17"/>
                <a:gd name="T6" fmla="*/ 3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14" y="16"/>
                  </a:lnTo>
                  <a:lnTo>
                    <a:pt x="9" y="0"/>
                  </a:lnTo>
                  <a:lnTo>
                    <a:pt x="3" y="0"/>
                  </a:lnTo>
                  <a:lnTo>
                    <a:pt x="0" y="0"/>
                  </a:lnTo>
                </a:path>
              </a:pathLst>
            </a:custGeom>
            <a:noFill/>
            <a:ln w="12700" cap="rnd" cmpd="sng">
              <a:solidFill>
                <a:srgbClr val="00A192"/>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90" name="Freeform 441"/>
            <p:cNvSpPr>
              <a:spLocks/>
            </p:cNvSpPr>
            <p:nvPr/>
          </p:nvSpPr>
          <p:spPr bwMode="auto">
            <a:xfrm>
              <a:off x="2409" y="1816"/>
              <a:ext cx="17" cy="17"/>
            </a:xfrm>
            <a:custGeom>
              <a:avLst/>
              <a:gdLst>
                <a:gd name="T0" fmla="*/ 16 w 17"/>
                <a:gd name="T1" fmla="*/ 16 h 17"/>
                <a:gd name="T2" fmla="*/ 15 w 17"/>
                <a:gd name="T3" fmla="*/ 16 h 17"/>
                <a:gd name="T4" fmla="*/ 11 w 17"/>
                <a:gd name="T5" fmla="*/ 16 h 17"/>
                <a:gd name="T6" fmla="*/ 5 w 17"/>
                <a:gd name="T7" fmla="*/ 1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15" y="16"/>
                  </a:lnTo>
                  <a:lnTo>
                    <a:pt x="11" y="16"/>
                  </a:lnTo>
                  <a:lnTo>
                    <a:pt x="5" y="10"/>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91" name="Freeform 442"/>
            <p:cNvSpPr>
              <a:spLocks/>
            </p:cNvSpPr>
            <p:nvPr/>
          </p:nvSpPr>
          <p:spPr bwMode="auto">
            <a:xfrm>
              <a:off x="2392" y="1806"/>
              <a:ext cx="22" cy="17"/>
            </a:xfrm>
            <a:custGeom>
              <a:avLst/>
              <a:gdLst>
                <a:gd name="T0" fmla="*/ 21 w 22"/>
                <a:gd name="T1" fmla="*/ 0 h 17"/>
                <a:gd name="T2" fmla="*/ 18 w 22"/>
                <a:gd name="T3" fmla="*/ 0 h 17"/>
                <a:gd name="T4" fmla="*/ 13 w 22"/>
                <a:gd name="T5" fmla="*/ 16 h 17"/>
                <a:gd name="T6" fmla="*/ 6 w 22"/>
                <a:gd name="T7" fmla="*/ 16 h 17"/>
                <a:gd name="T8" fmla="*/ 0 w 2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7">
                  <a:moveTo>
                    <a:pt x="21" y="0"/>
                  </a:moveTo>
                  <a:lnTo>
                    <a:pt x="18" y="0"/>
                  </a:lnTo>
                  <a:lnTo>
                    <a:pt x="13" y="16"/>
                  </a:lnTo>
                  <a:lnTo>
                    <a:pt x="6" y="16"/>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92" name="Freeform 443"/>
            <p:cNvSpPr>
              <a:spLocks/>
            </p:cNvSpPr>
            <p:nvPr/>
          </p:nvSpPr>
          <p:spPr bwMode="auto">
            <a:xfrm>
              <a:off x="2376" y="1788"/>
              <a:ext cx="17" cy="17"/>
            </a:xfrm>
            <a:custGeom>
              <a:avLst/>
              <a:gdLst>
                <a:gd name="T0" fmla="*/ 16 w 17"/>
                <a:gd name="T1" fmla="*/ 12 h 17"/>
                <a:gd name="T2" fmla="*/ 16 w 17"/>
                <a:gd name="T3" fmla="*/ 12 h 17"/>
                <a:gd name="T4" fmla="*/ 14 w 17"/>
                <a:gd name="T5" fmla="*/ 16 h 17"/>
                <a:gd name="T6" fmla="*/ 13 w 17"/>
                <a:gd name="T7" fmla="*/ 16 h 17"/>
                <a:gd name="T8" fmla="*/ 10 w 17"/>
                <a:gd name="T9" fmla="*/ 16 h 17"/>
                <a:gd name="T10" fmla="*/ 8 w 17"/>
                <a:gd name="T11" fmla="*/ 16 h 17"/>
                <a:gd name="T12" fmla="*/ 5 w 17"/>
                <a:gd name="T13" fmla="*/ 12 h 17"/>
                <a:gd name="T14" fmla="*/ 2 w 17"/>
                <a:gd name="T15" fmla="*/ 8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2"/>
                  </a:moveTo>
                  <a:lnTo>
                    <a:pt x="16" y="12"/>
                  </a:lnTo>
                  <a:lnTo>
                    <a:pt x="14" y="16"/>
                  </a:lnTo>
                  <a:lnTo>
                    <a:pt x="13" y="16"/>
                  </a:lnTo>
                  <a:lnTo>
                    <a:pt x="10" y="16"/>
                  </a:lnTo>
                  <a:lnTo>
                    <a:pt x="8" y="16"/>
                  </a:lnTo>
                  <a:lnTo>
                    <a:pt x="5" y="12"/>
                  </a:lnTo>
                  <a:lnTo>
                    <a:pt x="2" y="8"/>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93" name="Freeform 444"/>
            <p:cNvSpPr>
              <a:spLocks/>
            </p:cNvSpPr>
            <p:nvPr/>
          </p:nvSpPr>
          <p:spPr bwMode="auto">
            <a:xfrm>
              <a:off x="2361" y="1769"/>
              <a:ext cx="18" cy="17"/>
            </a:xfrm>
            <a:custGeom>
              <a:avLst/>
              <a:gdLst>
                <a:gd name="T0" fmla="*/ 17 w 18"/>
                <a:gd name="T1" fmla="*/ 16 h 17"/>
                <a:gd name="T2" fmla="*/ 17 w 18"/>
                <a:gd name="T3" fmla="*/ 16 h 17"/>
                <a:gd name="T4" fmla="*/ 15 w 18"/>
                <a:gd name="T5" fmla="*/ 16 h 17"/>
                <a:gd name="T6" fmla="*/ 13 w 18"/>
                <a:gd name="T7" fmla="*/ 16 h 17"/>
                <a:gd name="T8" fmla="*/ 10 w 18"/>
                <a:gd name="T9" fmla="*/ 13 h 17"/>
                <a:gd name="T10" fmla="*/ 7 w 18"/>
                <a:gd name="T11" fmla="*/ 13 h 17"/>
                <a:gd name="T12" fmla="*/ 4 w 18"/>
                <a:gd name="T13" fmla="*/ 8 h 17"/>
                <a:gd name="T14" fmla="*/ 2 w 18"/>
                <a:gd name="T15" fmla="*/ 5 h 17"/>
                <a:gd name="T16" fmla="*/ 0 w 18"/>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7">
                  <a:moveTo>
                    <a:pt x="17" y="16"/>
                  </a:moveTo>
                  <a:lnTo>
                    <a:pt x="17" y="16"/>
                  </a:lnTo>
                  <a:lnTo>
                    <a:pt x="15" y="16"/>
                  </a:lnTo>
                  <a:lnTo>
                    <a:pt x="13" y="16"/>
                  </a:lnTo>
                  <a:lnTo>
                    <a:pt x="10" y="13"/>
                  </a:lnTo>
                  <a:lnTo>
                    <a:pt x="7" y="13"/>
                  </a:lnTo>
                  <a:lnTo>
                    <a:pt x="4" y="8"/>
                  </a:lnTo>
                  <a:lnTo>
                    <a:pt x="2" y="5"/>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94" name="Freeform 445"/>
            <p:cNvSpPr>
              <a:spLocks/>
            </p:cNvSpPr>
            <p:nvPr/>
          </p:nvSpPr>
          <p:spPr bwMode="auto">
            <a:xfrm>
              <a:off x="2350" y="1754"/>
              <a:ext cx="17" cy="17"/>
            </a:xfrm>
            <a:custGeom>
              <a:avLst/>
              <a:gdLst>
                <a:gd name="T0" fmla="*/ 16 w 17"/>
                <a:gd name="T1" fmla="*/ 16 h 17"/>
                <a:gd name="T2" fmla="*/ 16 w 17"/>
                <a:gd name="T3" fmla="*/ 16 h 17"/>
                <a:gd name="T4" fmla="*/ 13 w 17"/>
                <a:gd name="T5" fmla="*/ 16 h 17"/>
                <a:gd name="T6" fmla="*/ 12 w 17"/>
                <a:gd name="T7" fmla="*/ 14 h 17"/>
                <a:gd name="T8" fmla="*/ 10 w 17"/>
                <a:gd name="T9" fmla="*/ 12 h 17"/>
                <a:gd name="T10" fmla="*/ 6 w 17"/>
                <a:gd name="T11" fmla="*/ 10 h 17"/>
                <a:gd name="T12" fmla="*/ 4 w 17"/>
                <a:gd name="T13" fmla="*/ 6 h 17"/>
                <a:gd name="T14" fmla="*/ 2 w 17"/>
                <a:gd name="T15" fmla="*/ 4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6" y="16"/>
                  </a:lnTo>
                  <a:lnTo>
                    <a:pt x="13" y="16"/>
                  </a:lnTo>
                  <a:lnTo>
                    <a:pt x="12" y="14"/>
                  </a:lnTo>
                  <a:lnTo>
                    <a:pt x="10" y="12"/>
                  </a:lnTo>
                  <a:lnTo>
                    <a:pt x="6" y="10"/>
                  </a:lnTo>
                  <a:lnTo>
                    <a:pt x="4" y="6"/>
                  </a:lnTo>
                  <a:lnTo>
                    <a:pt x="2" y="4"/>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95" name="Freeform 446"/>
            <p:cNvSpPr>
              <a:spLocks/>
            </p:cNvSpPr>
            <p:nvPr/>
          </p:nvSpPr>
          <p:spPr bwMode="auto">
            <a:xfrm>
              <a:off x="2346" y="1739"/>
              <a:ext cx="17" cy="17"/>
            </a:xfrm>
            <a:custGeom>
              <a:avLst/>
              <a:gdLst>
                <a:gd name="T0" fmla="*/ 16 w 17"/>
                <a:gd name="T1" fmla="*/ 16 h 17"/>
                <a:gd name="T2" fmla="*/ 14 w 17"/>
                <a:gd name="T3" fmla="*/ 16 h 17"/>
                <a:gd name="T4" fmla="*/ 13 w 17"/>
                <a:gd name="T5" fmla="*/ 13 h 17"/>
                <a:gd name="T6" fmla="*/ 11 w 17"/>
                <a:gd name="T7" fmla="*/ 13 h 17"/>
                <a:gd name="T8" fmla="*/ 8 w 17"/>
                <a:gd name="T9" fmla="*/ 11 h 17"/>
                <a:gd name="T10" fmla="*/ 4 w 17"/>
                <a:gd name="T11" fmla="*/ 6 h 17"/>
                <a:gd name="T12" fmla="*/ 2 w 17"/>
                <a:gd name="T13" fmla="*/ 4 h 17"/>
                <a:gd name="T14" fmla="*/ 1 w 17"/>
                <a:gd name="T15" fmla="*/ 2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4" y="16"/>
                  </a:lnTo>
                  <a:lnTo>
                    <a:pt x="13" y="13"/>
                  </a:lnTo>
                  <a:lnTo>
                    <a:pt x="11" y="13"/>
                  </a:lnTo>
                  <a:lnTo>
                    <a:pt x="8" y="11"/>
                  </a:lnTo>
                  <a:lnTo>
                    <a:pt x="4" y="6"/>
                  </a:lnTo>
                  <a:lnTo>
                    <a:pt x="2" y="4"/>
                  </a:lnTo>
                  <a:lnTo>
                    <a:pt x="1" y="2"/>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96" name="Freeform 447"/>
            <p:cNvSpPr>
              <a:spLocks/>
            </p:cNvSpPr>
            <p:nvPr/>
          </p:nvSpPr>
          <p:spPr bwMode="auto">
            <a:xfrm>
              <a:off x="2339" y="1722"/>
              <a:ext cx="17" cy="17"/>
            </a:xfrm>
            <a:custGeom>
              <a:avLst/>
              <a:gdLst>
                <a:gd name="T0" fmla="*/ 16 w 17"/>
                <a:gd name="T1" fmla="*/ 16 h 17"/>
                <a:gd name="T2" fmla="*/ 16 w 17"/>
                <a:gd name="T3" fmla="*/ 16 h 17"/>
                <a:gd name="T4" fmla="*/ 13 w 17"/>
                <a:gd name="T5" fmla="*/ 16 h 17"/>
                <a:gd name="T6" fmla="*/ 11 w 17"/>
                <a:gd name="T7" fmla="*/ 12 h 17"/>
                <a:gd name="T8" fmla="*/ 9 w 17"/>
                <a:gd name="T9" fmla="*/ 12 h 17"/>
                <a:gd name="T10" fmla="*/ 6 w 17"/>
                <a:gd name="T11" fmla="*/ 9 h 17"/>
                <a:gd name="T12" fmla="*/ 4 w 17"/>
                <a:gd name="T13" fmla="*/ 6 h 17"/>
                <a:gd name="T14" fmla="*/ 2 w 17"/>
                <a:gd name="T15" fmla="*/ 3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6" y="16"/>
                  </a:lnTo>
                  <a:lnTo>
                    <a:pt x="13" y="16"/>
                  </a:lnTo>
                  <a:lnTo>
                    <a:pt x="11" y="12"/>
                  </a:lnTo>
                  <a:lnTo>
                    <a:pt x="9" y="12"/>
                  </a:lnTo>
                  <a:lnTo>
                    <a:pt x="6" y="9"/>
                  </a:lnTo>
                  <a:lnTo>
                    <a:pt x="4" y="6"/>
                  </a:lnTo>
                  <a:lnTo>
                    <a:pt x="2" y="3"/>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97" name="Freeform 448"/>
            <p:cNvSpPr>
              <a:spLocks/>
            </p:cNvSpPr>
            <p:nvPr/>
          </p:nvSpPr>
          <p:spPr bwMode="auto">
            <a:xfrm>
              <a:off x="2339" y="1705"/>
              <a:ext cx="17" cy="17"/>
            </a:xfrm>
            <a:custGeom>
              <a:avLst/>
              <a:gdLst>
                <a:gd name="T0" fmla="*/ 16 w 17"/>
                <a:gd name="T1" fmla="*/ 0 h 17"/>
                <a:gd name="T2" fmla="*/ 14 w 17"/>
                <a:gd name="T3" fmla="*/ 0 h 17"/>
                <a:gd name="T4" fmla="*/ 10 w 17"/>
                <a:gd name="T5" fmla="*/ 4 h 17"/>
                <a:gd name="T6" fmla="*/ 4 w 17"/>
                <a:gd name="T7" fmla="*/ 8 h 17"/>
                <a:gd name="T8" fmla="*/ 0 w 1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14" y="0"/>
                  </a:lnTo>
                  <a:lnTo>
                    <a:pt x="10" y="4"/>
                  </a:lnTo>
                  <a:lnTo>
                    <a:pt x="4" y="8"/>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98" name="Freeform 449"/>
            <p:cNvSpPr>
              <a:spLocks/>
            </p:cNvSpPr>
            <p:nvPr/>
          </p:nvSpPr>
          <p:spPr bwMode="auto">
            <a:xfrm>
              <a:off x="2347" y="1679"/>
              <a:ext cx="17" cy="17"/>
            </a:xfrm>
            <a:custGeom>
              <a:avLst/>
              <a:gdLst>
                <a:gd name="T0" fmla="*/ 16 w 17"/>
                <a:gd name="T1" fmla="*/ 0 h 17"/>
                <a:gd name="T2" fmla="*/ 14 w 17"/>
                <a:gd name="T3" fmla="*/ 0 h 17"/>
                <a:gd name="T4" fmla="*/ 10 w 17"/>
                <a:gd name="T5" fmla="*/ 0 h 17"/>
                <a:gd name="T6" fmla="*/ 5 w 17"/>
                <a:gd name="T7" fmla="*/ 4 h 17"/>
                <a:gd name="T8" fmla="*/ 0 w 1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14" y="0"/>
                  </a:lnTo>
                  <a:lnTo>
                    <a:pt x="10" y="0"/>
                  </a:lnTo>
                  <a:lnTo>
                    <a:pt x="5" y="4"/>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799" name="Freeform 450"/>
            <p:cNvSpPr>
              <a:spLocks/>
            </p:cNvSpPr>
            <p:nvPr/>
          </p:nvSpPr>
          <p:spPr bwMode="auto">
            <a:xfrm>
              <a:off x="2343" y="1691"/>
              <a:ext cx="17" cy="17"/>
            </a:xfrm>
            <a:custGeom>
              <a:avLst/>
              <a:gdLst>
                <a:gd name="T0" fmla="*/ 16 w 17"/>
                <a:gd name="T1" fmla="*/ 5 h 17"/>
                <a:gd name="T2" fmla="*/ 14 w 17"/>
                <a:gd name="T3" fmla="*/ 5 h 17"/>
                <a:gd name="T4" fmla="*/ 8 w 17"/>
                <a:gd name="T5" fmla="*/ 0 h 17"/>
                <a:gd name="T6" fmla="*/ 4 w 17"/>
                <a:gd name="T7" fmla="*/ 5 h 17"/>
                <a:gd name="T8" fmla="*/ 0 w 1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5"/>
                  </a:moveTo>
                  <a:lnTo>
                    <a:pt x="14" y="5"/>
                  </a:lnTo>
                  <a:lnTo>
                    <a:pt x="8" y="0"/>
                  </a:lnTo>
                  <a:lnTo>
                    <a:pt x="4" y="5"/>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00" name="Freeform 451"/>
            <p:cNvSpPr>
              <a:spLocks/>
            </p:cNvSpPr>
            <p:nvPr/>
          </p:nvSpPr>
          <p:spPr bwMode="auto">
            <a:xfrm>
              <a:off x="2354" y="1671"/>
              <a:ext cx="17" cy="17"/>
            </a:xfrm>
            <a:custGeom>
              <a:avLst/>
              <a:gdLst>
                <a:gd name="T0" fmla="*/ 16 w 17"/>
                <a:gd name="T1" fmla="*/ 0 h 17"/>
                <a:gd name="T2" fmla="*/ 13 w 17"/>
                <a:gd name="T3" fmla="*/ 0 h 17"/>
                <a:gd name="T4" fmla="*/ 9 w 17"/>
                <a:gd name="T5" fmla="*/ 0 h 17"/>
                <a:gd name="T6" fmla="*/ 4 w 17"/>
                <a:gd name="T7" fmla="*/ 8 h 17"/>
                <a:gd name="T8" fmla="*/ 0 w 1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13" y="0"/>
                  </a:lnTo>
                  <a:lnTo>
                    <a:pt x="9" y="0"/>
                  </a:lnTo>
                  <a:lnTo>
                    <a:pt x="4" y="8"/>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01" name="Freeform 452"/>
            <p:cNvSpPr>
              <a:spLocks/>
            </p:cNvSpPr>
            <p:nvPr/>
          </p:nvSpPr>
          <p:spPr bwMode="auto">
            <a:xfrm>
              <a:off x="2362" y="1661"/>
              <a:ext cx="17" cy="17"/>
            </a:xfrm>
            <a:custGeom>
              <a:avLst/>
              <a:gdLst>
                <a:gd name="T0" fmla="*/ 16 w 17"/>
                <a:gd name="T1" fmla="*/ 0 h 17"/>
                <a:gd name="T2" fmla="*/ 13 w 17"/>
                <a:gd name="T3" fmla="*/ 0 h 17"/>
                <a:gd name="T4" fmla="*/ 9 w 17"/>
                <a:gd name="T5" fmla="*/ 0 h 17"/>
                <a:gd name="T6" fmla="*/ 4 w 17"/>
                <a:gd name="T7" fmla="*/ 5 h 17"/>
                <a:gd name="T8" fmla="*/ 0 w 1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13" y="0"/>
                  </a:lnTo>
                  <a:lnTo>
                    <a:pt x="9" y="0"/>
                  </a:lnTo>
                  <a:lnTo>
                    <a:pt x="4" y="5"/>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02" name="Freeform 453"/>
            <p:cNvSpPr>
              <a:spLocks/>
            </p:cNvSpPr>
            <p:nvPr/>
          </p:nvSpPr>
          <p:spPr bwMode="auto">
            <a:xfrm>
              <a:off x="2377" y="1648"/>
              <a:ext cx="17" cy="17"/>
            </a:xfrm>
            <a:custGeom>
              <a:avLst/>
              <a:gdLst>
                <a:gd name="T0" fmla="*/ 16 w 17"/>
                <a:gd name="T1" fmla="*/ 16 h 17"/>
                <a:gd name="T2" fmla="*/ 14 w 17"/>
                <a:gd name="T3" fmla="*/ 16 h 17"/>
                <a:gd name="T4" fmla="*/ 11 w 17"/>
                <a:gd name="T5" fmla="*/ 0 h 17"/>
                <a:gd name="T6" fmla="*/ 5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14" y="16"/>
                  </a:lnTo>
                  <a:lnTo>
                    <a:pt x="11" y="0"/>
                  </a:lnTo>
                  <a:lnTo>
                    <a:pt x="5" y="0"/>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03" name="Freeform 454"/>
            <p:cNvSpPr>
              <a:spLocks/>
            </p:cNvSpPr>
            <p:nvPr/>
          </p:nvSpPr>
          <p:spPr bwMode="auto">
            <a:xfrm>
              <a:off x="2386" y="1639"/>
              <a:ext cx="17" cy="17"/>
            </a:xfrm>
            <a:custGeom>
              <a:avLst/>
              <a:gdLst>
                <a:gd name="T0" fmla="*/ 16 w 17"/>
                <a:gd name="T1" fmla="*/ 16 h 17"/>
                <a:gd name="T2" fmla="*/ 16 w 17"/>
                <a:gd name="T3" fmla="*/ 16 h 17"/>
                <a:gd name="T4" fmla="*/ 14 w 17"/>
                <a:gd name="T5" fmla="*/ 10 h 17"/>
                <a:gd name="T6" fmla="*/ 12 w 17"/>
                <a:gd name="T7" fmla="*/ 10 h 17"/>
                <a:gd name="T8" fmla="*/ 10 w 17"/>
                <a:gd name="T9" fmla="*/ 5 h 17"/>
                <a:gd name="T10" fmla="*/ 7 w 17"/>
                <a:gd name="T11" fmla="*/ 0 h 17"/>
                <a:gd name="T12" fmla="*/ 5 w 17"/>
                <a:gd name="T13" fmla="*/ 0 h 17"/>
                <a:gd name="T14" fmla="*/ 2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6" y="16"/>
                  </a:lnTo>
                  <a:lnTo>
                    <a:pt x="14" y="10"/>
                  </a:lnTo>
                  <a:lnTo>
                    <a:pt x="12" y="10"/>
                  </a:lnTo>
                  <a:lnTo>
                    <a:pt x="10" y="5"/>
                  </a:lnTo>
                  <a:lnTo>
                    <a:pt x="7" y="0"/>
                  </a:lnTo>
                  <a:lnTo>
                    <a:pt x="5" y="0"/>
                  </a:lnTo>
                  <a:lnTo>
                    <a:pt x="2" y="0"/>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04" name="Freeform 455"/>
            <p:cNvSpPr>
              <a:spLocks/>
            </p:cNvSpPr>
            <p:nvPr/>
          </p:nvSpPr>
          <p:spPr bwMode="auto">
            <a:xfrm>
              <a:off x="2369" y="1653"/>
              <a:ext cx="20" cy="17"/>
            </a:xfrm>
            <a:custGeom>
              <a:avLst/>
              <a:gdLst>
                <a:gd name="T0" fmla="*/ 19 w 20"/>
                <a:gd name="T1" fmla="*/ 16 h 17"/>
                <a:gd name="T2" fmla="*/ 18 w 20"/>
                <a:gd name="T3" fmla="*/ 16 h 17"/>
                <a:gd name="T4" fmla="*/ 17 w 20"/>
                <a:gd name="T5" fmla="*/ 16 h 17"/>
                <a:gd name="T6" fmla="*/ 15 w 20"/>
                <a:gd name="T7" fmla="*/ 0 h 17"/>
                <a:gd name="T8" fmla="*/ 13 w 20"/>
                <a:gd name="T9" fmla="*/ 0 h 17"/>
                <a:gd name="T10" fmla="*/ 10 w 20"/>
                <a:gd name="T11" fmla="*/ 0 h 17"/>
                <a:gd name="T12" fmla="*/ 7 w 20"/>
                <a:gd name="T13" fmla="*/ 0 h 17"/>
                <a:gd name="T14" fmla="*/ 4 w 20"/>
                <a:gd name="T15" fmla="*/ 0 h 17"/>
                <a:gd name="T16" fmla="*/ 0 w 20"/>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7">
                  <a:moveTo>
                    <a:pt x="19" y="16"/>
                  </a:moveTo>
                  <a:lnTo>
                    <a:pt x="18" y="16"/>
                  </a:lnTo>
                  <a:lnTo>
                    <a:pt x="17" y="16"/>
                  </a:lnTo>
                  <a:lnTo>
                    <a:pt x="15" y="0"/>
                  </a:lnTo>
                  <a:lnTo>
                    <a:pt x="13" y="0"/>
                  </a:lnTo>
                  <a:lnTo>
                    <a:pt x="10" y="0"/>
                  </a:lnTo>
                  <a:lnTo>
                    <a:pt x="7" y="0"/>
                  </a:lnTo>
                  <a:lnTo>
                    <a:pt x="4" y="0"/>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05" name="Freeform 456"/>
            <p:cNvSpPr>
              <a:spLocks/>
            </p:cNvSpPr>
            <p:nvPr/>
          </p:nvSpPr>
          <p:spPr bwMode="auto">
            <a:xfrm>
              <a:off x="2394" y="1760"/>
              <a:ext cx="17" cy="17"/>
            </a:xfrm>
            <a:custGeom>
              <a:avLst/>
              <a:gdLst>
                <a:gd name="T0" fmla="*/ 16 w 17"/>
                <a:gd name="T1" fmla="*/ 8 h 17"/>
                <a:gd name="T2" fmla="*/ 14 w 17"/>
                <a:gd name="T3" fmla="*/ 16 h 17"/>
                <a:gd name="T4" fmla="*/ 13 w 17"/>
                <a:gd name="T5" fmla="*/ 16 h 17"/>
                <a:gd name="T6" fmla="*/ 7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8"/>
                  </a:moveTo>
                  <a:lnTo>
                    <a:pt x="14" y="16"/>
                  </a:lnTo>
                  <a:lnTo>
                    <a:pt x="13" y="16"/>
                  </a:lnTo>
                  <a:lnTo>
                    <a:pt x="7" y="16"/>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06" name="Freeform 457"/>
            <p:cNvSpPr>
              <a:spLocks/>
            </p:cNvSpPr>
            <p:nvPr/>
          </p:nvSpPr>
          <p:spPr bwMode="auto">
            <a:xfrm>
              <a:off x="2391" y="1734"/>
              <a:ext cx="19" cy="17"/>
            </a:xfrm>
            <a:custGeom>
              <a:avLst/>
              <a:gdLst>
                <a:gd name="T0" fmla="*/ 18 w 19"/>
                <a:gd name="T1" fmla="*/ 10 h 17"/>
                <a:gd name="T2" fmla="*/ 18 w 19"/>
                <a:gd name="T3" fmla="*/ 10 h 17"/>
                <a:gd name="T4" fmla="*/ 16 w 19"/>
                <a:gd name="T5" fmla="*/ 10 h 17"/>
                <a:gd name="T6" fmla="*/ 14 w 19"/>
                <a:gd name="T7" fmla="*/ 16 h 17"/>
                <a:gd name="T8" fmla="*/ 11 w 19"/>
                <a:gd name="T9" fmla="*/ 16 h 17"/>
                <a:gd name="T10" fmla="*/ 8 w 19"/>
                <a:gd name="T11" fmla="*/ 16 h 17"/>
                <a:gd name="T12" fmla="*/ 5 w 19"/>
                <a:gd name="T13" fmla="*/ 16 h 17"/>
                <a:gd name="T14" fmla="*/ 3 w 19"/>
                <a:gd name="T15" fmla="*/ 10 h 17"/>
                <a:gd name="T16" fmla="*/ 0 w 19"/>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17">
                  <a:moveTo>
                    <a:pt x="18" y="10"/>
                  </a:moveTo>
                  <a:lnTo>
                    <a:pt x="18" y="10"/>
                  </a:lnTo>
                  <a:lnTo>
                    <a:pt x="16" y="10"/>
                  </a:lnTo>
                  <a:lnTo>
                    <a:pt x="14" y="16"/>
                  </a:lnTo>
                  <a:lnTo>
                    <a:pt x="11" y="16"/>
                  </a:lnTo>
                  <a:lnTo>
                    <a:pt x="8" y="16"/>
                  </a:lnTo>
                  <a:lnTo>
                    <a:pt x="5" y="16"/>
                  </a:lnTo>
                  <a:lnTo>
                    <a:pt x="3" y="10"/>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07" name="Freeform 458"/>
            <p:cNvSpPr>
              <a:spLocks/>
            </p:cNvSpPr>
            <p:nvPr/>
          </p:nvSpPr>
          <p:spPr bwMode="auto">
            <a:xfrm>
              <a:off x="2219" y="1425"/>
              <a:ext cx="554" cy="159"/>
            </a:xfrm>
            <a:custGeom>
              <a:avLst/>
              <a:gdLst>
                <a:gd name="T0" fmla="*/ 549 w 554"/>
                <a:gd name="T1" fmla="*/ 140 h 159"/>
                <a:gd name="T2" fmla="*/ 550 w 554"/>
                <a:gd name="T3" fmla="*/ 146 h 159"/>
                <a:gd name="T4" fmla="*/ 552 w 554"/>
                <a:gd name="T5" fmla="*/ 151 h 159"/>
                <a:gd name="T6" fmla="*/ 553 w 554"/>
                <a:gd name="T7" fmla="*/ 156 h 159"/>
                <a:gd name="T8" fmla="*/ 551 w 554"/>
                <a:gd name="T9" fmla="*/ 157 h 159"/>
                <a:gd name="T10" fmla="*/ 540 w 554"/>
                <a:gd name="T11" fmla="*/ 154 h 159"/>
                <a:gd name="T12" fmla="*/ 522 w 554"/>
                <a:gd name="T13" fmla="*/ 149 h 159"/>
                <a:gd name="T14" fmla="*/ 503 w 554"/>
                <a:gd name="T15" fmla="*/ 144 h 159"/>
                <a:gd name="T16" fmla="*/ 489 w 554"/>
                <a:gd name="T17" fmla="*/ 142 h 159"/>
                <a:gd name="T18" fmla="*/ 476 w 554"/>
                <a:gd name="T19" fmla="*/ 139 h 159"/>
                <a:gd name="T20" fmla="*/ 460 w 554"/>
                <a:gd name="T21" fmla="*/ 134 h 159"/>
                <a:gd name="T22" fmla="*/ 442 w 554"/>
                <a:gd name="T23" fmla="*/ 127 h 159"/>
                <a:gd name="T24" fmla="*/ 423 w 554"/>
                <a:gd name="T25" fmla="*/ 121 h 159"/>
                <a:gd name="T26" fmla="*/ 404 w 554"/>
                <a:gd name="T27" fmla="*/ 115 h 159"/>
                <a:gd name="T28" fmla="*/ 386 w 554"/>
                <a:gd name="T29" fmla="*/ 110 h 159"/>
                <a:gd name="T30" fmla="*/ 371 w 554"/>
                <a:gd name="T31" fmla="*/ 108 h 159"/>
                <a:gd name="T32" fmla="*/ 358 w 554"/>
                <a:gd name="T33" fmla="*/ 108 h 159"/>
                <a:gd name="T34" fmla="*/ 337 w 554"/>
                <a:gd name="T35" fmla="*/ 109 h 159"/>
                <a:gd name="T36" fmla="*/ 308 w 554"/>
                <a:gd name="T37" fmla="*/ 109 h 159"/>
                <a:gd name="T38" fmla="*/ 273 w 554"/>
                <a:gd name="T39" fmla="*/ 111 h 159"/>
                <a:gd name="T40" fmla="*/ 236 w 554"/>
                <a:gd name="T41" fmla="*/ 113 h 159"/>
                <a:gd name="T42" fmla="*/ 198 w 554"/>
                <a:gd name="T43" fmla="*/ 117 h 159"/>
                <a:gd name="T44" fmla="*/ 163 w 554"/>
                <a:gd name="T45" fmla="*/ 123 h 159"/>
                <a:gd name="T46" fmla="*/ 132 w 554"/>
                <a:gd name="T47" fmla="*/ 130 h 159"/>
                <a:gd name="T48" fmla="*/ 116 w 554"/>
                <a:gd name="T49" fmla="*/ 136 h 159"/>
                <a:gd name="T50" fmla="*/ 110 w 554"/>
                <a:gd name="T51" fmla="*/ 134 h 159"/>
                <a:gd name="T52" fmla="*/ 102 w 554"/>
                <a:gd name="T53" fmla="*/ 128 h 159"/>
                <a:gd name="T54" fmla="*/ 95 w 554"/>
                <a:gd name="T55" fmla="*/ 120 h 159"/>
                <a:gd name="T56" fmla="*/ 87 w 554"/>
                <a:gd name="T57" fmla="*/ 110 h 159"/>
                <a:gd name="T58" fmla="*/ 80 w 554"/>
                <a:gd name="T59" fmla="*/ 100 h 159"/>
                <a:gd name="T60" fmla="*/ 75 w 554"/>
                <a:gd name="T61" fmla="*/ 91 h 159"/>
                <a:gd name="T62" fmla="*/ 71 w 554"/>
                <a:gd name="T63" fmla="*/ 83 h 159"/>
                <a:gd name="T64" fmla="*/ 68 w 554"/>
                <a:gd name="T65" fmla="*/ 76 h 159"/>
                <a:gd name="T66" fmla="*/ 63 w 554"/>
                <a:gd name="T67" fmla="*/ 67 h 159"/>
                <a:gd name="T68" fmla="*/ 55 w 554"/>
                <a:gd name="T69" fmla="*/ 55 h 159"/>
                <a:gd name="T70" fmla="*/ 45 w 554"/>
                <a:gd name="T71" fmla="*/ 42 h 159"/>
                <a:gd name="T72" fmla="*/ 34 w 554"/>
                <a:gd name="T73" fmla="*/ 30 h 159"/>
                <a:gd name="T74" fmla="*/ 23 w 554"/>
                <a:gd name="T75" fmla="*/ 18 h 159"/>
                <a:gd name="T76" fmla="*/ 13 w 554"/>
                <a:gd name="T77" fmla="*/ 8 h 159"/>
                <a:gd name="T78" fmla="*/ 4 w 554"/>
                <a:gd name="T79" fmla="*/ 2 h 1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54" h="159">
                  <a:moveTo>
                    <a:pt x="548" y="138"/>
                  </a:moveTo>
                  <a:lnTo>
                    <a:pt x="549" y="140"/>
                  </a:lnTo>
                  <a:lnTo>
                    <a:pt x="550" y="143"/>
                  </a:lnTo>
                  <a:lnTo>
                    <a:pt x="550" y="146"/>
                  </a:lnTo>
                  <a:lnTo>
                    <a:pt x="551" y="148"/>
                  </a:lnTo>
                  <a:lnTo>
                    <a:pt x="552" y="151"/>
                  </a:lnTo>
                  <a:lnTo>
                    <a:pt x="552" y="153"/>
                  </a:lnTo>
                  <a:lnTo>
                    <a:pt x="553" y="156"/>
                  </a:lnTo>
                  <a:lnTo>
                    <a:pt x="553" y="158"/>
                  </a:lnTo>
                  <a:lnTo>
                    <a:pt x="551" y="157"/>
                  </a:lnTo>
                  <a:lnTo>
                    <a:pt x="547" y="156"/>
                  </a:lnTo>
                  <a:lnTo>
                    <a:pt x="540" y="154"/>
                  </a:lnTo>
                  <a:lnTo>
                    <a:pt x="532" y="151"/>
                  </a:lnTo>
                  <a:lnTo>
                    <a:pt x="522" y="149"/>
                  </a:lnTo>
                  <a:lnTo>
                    <a:pt x="513" y="146"/>
                  </a:lnTo>
                  <a:lnTo>
                    <a:pt x="503" y="144"/>
                  </a:lnTo>
                  <a:lnTo>
                    <a:pt x="494" y="143"/>
                  </a:lnTo>
                  <a:lnTo>
                    <a:pt x="489" y="142"/>
                  </a:lnTo>
                  <a:lnTo>
                    <a:pt x="483" y="141"/>
                  </a:lnTo>
                  <a:lnTo>
                    <a:pt x="476" y="139"/>
                  </a:lnTo>
                  <a:lnTo>
                    <a:pt x="468" y="136"/>
                  </a:lnTo>
                  <a:lnTo>
                    <a:pt x="460" y="134"/>
                  </a:lnTo>
                  <a:lnTo>
                    <a:pt x="451" y="131"/>
                  </a:lnTo>
                  <a:lnTo>
                    <a:pt x="442" y="127"/>
                  </a:lnTo>
                  <a:lnTo>
                    <a:pt x="433" y="124"/>
                  </a:lnTo>
                  <a:lnTo>
                    <a:pt x="423" y="121"/>
                  </a:lnTo>
                  <a:lnTo>
                    <a:pt x="413" y="118"/>
                  </a:lnTo>
                  <a:lnTo>
                    <a:pt x="404" y="115"/>
                  </a:lnTo>
                  <a:lnTo>
                    <a:pt x="395" y="113"/>
                  </a:lnTo>
                  <a:lnTo>
                    <a:pt x="386" y="110"/>
                  </a:lnTo>
                  <a:lnTo>
                    <a:pt x="378" y="109"/>
                  </a:lnTo>
                  <a:lnTo>
                    <a:pt x="371" y="108"/>
                  </a:lnTo>
                  <a:lnTo>
                    <a:pt x="364" y="108"/>
                  </a:lnTo>
                  <a:lnTo>
                    <a:pt x="358" y="108"/>
                  </a:lnTo>
                  <a:lnTo>
                    <a:pt x="348" y="108"/>
                  </a:lnTo>
                  <a:lnTo>
                    <a:pt x="337" y="109"/>
                  </a:lnTo>
                  <a:lnTo>
                    <a:pt x="323" y="109"/>
                  </a:lnTo>
                  <a:lnTo>
                    <a:pt x="308" y="109"/>
                  </a:lnTo>
                  <a:lnTo>
                    <a:pt x="291" y="110"/>
                  </a:lnTo>
                  <a:lnTo>
                    <a:pt x="273" y="111"/>
                  </a:lnTo>
                  <a:lnTo>
                    <a:pt x="255" y="112"/>
                  </a:lnTo>
                  <a:lnTo>
                    <a:pt x="236" y="113"/>
                  </a:lnTo>
                  <a:lnTo>
                    <a:pt x="217" y="115"/>
                  </a:lnTo>
                  <a:lnTo>
                    <a:pt x="198" y="117"/>
                  </a:lnTo>
                  <a:lnTo>
                    <a:pt x="180" y="120"/>
                  </a:lnTo>
                  <a:lnTo>
                    <a:pt x="163" y="123"/>
                  </a:lnTo>
                  <a:lnTo>
                    <a:pt x="147" y="126"/>
                  </a:lnTo>
                  <a:lnTo>
                    <a:pt x="132" y="130"/>
                  </a:lnTo>
                  <a:lnTo>
                    <a:pt x="119" y="135"/>
                  </a:lnTo>
                  <a:lnTo>
                    <a:pt x="116" y="136"/>
                  </a:lnTo>
                  <a:lnTo>
                    <a:pt x="113" y="135"/>
                  </a:lnTo>
                  <a:lnTo>
                    <a:pt x="110" y="134"/>
                  </a:lnTo>
                  <a:lnTo>
                    <a:pt x="106" y="131"/>
                  </a:lnTo>
                  <a:lnTo>
                    <a:pt x="102" y="128"/>
                  </a:lnTo>
                  <a:lnTo>
                    <a:pt x="98" y="124"/>
                  </a:lnTo>
                  <a:lnTo>
                    <a:pt x="95" y="120"/>
                  </a:lnTo>
                  <a:lnTo>
                    <a:pt x="91" y="115"/>
                  </a:lnTo>
                  <a:lnTo>
                    <a:pt x="87" y="110"/>
                  </a:lnTo>
                  <a:lnTo>
                    <a:pt x="84" y="105"/>
                  </a:lnTo>
                  <a:lnTo>
                    <a:pt x="80" y="100"/>
                  </a:lnTo>
                  <a:lnTo>
                    <a:pt x="78" y="95"/>
                  </a:lnTo>
                  <a:lnTo>
                    <a:pt x="75" y="91"/>
                  </a:lnTo>
                  <a:lnTo>
                    <a:pt x="73" y="86"/>
                  </a:lnTo>
                  <a:lnTo>
                    <a:pt x="71" y="83"/>
                  </a:lnTo>
                  <a:lnTo>
                    <a:pt x="70" y="79"/>
                  </a:lnTo>
                  <a:lnTo>
                    <a:pt x="68" y="76"/>
                  </a:lnTo>
                  <a:lnTo>
                    <a:pt x="66" y="72"/>
                  </a:lnTo>
                  <a:lnTo>
                    <a:pt x="63" y="67"/>
                  </a:lnTo>
                  <a:lnTo>
                    <a:pt x="59" y="61"/>
                  </a:lnTo>
                  <a:lnTo>
                    <a:pt x="55" y="55"/>
                  </a:lnTo>
                  <a:lnTo>
                    <a:pt x="50" y="49"/>
                  </a:lnTo>
                  <a:lnTo>
                    <a:pt x="45" y="42"/>
                  </a:lnTo>
                  <a:lnTo>
                    <a:pt x="40" y="36"/>
                  </a:lnTo>
                  <a:lnTo>
                    <a:pt x="34" y="30"/>
                  </a:lnTo>
                  <a:lnTo>
                    <a:pt x="29" y="24"/>
                  </a:lnTo>
                  <a:lnTo>
                    <a:pt x="23" y="18"/>
                  </a:lnTo>
                  <a:lnTo>
                    <a:pt x="18" y="13"/>
                  </a:lnTo>
                  <a:lnTo>
                    <a:pt x="13" y="8"/>
                  </a:lnTo>
                  <a:lnTo>
                    <a:pt x="8" y="4"/>
                  </a:lnTo>
                  <a:lnTo>
                    <a:pt x="4" y="2"/>
                  </a:lnTo>
                  <a:lnTo>
                    <a:pt x="0" y="0"/>
                  </a:lnTo>
                </a:path>
              </a:pathLst>
            </a:custGeom>
            <a:noFill/>
            <a:ln w="12700" cap="rnd" cmpd="sng">
              <a:solidFill>
                <a:srgbClr val="8D6767"/>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08" name="Freeform 459"/>
            <p:cNvSpPr>
              <a:spLocks/>
            </p:cNvSpPr>
            <p:nvPr/>
          </p:nvSpPr>
          <p:spPr bwMode="auto">
            <a:xfrm>
              <a:off x="2535" y="1437"/>
              <a:ext cx="295" cy="149"/>
            </a:xfrm>
            <a:custGeom>
              <a:avLst/>
              <a:gdLst>
                <a:gd name="T0" fmla="*/ 294 w 295"/>
                <a:gd name="T1" fmla="*/ 148 h 149"/>
                <a:gd name="T2" fmla="*/ 291 w 295"/>
                <a:gd name="T3" fmla="*/ 147 h 149"/>
                <a:gd name="T4" fmla="*/ 288 w 295"/>
                <a:gd name="T5" fmla="*/ 146 h 149"/>
                <a:gd name="T6" fmla="*/ 284 w 295"/>
                <a:gd name="T7" fmla="*/ 144 h 149"/>
                <a:gd name="T8" fmla="*/ 280 w 295"/>
                <a:gd name="T9" fmla="*/ 143 h 149"/>
                <a:gd name="T10" fmla="*/ 276 w 295"/>
                <a:gd name="T11" fmla="*/ 141 h 149"/>
                <a:gd name="T12" fmla="*/ 272 w 295"/>
                <a:gd name="T13" fmla="*/ 139 h 149"/>
                <a:gd name="T14" fmla="*/ 268 w 295"/>
                <a:gd name="T15" fmla="*/ 137 h 149"/>
                <a:gd name="T16" fmla="*/ 263 w 295"/>
                <a:gd name="T17" fmla="*/ 135 h 149"/>
                <a:gd name="T18" fmla="*/ 258 w 295"/>
                <a:gd name="T19" fmla="*/ 133 h 149"/>
                <a:gd name="T20" fmla="*/ 254 w 295"/>
                <a:gd name="T21" fmla="*/ 131 h 149"/>
                <a:gd name="T22" fmla="*/ 248 w 295"/>
                <a:gd name="T23" fmla="*/ 129 h 149"/>
                <a:gd name="T24" fmla="*/ 243 w 295"/>
                <a:gd name="T25" fmla="*/ 127 h 149"/>
                <a:gd name="T26" fmla="*/ 238 w 295"/>
                <a:gd name="T27" fmla="*/ 125 h 149"/>
                <a:gd name="T28" fmla="*/ 233 w 295"/>
                <a:gd name="T29" fmla="*/ 123 h 149"/>
                <a:gd name="T30" fmla="*/ 228 w 295"/>
                <a:gd name="T31" fmla="*/ 120 h 149"/>
                <a:gd name="T32" fmla="*/ 222 w 295"/>
                <a:gd name="T33" fmla="*/ 118 h 149"/>
                <a:gd name="T34" fmla="*/ 217 w 295"/>
                <a:gd name="T35" fmla="*/ 117 h 149"/>
                <a:gd name="T36" fmla="*/ 212 w 295"/>
                <a:gd name="T37" fmla="*/ 114 h 149"/>
                <a:gd name="T38" fmla="*/ 206 w 295"/>
                <a:gd name="T39" fmla="*/ 112 h 149"/>
                <a:gd name="T40" fmla="*/ 200 w 295"/>
                <a:gd name="T41" fmla="*/ 110 h 149"/>
                <a:gd name="T42" fmla="*/ 194 w 295"/>
                <a:gd name="T43" fmla="*/ 107 h 149"/>
                <a:gd name="T44" fmla="*/ 187 w 295"/>
                <a:gd name="T45" fmla="*/ 104 h 149"/>
                <a:gd name="T46" fmla="*/ 180 w 295"/>
                <a:gd name="T47" fmla="*/ 101 h 149"/>
                <a:gd name="T48" fmla="*/ 172 w 295"/>
                <a:gd name="T49" fmla="*/ 98 h 149"/>
                <a:gd name="T50" fmla="*/ 165 w 295"/>
                <a:gd name="T51" fmla="*/ 95 h 149"/>
                <a:gd name="T52" fmla="*/ 157 w 295"/>
                <a:gd name="T53" fmla="*/ 91 h 149"/>
                <a:gd name="T54" fmla="*/ 149 w 295"/>
                <a:gd name="T55" fmla="*/ 88 h 149"/>
                <a:gd name="T56" fmla="*/ 141 w 295"/>
                <a:gd name="T57" fmla="*/ 84 h 149"/>
                <a:gd name="T58" fmla="*/ 132 w 295"/>
                <a:gd name="T59" fmla="*/ 80 h 149"/>
                <a:gd name="T60" fmla="*/ 124 w 295"/>
                <a:gd name="T61" fmla="*/ 76 h 149"/>
                <a:gd name="T62" fmla="*/ 116 w 295"/>
                <a:gd name="T63" fmla="*/ 72 h 149"/>
                <a:gd name="T64" fmla="*/ 107 w 295"/>
                <a:gd name="T65" fmla="*/ 68 h 149"/>
                <a:gd name="T66" fmla="*/ 99 w 295"/>
                <a:gd name="T67" fmla="*/ 64 h 149"/>
                <a:gd name="T68" fmla="*/ 91 w 295"/>
                <a:gd name="T69" fmla="*/ 60 h 149"/>
                <a:gd name="T70" fmla="*/ 83 w 295"/>
                <a:gd name="T71" fmla="*/ 56 h 149"/>
                <a:gd name="T72" fmla="*/ 75 w 295"/>
                <a:gd name="T73" fmla="*/ 51 h 149"/>
                <a:gd name="T74" fmla="*/ 67 w 295"/>
                <a:gd name="T75" fmla="*/ 47 h 149"/>
                <a:gd name="T76" fmla="*/ 59 w 295"/>
                <a:gd name="T77" fmla="*/ 43 h 149"/>
                <a:gd name="T78" fmla="*/ 52 w 295"/>
                <a:gd name="T79" fmla="*/ 38 h 149"/>
                <a:gd name="T80" fmla="*/ 44 w 295"/>
                <a:gd name="T81" fmla="*/ 34 h 149"/>
                <a:gd name="T82" fmla="*/ 37 w 295"/>
                <a:gd name="T83" fmla="*/ 30 h 149"/>
                <a:gd name="T84" fmla="*/ 31 w 295"/>
                <a:gd name="T85" fmla="*/ 25 h 149"/>
                <a:gd name="T86" fmla="*/ 24 w 295"/>
                <a:gd name="T87" fmla="*/ 21 h 149"/>
                <a:gd name="T88" fmla="*/ 19 w 295"/>
                <a:gd name="T89" fmla="*/ 17 h 149"/>
                <a:gd name="T90" fmla="*/ 13 w 295"/>
                <a:gd name="T91" fmla="*/ 12 h 149"/>
                <a:gd name="T92" fmla="*/ 8 w 295"/>
                <a:gd name="T93" fmla="*/ 8 h 149"/>
                <a:gd name="T94" fmla="*/ 4 w 295"/>
                <a:gd name="T95" fmla="*/ 4 h 149"/>
                <a:gd name="T96" fmla="*/ 0 w 295"/>
                <a:gd name="T97" fmla="*/ 0 h 1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5" h="149">
                  <a:moveTo>
                    <a:pt x="294" y="148"/>
                  </a:moveTo>
                  <a:lnTo>
                    <a:pt x="291" y="147"/>
                  </a:lnTo>
                  <a:lnTo>
                    <a:pt x="288" y="146"/>
                  </a:lnTo>
                  <a:lnTo>
                    <a:pt x="284" y="144"/>
                  </a:lnTo>
                  <a:lnTo>
                    <a:pt x="280" y="143"/>
                  </a:lnTo>
                  <a:lnTo>
                    <a:pt x="276" y="141"/>
                  </a:lnTo>
                  <a:lnTo>
                    <a:pt x="272" y="139"/>
                  </a:lnTo>
                  <a:lnTo>
                    <a:pt x="268" y="137"/>
                  </a:lnTo>
                  <a:lnTo>
                    <a:pt x="263" y="135"/>
                  </a:lnTo>
                  <a:lnTo>
                    <a:pt x="258" y="133"/>
                  </a:lnTo>
                  <a:lnTo>
                    <a:pt x="254" y="131"/>
                  </a:lnTo>
                  <a:lnTo>
                    <a:pt x="248" y="129"/>
                  </a:lnTo>
                  <a:lnTo>
                    <a:pt x="243" y="127"/>
                  </a:lnTo>
                  <a:lnTo>
                    <a:pt x="238" y="125"/>
                  </a:lnTo>
                  <a:lnTo>
                    <a:pt x="233" y="123"/>
                  </a:lnTo>
                  <a:lnTo>
                    <a:pt x="228" y="120"/>
                  </a:lnTo>
                  <a:lnTo>
                    <a:pt x="222" y="118"/>
                  </a:lnTo>
                  <a:lnTo>
                    <a:pt x="217" y="117"/>
                  </a:lnTo>
                  <a:lnTo>
                    <a:pt x="212" y="114"/>
                  </a:lnTo>
                  <a:lnTo>
                    <a:pt x="206" y="112"/>
                  </a:lnTo>
                  <a:lnTo>
                    <a:pt x="200" y="110"/>
                  </a:lnTo>
                  <a:lnTo>
                    <a:pt x="194" y="107"/>
                  </a:lnTo>
                  <a:lnTo>
                    <a:pt x="187" y="104"/>
                  </a:lnTo>
                  <a:lnTo>
                    <a:pt x="180" y="101"/>
                  </a:lnTo>
                  <a:lnTo>
                    <a:pt x="172" y="98"/>
                  </a:lnTo>
                  <a:lnTo>
                    <a:pt x="165" y="95"/>
                  </a:lnTo>
                  <a:lnTo>
                    <a:pt x="157" y="91"/>
                  </a:lnTo>
                  <a:lnTo>
                    <a:pt x="149" y="88"/>
                  </a:lnTo>
                  <a:lnTo>
                    <a:pt x="141" y="84"/>
                  </a:lnTo>
                  <a:lnTo>
                    <a:pt x="132" y="80"/>
                  </a:lnTo>
                  <a:lnTo>
                    <a:pt x="124" y="76"/>
                  </a:lnTo>
                  <a:lnTo>
                    <a:pt x="116" y="72"/>
                  </a:lnTo>
                  <a:lnTo>
                    <a:pt x="107" y="68"/>
                  </a:lnTo>
                  <a:lnTo>
                    <a:pt x="99" y="64"/>
                  </a:lnTo>
                  <a:lnTo>
                    <a:pt x="91" y="60"/>
                  </a:lnTo>
                  <a:lnTo>
                    <a:pt x="83" y="56"/>
                  </a:lnTo>
                  <a:lnTo>
                    <a:pt x="75" y="51"/>
                  </a:lnTo>
                  <a:lnTo>
                    <a:pt x="67" y="47"/>
                  </a:lnTo>
                  <a:lnTo>
                    <a:pt x="59" y="43"/>
                  </a:lnTo>
                  <a:lnTo>
                    <a:pt x="52" y="38"/>
                  </a:lnTo>
                  <a:lnTo>
                    <a:pt x="44" y="34"/>
                  </a:lnTo>
                  <a:lnTo>
                    <a:pt x="37" y="30"/>
                  </a:lnTo>
                  <a:lnTo>
                    <a:pt x="31" y="25"/>
                  </a:lnTo>
                  <a:lnTo>
                    <a:pt x="24" y="21"/>
                  </a:lnTo>
                  <a:lnTo>
                    <a:pt x="19" y="17"/>
                  </a:lnTo>
                  <a:lnTo>
                    <a:pt x="13" y="12"/>
                  </a:lnTo>
                  <a:lnTo>
                    <a:pt x="8" y="8"/>
                  </a:lnTo>
                  <a:lnTo>
                    <a:pt x="4" y="4"/>
                  </a:lnTo>
                  <a:lnTo>
                    <a:pt x="0" y="0"/>
                  </a:lnTo>
                </a:path>
              </a:pathLst>
            </a:custGeom>
            <a:noFill/>
            <a:ln w="12700" cap="rnd" cmpd="sng">
              <a:solidFill>
                <a:srgbClr val="8D6767"/>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09" name="Freeform 460"/>
            <p:cNvSpPr>
              <a:spLocks/>
            </p:cNvSpPr>
            <p:nvPr/>
          </p:nvSpPr>
          <p:spPr bwMode="auto">
            <a:xfrm>
              <a:off x="2371" y="1549"/>
              <a:ext cx="449" cy="102"/>
            </a:xfrm>
            <a:custGeom>
              <a:avLst/>
              <a:gdLst>
                <a:gd name="T0" fmla="*/ 444 w 449"/>
                <a:gd name="T1" fmla="*/ 15 h 102"/>
                <a:gd name="T2" fmla="*/ 446 w 449"/>
                <a:gd name="T3" fmla="*/ 20 h 102"/>
                <a:gd name="T4" fmla="*/ 448 w 449"/>
                <a:gd name="T5" fmla="*/ 26 h 102"/>
                <a:gd name="T6" fmla="*/ 448 w 449"/>
                <a:gd name="T7" fmla="*/ 30 h 102"/>
                <a:gd name="T8" fmla="*/ 446 w 449"/>
                <a:gd name="T9" fmla="*/ 32 h 102"/>
                <a:gd name="T10" fmla="*/ 443 w 449"/>
                <a:gd name="T11" fmla="*/ 35 h 102"/>
                <a:gd name="T12" fmla="*/ 438 w 449"/>
                <a:gd name="T13" fmla="*/ 39 h 102"/>
                <a:gd name="T14" fmla="*/ 432 w 449"/>
                <a:gd name="T15" fmla="*/ 43 h 102"/>
                <a:gd name="T16" fmla="*/ 425 w 449"/>
                <a:gd name="T17" fmla="*/ 48 h 102"/>
                <a:gd name="T18" fmla="*/ 417 w 449"/>
                <a:gd name="T19" fmla="*/ 53 h 102"/>
                <a:gd name="T20" fmla="*/ 410 w 449"/>
                <a:gd name="T21" fmla="*/ 56 h 102"/>
                <a:gd name="T22" fmla="*/ 405 w 449"/>
                <a:gd name="T23" fmla="*/ 58 h 102"/>
                <a:gd name="T24" fmla="*/ 399 w 449"/>
                <a:gd name="T25" fmla="*/ 56 h 102"/>
                <a:gd name="T26" fmla="*/ 397 w 449"/>
                <a:gd name="T27" fmla="*/ 51 h 102"/>
                <a:gd name="T28" fmla="*/ 397 w 449"/>
                <a:gd name="T29" fmla="*/ 45 h 102"/>
                <a:gd name="T30" fmla="*/ 399 w 449"/>
                <a:gd name="T31" fmla="*/ 41 h 102"/>
                <a:gd name="T32" fmla="*/ 397 w 449"/>
                <a:gd name="T33" fmla="*/ 40 h 102"/>
                <a:gd name="T34" fmla="*/ 385 w 449"/>
                <a:gd name="T35" fmla="*/ 38 h 102"/>
                <a:gd name="T36" fmla="*/ 366 w 449"/>
                <a:gd name="T37" fmla="*/ 34 h 102"/>
                <a:gd name="T38" fmla="*/ 348 w 449"/>
                <a:gd name="T39" fmla="*/ 31 h 102"/>
                <a:gd name="T40" fmla="*/ 341 w 449"/>
                <a:gd name="T41" fmla="*/ 30 h 102"/>
                <a:gd name="T42" fmla="*/ 336 w 449"/>
                <a:gd name="T43" fmla="*/ 33 h 102"/>
                <a:gd name="T44" fmla="*/ 318 w 449"/>
                <a:gd name="T45" fmla="*/ 34 h 102"/>
                <a:gd name="T46" fmla="*/ 279 w 449"/>
                <a:gd name="T47" fmla="*/ 29 h 102"/>
                <a:gd name="T48" fmla="*/ 243 w 449"/>
                <a:gd name="T49" fmla="*/ 23 h 102"/>
                <a:gd name="T50" fmla="*/ 227 w 449"/>
                <a:gd name="T51" fmla="*/ 25 h 102"/>
                <a:gd name="T52" fmla="*/ 207 w 449"/>
                <a:gd name="T53" fmla="*/ 30 h 102"/>
                <a:gd name="T54" fmla="*/ 185 w 449"/>
                <a:gd name="T55" fmla="*/ 39 h 102"/>
                <a:gd name="T56" fmla="*/ 162 w 449"/>
                <a:gd name="T57" fmla="*/ 51 h 102"/>
                <a:gd name="T58" fmla="*/ 141 w 449"/>
                <a:gd name="T59" fmla="*/ 64 h 102"/>
                <a:gd name="T60" fmla="*/ 121 w 449"/>
                <a:gd name="T61" fmla="*/ 78 h 102"/>
                <a:gd name="T62" fmla="*/ 105 w 449"/>
                <a:gd name="T63" fmla="*/ 94 h 102"/>
                <a:gd name="T64" fmla="*/ 98 w 449"/>
                <a:gd name="T65" fmla="*/ 100 h 102"/>
                <a:gd name="T66" fmla="*/ 96 w 449"/>
                <a:gd name="T67" fmla="*/ 97 h 102"/>
                <a:gd name="T68" fmla="*/ 92 w 449"/>
                <a:gd name="T69" fmla="*/ 90 h 102"/>
                <a:gd name="T70" fmla="*/ 86 w 449"/>
                <a:gd name="T71" fmla="*/ 82 h 102"/>
                <a:gd name="T72" fmla="*/ 78 w 449"/>
                <a:gd name="T73" fmla="*/ 73 h 102"/>
                <a:gd name="T74" fmla="*/ 70 w 449"/>
                <a:gd name="T75" fmla="*/ 63 h 102"/>
                <a:gd name="T76" fmla="*/ 61 w 449"/>
                <a:gd name="T77" fmla="*/ 54 h 102"/>
                <a:gd name="T78" fmla="*/ 52 w 449"/>
                <a:gd name="T79" fmla="*/ 46 h 102"/>
                <a:gd name="T80" fmla="*/ 44 w 449"/>
                <a:gd name="T81" fmla="*/ 41 h 102"/>
                <a:gd name="T82" fmla="*/ 35 w 449"/>
                <a:gd name="T83" fmla="*/ 36 h 102"/>
                <a:gd name="T84" fmla="*/ 27 w 449"/>
                <a:gd name="T85" fmla="*/ 32 h 102"/>
                <a:gd name="T86" fmla="*/ 19 w 449"/>
                <a:gd name="T87" fmla="*/ 27 h 102"/>
                <a:gd name="T88" fmla="*/ 11 w 449"/>
                <a:gd name="T89" fmla="*/ 22 h 102"/>
                <a:gd name="T90" fmla="*/ 6 w 449"/>
                <a:gd name="T91" fmla="*/ 16 h 102"/>
                <a:gd name="T92" fmla="*/ 1 w 449"/>
                <a:gd name="T93" fmla="*/ 10 h 102"/>
                <a:gd name="T94" fmla="*/ 0 w 449"/>
                <a:gd name="T95" fmla="*/ 4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49" h="102">
                  <a:moveTo>
                    <a:pt x="443" y="13"/>
                  </a:moveTo>
                  <a:lnTo>
                    <a:pt x="444" y="15"/>
                  </a:lnTo>
                  <a:lnTo>
                    <a:pt x="445" y="17"/>
                  </a:lnTo>
                  <a:lnTo>
                    <a:pt x="446" y="20"/>
                  </a:lnTo>
                  <a:lnTo>
                    <a:pt x="447" y="23"/>
                  </a:lnTo>
                  <a:lnTo>
                    <a:pt x="448" y="26"/>
                  </a:lnTo>
                  <a:lnTo>
                    <a:pt x="448" y="28"/>
                  </a:lnTo>
                  <a:lnTo>
                    <a:pt x="448" y="30"/>
                  </a:lnTo>
                  <a:lnTo>
                    <a:pt x="447" y="32"/>
                  </a:lnTo>
                  <a:lnTo>
                    <a:pt x="446" y="32"/>
                  </a:lnTo>
                  <a:lnTo>
                    <a:pt x="445" y="33"/>
                  </a:lnTo>
                  <a:lnTo>
                    <a:pt x="443" y="35"/>
                  </a:lnTo>
                  <a:lnTo>
                    <a:pt x="441" y="37"/>
                  </a:lnTo>
                  <a:lnTo>
                    <a:pt x="438" y="39"/>
                  </a:lnTo>
                  <a:lnTo>
                    <a:pt x="435" y="41"/>
                  </a:lnTo>
                  <a:lnTo>
                    <a:pt x="432" y="43"/>
                  </a:lnTo>
                  <a:lnTo>
                    <a:pt x="428" y="46"/>
                  </a:lnTo>
                  <a:lnTo>
                    <a:pt x="425" y="48"/>
                  </a:lnTo>
                  <a:lnTo>
                    <a:pt x="421" y="51"/>
                  </a:lnTo>
                  <a:lnTo>
                    <a:pt x="417" y="53"/>
                  </a:lnTo>
                  <a:lnTo>
                    <a:pt x="414" y="55"/>
                  </a:lnTo>
                  <a:lnTo>
                    <a:pt x="410" y="56"/>
                  </a:lnTo>
                  <a:lnTo>
                    <a:pt x="407" y="57"/>
                  </a:lnTo>
                  <a:lnTo>
                    <a:pt x="405" y="58"/>
                  </a:lnTo>
                  <a:lnTo>
                    <a:pt x="403" y="57"/>
                  </a:lnTo>
                  <a:lnTo>
                    <a:pt x="399" y="56"/>
                  </a:lnTo>
                  <a:lnTo>
                    <a:pt x="398" y="54"/>
                  </a:lnTo>
                  <a:lnTo>
                    <a:pt x="397" y="51"/>
                  </a:lnTo>
                  <a:lnTo>
                    <a:pt x="397" y="48"/>
                  </a:lnTo>
                  <a:lnTo>
                    <a:pt x="397" y="45"/>
                  </a:lnTo>
                  <a:lnTo>
                    <a:pt x="398" y="43"/>
                  </a:lnTo>
                  <a:lnTo>
                    <a:pt x="399" y="41"/>
                  </a:lnTo>
                  <a:lnTo>
                    <a:pt x="399" y="40"/>
                  </a:lnTo>
                  <a:lnTo>
                    <a:pt x="397" y="40"/>
                  </a:lnTo>
                  <a:lnTo>
                    <a:pt x="392" y="39"/>
                  </a:lnTo>
                  <a:lnTo>
                    <a:pt x="385" y="38"/>
                  </a:lnTo>
                  <a:lnTo>
                    <a:pt x="376" y="36"/>
                  </a:lnTo>
                  <a:lnTo>
                    <a:pt x="366" y="34"/>
                  </a:lnTo>
                  <a:lnTo>
                    <a:pt x="356" y="32"/>
                  </a:lnTo>
                  <a:lnTo>
                    <a:pt x="348" y="31"/>
                  </a:lnTo>
                  <a:lnTo>
                    <a:pt x="341" y="29"/>
                  </a:lnTo>
                  <a:lnTo>
                    <a:pt x="341" y="30"/>
                  </a:lnTo>
                  <a:lnTo>
                    <a:pt x="339" y="31"/>
                  </a:lnTo>
                  <a:lnTo>
                    <a:pt x="336" y="33"/>
                  </a:lnTo>
                  <a:lnTo>
                    <a:pt x="329" y="34"/>
                  </a:lnTo>
                  <a:lnTo>
                    <a:pt x="318" y="34"/>
                  </a:lnTo>
                  <a:lnTo>
                    <a:pt x="302" y="32"/>
                  </a:lnTo>
                  <a:lnTo>
                    <a:pt x="279" y="29"/>
                  </a:lnTo>
                  <a:lnTo>
                    <a:pt x="250" y="23"/>
                  </a:lnTo>
                  <a:lnTo>
                    <a:pt x="243" y="23"/>
                  </a:lnTo>
                  <a:lnTo>
                    <a:pt x="235" y="23"/>
                  </a:lnTo>
                  <a:lnTo>
                    <a:pt x="227" y="25"/>
                  </a:lnTo>
                  <a:lnTo>
                    <a:pt x="217" y="27"/>
                  </a:lnTo>
                  <a:lnTo>
                    <a:pt x="207" y="30"/>
                  </a:lnTo>
                  <a:lnTo>
                    <a:pt x="196" y="35"/>
                  </a:lnTo>
                  <a:lnTo>
                    <a:pt x="185" y="39"/>
                  </a:lnTo>
                  <a:lnTo>
                    <a:pt x="174" y="45"/>
                  </a:lnTo>
                  <a:lnTo>
                    <a:pt x="162" y="51"/>
                  </a:lnTo>
                  <a:lnTo>
                    <a:pt x="151" y="57"/>
                  </a:lnTo>
                  <a:lnTo>
                    <a:pt x="141" y="64"/>
                  </a:lnTo>
                  <a:lnTo>
                    <a:pt x="130" y="71"/>
                  </a:lnTo>
                  <a:lnTo>
                    <a:pt x="121" y="78"/>
                  </a:lnTo>
                  <a:lnTo>
                    <a:pt x="112" y="86"/>
                  </a:lnTo>
                  <a:lnTo>
                    <a:pt x="105" y="94"/>
                  </a:lnTo>
                  <a:lnTo>
                    <a:pt x="98" y="101"/>
                  </a:lnTo>
                  <a:lnTo>
                    <a:pt x="98" y="100"/>
                  </a:lnTo>
                  <a:lnTo>
                    <a:pt x="97" y="99"/>
                  </a:lnTo>
                  <a:lnTo>
                    <a:pt x="96" y="97"/>
                  </a:lnTo>
                  <a:lnTo>
                    <a:pt x="94" y="94"/>
                  </a:lnTo>
                  <a:lnTo>
                    <a:pt x="92" y="90"/>
                  </a:lnTo>
                  <a:lnTo>
                    <a:pt x="89" y="87"/>
                  </a:lnTo>
                  <a:lnTo>
                    <a:pt x="86" y="82"/>
                  </a:lnTo>
                  <a:lnTo>
                    <a:pt x="82" y="78"/>
                  </a:lnTo>
                  <a:lnTo>
                    <a:pt x="78" y="73"/>
                  </a:lnTo>
                  <a:lnTo>
                    <a:pt x="74" y="68"/>
                  </a:lnTo>
                  <a:lnTo>
                    <a:pt x="70" y="63"/>
                  </a:lnTo>
                  <a:lnTo>
                    <a:pt x="66" y="58"/>
                  </a:lnTo>
                  <a:lnTo>
                    <a:pt x="61" y="54"/>
                  </a:lnTo>
                  <a:lnTo>
                    <a:pt x="57" y="50"/>
                  </a:lnTo>
                  <a:lnTo>
                    <a:pt x="52" y="46"/>
                  </a:lnTo>
                  <a:lnTo>
                    <a:pt x="48" y="43"/>
                  </a:lnTo>
                  <a:lnTo>
                    <a:pt x="44" y="41"/>
                  </a:lnTo>
                  <a:lnTo>
                    <a:pt x="40" y="39"/>
                  </a:lnTo>
                  <a:lnTo>
                    <a:pt x="35" y="36"/>
                  </a:lnTo>
                  <a:lnTo>
                    <a:pt x="31" y="34"/>
                  </a:lnTo>
                  <a:lnTo>
                    <a:pt x="27" y="32"/>
                  </a:lnTo>
                  <a:lnTo>
                    <a:pt x="23" y="29"/>
                  </a:lnTo>
                  <a:lnTo>
                    <a:pt x="19" y="27"/>
                  </a:lnTo>
                  <a:lnTo>
                    <a:pt x="15" y="24"/>
                  </a:lnTo>
                  <a:lnTo>
                    <a:pt x="11" y="22"/>
                  </a:lnTo>
                  <a:lnTo>
                    <a:pt x="8" y="19"/>
                  </a:lnTo>
                  <a:lnTo>
                    <a:pt x="6" y="16"/>
                  </a:lnTo>
                  <a:lnTo>
                    <a:pt x="3" y="13"/>
                  </a:lnTo>
                  <a:lnTo>
                    <a:pt x="1" y="10"/>
                  </a:lnTo>
                  <a:lnTo>
                    <a:pt x="0" y="7"/>
                  </a:lnTo>
                  <a:lnTo>
                    <a:pt x="0" y="4"/>
                  </a:lnTo>
                  <a:lnTo>
                    <a:pt x="0" y="0"/>
                  </a:lnTo>
                </a:path>
              </a:pathLst>
            </a:custGeom>
            <a:noFill/>
            <a:ln w="12700" cap="rnd" cmpd="sng">
              <a:solidFill>
                <a:srgbClr val="8D6767"/>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10" name="Freeform 461"/>
            <p:cNvSpPr>
              <a:spLocks/>
            </p:cNvSpPr>
            <p:nvPr/>
          </p:nvSpPr>
          <p:spPr bwMode="auto">
            <a:xfrm>
              <a:off x="2797" y="1598"/>
              <a:ext cx="17" cy="17"/>
            </a:xfrm>
            <a:custGeom>
              <a:avLst/>
              <a:gdLst>
                <a:gd name="T0" fmla="*/ 16 w 17"/>
                <a:gd name="T1" fmla="*/ 16 h 17"/>
                <a:gd name="T2" fmla="*/ 14 w 17"/>
                <a:gd name="T3" fmla="*/ 13 h 17"/>
                <a:gd name="T4" fmla="*/ 12 w 17"/>
                <a:gd name="T5" fmla="*/ 11 h 17"/>
                <a:gd name="T6" fmla="*/ 11 w 17"/>
                <a:gd name="T7" fmla="*/ 9 h 17"/>
                <a:gd name="T8" fmla="*/ 9 w 17"/>
                <a:gd name="T9" fmla="*/ 6 h 17"/>
                <a:gd name="T10" fmla="*/ 8 w 17"/>
                <a:gd name="T11" fmla="*/ 4 h 17"/>
                <a:gd name="T12" fmla="*/ 4 w 17"/>
                <a:gd name="T13" fmla="*/ 2 h 17"/>
                <a:gd name="T14" fmla="*/ 3 w 17"/>
                <a:gd name="T15" fmla="*/ 2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4" y="13"/>
                  </a:lnTo>
                  <a:lnTo>
                    <a:pt x="12" y="11"/>
                  </a:lnTo>
                  <a:lnTo>
                    <a:pt x="11" y="9"/>
                  </a:lnTo>
                  <a:lnTo>
                    <a:pt x="9" y="6"/>
                  </a:lnTo>
                  <a:lnTo>
                    <a:pt x="8" y="4"/>
                  </a:lnTo>
                  <a:lnTo>
                    <a:pt x="4" y="2"/>
                  </a:lnTo>
                  <a:lnTo>
                    <a:pt x="3" y="2"/>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11" name="Freeform 462"/>
            <p:cNvSpPr>
              <a:spLocks/>
            </p:cNvSpPr>
            <p:nvPr/>
          </p:nvSpPr>
          <p:spPr bwMode="auto">
            <a:xfrm>
              <a:off x="2791" y="1601"/>
              <a:ext cx="17" cy="17"/>
            </a:xfrm>
            <a:custGeom>
              <a:avLst/>
              <a:gdLst>
                <a:gd name="T0" fmla="*/ 16 w 17"/>
                <a:gd name="T1" fmla="*/ 16 h 17"/>
                <a:gd name="T2" fmla="*/ 14 w 17"/>
                <a:gd name="T3" fmla="*/ 13 h 17"/>
                <a:gd name="T4" fmla="*/ 13 w 17"/>
                <a:gd name="T5" fmla="*/ 10 h 17"/>
                <a:gd name="T6" fmla="*/ 11 w 17"/>
                <a:gd name="T7" fmla="*/ 8 h 17"/>
                <a:gd name="T8" fmla="*/ 8 w 17"/>
                <a:gd name="T9" fmla="*/ 5 h 17"/>
                <a:gd name="T10" fmla="*/ 5 w 17"/>
                <a:gd name="T11" fmla="*/ 2 h 17"/>
                <a:gd name="T12" fmla="*/ 4 w 17"/>
                <a:gd name="T13" fmla="*/ 2 h 17"/>
                <a:gd name="T14" fmla="*/ 1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4" y="13"/>
                  </a:lnTo>
                  <a:lnTo>
                    <a:pt x="13" y="10"/>
                  </a:lnTo>
                  <a:lnTo>
                    <a:pt x="11" y="8"/>
                  </a:lnTo>
                  <a:lnTo>
                    <a:pt x="8" y="5"/>
                  </a:lnTo>
                  <a:lnTo>
                    <a:pt x="5" y="2"/>
                  </a:lnTo>
                  <a:lnTo>
                    <a:pt x="4" y="2"/>
                  </a:lnTo>
                  <a:lnTo>
                    <a:pt x="1" y="0"/>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12" name="Freeform 463"/>
            <p:cNvSpPr>
              <a:spLocks/>
            </p:cNvSpPr>
            <p:nvPr/>
          </p:nvSpPr>
          <p:spPr bwMode="auto">
            <a:xfrm>
              <a:off x="2996" y="1620"/>
              <a:ext cx="17" cy="17"/>
            </a:xfrm>
            <a:custGeom>
              <a:avLst/>
              <a:gdLst>
                <a:gd name="T0" fmla="*/ 16 w 17"/>
                <a:gd name="T1" fmla="*/ 16 h 17"/>
                <a:gd name="T2" fmla="*/ 16 w 17"/>
                <a:gd name="T3" fmla="*/ 16 h 17"/>
                <a:gd name="T4" fmla="*/ 16 w 17"/>
                <a:gd name="T5" fmla="*/ 14 h 17"/>
                <a:gd name="T6" fmla="*/ 12 w 17"/>
                <a:gd name="T7" fmla="*/ 12 h 17"/>
                <a:gd name="T8" fmla="*/ 12 w 17"/>
                <a:gd name="T9" fmla="*/ 8 h 17"/>
                <a:gd name="T10" fmla="*/ 8 w 17"/>
                <a:gd name="T11" fmla="*/ 7 h 17"/>
                <a:gd name="T12" fmla="*/ 8 w 17"/>
                <a:gd name="T13" fmla="*/ 3 h 17"/>
                <a:gd name="T14" fmla="*/ 4 w 17"/>
                <a:gd name="T15" fmla="*/ 1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6" y="16"/>
                  </a:lnTo>
                  <a:lnTo>
                    <a:pt x="16" y="14"/>
                  </a:lnTo>
                  <a:lnTo>
                    <a:pt x="12" y="12"/>
                  </a:lnTo>
                  <a:lnTo>
                    <a:pt x="12" y="8"/>
                  </a:lnTo>
                  <a:lnTo>
                    <a:pt x="8" y="7"/>
                  </a:lnTo>
                  <a:lnTo>
                    <a:pt x="8" y="3"/>
                  </a:lnTo>
                  <a:lnTo>
                    <a:pt x="4" y="1"/>
                  </a:lnTo>
                  <a:lnTo>
                    <a:pt x="0" y="0"/>
                  </a:lnTo>
                </a:path>
              </a:pathLst>
            </a:custGeom>
            <a:noFill/>
            <a:ln w="12700" cap="rnd" cmpd="sng">
              <a:solidFill>
                <a:srgbClr val="000808"/>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13" name="Freeform 464"/>
            <p:cNvSpPr>
              <a:spLocks/>
            </p:cNvSpPr>
            <p:nvPr/>
          </p:nvSpPr>
          <p:spPr bwMode="auto">
            <a:xfrm>
              <a:off x="2994" y="1614"/>
              <a:ext cx="17" cy="17"/>
            </a:xfrm>
            <a:custGeom>
              <a:avLst/>
              <a:gdLst>
                <a:gd name="T0" fmla="*/ 16 w 17"/>
                <a:gd name="T1" fmla="*/ 16 h 17"/>
                <a:gd name="T2" fmla="*/ 16 w 17"/>
                <a:gd name="T3" fmla="*/ 16 h 17"/>
                <a:gd name="T4" fmla="*/ 16 w 17"/>
                <a:gd name="T5" fmla="*/ 12 h 17"/>
                <a:gd name="T6" fmla="*/ 12 w 17"/>
                <a:gd name="T7" fmla="*/ 12 h 17"/>
                <a:gd name="T8" fmla="*/ 9 w 17"/>
                <a:gd name="T9" fmla="*/ 9 h 17"/>
                <a:gd name="T10" fmla="*/ 6 w 17"/>
                <a:gd name="T11" fmla="*/ 6 h 17"/>
                <a:gd name="T12" fmla="*/ 3 w 17"/>
                <a:gd name="T13" fmla="*/ 3 h 17"/>
                <a:gd name="T14" fmla="*/ 0 w 17"/>
                <a:gd name="T15" fmla="*/ 3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6" y="16"/>
                  </a:lnTo>
                  <a:lnTo>
                    <a:pt x="16" y="12"/>
                  </a:lnTo>
                  <a:lnTo>
                    <a:pt x="12" y="12"/>
                  </a:lnTo>
                  <a:lnTo>
                    <a:pt x="9" y="9"/>
                  </a:lnTo>
                  <a:lnTo>
                    <a:pt x="6" y="6"/>
                  </a:lnTo>
                  <a:lnTo>
                    <a:pt x="3" y="3"/>
                  </a:lnTo>
                  <a:lnTo>
                    <a:pt x="0" y="3"/>
                  </a:lnTo>
                  <a:lnTo>
                    <a:pt x="0" y="0"/>
                  </a:lnTo>
                </a:path>
              </a:pathLst>
            </a:custGeom>
            <a:noFill/>
            <a:ln w="12700" cap="rnd" cmpd="sng">
              <a:solidFill>
                <a:srgbClr val="000808"/>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14" name="Freeform 465"/>
            <p:cNvSpPr>
              <a:spLocks/>
            </p:cNvSpPr>
            <p:nvPr/>
          </p:nvSpPr>
          <p:spPr bwMode="auto">
            <a:xfrm>
              <a:off x="2997" y="1636"/>
              <a:ext cx="17" cy="17"/>
            </a:xfrm>
            <a:custGeom>
              <a:avLst/>
              <a:gdLst>
                <a:gd name="T0" fmla="*/ 16 w 17"/>
                <a:gd name="T1" fmla="*/ 16 h 17"/>
                <a:gd name="T2" fmla="*/ 16 w 17"/>
                <a:gd name="T3" fmla="*/ 16 h 17"/>
                <a:gd name="T4" fmla="*/ 16 w 17"/>
                <a:gd name="T5" fmla="*/ 13 h 17"/>
                <a:gd name="T6" fmla="*/ 13 w 17"/>
                <a:gd name="T7" fmla="*/ 10 h 17"/>
                <a:gd name="T8" fmla="*/ 11 w 17"/>
                <a:gd name="T9" fmla="*/ 8 h 17"/>
                <a:gd name="T10" fmla="*/ 9 w 17"/>
                <a:gd name="T11" fmla="*/ 5 h 17"/>
                <a:gd name="T12" fmla="*/ 4 w 17"/>
                <a:gd name="T13" fmla="*/ 5 h 17"/>
                <a:gd name="T14" fmla="*/ 2 w 17"/>
                <a:gd name="T15" fmla="*/ 2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6" y="16"/>
                  </a:lnTo>
                  <a:lnTo>
                    <a:pt x="16" y="13"/>
                  </a:lnTo>
                  <a:lnTo>
                    <a:pt x="13" y="10"/>
                  </a:lnTo>
                  <a:lnTo>
                    <a:pt x="11" y="8"/>
                  </a:lnTo>
                  <a:lnTo>
                    <a:pt x="9" y="5"/>
                  </a:lnTo>
                  <a:lnTo>
                    <a:pt x="4" y="5"/>
                  </a:lnTo>
                  <a:lnTo>
                    <a:pt x="2" y="2"/>
                  </a:lnTo>
                  <a:lnTo>
                    <a:pt x="0" y="0"/>
                  </a:lnTo>
                </a:path>
              </a:pathLst>
            </a:custGeom>
            <a:noFill/>
            <a:ln w="12700" cap="rnd" cmpd="sng">
              <a:solidFill>
                <a:srgbClr val="000808"/>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15" name="Freeform 466"/>
            <p:cNvSpPr>
              <a:spLocks/>
            </p:cNvSpPr>
            <p:nvPr/>
          </p:nvSpPr>
          <p:spPr bwMode="auto">
            <a:xfrm>
              <a:off x="3008" y="1666"/>
              <a:ext cx="17" cy="17"/>
            </a:xfrm>
            <a:custGeom>
              <a:avLst/>
              <a:gdLst>
                <a:gd name="T0" fmla="*/ 16 w 17"/>
                <a:gd name="T1" fmla="*/ 16 h 17"/>
                <a:gd name="T2" fmla="*/ 16 w 17"/>
                <a:gd name="T3" fmla="*/ 16 h 17"/>
                <a:gd name="T4" fmla="*/ 16 w 17"/>
                <a:gd name="T5" fmla="*/ 12 h 17"/>
                <a:gd name="T6" fmla="*/ 12 w 17"/>
                <a:gd name="T7" fmla="*/ 12 h 17"/>
                <a:gd name="T8" fmla="*/ 12 w 17"/>
                <a:gd name="T9" fmla="*/ 9 h 17"/>
                <a:gd name="T10" fmla="*/ 9 w 17"/>
                <a:gd name="T11" fmla="*/ 6 h 17"/>
                <a:gd name="T12" fmla="*/ 6 w 17"/>
                <a:gd name="T13" fmla="*/ 3 h 17"/>
                <a:gd name="T14" fmla="*/ 3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6" y="16"/>
                  </a:lnTo>
                  <a:lnTo>
                    <a:pt x="16" y="12"/>
                  </a:lnTo>
                  <a:lnTo>
                    <a:pt x="12" y="12"/>
                  </a:lnTo>
                  <a:lnTo>
                    <a:pt x="12" y="9"/>
                  </a:lnTo>
                  <a:lnTo>
                    <a:pt x="9" y="6"/>
                  </a:lnTo>
                  <a:lnTo>
                    <a:pt x="6" y="3"/>
                  </a:lnTo>
                  <a:lnTo>
                    <a:pt x="3" y="0"/>
                  </a:lnTo>
                  <a:lnTo>
                    <a:pt x="0" y="0"/>
                  </a:lnTo>
                </a:path>
              </a:pathLst>
            </a:custGeom>
            <a:noFill/>
            <a:ln w="12700" cap="rnd" cmpd="sng">
              <a:solidFill>
                <a:srgbClr val="000808"/>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16" name="Freeform 467"/>
            <p:cNvSpPr>
              <a:spLocks/>
            </p:cNvSpPr>
            <p:nvPr/>
          </p:nvSpPr>
          <p:spPr bwMode="auto">
            <a:xfrm>
              <a:off x="3041" y="1671"/>
              <a:ext cx="17" cy="17"/>
            </a:xfrm>
            <a:custGeom>
              <a:avLst/>
              <a:gdLst>
                <a:gd name="T0" fmla="*/ 16 w 17"/>
                <a:gd name="T1" fmla="*/ 16 h 17"/>
                <a:gd name="T2" fmla="*/ 16 w 17"/>
                <a:gd name="T3" fmla="*/ 16 h 17"/>
                <a:gd name="T4" fmla="*/ 16 w 17"/>
                <a:gd name="T5" fmla="*/ 13 h 17"/>
                <a:gd name="T6" fmla="*/ 16 w 17"/>
                <a:gd name="T7" fmla="*/ 10 h 17"/>
                <a:gd name="T8" fmla="*/ 8 w 17"/>
                <a:gd name="T9" fmla="*/ 8 h 17"/>
                <a:gd name="T10" fmla="*/ 8 w 17"/>
                <a:gd name="T11" fmla="*/ 5 h 17"/>
                <a:gd name="T12" fmla="*/ 0 w 17"/>
                <a:gd name="T13" fmla="*/ 2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7">
                  <a:moveTo>
                    <a:pt x="16" y="16"/>
                  </a:moveTo>
                  <a:lnTo>
                    <a:pt x="16" y="16"/>
                  </a:lnTo>
                  <a:lnTo>
                    <a:pt x="16" y="13"/>
                  </a:lnTo>
                  <a:lnTo>
                    <a:pt x="16" y="10"/>
                  </a:lnTo>
                  <a:lnTo>
                    <a:pt x="8" y="8"/>
                  </a:lnTo>
                  <a:lnTo>
                    <a:pt x="8" y="5"/>
                  </a:lnTo>
                  <a:lnTo>
                    <a:pt x="0" y="2"/>
                  </a:lnTo>
                  <a:lnTo>
                    <a:pt x="0" y="0"/>
                  </a:lnTo>
                </a:path>
              </a:pathLst>
            </a:custGeom>
            <a:noFill/>
            <a:ln w="12700" cap="rnd" cmpd="sng">
              <a:solidFill>
                <a:srgbClr val="000808"/>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17" name="Freeform 468"/>
            <p:cNvSpPr>
              <a:spLocks/>
            </p:cNvSpPr>
            <p:nvPr/>
          </p:nvSpPr>
          <p:spPr bwMode="auto">
            <a:xfrm>
              <a:off x="3028" y="1683"/>
              <a:ext cx="17" cy="17"/>
            </a:xfrm>
            <a:custGeom>
              <a:avLst/>
              <a:gdLst>
                <a:gd name="T0" fmla="*/ 16 w 17"/>
                <a:gd name="T1" fmla="*/ 16 h 17"/>
                <a:gd name="T2" fmla="*/ 16 w 17"/>
                <a:gd name="T3" fmla="*/ 16 h 17"/>
                <a:gd name="T4" fmla="*/ 16 w 17"/>
                <a:gd name="T5" fmla="*/ 13 h 17"/>
                <a:gd name="T6" fmla="*/ 16 w 17"/>
                <a:gd name="T7" fmla="*/ 11 h 17"/>
                <a:gd name="T8" fmla="*/ 12 w 17"/>
                <a:gd name="T9" fmla="*/ 9 h 17"/>
                <a:gd name="T10" fmla="*/ 12 w 17"/>
                <a:gd name="T11" fmla="*/ 6 h 17"/>
                <a:gd name="T12" fmla="*/ 8 w 17"/>
                <a:gd name="T13" fmla="*/ 4 h 17"/>
                <a:gd name="T14" fmla="*/ 4 w 17"/>
                <a:gd name="T15" fmla="*/ 2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6" y="16"/>
                  </a:lnTo>
                  <a:lnTo>
                    <a:pt x="16" y="13"/>
                  </a:lnTo>
                  <a:lnTo>
                    <a:pt x="16" y="11"/>
                  </a:lnTo>
                  <a:lnTo>
                    <a:pt x="12" y="9"/>
                  </a:lnTo>
                  <a:lnTo>
                    <a:pt x="12" y="6"/>
                  </a:lnTo>
                  <a:lnTo>
                    <a:pt x="8" y="4"/>
                  </a:lnTo>
                  <a:lnTo>
                    <a:pt x="4" y="2"/>
                  </a:lnTo>
                  <a:lnTo>
                    <a:pt x="0" y="0"/>
                  </a:lnTo>
                </a:path>
              </a:pathLst>
            </a:custGeom>
            <a:noFill/>
            <a:ln w="12700" cap="rnd" cmpd="sng">
              <a:solidFill>
                <a:srgbClr val="000808"/>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18" name="Freeform 469"/>
            <p:cNvSpPr>
              <a:spLocks/>
            </p:cNvSpPr>
            <p:nvPr/>
          </p:nvSpPr>
          <p:spPr bwMode="auto">
            <a:xfrm>
              <a:off x="3026" y="1671"/>
              <a:ext cx="17" cy="17"/>
            </a:xfrm>
            <a:custGeom>
              <a:avLst/>
              <a:gdLst>
                <a:gd name="T0" fmla="*/ 16 w 17"/>
                <a:gd name="T1" fmla="*/ 16 h 17"/>
                <a:gd name="T2" fmla="*/ 16 w 17"/>
                <a:gd name="T3" fmla="*/ 16 h 17"/>
                <a:gd name="T4" fmla="*/ 16 w 17"/>
                <a:gd name="T5" fmla="*/ 12 h 17"/>
                <a:gd name="T6" fmla="*/ 12 w 17"/>
                <a:gd name="T7" fmla="*/ 12 h 17"/>
                <a:gd name="T8" fmla="*/ 9 w 17"/>
                <a:gd name="T9" fmla="*/ 9 h 17"/>
                <a:gd name="T10" fmla="*/ 9 w 17"/>
                <a:gd name="T11" fmla="*/ 6 h 17"/>
                <a:gd name="T12" fmla="*/ 6 w 17"/>
                <a:gd name="T13" fmla="*/ 3 h 17"/>
                <a:gd name="T14" fmla="*/ 3 w 17"/>
                <a:gd name="T15" fmla="*/ 3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6" y="16"/>
                  </a:lnTo>
                  <a:lnTo>
                    <a:pt x="16" y="12"/>
                  </a:lnTo>
                  <a:lnTo>
                    <a:pt x="12" y="12"/>
                  </a:lnTo>
                  <a:lnTo>
                    <a:pt x="9" y="9"/>
                  </a:lnTo>
                  <a:lnTo>
                    <a:pt x="9" y="6"/>
                  </a:lnTo>
                  <a:lnTo>
                    <a:pt x="6" y="3"/>
                  </a:lnTo>
                  <a:lnTo>
                    <a:pt x="3" y="3"/>
                  </a:lnTo>
                  <a:lnTo>
                    <a:pt x="0" y="0"/>
                  </a:lnTo>
                </a:path>
              </a:pathLst>
            </a:custGeom>
            <a:noFill/>
            <a:ln w="12700" cap="rnd" cmpd="sng">
              <a:solidFill>
                <a:srgbClr val="000808"/>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19" name="Freeform 470"/>
            <p:cNvSpPr>
              <a:spLocks/>
            </p:cNvSpPr>
            <p:nvPr/>
          </p:nvSpPr>
          <p:spPr bwMode="auto">
            <a:xfrm>
              <a:off x="3006" y="1765"/>
              <a:ext cx="17" cy="17"/>
            </a:xfrm>
            <a:custGeom>
              <a:avLst/>
              <a:gdLst>
                <a:gd name="T0" fmla="*/ 16 w 17"/>
                <a:gd name="T1" fmla="*/ 16 h 17"/>
                <a:gd name="T2" fmla="*/ 13 w 17"/>
                <a:gd name="T3" fmla="*/ 16 h 17"/>
                <a:gd name="T4" fmla="*/ 11 w 17"/>
                <a:gd name="T5" fmla="*/ 0 h 17"/>
                <a:gd name="T6" fmla="*/ 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13" y="16"/>
                  </a:lnTo>
                  <a:lnTo>
                    <a:pt x="11" y="0"/>
                  </a:lnTo>
                  <a:lnTo>
                    <a:pt x="6" y="0"/>
                  </a:lnTo>
                  <a:lnTo>
                    <a:pt x="0" y="0"/>
                  </a:lnTo>
                </a:path>
              </a:pathLst>
            </a:custGeom>
            <a:noFill/>
            <a:ln w="12700" cap="rnd" cmpd="sng">
              <a:solidFill>
                <a:srgbClr val="000808"/>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20" name="Freeform 471"/>
            <p:cNvSpPr>
              <a:spLocks/>
            </p:cNvSpPr>
            <p:nvPr/>
          </p:nvSpPr>
          <p:spPr bwMode="auto">
            <a:xfrm>
              <a:off x="2991" y="1789"/>
              <a:ext cx="17" cy="17"/>
            </a:xfrm>
            <a:custGeom>
              <a:avLst/>
              <a:gdLst>
                <a:gd name="T0" fmla="*/ 16 w 17"/>
                <a:gd name="T1" fmla="*/ 16 h 17"/>
                <a:gd name="T2" fmla="*/ 14 w 17"/>
                <a:gd name="T3" fmla="*/ 16 h 17"/>
                <a:gd name="T4" fmla="*/ 10 w 17"/>
                <a:gd name="T5" fmla="*/ 0 h 17"/>
                <a:gd name="T6" fmla="*/ 6 w 17"/>
                <a:gd name="T7" fmla="*/ 0 h 17"/>
                <a:gd name="T8" fmla="*/ 0 w 1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14" y="16"/>
                  </a:lnTo>
                  <a:lnTo>
                    <a:pt x="10" y="0"/>
                  </a:lnTo>
                  <a:lnTo>
                    <a:pt x="6" y="0"/>
                  </a:lnTo>
                  <a:lnTo>
                    <a:pt x="0" y="16"/>
                  </a:lnTo>
                </a:path>
              </a:pathLst>
            </a:custGeom>
            <a:noFill/>
            <a:ln w="12700" cap="rnd" cmpd="sng">
              <a:solidFill>
                <a:srgbClr val="000808"/>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21" name="Freeform 472"/>
            <p:cNvSpPr>
              <a:spLocks/>
            </p:cNvSpPr>
            <p:nvPr/>
          </p:nvSpPr>
          <p:spPr bwMode="auto">
            <a:xfrm>
              <a:off x="2991" y="1797"/>
              <a:ext cx="17" cy="1"/>
            </a:xfrm>
            <a:custGeom>
              <a:avLst/>
              <a:gdLst>
                <a:gd name="T0" fmla="*/ 16 w 17"/>
                <a:gd name="T1" fmla="*/ 0 h 1"/>
                <a:gd name="T2" fmla="*/ 13 w 17"/>
                <a:gd name="T3" fmla="*/ 0 h 1"/>
                <a:gd name="T4" fmla="*/ 10 w 17"/>
                <a:gd name="T5" fmla="*/ 0 h 1"/>
                <a:gd name="T6" fmla="*/ 5 w 17"/>
                <a:gd name="T7" fmla="*/ 0 h 1"/>
                <a:gd name="T8" fmla="*/ 0 w 1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
                  <a:moveTo>
                    <a:pt x="16" y="0"/>
                  </a:moveTo>
                  <a:lnTo>
                    <a:pt x="13" y="0"/>
                  </a:lnTo>
                  <a:lnTo>
                    <a:pt x="10" y="0"/>
                  </a:lnTo>
                  <a:lnTo>
                    <a:pt x="5" y="0"/>
                  </a:lnTo>
                  <a:lnTo>
                    <a:pt x="0" y="0"/>
                  </a:lnTo>
                </a:path>
              </a:pathLst>
            </a:custGeom>
            <a:noFill/>
            <a:ln w="12700" cap="rnd" cmpd="sng">
              <a:solidFill>
                <a:srgbClr val="000808"/>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22" name="Freeform 473"/>
            <p:cNvSpPr>
              <a:spLocks/>
            </p:cNvSpPr>
            <p:nvPr/>
          </p:nvSpPr>
          <p:spPr bwMode="auto">
            <a:xfrm>
              <a:off x="2996" y="1823"/>
              <a:ext cx="17" cy="17"/>
            </a:xfrm>
            <a:custGeom>
              <a:avLst/>
              <a:gdLst>
                <a:gd name="T0" fmla="*/ 16 w 17"/>
                <a:gd name="T1" fmla="*/ 0 h 17"/>
                <a:gd name="T2" fmla="*/ 16 w 17"/>
                <a:gd name="T3" fmla="*/ 4 h 17"/>
                <a:gd name="T4" fmla="*/ 14 w 17"/>
                <a:gd name="T5" fmla="*/ 8 h 17"/>
                <a:gd name="T6" fmla="*/ 12 w 17"/>
                <a:gd name="T7" fmla="*/ 12 h 17"/>
                <a:gd name="T8" fmla="*/ 10 w 17"/>
                <a:gd name="T9" fmla="*/ 12 h 17"/>
                <a:gd name="T10" fmla="*/ 8 w 17"/>
                <a:gd name="T11" fmla="*/ 16 h 17"/>
                <a:gd name="T12" fmla="*/ 5 w 17"/>
                <a:gd name="T13" fmla="*/ 16 h 17"/>
                <a:gd name="T14" fmla="*/ 1 w 17"/>
                <a:gd name="T15" fmla="*/ 16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0"/>
                  </a:moveTo>
                  <a:lnTo>
                    <a:pt x="16" y="4"/>
                  </a:lnTo>
                  <a:lnTo>
                    <a:pt x="14" y="8"/>
                  </a:lnTo>
                  <a:lnTo>
                    <a:pt x="12" y="12"/>
                  </a:lnTo>
                  <a:lnTo>
                    <a:pt x="10" y="12"/>
                  </a:lnTo>
                  <a:lnTo>
                    <a:pt x="8" y="16"/>
                  </a:lnTo>
                  <a:lnTo>
                    <a:pt x="5" y="16"/>
                  </a:lnTo>
                  <a:lnTo>
                    <a:pt x="1" y="16"/>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23" name="Freeform 474"/>
            <p:cNvSpPr>
              <a:spLocks/>
            </p:cNvSpPr>
            <p:nvPr/>
          </p:nvSpPr>
          <p:spPr bwMode="auto">
            <a:xfrm>
              <a:off x="2991" y="1823"/>
              <a:ext cx="17" cy="17"/>
            </a:xfrm>
            <a:custGeom>
              <a:avLst/>
              <a:gdLst>
                <a:gd name="T0" fmla="*/ 16 w 17"/>
                <a:gd name="T1" fmla="*/ 0 h 17"/>
                <a:gd name="T2" fmla="*/ 14 w 17"/>
                <a:gd name="T3" fmla="*/ 8 h 17"/>
                <a:gd name="T4" fmla="*/ 10 w 17"/>
                <a:gd name="T5" fmla="*/ 8 h 17"/>
                <a:gd name="T6" fmla="*/ 5 w 17"/>
                <a:gd name="T7" fmla="*/ 16 h 17"/>
                <a:gd name="T8" fmla="*/ 0 w 1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14" y="8"/>
                  </a:lnTo>
                  <a:lnTo>
                    <a:pt x="10" y="8"/>
                  </a:lnTo>
                  <a:lnTo>
                    <a:pt x="5" y="16"/>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24" name="Freeform 475"/>
            <p:cNvSpPr>
              <a:spLocks/>
            </p:cNvSpPr>
            <p:nvPr/>
          </p:nvSpPr>
          <p:spPr bwMode="auto">
            <a:xfrm>
              <a:off x="2986" y="1815"/>
              <a:ext cx="17" cy="17"/>
            </a:xfrm>
            <a:custGeom>
              <a:avLst/>
              <a:gdLst>
                <a:gd name="T0" fmla="*/ 16 w 17"/>
                <a:gd name="T1" fmla="*/ 16 h 17"/>
                <a:gd name="T2" fmla="*/ 16 w 17"/>
                <a:gd name="T3" fmla="*/ 16 h 17"/>
                <a:gd name="T4" fmla="*/ 10 w 17"/>
                <a:gd name="T5" fmla="*/ 16 h 17"/>
                <a:gd name="T6" fmla="*/ 5 w 17"/>
                <a:gd name="T7" fmla="*/ 1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16" y="16"/>
                  </a:lnTo>
                  <a:lnTo>
                    <a:pt x="10" y="16"/>
                  </a:lnTo>
                  <a:lnTo>
                    <a:pt x="5" y="16"/>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25" name="Freeform 476"/>
            <p:cNvSpPr>
              <a:spLocks/>
            </p:cNvSpPr>
            <p:nvPr/>
          </p:nvSpPr>
          <p:spPr bwMode="auto">
            <a:xfrm>
              <a:off x="2986" y="1817"/>
              <a:ext cx="17" cy="17"/>
            </a:xfrm>
            <a:custGeom>
              <a:avLst/>
              <a:gdLst>
                <a:gd name="T0" fmla="*/ 16 w 17"/>
                <a:gd name="T1" fmla="*/ 16 h 17"/>
                <a:gd name="T2" fmla="*/ 13 w 17"/>
                <a:gd name="T3" fmla="*/ 12 h 17"/>
                <a:gd name="T4" fmla="*/ 8 w 17"/>
                <a:gd name="T5" fmla="*/ 12 h 17"/>
                <a:gd name="T6" fmla="*/ 2 w 17"/>
                <a:gd name="T7" fmla="*/ 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13" y="12"/>
                  </a:lnTo>
                  <a:lnTo>
                    <a:pt x="8" y="12"/>
                  </a:lnTo>
                  <a:lnTo>
                    <a:pt x="2" y="6"/>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26" name="Freeform 477"/>
            <p:cNvSpPr>
              <a:spLocks/>
            </p:cNvSpPr>
            <p:nvPr/>
          </p:nvSpPr>
          <p:spPr bwMode="auto">
            <a:xfrm>
              <a:off x="2978" y="1806"/>
              <a:ext cx="17" cy="17"/>
            </a:xfrm>
            <a:custGeom>
              <a:avLst/>
              <a:gdLst>
                <a:gd name="T0" fmla="*/ 16 w 17"/>
                <a:gd name="T1" fmla="*/ 0 h 17"/>
                <a:gd name="T2" fmla="*/ 16 w 17"/>
                <a:gd name="T3" fmla="*/ 0 h 17"/>
                <a:gd name="T4" fmla="*/ 9 w 17"/>
                <a:gd name="T5" fmla="*/ 16 h 17"/>
                <a:gd name="T6" fmla="*/ 6 w 17"/>
                <a:gd name="T7" fmla="*/ 16 h 17"/>
                <a:gd name="T8" fmla="*/ 0 w 1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16" y="0"/>
                  </a:lnTo>
                  <a:lnTo>
                    <a:pt x="9" y="16"/>
                  </a:lnTo>
                  <a:lnTo>
                    <a:pt x="6" y="16"/>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27" name="Freeform 478"/>
            <p:cNvSpPr>
              <a:spLocks/>
            </p:cNvSpPr>
            <p:nvPr/>
          </p:nvSpPr>
          <p:spPr bwMode="auto">
            <a:xfrm>
              <a:off x="2984" y="1813"/>
              <a:ext cx="17" cy="1"/>
            </a:xfrm>
            <a:custGeom>
              <a:avLst/>
              <a:gdLst>
                <a:gd name="T0" fmla="*/ 16 w 17"/>
                <a:gd name="T1" fmla="*/ 0 h 1"/>
                <a:gd name="T2" fmla="*/ 14 w 17"/>
                <a:gd name="T3" fmla="*/ 0 h 1"/>
                <a:gd name="T4" fmla="*/ 10 w 17"/>
                <a:gd name="T5" fmla="*/ 0 h 1"/>
                <a:gd name="T6" fmla="*/ 6 w 17"/>
                <a:gd name="T7" fmla="*/ 0 h 1"/>
                <a:gd name="T8" fmla="*/ 0 w 1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
                  <a:moveTo>
                    <a:pt x="16" y="0"/>
                  </a:moveTo>
                  <a:lnTo>
                    <a:pt x="14" y="0"/>
                  </a:lnTo>
                  <a:lnTo>
                    <a:pt x="10" y="0"/>
                  </a:lnTo>
                  <a:lnTo>
                    <a:pt x="6" y="0"/>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28" name="Freeform 479"/>
            <p:cNvSpPr>
              <a:spLocks/>
            </p:cNvSpPr>
            <p:nvPr/>
          </p:nvSpPr>
          <p:spPr bwMode="auto">
            <a:xfrm>
              <a:off x="2986" y="1607"/>
              <a:ext cx="17" cy="17"/>
            </a:xfrm>
            <a:custGeom>
              <a:avLst/>
              <a:gdLst>
                <a:gd name="T0" fmla="*/ 16 w 17"/>
                <a:gd name="T1" fmla="*/ 16 h 17"/>
                <a:gd name="T2" fmla="*/ 16 w 17"/>
                <a:gd name="T3" fmla="*/ 12 h 17"/>
                <a:gd name="T4" fmla="*/ 12 w 17"/>
                <a:gd name="T5" fmla="*/ 9 h 17"/>
                <a:gd name="T6" fmla="*/ 6 w 17"/>
                <a:gd name="T7" fmla="*/ 3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16" y="12"/>
                  </a:lnTo>
                  <a:lnTo>
                    <a:pt x="12" y="9"/>
                  </a:lnTo>
                  <a:lnTo>
                    <a:pt x="6" y="3"/>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29" name="Freeform 480"/>
            <p:cNvSpPr>
              <a:spLocks/>
            </p:cNvSpPr>
            <p:nvPr/>
          </p:nvSpPr>
          <p:spPr bwMode="auto">
            <a:xfrm>
              <a:off x="2979" y="1615"/>
              <a:ext cx="17" cy="17"/>
            </a:xfrm>
            <a:custGeom>
              <a:avLst/>
              <a:gdLst>
                <a:gd name="T0" fmla="*/ 16 w 17"/>
                <a:gd name="T1" fmla="*/ 16 h 17"/>
                <a:gd name="T2" fmla="*/ 13 w 17"/>
                <a:gd name="T3" fmla="*/ 16 h 17"/>
                <a:gd name="T4" fmla="*/ 11 w 17"/>
                <a:gd name="T5" fmla="*/ 8 h 17"/>
                <a:gd name="T6" fmla="*/ 4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13" y="16"/>
                  </a:lnTo>
                  <a:lnTo>
                    <a:pt x="11" y="8"/>
                  </a:lnTo>
                  <a:lnTo>
                    <a:pt x="4" y="0"/>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30" name="Freeform 481"/>
            <p:cNvSpPr>
              <a:spLocks/>
            </p:cNvSpPr>
            <p:nvPr/>
          </p:nvSpPr>
          <p:spPr bwMode="auto">
            <a:xfrm>
              <a:off x="2984" y="1612"/>
              <a:ext cx="17" cy="17"/>
            </a:xfrm>
            <a:custGeom>
              <a:avLst/>
              <a:gdLst>
                <a:gd name="T0" fmla="*/ 16 w 17"/>
                <a:gd name="T1" fmla="*/ 16 h 17"/>
                <a:gd name="T2" fmla="*/ 16 w 17"/>
                <a:gd name="T3" fmla="*/ 16 h 17"/>
                <a:gd name="T4" fmla="*/ 10 w 17"/>
                <a:gd name="T5" fmla="*/ 0 h 17"/>
                <a:gd name="T6" fmla="*/ 5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16" y="16"/>
                  </a:lnTo>
                  <a:lnTo>
                    <a:pt x="10" y="0"/>
                  </a:lnTo>
                  <a:lnTo>
                    <a:pt x="5" y="0"/>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31" name="Freeform 482"/>
            <p:cNvSpPr>
              <a:spLocks/>
            </p:cNvSpPr>
            <p:nvPr/>
          </p:nvSpPr>
          <p:spPr bwMode="auto">
            <a:xfrm>
              <a:off x="3110" y="1736"/>
              <a:ext cx="17" cy="17"/>
            </a:xfrm>
            <a:custGeom>
              <a:avLst/>
              <a:gdLst>
                <a:gd name="T0" fmla="*/ 0 w 17"/>
                <a:gd name="T1" fmla="*/ 0 h 17"/>
                <a:gd name="T2" fmla="*/ 0 w 17"/>
                <a:gd name="T3" fmla="*/ 0 h 17"/>
                <a:gd name="T4" fmla="*/ 8 w 17"/>
                <a:gd name="T5" fmla="*/ 3 h 17"/>
                <a:gd name="T6" fmla="*/ 8 w 17"/>
                <a:gd name="T7" fmla="*/ 6 h 17"/>
                <a:gd name="T8" fmla="*/ 16 w 17"/>
                <a:gd name="T9" fmla="*/ 6 h 17"/>
                <a:gd name="T10" fmla="*/ 16 w 17"/>
                <a:gd name="T11" fmla="*/ 9 h 17"/>
                <a:gd name="T12" fmla="*/ 16 w 17"/>
                <a:gd name="T13" fmla="*/ 12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7">
                  <a:moveTo>
                    <a:pt x="0" y="0"/>
                  </a:moveTo>
                  <a:lnTo>
                    <a:pt x="0" y="0"/>
                  </a:lnTo>
                  <a:lnTo>
                    <a:pt x="8" y="3"/>
                  </a:lnTo>
                  <a:lnTo>
                    <a:pt x="8" y="6"/>
                  </a:lnTo>
                  <a:lnTo>
                    <a:pt x="16" y="6"/>
                  </a:lnTo>
                  <a:lnTo>
                    <a:pt x="16" y="9"/>
                  </a:lnTo>
                  <a:lnTo>
                    <a:pt x="16" y="12"/>
                  </a:lnTo>
                  <a:lnTo>
                    <a:pt x="16"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32" name="Freeform 483"/>
            <p:cNvSpPr>
              <a:spLocks/>
            </p:cNvSpPr>
            <p:nvPr/>
          </p:nvSpPr>
          <p:spPr bwMode="auto">
            <a:xfrm>
              <a:off x="3105" y="1740"/>
              <a:ext cx="17" cy="17"/>
            </a:xfrm>
            <a:custGeom>
              <a:avLst/>
              <a:gdLst>
                <a:gd name="T0" fmla="*/ 0 w 17"/>
                <a:gd name="T1" fmla="*/ 0 h 17"/>
                <a:gd name="T2" fmla="*/ 2 w 17"/>
                <a:gd name="T3" fmla="*/ 0 h 17"/>
                <a:gd name="T4" fmla="*/ 5 w 17"/>
                <a:gd name="T5" fmla="*/ 1 h 17"/>
                <a:gd name="T6" fmla="*/ 8 w 17"/>
                <a:gd name="T7" fmla="*/ 2 h 17"/>
                <a:gd name="T8" fmla="*/ 10 w 17"/>
                <a:gd name="T9" fmla="*/ 5 h 17"/>
                <a:gd name="T10" fmla="*/ 13 w 17"/>
                <a:gd name="T11" fmla="*/ 7 h 17"/>
                <a:gd name="T12" fmla="*/ 16 w 17"/>
                <a:gd name="T13" fmla="*/ 10 h 17"/>
                <a:gd name="T14" fmla="*/ 16 w 17"/>
                <a:gd name="T15" fmla="*/ 13 h 17"/>
                <a:gd name="T16" fmla="*/ 13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0"/>
                  </a:moveTo>
                  <a:lnTo>
                    <a:pt x="2" y="0"/>
                  </a:lnTo>
                  <a:lnTo>
                    <a:pt x="5" y="1"/>
                  </a:lnTo>
                  <a:lnTo>
                    <a:pt x="8" y="2"/>
                  </a:lnTo>
                  <a:lnTo>
                    <a:pt x="10" y="5"/>
                  </a:lnTo>
                  <a:lnTo>
                    <a:pt x="13" y="7"/>
                  </a:lnTo>
                  <a:lnTo>
                    <a:pt x="16" y="10"/>
                  </a:lnTo>
                  <a:lnTo>
                    <a:pt x="16" y="13"/>
                  </a:lnTo>
                  <a:lnTo>
                    <a:pt x="13"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33" name="Freeform 484"/>
            <p:cNvSpPr>
              <a:spLocks/>
            </p:cNvSpPr>
            <p:nvPr/>
          </p:nvSpPr>
          <p:spPr bwMode="auto">
            <a:xfrm>
              <a:off x="3113" y="1724"/>
              <a:ext cx="17" cy="17"/>
            </a:xfrm>
            <a:custGeom>
              <a:avLst/>
              <a:gdLst>
                <a:gd name="T0" fmla="*/ 0 w 17"/>
                <a:gd name="T1" fmla="*/ 0 h 17"/>
                <a:gd name="T2" fmla="*/ 0 w 17"/>
                <a:gd name="T3" fmla="*/ 0 h 17"/>
                <a:gd name="T4" fmla="*/ 2 w 17"/>
                <a:gd name="T5" fmla="*/ 1 h 17"/>
                <a:gd name="T6" fmla="*/ 5 w 17"/>
                <a:gd name="T7" fmla="*/ 1 h 17"/>
                <a:gd name="T8" fmla="*/ 10 w 17"/>
                <a:gd name="T9" fmla="*/ 3 h 17"/>
                <a:gd name="T10" fmla="*/ 13 w 17"/>
                <a:gd name="T11" fmla="*/ 4 h 17"/>
                <a:gd name="T12" fmla="*/ 16 w 17"/>
                <a:gd name="T13" fmla="*/ 8 h 17"/>
                <a:gd name="T14" fmla="*/ 16 w 17"/>
                <a:gd name="T15" fmla="*/ 12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0"/>
                  </a:moveTo>
                  <a:lnTo>
                    <a:pt x="0" y="0"/>
                  </a:lnTo>
                  <a:lnTo>
                    <a:pt x="2" y="1"/>
                  </a:lnTo>
                  <a:lnTo>
                    <a:pt x="5" y="1"/>
                  </a:lnTo>
                  <a:lnTo>
                    <a:pt x="10" y="3"/>
                  </a:lnTo>
                  <a:lnTo>
                    <a:pt x="13" y="4"/>
                  </a:lnTo>
                  <a:lnTo>
                    <a:pt x="16" y="8"/>
                  </a:lnTo>
                  <a:lnTo>
                    <a:pt x="16" y="12"/>
                  </a:lnTo>
                  <a:lnTo>
                    <a:pt x="16"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34" name="Freeform 485"/>
            <p:cNvSpPr>
              <a:spLocks/>
            </p:cNvSpPr>
            <p:nvPr/>
          </p:nvSpPr>
          <p:spPr bwMode="auto">
            <a:xfrm>
              <a:off x="3113" y="1683"/>
              <a:ext cx="17" cy="17"/>
            </a:xfrm>
            <a:custGeom>
              <a:avLst/>
              <a:gdLst>
                <a:gd name="T0" fmla="*/ 0 w 17"/>
                <a:gd name="T1" fmla="*/ 16 h 17"/>
                <a:gd name="T2" fmla="*/ 0 w 17"/>
                <a:gd name="T3" fmla="*/ 16 h 17"/>
                <a:gd name="T4" fmla="*/ 3 w 17"/>
                <a:gd name="T5" fmla="*/ 14 h 17"/>
                <a:gd name="T6" fmla="*/ 5 w 17"/>
                <a:gd name="T7" fmla="*/ 13 h 17"/>
                <a:gd name="T8" fmla="*/ 8 w 17"/>
                <a:gd name="T9" fmla="*/ 11 h 17"/>
                <a:gd name="T10" fmla="*/ 12 w 17"/>
                <a:gd name="T11" fmla="*/ 8 h 17"/>
                <a:gd name="T12" fmla="*/ 14 w 17"/>
                <a:gd name="T13" fmla="*/ 6 h 17"/>
                <a:gd name="T14" fmla="*/ 16 w 17"/>
                <a:gd name="T15" fmla="*/ 2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16"/>
                  </a:moveTo>
                  <a:lnTo>
                    <a:pt x="0" y="16"/>
                  </a:lnTo>
                  <a:lnTo>
                    <a:pt x="3" y="14"/>
                  </a:lnTo>
                  <a:lnTo>
                    <a:pt x="5" y="13"/>
                  </a:lnTo>
                  <a:lnTo>
                    <a:pt x="8" y="11"/>
                  </a:lnTo>
                  <a:lnTo>
                    <a:pt x="12" y="8"/>
                  </a:lnTo>
                  <a:lnTo>
                    <a:pt x="14" y="6"/>
                  </a:lnTo>
                  <a:lnTo>
                    <a:pt x="16" y="2"/>
                  </a:lnTo>
                  <a:lnTo>
                    <a:pt x="16"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35" name="Freeform 486"/>
            <p:cNvSpPr>
              <a:spLocks/>
            </p:cNvSpPr>
            <p:nvPr/>
          </p:nvSpPr>
          <p:spPr bwMode="auto">
            <a:xfrm>
              <a:off x="3106" y="1679"/>
              <a:ext cx="17" cy="17"/>
            </a:xfrm>
            <a:custGeom>
              <a:avLst/>
              <a:gdLst>
                <a:gd name="T0" fmla="*/ 0 w 17"/>
                <a:gd name="T1" fmla="*/ 16 h 17"/>
                <a:gd name="T2" fmla="*/ 0 w 17"/>
                <a:gd name="T3" fmla="*/ 16 h 17"/>
                <a:gd name="T4" fmla="*/ 3 w 17"/>
                <a:gd name="T5" fmla="*/ 16 h 17"/>
                <a:gd name="T6" fmla="*/ 6 w 17"/>
                <a:gd name="T7" fmla="*/ 14 h 17"/>
                <a:gd name="T8" fmla="*/ 9 w 17"/>
                <a:gd name="T9" fmla="*/ 14 h 17"/>
                <a:gd name="T10" fmla="*/ 12 w 17"/>
                <a:gd name="T11" fmla="*/ 12 h 17"/>
                <a:gd name="T12" fmla="*/ 16 w 17"/>
                <a:gd name="T13" fmla="*/ 8 h 17"/>
                <a:gd name="T14" fmla="*/ 16 w 17"/>
                <a:gd name="T15" fmla="*/ 5 h 17"/>
                <a:gd name="T16" fmla="*/ 12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16"/>
                  </a:moveTo>
                  <a:lnTo>
                    <a:pt x="0" y="16"/>
                  </a:lnTo>
                  <a:lnTo>
                    <a:pt x="3" y="16"/>
                  </a:lnTo>
                  <a:lnTo>
                    <a:pt x="6" y="14"/>
                  </a:lnTo>
                  <a:lnTo>
                    <a:pt x="9" y="14"/>
                  </a:lnTo>
                  <a:lnTo>
                    <a:pt x="12" y="12"/>
                  </a:lnTo>
                  <a:lnTo>
                    <a:pt x="16" y="8"/>
                  </a:lnTo>
                  <a:lnTo>
                    <a:pt x="16" y="5"/>
                  </a:lnTo>
                  <a:lnTo>
                    <a:pt x="12"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36" name="Freeform 487"/>
            <p:cNvSpPr>
              <a:spLocks/>
            </p:cNvSpPr>
            <p:nvPr/>
          </p:nvSpPr>
          <p:spPr bwMode="auto">
            <a:xfrm>
              <a:off x="3104" y="1677"/>
              <a:ext cx="17" cy="17"/>
            </a:xfrm>
            <a:custGeom>
              <a:avLst/>
              <a:gdLst>
                <a:gd name="T0" fmla="*/ 0 w 17"/>
                <a:gd name="T1" fmla="*/ 16 h 17"/>
                <a:gd name="T2" fmla="*/ 0 w 17"/>
                <a:gd name="T3" fmla="*/ 16 h 17"/>
                <a:gd name="T4" fmla="*/ 3 w 17"/>
                <a:gd name="T5" fmla="*/ 16 h 17"/>
                <a:gd name="T6" fmla="*/ 5 w 17"/>
                <a:gd name="T7" fmla="*/ 16 h 17"/>
                <a:gd name="T8" fmla="*/ 8 w 17"/>
                <a:gd name="T9" fmla="*/ 16 h 17"/>
                <a:gd name="T10" fmla="*/ 12 w 17"/>
                <a:gd name="T11" fmla="*/ 13 h 17"/>
                <a:gd name="T12" fmla="*/ 14 w 17"/>
                <a:gd name="T13" fmla="*/ 11 h 17"/>
                <a:gd name="T14" fmla="*/ 16 w 17"/>
                <a:gd name="T15" fmla="*/ 6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16"/>
                  </a:moveTo>
                  <a:lnTo>
                    <a:pt x="0" y="16"/>
                  </a:lnTo>
                  <a:lnTo>
                    <a:pt x="3" y="16"/>
                  </a:lnTo>
                  <a:lnTo>
                    <a:pt x="5" y="16"/>
                  </a:lnTo>
                  <a:lnTo>
                    <a:pt x="8" y="16"/>
                  </a:lnTo>
                  <a:lnTo>
                    <a:pt x="12" y="13"/>
                  </a:lnTo>
                  <a:lnTo>
                    <a:pt x="14" y="11"/>
                  </a:lnTo>
                  <a:lnTo>
                    <a:pt x="16" y="6"/>
                  </a:lnTo>
                  <a:lnTo>
                    <a:pt x="16"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37" name="Freeform 488"/>
            <p:cNvSpPr>
              <a:spLocks/>
            </p:cNvSpPr>
            <p:nvPr/>
          </p:nvSpPr>
          <p:spPr bwMode="auto">
            <a:xfrm>
              <a:off x="3102" y="1743"/>
              <a:ext cx="17" cy="17"/>
            </a:xfrm>
            <a:custGeom>
              <a:avLst/>
              <a:gdLst>
                <a:gd name="T0" fmla="*/ 0 w 17"/>
                <a:gd name="T1" fmla="*/ 0 h 17"/>
                <a:gd name="T2" fmla="*/ 0 w 17"/>
                <a:gd name="T3" fmla="*/ 0 h 17"/>
                <a:gd name="T4" fmla="*/ 4 w 17"/>
                <a:gd name="T5" fmla="*/ 1 h 17"/>
                <a:gd name="T6" fmla="*/ 4 w 17"/>
                <a:gd name="T7" fmla="*/ 3 h 17"/>
                <a:gd name="T8" fmla="*/ 8 w 17"/>
                <a:gd name="T9" fmla="*/ 4 h 17"/>
                <a:gd name="T10" fmla="*/ 12 w 17"/>
                <a:gd name="T11" fmla="*/ 6 h 17"/>
                <a:gd name="T12" fmla="*/ 16 w 17"/>
                <a:gd name="T13" fmla="*/ 9 h 17"/>
                <a:gd name="T14" fmla="*/ 16 w 17"/>
                <a:gd name="T15" fmla="*/ 12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0"/>
                  </a:moveTo>
                  <a:lnTo>
                    <a:pt x="0" y="0"/>
                  </a:lnTo>
                  <a:lnTo>
                    <a:pt x="4" y="1"/>
                  </a:lnTo>
                  <a:lnTo>
                    <a:pt x="4" y="3"/>
                  </a:lnTo>
                  <a:lnTo>
                    <a:pt x="8" y="4"/>
                  </a:lnTo>
                  <a:lnTo>
                    <a:pt x="12" y="6"/>
                  </a:lnTo>
                  <a:lnTo>
                    <a:pt x="16" y="9"/>
                  </a:lnTo>
                  <a:lnTo>
                    <a:pt x="16" y="12"/>
                  </a:lnTo>
                  <a:lnTo>
                    <a:pt x="16"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38" name="Freeform 489"/>
            <p:cNvSpPr>
              <a:spLocks/>
            </p:cNvSpPr>
            <p:nvPr/>
          </p:nvSpPr>
          <p:spPr bwMode="auto">
            <a:xfrm>
              <a:off x="3095" y="1754"/>
              <a:ext cx="17" cy="17"/>
            </a:xfrm>
            <a:custGeom>
              <a:avLst/>
              <a:gdLst>
                <a:gd name="T0" fmla="*/ 0 w 17"/>
                <a:gd name="T1" fmla="*/ 0 h 17"/>
                <a:gd name="T2" fmla="*/ 0 w 17"/>
                <a:gd name="T3" fmla="*/ 0 h 17"/>
                <a:gd name="T4" fmla="*/ 0 w 17"/>
                <a:gd name="T5" fmla="*/ 1 h 17"/>
                <a:gd name="T6" fmla="*/ 16 w 17"/>
                <a:gd name="T7" fmla="*/ 4 h 17"/>
                <a:gd name="T8" fmla="*/ 16 w 17"/>
                <a:gd name="T9" fmla="*/ 6 h 17"/>
                <a:gd name="T10" fmla="*/ 16 w 17"/>
                <a:gd name="T11" fmla="*/ 9 h 17"/>
                <a:gd name="T12" fmla="*/ 16 w 17"/>
                <a:gd name="T13" fmla="*/ 12 h 17"/>
                <a:gd name="T14" fmla="*/ 16 w 17"/>
                <a:gd name="T15" fmla="*/ 14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0"/>
                  </a:moveTo>
                  <a:lnTo>
                    <a:pt x="0" y="0"/>
                  </a:lnTo>
                  <a:lnTo>
                    <a:pt x="0" y="1"/>
                  </a:lnTo>
                  <a:lnTo>
                    <a:pt x="16" y="4"/>
                  </a:lnTo>
                  <a:lnTo>
                    <a:pt x="16" y="6"/>
                  </a:lnTo>
                  <a:lnTo>
                    <a:pt x="16" y="9"/>
                  </a:lnTo>
                  <a:lnTo>
                    <a:pt x="16" y="12"/>
                  </a:lnTo>
                  <a:lnTo>
                    <a:pt x="16" y="14"/>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39" name="Freeform 490"/>
            <p:cNvSpPr>
              <a:spLocks/>
            </p:cNvSpPr>
            <p:nvPr/>
          </p:nvSpPr>
          <p:spPr bwMode="auto">
            <a:xfrm>
              <a:off x="3095" y="1654"/>
              <a:ext cx="17" cy="20"/>
            </a:xfrm>
            <a:custGeom>
              <a:avLst/>
              <a:gdLst>
                <a:gd name="T0" fmla="*/ 8 w 17"/>
                <a:gd name="T1" fmla="*/ 19 h 20"/>
                <a:gd name="T2" fmla="*/ 8 w 17"/>
                <a:gd name="T3" fmla="*/ 19 h 20"/>
                <a:gd name="T4" fmla="*/ 16 w 17"/>
                <a:gd name="T5" fmla="*/ 17 h 20"/>
                <a:gd name="T6" fmla="*/ 16 w 17"/>
                <a:gd name="T7" fmla="*/ 15 h 20"/>
                <a:gd name="T8" fmla="*/ 16 w 17"/>
                <a:gd name="T9" fmla="*/ 12 h 20"/>
                <a:gd name="T10" fmla="*/ 16 w 17"/>
                <a:gd name="T11" fmla="*/ 9 h 20"/>
                <a:gd name="T12" fmla="*/ 16 w 17"/>
                <a:gd name="T13" fmla="*/ 6 h 20"/>
                <a:gd name="T14" fmla="*/ 8 w 17"/>
                <a:gd name="T15" fmla="*/ 3 h 20"/>
                <a:gd name="T16" fmla="*/ 0 w 1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0">
                  <a:moveTo>
                    <a:pt x="8" y="19"/>
                  </a:moveTo>
                  <a:lnTo>
                    <a:pt x="8" y="19"/>
                  </a:lnTo>
                  <a:lnTo>
                    <a:pt x="16" y="17"/>
                  </a:lnTo>
                  <a:lnTo>
                    <a:pt x="16" y="15"/>
                  </a:lnTo>
                  <a:lnTo>
                    <a:pt x="16" y="12"/>
                  </a:lnTo>
                  <a:lnTo>
                    <a:pt x="16" y="9"/>
                  </a:lnTo>
                  <a:lnTo>
                    <a:pt x="16" y="6"/>
                  </a:lnTo>
                  <a:lnTo>
                    <a:pt x="8" y="3"/>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40" name="Freeform 491"/>
            <p:cNvSpPr>
              <a:spLocks/>
            </p:cNvSpPr>
            <p:nvPr/>
          </p:nvSpPr>
          <p:spPr bwMode="auto">
            <a:xfrm>
              <a:off x="3084" y="1694"/>
              <a:ext cx="17" cy="17"/>
            </a:xfrm>
            <a:custGeom>
              <a:avLst/>
              <a:gdLst>
                <a:gd name="T0" fmla="*/ 0 w 17"/>
                <a:gd name="T1" fmla="*/ 16 h 17"/>
                <a:gd name="T2" fmla="*/ 1 w 17"/>
                <a:gd name="T3" fmla="*/ 16 h 17"/>
                <a:gd name="T4" fmla="*/ 3 w 17"/>
                <a:gd name="T5" fmla="*/ 14 h 17"/>
                <a:gd name="T6" fmla="*/ 5 w 17"/>
                <a:gd name="T7" fmla="*/ 14 h 17"/>
                <a:gd name="T8" fmla="*/ 8 w 17"/>
                <a:gd name="T9" fmla="*/ 13 h 17"/>
                <a:gd name="T10" fmla="*/ 12 w 17"/>
                <a:gd name="T11" fmla="*/ 10 h 17"/>
                <a:gd name="T12" fmla="*/ 14 w 17"/>
                <a:gd name="T13" fmla="*/ 7 h 17"/>
                <a:gd name="T14" fmla="*/ 16 w 17"/>
                <a:gd name="T15" fmla="*/ 4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16"/>
                  </a:moveTo>
                  <a:lnTo>
                    <a:pt x="1" y="16"/>
                  </a:lnTo>
                  <a:lnTo>
                    <a:pt x="3" y="14"/>
                  </a:lnTo>
                  <a:lnTo>
                    <a:pt x="5" y="14"/>
                  </a:lnTo>
                  <a:lnTo>
                    <a:pt x="8" y="13"/>
                  </a:lnTo>
                  <a:lnTo>
                    <a:pt x="12" y="10"/>
                  </a:lnTo>
                  <a:lnTo>
                    <a:pt x="14" y="7"/>
                  </a:lnTo>
                  <a:lnTo>
                    <a:pt x="16" y="4"/>
                  </a:lnTo>
                  <a:lnTo>
                    <a:pt x="16"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41" name="Freeform 492"/>
            <p:cNvSpPr>
              <a:spLocks/>
            </p:cNvSpPr>
            <p:nvPr/>
          </p:nvSpPr>
          <p:spPr bwMode="auto">
            <a:xfrm>
              <a:off x="3070" y="1683"/>
              <a:ext cx="17" cy="17"/>
            </a:xfrm>
            <a:custGeom>
              <a:avLst/>
              <a:gdLst>
                <a:gd name="T0" fmla="*/ 0 w 17"/>
                <a:gd name="T1" fmla="*/ 0 h 17"/>
                <a:gd name="T2" fmla="*/ 2 w 17"/>
                <a:gd name="T3" fmla="*/ 1 h 17"/>
                <a:gd name="T4" fmla="*/ 4 w 17"/>
                <a:gd name="T5" fmla="*/ 2 h 17"/>
                <a:gd name="T6" fmla="*/ 6 w 17"/>
                <a:gd name="T7" fmla="*/ 3 h 17"/>
                <a:gd name="T8" fmla="*/ 10 w 17"/>
                <a:gd name="T9" fmla="*/ 6 h 17"/>
                <a:gd name="T10" fmla="*/ 12 w 17"/>
                <a:gd name="T11" fmla="*/ 9 h 17"/>
                <a:gd name="T12" fmla="*/ 14 w 17"/>
                <a:gd name="T13" fmla="*/ 12 h 17"/>
                <a:gd name="T14" fmla="*/ 16 w 17"/>
                <a:gd name="T15" fmla="*/ 14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0"/>
                  </a:moveTo>
                  <a:lnTo>
                    <a:pt x="2" y="1"/>
                  </a:lnTo>
                  <a:lnTo>
                    <a:pt x="4" y="2"/>
                  </a:lnTo>
                  <a:lnTo>
                    <a:pt x="6" y="3"/>
                  </a:lnTo>
                  <a:lnTo>
                    <a:pt x="10" y="6"/>
                  </a:lnTo>
                  <a:lnTo>
                    <a:pt x="12" y="9"/>
                  </a:lnTo>
                  <a:lnTo>
                    <a:pt x="14" y="12"/>
                  </a:lnTo>
                  <a:lnTo>
                    <a:pt x="16" y="14"/>
                  </a:lnTo>
                  <a:lnTo>
                    <a:pt x="16"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42" name="Freeform 493"/>
            <p:cNvSpPr>
              <a:spLocks/>
            </p:cNvSpPr>
            <p:nvPr/>
          </p:nvSpPr>
          <p:spPr bwMode="auto">
            <a:xfrm>
              <a:off x="3098" y="1714"/>
              <a:ext cx="19" cy="17"/>
            </a:xfrm>
            <a:custGeom>
              <a:avLst/>
              <a:gdLst>
                <a:gd name="T0" fmla="*/ 0 w 19"/>
                <a:gd name="T1" fmla="*/ 16 h 17"/>
                <a:gd name="T2" fmla="*/ 1 w 19"/>
                <a:gd name="T3" fmla="*/ 16 h 17"/>
                <a:gd name="T4" fmla="*/ 3 w 19"/>
                <a:gd name="T5" fmla="*/ 16 h 17"/>
                <a:gd name="T6" fmla="*/ 6 w 19"/>
                <a:gd name="T7" fmla="*/ 16 h 17"/>
                <a:gd name="T8" fmla="*/ 9 w 19"/>
                <a:gd name="T9" fmla="*/ 14 h 17"/>
                <a:gd name="T10" fmla="*/ 12 w 19"/>
                <a:gd name="T11" fmla="*/ 12 h 17"/>
                <a:gd name="T12" fmla="*/ 15 w 19"/>
                <a:gd name="T13" fmla="*/ 10 h 17"/>
                <a:gd name="T14" fmla="*/ 17 w 19"/>
                <a:gd name="T15" fmla="*/ 6 h 17"/>
                <a:gd name="T16" fmla="*/ 18 w 19"/>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17">
                  <a:moveTo>
                    <a:pt x="0" y="16"/>
                  </a:moveTo>
                  <a:lnTo>
                    <a:pt x="1" y="16"/>
                  </a:lnTo>
                  <a:lnTo>
                    <a:pt x="3" y="16"/>
                  </a:lnTo>
                  <a:lnTo>
                    <a:pt x="6" y="16"/>
                  </a:lnTo>
                  <a:lnTo>
                    <a:pt x="9" y="14"/>
                  </a:lnTo>
                  <a:lnTo>
                    <a:pt x="12" y="12"/>
                  </a:lnTo>
                  <a:lnTo>
                    <a:pt x="15" y="10"/>
                  </a:lnTo>
                  <a:lnTo>
                    <a:pt x="17" y="6"/>
                  </a:lnTo>
                  <a:lnTo>
                    <a:pt x="18"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43" name="Freeform 494"/>
            <p:cNvSpPr>
              <a:spLocks/>
            </p:cNvSpPr>
            <p:nvPr/>
          </p:nvSpPr>
          <p:spPr bwMode="auto">
            <a:xfrm>
              <a:off x="3089" y="1724"/>
              <a:ext cx="17" cy="17"/>
            </a:xfrm>
            <a:custGeom>
              <a:avLst/>
              <a:gdLst>
                <a:gd name="T0" fmla="*/ 0 w 17"/>
                <a:gd name="T1" fmla="*/ 0 h 17"/>
                <a:gd name="T2" fmla="*/ 0 w 17"/>
                <a:gd name="T3" fmla="*/ 0 h 17"/>
                <a:gd name="T4" fmla="*/ 2 w 17"/>
                <a:gd name="T5" fmla="*/ 1 h 17"/>
                <a:gd name="T6" fmla="*/ 5 w 17"/>
                <a:gd name="T7" fmla="*/ 2 h 17"/>
                <a:gd name="T8" fmla="*/ 9 w 17"/>
                <a:gd name="T9" fmla="*/ 4 h 17"/>
                <a:gd name="T10" fmla="*/ 12 w 17"/>
                <a:gd name="T11" fmla="*/ 6 h 17"/>
                <a:gd name="T12" fmla="*/ 14 w 17"/>
                <a:gd name="T13" fmla="*/ 9 h 17"/>
                <a:gd name="T14" fmla="*/ 16 w 17"/>
                <a:gd name="T15" fmla="*/ 12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0"/>
                  </a:moveTo>
                  <a:lnTo>
                    <a:pt x="0" y="0"/>
                  </a:lnTo>
                  <a:lnTo>
                    <a:pt x="2" y="1"/>
                  </a:lnTo>
                  <a:lnTo>
                    <a:pt x="5" y="2"/>
                  </a:lnTo>
                  <a:lnTo>
                    <a:pt x="9" y="4"/>
                  </a:lnTo>
                  <a:lnTo>
                    <a:pt x="12" y="6"/>
                  </a:lnTo>
                  <a:lnTo>
                    <a:pt x="14" y="9"/>
                  </a:lnTo>
                  <a:lnTo>
                    <a:pt x="16" y="12"/>
                  </a:lnTo>
                  <a:lnTo>
                    <a:pt x="16"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44" name="Freeform 495"/>
            <p:cNvSpPr>
              <a:spLocks/>
            </p:cNvSpPr>
            <p:nvPr/>
          </p:nvSpPr>
          <p:spPr bwMode="auto">
            <a:xfrm>
              <a:off x="2905" y="1579"/>
              <a:ext cx="17" cy="17"/>
            </a:xfrm>
            <a:custGeom>
              <a:avLst/>
              <a:gdLst>
                <a:gd name="T0" fmla="*/ 0 w 17"/>
                <a:gd name="T1" fmla="*/ 16 h 17"/>
                <a:gd name="T2" fmla="*/ 0 w 17"/>
                <a:gd name="T3" fmla="*/ 16 h 17"/>
                <a:gd name="T4" fmla="*/ 0 w 17"/>
                <a:gd name="T5" fmla="*/ 14 h 17"/>
                <a:gd name="T6" fmla="*/ 0 w 17"/>
                <a:gd name="T7" fmla="*/ 12 h 17"/>
                <a:gd name="T8" fmla="*/ 0 w 17"/>
                <a:gd name="T9" fmla="*/ 9 h 17"/>
                <a:gd name="T10" fmla="*/ 0 w 17"/>
                <a:gd name="T11" fmla="*/ 6 h 17"/>
                <a:gd name="T12" fmla="*/ 0 w 17"/>
                <a:gd name="T13" fmla="*/ 4 h 17"/>
                <a:gd name="T14" fmla="*/ 8 w 17"/>
                <a:gd name="T15" fmla="*/ 1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16"/>
                  </a:moveTo>
                  <a:lnTo>
                    <a:pt x="0" y="16"/>
                  </a:lnTo>
                  <a:lnTo>
                    <a:pt x="0" y="14"/>
                  </a:lnTo>
                  <a:lnTo>
                    <a:pt x="0" y="12"/>
                  </a:lnTo>
                  <a:lnTo>
                    <a:pt x="0" y="9"/>
                  </a:lnTo>
                  <a:lnTo>
                    <a:pt x="0" y="6"/>
                  </a:lnTo>
                  <a:lnTo>
                    <a:pt x="0" y="4"/>
                  </a:lnTo>
                  <a:lnTo>
                    <a:pt x="8" y="1"/>
                  </a:lnTo>
                  <a:lnTo>
                    <a:pt x="16"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45" name="Freeform 496"/>
            <p:cNvSpPr>
              <a:spLocks/>
            </p:cNvSpPr>
            <p:nvPr/>
          </p:nvSpPr>
          <p:spPr bwMode="auto">
            <a:xfrm>
              <a:off x="2912" y="1570"/>
              <a:ext cx="17" cy="17"/>
            </a:xfrm>
            <a:custGeom>
              <a:avLst/>
              <a:gdLst>
                <a:gd name="T0" fmla="*/ 0 w 17"/>
                <a:gd name="T1" fmla="*/ 16 h 17"/>
                <a:gd name="T2" fmla="*/ 0 w 17"/>
                <a:gd name="T3" fmla="*/ 16 h 17"/>
                <a:gd name="T4" fmla="*/ 0 w 17"/>
                <a:gd name="T5" fmla="*/ 14 h 17"/>
                <a:gd name="T6" fmla="*/ 0 w 17"/>
                <a:gd name="T7" fmla="*/ 12 h 17"/>
                <a:gd name="T8" fmla="*/ 0 w 17"/>
                <a:gd name="T9" fmla="*/ 10 h 17"/>
                <a:gd name="T10" fmla="*/ 0 w 17"/>
                <a:gd name="T11" fmla="*/ 8 h 17"/>
                <a:gd name="T12" fmla="*/ 4 w 17"/>
                <a:gd name="T13" fmla="*/ 4 h 17"/>
                <a:gd name="T14" fmla="*/ 8 w 17"/>
                <a:gd name="T15" fmla="*/ 2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16"/>
                  </a:moveTo>
                  <a:lnTo>
                    <a:pt x="0" y="16"/>
                  </a:lnTo>
                  <a:lnTo>
                    <a:pt x="0" y="14"/>
                  </a:lnTo>
                  <a:lnTo>
                    <a:pt x="0" y="12"/>
                  </a:lnTo>
                  <a:lnTo>
                    <a:pt x="0" y="10"/>
                  </a:lnTo>
                  <a:lnTo>
                    <a:pt x="0" y="8"/>
                  </a:lnTo>
                  <a:lnTo>
                    <a:pt x="4" y="4"/>
                  </a:lnTo>
                  <a:lnTo>
                    <a:pt x="8" y="2"/>
                  </a:lnTo>
                  <a:lnTo>
                    <a:pt x="16"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46" name="Freeform 497"/>
            <p:cNvSpPr>
              <a:spLocks/>
            </p:cNvSpPr>
            <p:nvPr/>
          </p:nvSpPr>
          <p:spPr bwMode="auto">
            <a:xfrm>
              <a:off x="2908" y="1579"/>
              <a:ext cx="17" cy="17"/>
            </a:xfrm>
            <a:custGeom>
              <a:avLst/>
              <a:gdLst>
                <a:gd name="T0" fmla="*/ 16 w 17"/>
                <a:gd name="T1" fmla="*/ 16 h 17"/>
                <a:gd name="T2" fmla="*/ 16 w 17"/>
                <a:gd name="T3" fmla="*/ 16 h 17"/>
                <a:gd name="T4" fmla="*/ 16 w 17"/>
                <a:gd name="T5" fmla="*/ 13 h 17"/>
                <a:gd name="T6" fmla="*/ 0 w 17"/>
                <a:gd name="T7" fmla="*/ 11 h 17"/>
                <a:gd name="T8" fmla="*/ 0 w 17"/>
                <a:gd name="T9" fmla="*/ 9 h 17"/>
                <a:gd name="T10" fmla="*/ 0 w 17"/>
                <a:gd name="T11" fmla="*/ 6 h 17"/>
                <a:gd name="T12" fmla="*/ 0 w 17"/>
                <a:gd name="T13" fmla="*/ 4 h 17"/>
                <a:gd name="T14" fmla="*/ 0 w 17"/>
                <a:gd name="T15" fmla="*/ 2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6" y="16"/>
                  </a:lnTo>
                  <a:lnTo>
                    <a:pt x="16" y="13"/>
                  </a:lnTo>
                  <a:lnTo>
                    <a:pt x="0" y="11"/>
                  </a:lnTo>
                  <a:lnTo>
                    <a:pt x="0" y="9"/>
                  </a:lnTo>
                  <a:lnTo>
                    <a:pt x="0" y="6"/>
                  </a:lnTo>
                  <a:lnTo>
                    <a:pt x="0" y="4"/>
                  </a:lnTo>
                  <a:lnTo>
                    <a:pt x="0" y="2"/>
                  </a:lnTo>
                  <a:lnTo>
                    <a:pt x="16"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47" name="Freeform 498"/>
            <p:cNvSpPr>
              <a:spLocks/>
            </p:cNvSpPr>
            <p:nvPr/>
          </p:nvSpPr>
          <p:spPr bwMode="auto">
            <a:xfrm>
              <a:off x="2901" y="1585"/>
              <a:ext cx="17" cy="17"/>
            </a:xfrm>
            <a:custGeom>
              <a:avLst/>
              <a:gdLst>
                <a:gd name="T0" fmla="*/ 16 w 17"/>
                <a:gd name="T1" fmla="*/ 16 h 17"/>
                <a:gd name="T2" fmla="*/ 16 w 17"/>
                <a:gd name="T3" fmla="*/ 16 h 17"/>
                <a:gd name="T4" fmla="*/ 16 w 17"/>
                <a:gd name="T5" fmla="*/ 14 h 17"/>
                <a:gd name="T6" fmla="*/ 16 w 17"/>
                <a:gd name="T7" fmla="*/ 11 h 17"/>
                <a:gd name="T8" fmla="*/ 0 w 17"/>
                <a:gd name="T9" fmla="*/ 10 h 17"/>
                <a:gd name="T10" fmla="*/ 0 w 17"/>
                <a:gd name="T11" fmla="*/ 7 h 17"/>
                <a:gd name="T12" fmla="*/ 0 w 17"/>
                <a:gd name="T13" fmla="*/ 4 h 17"/>
                <a:gd name="T14" fmla="*/ 0 w 17"/>
                <a:gd name="T15" fmla="*/ 1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6" y="16"/>
                  </a:lnTo>
                  <a:lnTo>
                    <a:pt x="16" y="14"/>
                  </a:lnTo>
                  <a:lnTo>
                    <a:pt x="16" y="11"/>
                  </a:lnTo>
                  <a:lnTo>
                    <a:pt x="0" y="10"/>
                  </a:lnTo>
                  <a:lnTo>
                    <a:pt x="0" y="7"/>
                  </a:lnTo>
                  <a:lnTo>
                    <a:pt x="0" y="4"/>
                  </a:lnTo>
                  <a:lnTo>
                    <a:pt x="0" y="1"/>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48" name="Freeform 499"/>
            <p:cNvSpPr>
              <a:spLocks/>
            </p:cNvSpPr>
            <p:nvPr/>
          </p:nvSpPr>
          <p:spPr bwMode="auto">
            <a:xfrm>
              <a:off x="2922" y="1569"/>
              <a:ext cx="17" cy="17"/>
            </a:xfrm>
            <a:custGeom>
              <a:avLst/>
              <a:gdLst>
                <a:gd name="T0" fmla="*/ 0 w 17"/>
                <a:gd name="T1" fmla="*/ 16 h 17"/>
                <a:gd name="T2" fmla="*/ 0 w 17"/>
                <a:gd name="T3" fmla="*/ 16 h 17"/>
                <a:gd name="T4" fmla="*/ 0 w 17"/>
                <a:gd name="T5" fmla="*/ 14 h 17"/>
                <a:gd name="T6" fmla="*/ 3 w 17"/>
                <a:gd name="T7" fmla="*/ 10 h 17"/>
                <a:gd name="T8" fmla="*/ 6 w 17"/>
                <a:gd name="T9" fmla="*/ 8 h 17"/>
                <a:gd name="T10" fmla="*/ 6 w 17"/>
                <a:gd name="T11" fmla="*/ 5 h 17"/>
                <a:gd name="T12" fmla="*/ 9 w 17"/>
                <a:gd name="T13" fmla="*/ 3 h 17"/>
                <a:gd name="T14" fmla="*/ 12 w 17"/>
                <a:gd name="T15" fmla="*/ 1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16"/>
                  </a:moveTo>
                  <a:lnTo>
                    <a:pt x="0" y="16"/>
                  </a:lnTo>
                  <a:lnTo>
                    <a:pt x="0" y="14"/>
                  </a:lnTo>
                  <a:lnTo>
                    <a:pt x="3" y="10"/>
                  </a:lnTo>
                  <a:lnTo>
                    <a:pt x="6" y="8"/>
                  </a:lnTo>
                  <a:lnTo>
                    <a:pt x="6" y="5"/>
                  </a:lnTo>
                  <a:lnTo>
                    <a:pt x="9" y="3"/>
                  </a:lnTo>
                  <a:lnTo>
                    <a:pt x="12" y="1"/>
                  </a:lnTo>
                  <a:lnTo>
                    <a:pt x="16"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49" name="Freeform 500"/>
            <p:cNvSpPr>
              <a:spLocks/>
            </p:cNvSpPr>
            <p:nvPr/>
          </p:nvSpPr>
          <p:spPr bwMode="auto">
            <a:xfrm>
              <a:off x="2917" y="1572"/>
              <a:ext cx="17" cy="17"/>
            </a:xfrm>
            <a:custGeom>
              <a:avLst/>
              <a:gdLst>
                <a:gd name="T0" fmla="*/ 0 w 17"/>
                <a:gd name="T1" fmla="*/ 16 h 17"/>
                <a:gd name="T2" fmla="*/ 0 w 17"/>
                <a:gd name="T3" fmla="*/ 16 h 17"/>
                <a:gd name="T4" fmla="*/ 0 w 17"/>
                <a:gd name="T5" fmla="*/ 14 h 17"/>
                <a:gd name="T6" fmla="*/ 4 w 17"/>
                <a:gd name="T7" fmla="*/ 12 h 17"/>
                <a:gd name="T8" fmla="*/ 4 w 17"/>
                <a:gd name="T9" fmla="*/ 10 h 17"/>
                <a:gd name="T10" fmla="*/ 4 w 17"/>
                <a:gd name="T11" fmla="*/ 6 h 17"/>
                <a:gd name="T12" fmla="*/ 8 w 17"/>
                <a:gd name="T13" fmla="*/ 4 h 17"/>
                <a:gd name="T14" fmla="*/ 12 w 17"/>
                <a:gd name="T15" fmla="*/ 2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16"/>
                  </a:moveTo>
                  <a:lnTo>
                    <a:pt x="0" y="16"/>
                  </a:lnTo>
                  <a:lnTo>
                    <a:pt x="0" y="14"/>
                  </a:lnTo>
                  <a:lnTo>
                    <a:pt x="4" y="12"/>
                  </a:lnTo>
                  <a:lnTo>
                    <a:pt x="4" y="10"/>
                  </a:lnTo>
                  <a:lnTo>
                    <a:pt x="4" y="6"/>
                  </a:lnTo>
                  <a:lnTo>
                    <a:pt x="8" y="4"/>
                  </a:lnTo>
                  <a:lnTo>
                    <a:pt x="12" y="2"/>
                  </a:lnTo>
                  <a:lnTo>
                    <a:pt x="16"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50" name="Freeform 501"/>
            <p:cNvSpPr>
              <a:spLocks/>
            </p:cNvSpPr>
            <p:nvPr/>
          </p:nvSpPr>
          <p:spPr bwMode="auto">
            <a:xfrm>
              <a:off x="2930" y="1565"/>
              <a:ext cx="17" cy="17"/>
            </a:xfrm>
            <a:custGeom>
              <a:avLst/>
              <a:gdLst>
                <a:gd name="T0" fmla="*/ 0 w 17"/>
                <a:gd name="T1" fmla="*/ 16 h 17"/>
                <a:gd name="T2" fmla="*/ 0 w 17"/>
                <a:gd name="T3" fmla="*/ 16 h 17"/>
                <a:gd name="T4" fmla="*/ 0 w 17"/>
                <a:gd name="T5" fmla="*/ 13 h 17"/>
                <a:gd name="T6" fmla="*/ 3 w 17"/>
                <a:gd name="T7" fmla="*/ 10 h 17"/>
                <a:gd name="T8" fmla="*/ 6 w 17"/>
                <a:gd name="T9" fmla="*/ 8 h 17"/>
                <a:gd name="T10" fmla="*/ 6 w 17"/>
                <a:gd name="T11" fmla="*/ 5 h 17"/>
                <a:gd name="T12" fmla="*/ 9 w 17"/>
                <a:gd name="T13" fmla="*/ 2 h 17"/>
                <a:gd name="T14" fmla="*/ 12 w 17"/>
                <a:gd name="T15" fmla="*/ 2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16"/>
                  </a:moveTo>
                  <a:lnTo>
                    <a:pt x="0" y="16"/>
                  </a:lnTo>
                  <a:lnTo>
                    <a:pt x="0" y="13"/>
                  </a:lnTo>
                  <a:lnTo>
                    <a:pt x="3" y="10"/>
                  </a:lnTo>
                  <a:lnTo>
                    <a:pt x="6" y="8"/>
                  </a:lnTo>
                  <a:lnTo>
                    <a:pt x="6" y="5"/>
                  </a:lnTo>
                  <a:lnTo>
                    <a:pt x="9" y="2"/>
                  </a:lnTo>
                  <a:lnTo>
                    <a:pt x="12" y="2"/>
                  </a:lnTo>
                  <a:lnTo>
                    <a:pt x="16"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51" name="Freeform 502"/>
            <p:cNvSpPr>
              <a:spLocks/>
            </p:cNvSpPr>
            <p:nvPr/>
          </p:nvSpPr>
          <p:spPr bwMode="auto">
            <a:xfrm>
              <a:off x="2997" y="1523"/>
              <a:ext cx="17" cy="17"/>
            </a:xfrm>
            <a:custGeom>
              <a:avLst/>
              <a:gdLst>
                <a:gd name="T0" fmla="*/ 16 w 17"/>
                <a:gd name="T1" fmla="*/ 16 h 17"/>
                <a:gd name="T2" fmla="*/ 16 w 17"/>
                <a:gd name="T3" fmla="*/ 16 h 17"/>
                <a:gd name="T4" fmla="*/ 8 w 17"/>
                <a:gd name="T5" fmla="*/ 16 h 17"/>
                <a:gd name="T6" fmla="*/ 8 w 17"/>
                <a:gd name="T7" fmla="*/ 12 h 17"/>
                <a:gd name="T8" fmla="*/ 0 w 17"/>
                <a:gd name="T9" fmla="*/ 9 h 17"/>
                <a:gd name="T10" fmla="*/ 0 w 17"/>
                <a:gd name="T11" fmla="*/ 6 h 17"/>
                <a:gd name="T12" fmla="*/ 0 w 17"/>
                <a:gd name="T13" fmla="*/ 3 h 17"/>
                <a:gd name="T14" fmla="*/ 8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7">
                  <a:moveTo>
                    <a:pt x="16" y="16"/>
                  </a:moveTo>
                  <a:lnTo>
                    <a:pt x="16" y="16"/>
                  </a:lnTo>
                  <a:lnTo>
                    <a:pt x="8" y="16"/>
                  </a:lnTo>
                  <a:lnTo>
                    <a:pt x="8" y="12"/>
                  </a:lnTo>
                  <a:lnTo>
                    <a:pt x="0" y="9"/>
                  </a:lnTo>
                  <a:lnTo>
                    <a:pt x="0" y="6"/>
                  </a:lnTo>
                  <a:lnTo>
                    <a:pt x="0" y="3"/>
                  </a:lnTo>
                  <a:lnTo>
                    <a:pt x="8"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52" name="Freeform 503"/>
            <p:cNvSpPr>
              <a:spLocks/>
            </p:cNvSpPr>
            <p:nvPr/>
          </p:nvSpPr>
          <p:spPr bwMode="auto">
            <a:xfrm>
              <a:off x="3001" y="1522"/>
              <a:ext cx="1" cy="17"/>
            </a:xfrm>
            <a:custGeom>
              <a:avLst/>
              <a:gdLst>
                <a:gd name="T0" fmla="*/ 0 w 1"/>
                <a:gd name="T1" fmla="*/ 16 h 17"/>
                <a:gd name="T2" fmla="*/ 0 w 1"/>
                <a:gd name="T3" fmla="*/ 16 h 17"/>
                <a:gd name="T4" fmla="*/ 0 w 1"/>
                <a:gd name="T5" fmla="*/ 12 h 17"/>
                <a:gd name="T6" fmla="*/ 0 w 1"/>
                <a:gd name="T7" fmla="*/ 9 h 17"/>
                <a:gd name="T8" fmla="*/ 0 w 1"/>
                <a:gd name="T9" fmla="*/ 6 h 17"/>
                <a:gd name="T10" fmla="*/ 0 w 1"/>
                <a:gd name="T11" fmla="*/ 3 h 17"/>
                <a:gd name="T12" fmla="*/ 0 w 1"/>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7">
                  <a:moveTo>
                    <a:pt x="0" y="16"/>
                  </a:moveTo>
                  <a:lnTo>
                    <a:pt x="0" y="16"/>
                  </a:lnTo>
                  <a:lnTo>
                    <a:pt x="0" y="12"/>
                  </a:lnTo>
                  <a:lnTo>
                    <a:pt x="0" y="9"/>
                  </a:lnTo>
                  <a:lnTo>
                    <a:pt x="0" y="6"/>
                  </a:lnTo>
                  <a:lnTo>
                    <a:pt x="0" y="3"/>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53" name="Freeform 504"/>
            <p:cNvSpPr>
              <a:spLocks/>
            </p:cNvSpPr>
            <p:nvPr/>
          </p:nvSpPr>
          <p:spPr bwMode="auto">
            <a:xfrm>
              <a:off x="2908" y="1830"/>
              <a:ext cx="17" cy="22"/>
            </a:xfrm>
            <a:custGeom>
              <a:avLst/>
              <a:gdLst>
                <a:gd name="T0" fmla="*/ 0 w 17"/>
                <a:gd name="T1" fmla="*/ 0 h 22"/>
                <a:gd name="T2" fmla="*/ 0 w 17"/>
                <a:gd name="T3" fmla="*/ 1 h 22"/>
                <a:gd name="T4" fmla="*/ 0 w 17"/>
                <a:gd name="T5" fmla="*/ 3 h 22"/>
                <a:gd name="T6" fmla="*/ 2 w 17"/>
                <a:gd name="T7" fmla="*/ 6 h 22"/>
                <a:gd name="T8" fmla="*/ 4 w 17"/>
                <a:gd name="T9" fmla="*/ 10 h 22"/>
                <a:gd name="T10" fmla="*/ 6 w 17"/>
                <a:gd name="T11" fmla="*/ 14 h 22"/>
                <a:gd name="T12" fmla="*/ 9 w 17"/>
                <a:gd name="T13" fmla="*/ 17 h 22"/>
                <a:gd name="T14" fmla="*/ 13 w 17"/>
                <a:gd name="T15" fmla="*/ 20 h 22"/>
                <a:gd name="T16" fmla="*/ 16 w 17"/>
                <a:gd name="T17" fmla="*/ 2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2">
                  <a:moveTo>
                    <a:pt x="0" y="0"/>
                  </a:moveTo>
                  <a:lnTo>
                    <a:pt x="0" y="1"/>
                  </a:lnTo>
                  <a:lnTo>
                    <a:pt x="0" y="3"/>
                  </a:lnTo>
                  <a:lnTo>
                    <a:pt x="2" y="6"/>
                  </a:lnTo>
                  <a:lnTo>
                    <a:pt x="4" y="10"/>
                  </a:lnTo>
                  <a:lnTo>
                    <a:pt x="6" y="14"/>
                  </a:lnTo>
                  <a:lnTo>
                    <a:pt x="9" y="17"/>
                  </a:lnTo>
                  <a:lnTo>
                    <a:pt x="13" y="20"/>
                  </a:lnTo>
                  <a:lnTo>
                    <a:pt x="16" y="21"/>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54" name="Freeform 505"/>
            <p:cNvSpPr>
              <a:spLocks/>
            </p:cNvSpPr>
            <p:nvPr/>
          </p:nvSpPr>
          <p:spPr bwMode="auto">
            <a:xfrm>
              <a:off x="2913" y="1834"/>
              <a:ext cx="17" cy="17"/>
            </a:xfrm>
            <a:custGeom>
              <a:avLst/>
              <a:gdLst>
                <a:gd name="T0" fmla="*/ 0 w 17"/>
                <a:gd name="T1" fmla="*/ 0 h 17"/>
                <a:gd name="T2" fmla="*/ 0 w 17"/>
                <a:gd name="T3" fmla="*/ 0 h 17"/>
                <a:gd name="T4" fmla="*/ 0 w 17"/>
                <a:gd name="T5" fmla="*/ 1 h 17"/>
                <a:gd name="T6" fmla="*/ 2 w 17"/>
                <a:gd name="T7" fmla="*/ 4 h 17"/>
                <a:gd name="T8" fmla="*/ 4 w 17"/>
                <a:gd name="T9" fmla="*/ 6 h 17"/>
                <a:gd name="T10" fmla="*/ 6 w 17"/>
                <a:gd name="T11" fmla="*/ 9 h 17"/>
                <a:gd name="T12" fmla="*/ 10 w 17"/>
                <a:gd name="T13" fmla="*/ 12 h 17"/>
                <a:gd name="T14" fmla="*/ 12 w 17"/>
                <a:gd name="T15" fmla="*/ 14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0"/>
                  </a:moveTo>
                  <a:lnTo>
                    <a:pt x="0" y="0"/>
                  </a:lnTo>
                  <a:lnTo>
                    <a:pt x="0" y="1"/>
                  </a:lnTo>
                  <a:lnTo>
                    <a:pt x="2" y="4"/>
                  </a:lnTo>
                  <a:lnTo>
                    <a:pt x="4" y="6"/>
                  </a:lnTo>
                  <a:lnTo>
                    <a:pt x="6" y="9"/>
                  </a:lnTo>
                  <a:lnTo>
                    <a:pt x="10" y="12"/>
                  </a:lnTo>
                  <a:lnTo>
                    <a:pt x="12" y="14"/>
                  </a:lnTo>
                  <a:lnTo>
                    <a:pt x="16"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55" name="Freeform 506"/>
            <p:cNvSpPr>
              <a:spLocks/>
            </p:cNvSpPr>
            <p:nvPr/>
          </p:nvSpPr>
          <p:spPr bwMode="auto">
            <a:xfrm>
              <a:off x="2921" y="1839"/>
              <a:ext cx="17" cy="17"/>
            </a:xfrm>
            <a:custGeom>
              <a:avLst/>
              <a:gdLst>
                <a:gd name="T0" fmla="*/ 0 w 17"/>
                <a:gd name="T1" fmla="*/ 0 h 17"/>
                <a:gd name="T2" fmla="*/ 0 w 17"/>
                <a:gd name="T3" fmla="*/ 0 h 17"/>
                <a:gd name="T4" fmla="*/ 0 w 17"/>
                <a:gd name="T5" fmla="*/ 2 h 17"/>
                <a:gd name="T6" fmla="*/ 0 w 17"/>
                <a:gd name="T7" fmla="*/ 4 h 17"/>
                <a:gd name="T8" fmla="*/ 5 w 17"/>
                <a:gd name="T9" fmla="*/ 6 h 17"/>
                <a:gd name="T10" fmla="*/ 5 w 17"/>
                <a:gd name="T11" fmla="*/ 9 h 17"/>
                <a:gd name="T12" fmla="*/ 10 w 17"/>
                <a:gd name="T13" fmla="*/ 11 h 17"/>
                <a:gd name="T14" fmla="*/ 10 w 17"/>
                <a:gd name="T15" fmla="*/ 13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0"/>
                  </a:moveTo>
                  <a:lnTo>
                    <a:pt x="0" y="0"/>
                  </a:lnTo>
                  <a:lnTo>
                    <a:pt x="0" y="2"/>
                  </a:lnTo>
                  <a:lnTo>
                    <a:pt x="0" y="4"/>
                  </a:lnTo>
                  <a:lnTo>
                    <a:pt x="5" y="6"/>
                  </a:lnTo>
                  <a:lnTo>
                    <a:pt x="5" y="9"/>
                  </a:lnTo>
                  <a:lnTo>
                    <a:pt x="10" y="11"/>
                  </a:lnTo>
                  <a:lnTo>
                    <a:pt x="10" y="13"/>
                  </a:lnTo>
                  <a:lnTo>
                    <a:pt x="16"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56" name="Freeform 507"/>
            <p:cNvSpPr>
              <a:spLocks/>
            </p:cNvSpPr>
            <p:nvPr/>
          </p:nvSpPr>
          <p:spPr bwMode="auto">
            <a:xfrm>
              <a:off x="2929" y="1842"/>
              <a:ext cx="17" cy="17"/>
            </a:xfrm>
            <a:custGeom>
              <a:avLst/>
              <a:gdLst>
                <a:gd name="T0" fmla="*/ 0 w 17"/>
                <a:gd name="T1" fmla="*/ 0 h 17"/>
                <a:gd name="T2" fmla="*/ 0 w 17"/>
                <a:gd name="T3" fmla="*/ 1 h 17"/>
                <a:gd name="T4" fmla="*/ 2 w 17"/>
                <a:gd name="T5" fmla="*/ 2 h 17"/>
                <a:gd name="T6" fmla="*/ 2 w 17"/>
                <a:gd name="T7" fmla="*/ 4 h 17"/>
                <a:gd name="T8" fmla="*/ 5 w 17"/>
                <a:gd name="T9" fmla="*/ 7 h 17"/>
                <a:gd name="T10" fmla="*/ 8 w 17"/>
                <a:gd name="T11" fmla="*/ 9 h 17"/>
                <a:gd name="T12" fmla="*/ 10 w 17"/>
                <a:gd name="T13" fmla="*/ 12 h 17"/>
                <a:gd name="T14" fmla="*/ 13 w 17"/>
                <a:gd name="T15" fmla="*/ 14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0"/>
                  </a:moveTo>
                  <a:lnTo>
                    <a:pt x="0" y="1"/>
                  </a:lnTo>
                  <a:lnTo>
                    <a:pt x="2" y="2"/>
                  </a:lnTo>
                  <a:lnTo>
                    <a:pt x="2" y="4"/>
                  </a:lnTo>
                  <a:lnTo>
                    <a:pt x="5" y="7"/>
                  </a:lnTo>
                  <a:lnTo>
                    <a:pt x="8" y="9"/>
                  </a:lnTo>
                  <a:lnTo>
                    <a:pt x="10" y="12"/>
                  </a:lnTo>
                  <a:lnTo>
                    <a:pt x="13" y="14"/>
                  </a:lnTo>
                  <a:lnTo>
                    <a:pt x="16"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57" name="Freeform 508"/>
            <p:cNvSpPr>
              <a:spLocks/>
            </p:cNvSpPr>
            <p:nvPr/>
          </p:nvSpPr>
          <p:spPr bwMode="auto">
            <a:xfrm>
              <a:off x="2924" y="1841"/>
              <a:ext cx="17" cy="17"/>
            </a:xfrm>
            <a:custGeom>
              <a:avLst/>
              <a:gdLst>
                <a:gd name="T0" fmla="*/ 0 w 17"/>
                <a:gd name="T1" fmla="*/ 0 h 17"/>
                <a:gd name="T2" fmla="*/ 0 w 17"/>
                <a:gd name="T3" fmla="*/ 0 h 17"/>
                <a:gd name="T4" fmla="*/ 0 w 17"/>
                <a:gd name="T5" fmla="*/ 2 h 17"/>
                <a:gd name="T6" fmla="*/ 0 w 17"/>
                <a:gd name="T7" fmla="*/ 4 h 17"/>
                <a:gd name="T8" fmla="*/ 3 w 17"/>
                <a:gd name="T9" fmla="*/ 6 h 17"/>
                <a:gd name="T10" fmla="*/ 3 w 17"/>
                <a:gd name="T11" fmla="*/ 10 h 17"/>
                <a:gd name="T12" fmla="*/ 6 w 17"/>
                <a:gd name="T13" fmla="*/ 12 h 17"/>
                <a:gd name="T14" fmla="*/ 9 w 17"/>
                <a:gd name="T15" fmla="*/ 14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0"/>
                  </a:moveTo>
                  <a:lnTo>
                    <a:pt x="0" y="0"/>
                  </a:lnTo>
                  <a:lnTo>
                    <a:pt x="0" y="2"/>
                  </a:lnTo>
                  <a:lnTo>
                    <a:pt x="0" y="4"/>
                  </a:lnTo>
                  <a:lnTo>
                    <a:pt x="3" y="6"/>
                  </a:lnTo>
                  <a:lnTo>
                    <a:pt x="3" y="10"/>
                  </a:lnTo>
                  <a:lnTo>
                    <a:pt x="6" y="12"/>
                  </a:lnTo>
                  <a:lnTo>
                    <a:pt x="9" y="14"/>
                  </a:lnTo>
                  <a:lnTo>
                    <a:pt x="16"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58" name="Freeform 509"/>
            <p:cNvSpPr>
              <a:spLocks/>
            </p:cNvSpPr>
            <p:nvPr/>
          </p:nvSpPr>
          <p:spPr bwMode="auto">
            <a:xfrm>
              <a:off x="2936" y="1846"/>
              <a:ext cx="17" cy="17"/>
            </a:xfrm>
            <a:custGeom>
              <a:avLst/>
              <a:gdLst>
                <a:gd name="T0" fmla="*/ 0 w 17"/>
                <a:gd name="T1" fmla="*/ 0 h 17"/>
                <a:gd name="T2" fmla="*/ 0 w 17"/>
                <a:gd name="T3" fmla="*/ 0 h 17"/>
                <a:gd name="T4" fmla="*/ 2 w 17"/>
                <a:gd name="T5" fmla="*/ 3 h 17"/>
                <a:gd name="T6" fmla="*/ 4 w 17"/>
                <a:gd name="T7" fmla="*/ 3 h 17"/>
                <a:gd name="T8" fmla="*/ 6 w 17"/>
                <a:gd name="T9" fmla="*/ 6 h 17"/>
                <a:gd name="T10" fmla="*/ 9 w 17"/>
                <a:gd name="T11" fmla="*/ 9 h 17"/>
                <a:gd name="T12" fmla="*/ 11 w 17"/>
                <a:gd name="T13" fmla="*/ 12 h 17"/>
                <a:gd name="T14" fmla="*/ 13 w 17"/>
                <a:gd name="T15" fmla="*/ 16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0"/>
                  </a:moveTo>
                  <a:lnTo>
                    <a:pt x="0" y="0"/>
                  </a:lnTo>
                  <a:lnTo>
                    <a:pt x="2" y="3"/>
                  </a:lnTo>
                  <a:lnTo>
                    <a:pt x="4" y="3"/>
                  </a:lnTo>
                  <a:lnTo>
                    <a:pt x="6" y="6"/>
                  </a:lnTo>
                  <a:lnTo>
                    <a:pt x="9" y="9"/>
                  </a:lnTo>
                  <a:lnTo>
                    <a:pt x="11" y="12"/>
                  </a:lnTo>
                  <a:lnTo>
                    <a:pt x="13" y="16"/>
                  </a:lnTo>
                  <a:lnTo>
                    <a:pt x="16"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59" name="Freeform 510"/>
            <p:cNvSpPr>
              <a:spLocks/>
            </p:cNvSpPr>
            <p:nvPr/>
          </p:nvSpPr>
          <p:spPr bwMode="auto">
            <a:xfrm>
              <a:off x="2905" y="1829"/>
              <a:ext cx="1" cy="17"/>
            </a:xfrm>
            <a:custGeom>
              <a:avLst/>
              <a:gdLst>
                <a:gd name="T0" fmla="*/ 0 w 1"/>
                <a:gd name="T1" fmla="*/ 0 h 17"/>
                <a:gd name="T2" fmla="*/ 0 w 1"/>
                <a:gd name="T3" fmla="*/ 0 h 17"/>
                <a:gd name="T4" fmla="*/ 0 w 1"/>
                <a:gd name="T5" fmla="*/ 1 h 17"/>
                <a:gd name="T6" fmla="*/ 0 w 1"/>
                <a:gd name="T7" fmla="*/ 3 h 17"/>
                <a:gd name="T8" fmla="*/ 0 w 1"/>
                <a:gd name="T9" fmla="*/ 6 h 17"/>
                <a:gd name="T10" fmla="*/ 0 w 1"/>
                <a:gd name="T11" fmla="*/ 8 h 17"/>
                <a:gd name="T12" fmla="*/ 0 w 1"/>
                <a:gd name="T13" fmla="*/ 11 h 17"/>
                <a:gd name="T14" fmla="*/ 0 w 1"/>
                <a:gd name="T15" fmla="*/ 14 h 17"/>
                <a:gd name="T16" fmla="*/ 0 w 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17">
                  <a:moveTo>
                    <a:pt x="0" y="0"/>
                  </a:moveTo>
                  <a:lnTo>
                    <a:pt x="0" y="0"/>
                  </a:lnTo>
                  <a:lnTo>
                    <a:pt x="0" y="1"/>
                  </a:lnTo>
                  <a:lnTo>
                    <a:pt x="0" y="3"/>
                  </a:lnTo>
                  <a:lnTo>
                    <a:pt x="0" y="6"/>
                  </a:lnTo>
                  <a:lnTo>
                    <a:pt x="0" y="8"/>
                  </a:lnTo>
                  <a:lnTo>
                    <a:pt x="0" y="11"/>
                  </a:lnTo>
                  <a:lnTo>
                    <a:pt x="0" y="14"/>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60" name="Freeform 511"/>
            <p:cNvSpPr>
              <a:spLocks/>
            </p:cNvSpPr>
            <p:nvPr/>
          </p:nvSpPr>
          <p:spPr bwMode="auto">
            <a:xfrm>
              <a:off x="3015" y="1877"/>
              <a:ext cx="17" cy="17"/>
            </a:xfrm>
            <a:custGeom>
              <a:avLst/>
              <a:gdLst>
                <a:gd name="T0" fmla="*/ 0 w 17"/>
                <a:gd name="T1" fmla="*/ 0 h 17"/>
                <a:gd name="T2" fmla="*/ 0 w 17"/>
                <a:gd name="T3" fmla="*/ 0 h 17"/>
                <a:gd name="T4" fmla="*/ 4 w 17"/>
                <a:gd name="T5" fmla="*/ 2 h 17"/>
                <a:gd name="T6" fmla="*/ 4 w 17"/>
                <a:gd name="T7" fmla="*/ 5 h 17"/>
                <a:gd name="T8" fmla="*/ 8 w 17"/>
                <a:gd name="T9" fmla="*/ 8 h 17"/>
                <a:gd name="T10" fmla="*/ 8 w 17"/>
                <a:gd name="T11" fmla="*/ 10 h 17"/>
                <a:gd name="T12" fmla="*/ 12 w 17"/>
                <a:gd name="T13" fmla="*/ 13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7">
                  <a:moveTo>
                    <a:pt x="0" y="0"/>
                  </a:moveTo>
                  <a:lnTo>
                    <a:pt x="0" y="0"/>
                  </a:lnTo>
                  <a:lnTo>
                    <a:pt x="4" y="2"/>
                  </a:lnTo>
                  <a:lnTo>
                    <a:pt x="4" y="5"/>
                  </a:lnTo>
                  <a:lnTo>
                    <a:pt x="8" y="8"/>
                  </a:lnTo>
                  <a:lnTo>
                    <a:pt x="8" y="10"/>
                  </a:lnTo>
                  <a:lnTo>
                    <a:pt x="12" y="13"/>
                  </a:lnTo>
                  <a:lnTo>
                    <a:pt x="16"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61" name="Freeform 512"/>
            <p:cNvSpPr>
              <a:spLocks/>
            </p:cNvSpPr>
            <p:nvPr/>
          </p:nvSpPr>
          <p:spPr bwMode="auto">
            <a:xfrm>
              <a:off x="3011" y="1876"/>
              <a:ext cx="17" cy="17"/>
            </a:xfrm>
            <a:custGeom>
              <a:avLst/>
              <a:gdLst>
                <a:gd name="T0" fmla="*/ 0 w 17"/>
                <a:gd name="T1" fmla="*/ 0 h 17"/>
                <a:gd name="T2" fmla="*/ 0 w 17"/>
                <a:gd name="T3" fmla="*/ 0 h 17"/>
                <a:gd name="T4" fmla="*/ 0 w 17"/>
                <a:gd name="T5" fmla="*/ 2 h 17"/>
                <a:gd name="T6" fmla="*/ 0 w 17"/>
                <a:gd name="T7" fmla="*/ 4 h 17"/>
                <a:gd name="T8" fmla="*/ 5 w 17"/>
                <a:gd name="T9" fmla="*/ 6 h 17"/>
                <a:gd name="T10" fmla="*/ 5 w 17"/>
                <a:gd name="T11" fmla="*/ 11 h 17"/>
                <a:gd name="T12" fmla="*/ 10 w 17"/>
                <a:gd name="T13" fmla="*/ 13 h 17"/>
                <a:gd name="T14" fmla="*/ 10 w 17"/>
                <a:gd name="T15" fmla="*/ 16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0"/>
                  </a:moveTo>
                  <a:lnTo>
                    <a:pt x="0" y="0"/>
                  </a:lnTo>
                  <a:lnTo>
                    <a:pt x="0" y="2"/>
                  </a:lnTo>
                  <a:lnTo>
                    <a:pt x="0" y="4"/>
                  </a:lnTo>
                  <a:lnTo>
                    <a:pt x="5" y="6"/>
                  </a:lnTo>
                  <a:lnTo>
                    <a:pt x="5" y="11"/>
                  </a:lnTo>
                  <a:lnTo>
                    <a:pt x="10" y="13"/>
                  </a:lnTo>
                  <a:lnTo>
                    <a:pt x="10" y="16"/>
                  </a:lnTo>
                  <a:lnTo>
                    <a:pt x="16"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62" name="Freeform 513"/>
            <p:cNvSpPr>
              <a:spLocks/>
            </p:cNvSpPr>
            <p:nvPr/>
          </p:nvSpPr>
          <p:spPr bwMode="auto">
            <a:xfrm>
              <a:off x="2776" y="1885"/>
              <a:ext cx="17" cy="17"/>
            </a:xfrm>
            <a:custGeom>
              <a:avLst/>
              <a:gdLst>
                <a:gd name="T0" fmla="*/ 16 w 17"/>
                <a:gd name="T1" fmla="*/ 0 h 17"/>
                <a:gd name="T2" fmla="*/ 13 w 17"/>
                <a:gd name="T3" fmla="*/ 3 h 17"/>
                <a:gd name="T4" fmla="*/ 8 w 17"/>
                <a:gd name="T5" fmla="*/ 3 h 17"/>
                <a:gd name="T6" fmla="*/ 2 w 17"/>
                <a:gd name="T7" fmla="*/ 9 h 17"/>
                <a:gd name="T8" fmla="*/ 0 w 1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13" y="3"/>
                  </a:lnTo>
                  <a:lnTo>
                    <a:pt x="8" y="3"/>
                  </a:lnTo>
                  <a:lnTo>
                    <a:pt x="2" y="9"/>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63" name="Freeform 514"/>
            <p:cNvSpPr>
              <a:spLocks/>
            </p:cNvSpPr>
            <p:nvPr/>
          </p:nvSpPr>
          <p:spPr bwMode="auto">
            <a:xfrm>
              <a:off x="2775" y="1894"/>
              <a:ext cx="17" cy="17"/>
            </a:xfrm>
            <a:custGeom>
              <a:avLst/>
              <a:gdLst>
                <a:gd name="T0" fmla="*/ 16 w 17"/>
                <a:gd name="T1" fmla="*/ 0 h 17"/>
                <a:gd name="T2" fmla="*/ 12 w 17"/>
                <a:gd name="T3" fmla="*/ 0 h 17"/>
                <a:gd name="T4" fmla="*/ 9 w 17"/>
                <a:gd name="T5" fmla="*/ 5 h 17"/>
                <a:gd name="T6" fmla="*/ 3 w 17"/>
                <a:gd name="T7" fmla="*/ 10 h 17"/>
                <a:gd name="T8" fmla="*/ 0 w 17"/>
                <a:gd name="T9" fmla="*/ 1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12" y="0"/>
                  </a:lnTo>
                  <a:lnTo>
                    <a:pt x="9" y="5"/>
                  </a:lnTo>
                  <a:lnTo>
                    <a:pt x="3" y="10"/>
                  </a:lnTo>
                  <a:lnTo>
                    <a:pt x="0" y="16"/>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64" name="Line 515"/>
            <p:cNvSpPr>
              <a:spLocks noChangeShapeType="1"/>
            </p:cNvSpPr>
            <p:nvPr/>
          </p:nvSpPr>
          <p:spPr bwMode="auto">
            <a:xfrm flipH="1">
              <a:off x="2779" y="1893"/>
              <a:ext cx="2" cy="1"/>
            </a:xfrm>
            <a:prstGeom prst="line">
              <a:avLst/>
            </a:prstGeom>
            <a:noFill/>
            <a:ln w="12700">
              <a:solidFill>
                <a:srgbClr val="000000"/>
              </a:solidFill>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99865" name="Freeform 516"/>
            <p:cNvSpPr>
              <a:spLocks/>
            </p:cNvSpPr>
            <p:nvPr/>
          </p:nvSpPr>
          <p:spPr bwMode="auto">
            <a:xfrm>
              <a:off x="2776" y="1542"/>
              <a:ext cx="17" cy="17"/>
            </a:xfrm>
            <a:custGeom>
              <a:avLst/>
              <a:gdLst>
                <a:gd name="T0" fmla="*/ 16 w 17"/>
                <a:gd name="T1" fmla="*/ 16 h 17"/>
                <a:gd name="T2" fmla="*/ 16 w 17"/>
                <a:gd name="T3" fmla="*/ 16 h 17"/>
                <a:gd name="T4" fmla="*/ 12 w 17"/>
                <a:gd name="T5" fmla="*/ 16 h 17"/>
                <a:gd name="T6" fmla="*/ 9 w 17"/>
                <a:gd name="T7" fmla="*/ 10 h 17"/>
                <a:gd name="T8" fmla="*/ 6 w 17"/>
                <a:gd name="T9" fmla="*/ 10 h 17"/>
                <a:gd name="T10" fmla="*/ 3 w 17"/>
                <a:gd name="T11" fmla="*/ 5 h 17"/>
                <a:gd name="T12" fmla="*/ 0 w 17"/>
                <a:gd name="T13" fmla="*/ 5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7">
                  <a:moveTo>
                    <a:pt x="16" y="16"/>
                  </a:moveTo>
                  <a:lnTo>
                    <a:pt x="16" y="16"/>
                  </a:lnTo>
                  <a:lnTo>
                    <a:pt x="12" y="16"/>
                  </a:lnTo>
                  <a:lnTo>
                    <a:pt x="9" y="10"/>
                  </a:lnTo>
                  <a:lnTo>
                    <a:pt x="6" y="10"/>
                  </a:lnTo>
                  <a:lnTo>
                    <a:pt x="3" y="5"/>
                  </a:lnTo>
                  <a:lnTo>
                    <a:pt x="0" y="5"/>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66" name="Freeform 517"/>
            <p:cNvSpPr>
              <a:spLocks/>
            </p:cNvSpPr>
            <p:nvPr/>
          </p:nvSpPr>
          <p:spPr bwMode="auto">
            <a:xfrm>
              <a:off x="2775" y="1508"/>
              <a:ext cx="17" cy="17"/>
            </a:xfrm>
            <a:custGeom>
              <a:avLst/>
              <a:gdLst>
                <a:gd name="T0" fmla="*/ 16 w 17"/>
                <a:gd name="T1" fmla="*/ 16 h 17"/>
                <a:gd name="T2" fmla="*/ 16 w 17"/>
                <a:gd name="T3" fmla="*/ 16 h 17"/>
                <a:gd name="T4" fmla="*/ 16 w 17"/>
                <a:gd name="T5" fmla="*/ 14 h 17"/>
                <a:gd name="T6" fmla="*/ 8 w 17"/>
                <a:gd name="T7" fmla="*/ 12 h 17"/>
                <a:gd name="T8" fmla="*/ 8 w 17"/>
                <a:gd name="T9" fmla="*/ 10 h 17"/>
                <a:gd name="T10" fmla="*/ 0 w 17"/>
                <a:gd name="T11" fmla="*/ 8 h 17"/>
                <a:gd name="T12" fmla="*/ 0 w 17"/>
                <a:gd name="T13" fmla="*/ 4 h 17"/>
                <a:gd name="T14" fmla="*/ 0 w 17"/>
                <a:gd name="T15" fmla="*/ 2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6" y="16"/>
                  </a:moveTo>
                  <a:lnTo>
                    <a:pt x="16" y="16"/>
                  </a:lnTo>
                  <a:lnTo>
                    <a:pt x="16" y="14"/>
                  </a:lnTo>
                  <a:lnTo>
                    <a:pt x="8" y="12"/>
                  </a:lnTo>
                  <a:lnTo>
                    <a:pt x="8" y="10"/>
                  </a:lnTo>
                  <a:lnTo>
                    <a:pt x="0" y="8"/>
                  </a:lnTo>
                  <a:lnTo>
                    <a:pt x="0" y="4"/>
                  </a:lnTo>
                  <a:lnTo>
                    <a:pt x="0" y="2"/>
                  </a:lnTo>
                  <a:lnTo>
                    <a:pt x="0" y="0"/>
                  </a:lnTo>
                </a:path>
              </a:pathLst>
            </a:custGeom>
            <a:noFill/>
            <a:ln w="12700" cap="rnd" cmpd="sng">
              <a:solidFill>
                <a:srgbClr val="000000"/>
              </a:solidFill>
              <a:prstDash val="solid"/>
              <a:round/>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867" name="Freeform 518"/>
            <p:cNvSpPr>
              <a:spLocks/>
            </p:cNvSpPr>
            <p:nvPr/>
          </p:nvSpPr>
          <p:spPr bwMode="auto">
            <a:xfrm>
              <a:off x="2354" y="1671"/>
              <a:ext cx="37" cy="94"/>
            </a:xfrm>
            <a:custGeom>
              <a:avLst/>
              <a:gdLst>
                <a:gd name="T0" fmla="*/ 6 w 37"/>
                <a:gd name="T1" fmla="*/ 30 h 94"/>
                <a:gd name="T2" fmla="*/ 7 w 37"/>
                <a:gd name="T3" fmla="*/ 27 h 94"/>
                <a:gd name="T4" fmla="*/ 9 w 37"/>
                <a:gd name="T5" fmla="*/ 23 h 94"/>
                <a:gd name="T6" fmla="*/ 10 w 37"/>
                <a:gd name="T7" fmla="*/ 20 h 94"/>
                <a:gd name="T8" fmla="*/ 12 w 37"/>
                <a:gd name="T9" fmla="*/ 17 h 94"/>
                <a:gd name="T10" fmla="*/ 14 w 37"/>
                <a:gd name="T11" fmla="*/ 14 h 94"/>
                <a:gd name="T12" fmla="*/ 16 w 37"/>
                <a:gd name="T13" fmla="*/ 12 h 94"/>
                <a:gd name="T14" fmla="*/ 18 w 37"/>
                <a:gd name="T15" fmla="*/ 9 h 94"/>
                <a:gd name="T16" fmla="*/ 23 w 37"/>
                <a:gd name="T17" fmla="*/ 3 h 94"/>
                <a:gd name="T18" fmla="*/ 30 w 37"/>
                <a:gd name="T19" fmla="*/ 0 h 94"/>
                <a:gd name="T20" fmla="*/ 34 w 37"/>
                <a:gd name="T21" fmla="*/ 3 h 94"/>
                <a:gd name="T22" fmla="*/ 35 w 37"/>
                <a:gd name="T23" fmla="*/ 11 h 94"/>
                <a:gd name="T24" fmla="*/ 36 w 37"/>
                <a:gd name="T25" fmla="*/ 22 h 94"/>
                <a:gd name="T26" fmla="*/ 35 w 37"/>
                <a:gd name="T27" fmla="*/ 33 h 94"/>
                <a:gd name="T28" fmla="*/ 35 w 37"/>
                <a:gd name="T29" fmla="*/ 44 h 94"/>
                <a:gd name="T30" fmla="*/ 35 w 37"/>
                <a:gd name="T31" fmla="*/ 52 h 94"/>
                <a:gd name="T32" fmla="*/ 35 w 37"/>
                <a:gd name="T33" fmla="*/ 66 h 94"/>
                <a:gd name="T34" fmla="*/ 35 w 37"/>
                <a:gd name="T35" fmla="*/ 83 h 94"/>
                <a:gd name="T36" fmla="*/ 33 w 37"/>
                <a:gd name="T37" fmla="*/ 91 h 94"/>
                <a:gd name="T38" fmla="*/ 29 w 37"/>
                <a:gd name="T39" fmla="*/ 93 h 94"/>
                <a:gd name="T40" fmla="*/ 24 w 37"/>
                <a:gd name="T41" fmla="*/ 90 h 94"/>
                <a:gd name="T42" fmla="*/ 18 w 37"/>
                <a:gd name="T43" fmla="*/ 84 h 94"/>
                <a:gd name="T44" fmla="*/ 13 w 37"/>
                <a:gd name="T45" fmla="*/ 75 h 94"/>
                <a:gd name="T46" fmla="*/ 9 w 37"/>
                <a:gd name="T47" fmla="*/ 67 h 94"/>
                <a:gd name="T48" fmla="*/ 7 w 37"/>
                <a:gd name="T49" fmla="*/ 60 h 94"/>
                <a:gd name="T50" fmla="*/ 4 w 37"/>
                <a:gd name="T51" fmla="*/ 54 h 94"/>
                <a:gd name="T52" fmla="*/ 2 w 37"/>
                <a:gd name="T53" fmla="*/ 50 h 94"/>
                <a:gd name="T54" fmla="*/ 1 w 37"/>
                <a:gd name="T55" fmla="*/ 48 h 94"/>
                <a:gd name="T56" fmla="*/ 0 w 37"/>
                <a:gd name="T57" fmla="*/ 46 h 94"/>
                <a:gd name="T58" fmla="*/ 0 w 37"/>
                <a:gd name="T59" fmla="*/ 43 h 94"/>
                <a:gd name="T60" fmla="*/ 1 w 37"/>
                <a:gd name="T61" fmla="*/ 40 h 94"/>
                <a:gd name="T62" fmla="*/ 4 w 37"/>
                <a:gd name="T63" fmla="*/ 35 h 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7" h="94">
                  <a:moveTo>
                    <a:pt x="5" y="32"/>
                  </a:moveTo>
                  <a:lnTo>
                    <a:pt x="6" y="30"/>
                  </a:lnTo>
                  <a:lnTo>
                    <a:pt x="7" y="28"/>
                  </a:lnTo>
                  <a:lnTo>
                    <a:pt x="7" y="27"/>
                  </a:lnTo>
                  <a:lnTo>
                    <a:pt x="8" y="25"/>
                  </a:lnTo>
                  <a:lnTo>
                    <a:pt x="9" y="23"/>
                  </a:lnTo>
                  <a:lnTo>
                    <a:pt x="10" y="22"/>
                  </a:lnTo>
                  <a:lnTo>
                    <a:pt x="10" y="20"/>
                  </a:lnTo>
                  <a:lnTo>
                    <a:pt x="11" y="19"/>
                  </a:lnTo>
                  <a:lnTo>
                    <a:pt x="12" y="17"/>
                  </a:lnTo>
                  <a:lnTo>
                    <a:pt x="13" y="16"/>
                  </a:lnTo>
                  <a:lnTo>
                    <a:pt x="14" y="14"/>
                  </a:lnTo>
                  <a:lnTo>
                    <a:pt x="15" y="13"/>
                  </a:lnTo>
                  <a:lnTo>
                    <a:pt x="16" y="12"/>
                  </a:lnTo>
                  <a:lnTo>
                    <a:pt x="17" y="10"/>
                  </a:lnTo>
                  <a:lnTo>
                    <a:pt x="18" y="9"/>
                  </a:lnTo>
                  <a:lnTo>
                    <a:pt x="19" y="8"/>
                  </a:lnTo>
                  <a:lnTo>
                    <a:pt x="23" y="3"/>
                  </a:lnTo>
                  <a:lnTo>
                    <a:pt x="27" y="1"/>
                  </a:lnTo>
                  <a:lnTo>
                    <a:pt x="30" y="0"/>
                  </a:lnTo>
                  <a:lnTo>
                    <a:pt x="32" y="1"/>
                  </a:lnTo>
                  <a:lnTo>
                    <a:pt x="34" y="3"/>
                  </a:lnTo>
                  <a:lnTo>
                    <a:pt x="35" y="7"/>
                  </a:lnTo>
                  <a:lnTo>
                    <a:pt x="35" y="11"/>
                  </a:lnTo>
                  <a:lnTo>
                    <a:pt x="36" y="16"/>
                  </a:lnTo>
                  <a:lnTo>
                    <a:pt x="36" y="22"/>
                  </a:lnTo>
                  <a:lnTo>
                    <a:pt x="36" y="27"/>
                  </a:lnTo>
                  <a:lnTo>
                    <a:pt x="35" y="33"/>
                  </a:lnTo>
                  <a:lnTo>
                    <a:pt x="35" y="39"/>
                  </a:lnTo>
                  <a:lnTo>
                    <a:pt x="35" y="44"/>
                  </a:lnTo>
                  <a:lnTo>
                    <a:pt x="35" y="48"/>
                  </a:lnTo>
                  <a:lnTo>
                    <a:pt x="35" y="52"/>
                  </a:lnTo>
                  <a:lnTo>
                    <a:pt x="35" y="55"/>
                  </a:lnTo>
                  <a:lnTo>
                    <a:pt x="35" y="66"/>
                  </a:lnTo>
                  <a:lnTo>
                    <a:pt x="36" y="76"/>
                  </a:lnTo>
                  <a:lnTo>
                    <a:pt x="35" y="83"/>
                  </a:lnTo>
                  <a:lnTo>
                    <a:pt x="34" y="88"/>
                  </a:lnTo>
                  <a:lnTo>
                    <a:pt x="33" y="91"/>
                  </a:lnTo>
                  <a:lnTo>
                    <a:pt x="31" y="93"/>
                  </a:lnTo>
                  <a:lnTo>
                    <a:pt x="29" y="93"/>
                  </a:lnTo>
                  <a:lnTo>
                    <a:pt x="26" y="92"/>
                  </a:lnTo>
                  <a:lnTo>
                    <a:pt x="24" y="90"/>
                  </a:lnTo>
                  <a:lnTo>
                    <a:pt x="21" y="87"/>
                  </a:lnTo>
                  <a:lnTo>
                    <a:pt x="18" y="84"/>
                  </a:lnTo>
                  <a:lnTo>
                    <a:pt x="16" y="80"/>
                  </a:lnTo>
                  <a:lnTo>
                    <a:pt x="13" y="75"/>
                  </a:lnTo>
                  <a:lnTo>
                    <a:pt x="11" y="71"/>
                  </a:lnTo>
                  <a:lnTo>
                    <a:pt x="9" y="67"/>
                  </a:lnTo>
                  <a:lnTo>
                    <a:pt x="8" y="64"/>
                  </a:lnTo>
                  <a:lnTo>
                    <a:pt x="7" y="60"/>
                  </a:lnTo>
                  <a:lnTo>
                    <a:pt x="5" y="56"/>
                  </a:lnTo>
                  <a:lnTo>
                    <a:pt x="4" y="54"/>
                  </a:lnTo>
                  <a:lnTo>
                    <a:pt x="3" y="52"/>
                  </a:lnTo>
                  <a:lnTo>
                    <a:pt x="2" y="50"/>
                  </a:lnTo>
                  <a:lnTo>
                    <a:pt x="1" y="49"/>
                  </a:lnTo>
                  <a:lnTo>
                    <a:pt x="1" y="48"/>
                  </a:lnTo>
                  <a:lnTo>
                    <a:pt x="0" y="47"/>
                  </a:lnTo>
                  <a:lnTo>
                    <a:pt x="0" y="46"/>
                  </a:lnTo>
                  <a:lnTo>
                    <a:pt x="0" y="45"/>
                  </a:lnTo>
                  <a:lnTo>
                    <a:pt x="0" y="43"/>
                  </a:lnTo>
                  <a:lnTo>
                    <a:pt x="1" y="42"/>
                  </a:lnTo>
                  <a:lnTo>
                    <a:pt x="1" y="40"/>
                  </a:lnTo>
                  <a:lnTo>
                    <a:pt x="2" y="38"/>
                  </a:lnTo>
                  <a:lnTo>
                    <a:pt x="4" y="35"/>
                  </a:lnTo>
                  <a:lnTo>
                    <a:pt x="5" y="32"/>
                  </a:lnTo>
                </a:path>
              </a:pathLst>
            </a:custGeom>
            <a:solidFill>
              <a:srgbClr val="005234"/>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868" name="Freeform 519"/>
            <p:cNvSpPr>
              <a:spLocks/>
            </p:cNvSpPr>
            <p:nvPr/>
          </p:nvSpPr>
          <p:spPr bwMode="auto">
            <a:xfrm>
              <a:off x="2355" y="1675"/>
              <a:ext cx="35" cy="84"/>
            </a:xfrm>
            <a:custGeom>
              <a:avLst/>
              <a:gdLst>
                <a:gd name="T0" fmla="*/ 33 w 35"/>
                <a:gd name="T1" fmla="*/ 46 h 84"/>
                <a:gd name="T2" fmla="*/ 33 w 35"/>
                <a:gd name="T3" fmla="*/ 38 h 84"/>
                <a:gd name="T4" fmla="*/ 34 w 35"/>
                <a:gd name="T5" fmla="*/ 28 h 84"/>
                <a:gd name="T6" fmla="*/ 34 w 35"/>
                <a:gd name="T7" fmla="*/ 18 h 84"/>
                <a:gd name="T8" fmla="*/ 34 w 35"/>
                <a:gd name="T9" fmla="*/ 9 h 84"/>
                <a:gd name="T10" fmla="*/ 32 w 35"/>
                <a:gd name="T11" fmla="*/ 3 h 84"/>
                <a:gd name="T12" fmla="*/ 28 w 35"/>
                <a:gd name="T13" fmla="*/ 0 h 84"/>
                <a:gd name="T14" fmla="*/ 22 w 35"/>
                <a:gd name="T15" fmla="*/ 3 h 84"/>
                <a:gd name="T16" fmla="*/ 17 w 35"/>
                <a:gd name="T17" fmla="*/ 8 h 84"/>
                <a:gd name="T18" fmla="*/ 15 w 35"/>
                <a:gd name="T19" fmla="*/ 11 h 84"/>
                <a:gd name="T20" fmla="*/ 13 w 35"/>
                <a:gd name="T21" fmla="*/ 13 h 84"/>
                <a:gd name="T22" fmla="*/ 12 w 35"/>
                <a:gd name="T23" fmla="*/ 16 h 84"/>
                <a:gd name="T24" fmla="*/ 10 w 35"/>
                <a:gd name="T25" fmla="*/ 18 h 84"/>
                <a:gd name="T26" fmla="*/ 9 w 35"/>
                <a:gd name="T27" fmla="*/ 21 h 84"/>
                <a:gd name="T28" fmla="*/ 7 w 35"/>
                <a:gd name="T29" fmla="*/ 24 h 84"/>
                <a:gd name="T30" fmla="*/ 6 w 35"/>
                <a:gd name="T31" fmla="*/ 27 h 84"/>
                <a:gd name="T32" fmla="*/ 3 w 35"/>
                <a:gd name="T33" fmla="*/ 32 h 84"/>
                <a:gd name="T34" fmla="*/ 1 w 35"/>
                <a:gd name="T35" fmla="*/ 36 h 84"/>
                <a:gd name="T36" fmla="*/ 0 w 35"/>
                <a:gd name="T37" fmla="*/ 39 h 84"/>
                <a:gd name="T38" fmla="*/ 0 w 35"/>
                <a:gd name="T39" fmla="*/ 41 h 84"/>
                <a:gd name="T40" fmla="*/ 1 w 35"/>
                <a:gd name="T41" fmla="*/ 43 h 84"/>
                <a:gd name="T42" fmla="*/ 2 w 35"/>
                <a:gd name="T43" fmla="*/ 46 h 84"/>
                <a:gd name="T44" fmla="*/ 5 w 35"/>
                <a:gd name="T45" fmla="*/ 49 h 84"/>
                <a:gd name="T46" fmla="*/ 7 w 35"/>
                <a:gd name="T47" fmla="*/ 55 h 84"/>
                <a:gd name="T48" fmla="*/ 10 w 35"/>
                <a:gd name="T49" fmla="*/ 61 h 84"/>
                <a:gd name="T50" fmla="*/ 14 w 35"/>
                <a:gd name="T51" fmla="*/ 69 h 84"/>
                <a:gd name="T52" fmla="*/ 19 w 35"/>
                <a:gd name="T53" fmla="*/ 76 h 84"/>
                <a:gd name="T54" fmla="*/ 23 w 35"/>
                <a:gd name="T55" fmla="*/ 81 h 84"/>
                <a:gd name="T56" fmla="*/ 28 w 35"/>
                <a:gd name="T57" fmla="*/ 83 h 84"/>
                <a:gd name="T58" fmla="*/ 31 w 35"/>
                <a:gd name="T59" fmla="*/ 81 h 84"/>
                <a:gd name="T60" fmla="*/ 33 w 35"/>
                <a:gd name="T61" fmla="*/ 73 h 84"/>
                <a:gd name="T62" fmla="*/ 34 w 35"/>
                <a:gd name="T63" fmla="*/ 58 h 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 h="84">
                  <a:moveTo>
                    <a:pt x="33" y="48"/>
                  </a:moveTo>
                  <a:lnTo>
                    <a:pt x="33" y="46"/>
                  </a:lnTo>
                  <a:lnTo>
                    <a:pt x="33" y="42"/>
                  </a:lnTo>
                  <a:lnTo>
                    <a:pt x="33" y="38"/>
                  </a:lnTo>
                  <a:lnTo>
                    <a:pt x="33" y="33"/>
                  </a:lnTo>
                  <a:lnTo>
                    <a:pt x="34" y="28"/>
                  </a:lnTo>
                  <a:lnTo>
                    <a:pt x="34" y="23"/>
                  </a:lnTo>
                  <a:lnTo>
                    <a:pt x="34" y="18"/>
                  </a:lnTo>
                  <a:lnTo>
                    <a:pt x="34" y="13"/>
                  </a:lnTo>
                  <a:lnTo>
                    <a:pt x="34" y="9"/>
                  </a:lnTo>
                  <a:lnTo>
                    <a:pt x="33" y="5"/>
                  </a:lnTo>
                  <a:lnTo>
                    <a:pt x="32" y="3"/>
                  </a:lnTo>
                  <a:lnTo>
                    <a:pt x="30" y="1"/>
                  </a:lnTo>
                  <a:lnTo>
                    <a:pt x="28" y="0"/>
                  </a:lnTo>
                  <a:lnTo>
                    <a:pt x="26" y="1"/>
                  </a:lnTo>
                  <a:lnTo>
                    <a:pt x="22" y="3"/>
                  </a:lnTo>
                  <a:lnTo>
                    <a:pt x="18" y="7"/>
                  </a:lnTo>
                  <a:lnTo>
                    <a:pt x="17" y="8"/>
                  </a:lnTo>
                  <a:lnTo>
                    <a:pt x="16" y="9"/>
                  </a:lnTo>
                  <a:lnTo>
                    <a:pt x="15" y="11"/>
                  </a:lnTo>
                  <a:lnTo>
                    <a:pt x="14" y="12"/>
                  </a:lnTo>
                  <a:lnTo>
                    <a:pt x="13" y="13"/>
                  </a:lnTo>
                  <a:lnTo>
                    <a:pt x="13" y="15"/>
                  </a:lnTo>
                  <a:lnTo>
                    <a:pt x="12" y="16"/>
                  </a:lnTo>
                  <a:lnTo>
                    <a:pt x="11" y="17"/>
                  </a:lnTo>
                  <a:lnTo>
                    <a:pt x="10" y="18"/>
                  </a:lnTo>
                  <a:lnTo>
                    <a:pt x="10" y="20"/>
                  </a:lnTo>
                  <a:lnTo>
                    <a:pt x="9" y="21"/>
                  </a:lnTo>
                  <a:lnTo>
                    <a:pt x="8" y="23"/>
                  </a:lnTo>
                  <a:lnTo>
                    <a:pt x="7" y="24"/>
                  </a:lnTo>
                  <a:lnTo>
                    <a:pt x="6" y="26"/>
                  </a:lnTo>
                  <a:lnTo>
                    <a:pt x="6" y="27"/>
                  </a:lnTo>
                  <a:lnTo>
                    <a:pt x="5" y="29"/>
                  </a:lnTo>
                  <a:lnTo>
                    <a:pt x="3" y="32"/>
                  </a:lnTo>
                  <a:lnTo>
                    <a:pt x="2" y="34"/>
                  </a:lnTo>
                  <a:lnTo>
                    <a:pt x="1" y="36"/>
                  </a:lnTo>
                  <a:lnTo>
                    <a:pt x="1" y="38"/>
                  </a:lnTo>
                  <a:lnTo>
                    <a:pt x="0" y="39"/>
                  </a:lnTo>
                  <a:lnTo>
                    <a:pt x="0" y="40"/>
                  </a:lnTo>
                  <a:lnTo>
                    <a:pt x="0" y="41"/>
                  </a:lnTo>
                  <a:lnTo>
                    <a:pt x="0" y="42"/>
                  </a:lnTo>
                  <a:lnTo>
                    <a:pt x="1" y="43"/>
                  </a:lnTo>
                  <a:lnTo>
                    <a:pt x="2" y="45"/>
                  </a:lnTo>
                  <a:lnTo>
                    <a:pt x="2" y="46"/>
                  </a:lnTo>
                  <a:lnTo>
                    <a:pt x="3" y="47"/>
                  </a:lnTo>
                  <a:lnTo>
                    <a:pt x="5" y="49"/>
                  </a:lnTo>
                  <a:lnTo>
                    <a:pt x="6" y="52"/>
                  </a:lnTo>
                  <a:lnTo>
                    <a:pt x="7" y="55"/>
                  </a:lnTo>
                  <a:lnTo>
                    <a:pt x="9" y="58"/>
                  </a:lnTo>
                  <a:lnTo>
                    <a:pt x="10" y="61"/>
                  </a:lnTo>
                  <a:lnTo>
                    <a:pt x="12" y="65"/>
                  </a:lnTo>
                  <a:lnTo>
                    <a:pt x="14" y="69"/>
                  </a:lnTo>
                  <a:lnTo>
                    <a:pt x="16" y="72"/>
                  </a:lnTo>
                  <a:lnTo>
                    <a:pt x="19" y="76"/>
                  </a:lnTo>
                  <a:lnTo>
                    <a:pt x="21" y="79"/>
                  </a:lnTo>
                  <a:lnTo>
                    <a:pt x="23" y="81"/>
                  </a:lnTo>
                  <a:lnTo>
                    <a:pt x="26" y="82"/>
                  </a:lnTo>
                  <a:lnTo>
                    <a:pt x="28" y="83"/>
                  </a:lnTo>
                  <a:lnTo>
                    <a:pt x="30" y="82"/>
                  </a:lnTo>
                  <a:lnTo>
                    <a:pt x="31" y="81"/>
                  </a:lnTo>
                  <a:lnTo>
                    <a:pt x="33" y="78"/>
                  </a:lnTo>
                  <a:lnTo>
                    <a:pt x="33" y="73"/>
                  </a:lnTo>
                  <a:lnTo>
                    <a:pt x="34" y="67"/>
                  </a:lnTo>
                  <a:lnTo>
                    <a:pt x="34" y="58"/>
                  </a:lnTo>
                  <a:lnTo>
                    <a:pt x="33" y="48"/>
                  </a:lnTo>
                </a:path>
              </a:pathLst>
            </a:custGeom>
            <a:solidFill>
              <a:srgbClr val="006148"/>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869" name="Freeform 520"/>
            <p:cNvSpPr>
              <a:spLocks/>
            </p:cNvSpPr>
            <p:nvPr/>
          </p:nvSpPr>
          <p:spPr bwMode="auto">
            <a:xfrm>
              <a:off x="2357" y="1679"/>
              <a:ext cx="32" cy="76"/>
            </a:xfrm>
            <a:custGeom>
              <a:avLst/>
              <a:gdLst>
                <a:gd name="T0" fmla="*/ 30 w 32"/>
                <a:gd name="T1" fmla="*/ 42 h 76"/>
                <a:gd name="T2" fmla="*/ 30 w 32"/>
                <a:gd name="T3" fmla="*/ 40 h 76"/>
                <a:gd name="T4" fmla="*/ 30 w 32"/>
                <a:gd name="T5" fmla="*/ 37 h 76"/>
                <a:gd name="T6" fmla="*/ 30 w 32"/>
                <a:gd name="T7" fmla="*/ 33 h 76"/>
                <a:gd name="T8" fmla="*/ 31 w 32"/>
                <a:gd name="T9" fmla="*/ 29 h 76"/>
                <a:gd name="T10" fmla="*/ 31 w 32"/>
                <a:gd name="T11" fmla="*/ 25 h 76"/>
                <a:gd name="T12" fmla="*/ 31 w 32"/>
                <a:gd name="T13" fmla="*/ 20 h 76"/>
                <a:gd name="T14" fmla="*/ 31 w 32"/>
                <a:gd name="T15" fmla="*/ 16 h 76"/>
                <a:gd name="T16" fmla="*/ 31 w 32"/>
                <a:gd name="T17" fmla="*/ 12 h 76"/>
                <a:gd name="T18" fmla="*/ 31 w 32"/>
                <a:gd name="T19" fmla="*/ 8 h 76"/>
                <a:gd name="T20" fmla="*/ 30 w 32"/>
                <a:gd name="T21" fmla="*/ 5 h 76"/>
                <a:gd name="T22" fmla="*/ 29 w 32"/>
                <a:gd name="T23" fmla="*/ 2 h 76"/>
                <a:gd name="T24" fmla="*/ 28 w 32"/>
                <a:gd name="T25" fmla="*/ 1 h 76"/>
                <a:gd name="T26" fmla="*/ 26 w 32"/>
                <a:gd name="T27" fmla="*/ 0 h 76"/>
                <a:gd name="T28" fmla="*/ 24 w 32"/>
                <a:gd name="T29" fmla="*/ 1 h 76"/>
                <a:gd name="T30" fmla="*/ 21 w 32"/>
                <a:gd name="T31" fmla="*/ 3 h 76"/>
                <a:gd name="T32" fmla="*/ 17 w 32"/>
                <a:gd name="T33" fmla="*/ 7 h 76"/>
                <a:gd name="T34" fmla="*/ 15 w 32"/>
                <a:gd name="T35" fmla="*/ 10 h 76"/>
                <a:gd name="T36" fmla="*/ 13 w 32"/>
                <a:gd name="T37" fmla="*/ 12 h 76"/>
                <a:gd name="T38" fmla="*/ 12 w 32"/>
                <a:gd name="T39" fmla="*/ 14 h 76"/>
                <a:gd name="T40" fmla="*/ 11 w 32"/>
                <a:gd name="T41" fmla="*/ 16 h 76"/>
                <a:gd name="T42" fmla="*/ 9 w 32"/>
                <a:gd name="T43" fmla="*/ 18 h 76"/>
                <a:gd name="T44" fmla="*/ 8 w 32"/>
                <a:gd name="T45" fmla="*/ 21 h 76"/>
                <a:gd name="T46" fmla="*/ 6 w 32"/>
                <a:gd name="T47" fmla="*/ 24 h 76"/>
                <a:gd name="T48" fmla="*/ 4 w 32"/>
                <a:gd name="T49" fmla="*/ 27 h 76"/>
                <a:gd name="T50" fmla="*/ 3 w 32"/>
                <a:gd name="T51" fmla="*/ 29 h 76"/>
                <a:gd name="T52" fmla="*/ 2 w 32"/>
                <a:gd name="T53" fmla="*/ 31 h 76"/>
                <a:gd name="T54" fmla="*/ 1 w 32"/>
                <a:gd name="T55" fmla="*/ 33 h 76"/>
                <a:gd name="T56" fmla="*/ 0 w 32"/>
                <a:gd name="T57" fmla="*/ 35 h 76"/>
                <a:gd name="T58" fmla="*/ 0 w 32"/>
                <a:gd name="T59" fmla="*/ 36 h 76"/>
                <a:gd name="T60" fmla="*/ 0 w 32"/>
                <a:gd name="T61" fmla="*/ 37 h 76"/>
                <a:gd name="T62" fmla="*/ 0 w 32"/>
                <a:gd name="T63" fmla="*/ 38 h 76"/>
                <a:gd name="T64" fmla="*/ 1 w 32"/>
                <a:gd name="T65" fmla="*/ 39 h 76"/>
                <a:gd name="T66" fmla="*/ 1 w 32"/>
                <a:gd name="T67" fmla="*/ 40 h 76"/>
                <a:gd name="T68" fmla="*/ 2 w 32"/>
                <a:gd name="T69" fmla="*/ 41 h 76"/>
                <a:gd name="T70" fmla="*/ 3 w 32"/>
                <a:gd name="T71" fmla="*/ 43 h 76"/>
                <a:gd name="T72" fmla="*/ 4 w 32"/>
                <a:gd name="T73" fmla="*/ 44 h 76"/>
                <a:gd name="T74" fmla="*/ 5 w 32"/>
                <a:gd name="T75" fmla="*/ 46 h 76"/>
                <a:gd name="T76" fmla="*/ 6 w 32"/>
                <a:gd name="T77" fmla="*/ 48 h 76"/>
                <a:gd name="T78" fmla="*/ 8 w 32"/>
                <a:gd name="T79" fmla="*/ 51 h 76"/>
                <a:gd name="T80" fmla="*/ 9 w 32"/>
                <a:gd name="T81" fmla="*/ 54 h 76"/>
                <a:gd name="T82" fmla="*/ 10 w 32"/>
                <a:gd name="T83" fmla="*/ 57 h 76"/>
                <a:gd name="T84" fmla="*/ 12 w 32"/>
                <a:gd name="T85" fmla="*/ 61 h 76"/>
                <a:gd name="T86" fmla="*/ 14 w 32"/>
                <a:gd name="T87" fmla="*/ 64 h 76"/>
                <a:gd name="T88" fmla="*/ 16 w 32"/>
                <a:gd name="T89" fmla="*/ 67 h 76"/>
                <a:gd name="T90" fmla="*/ 18 w 32"/>
                <a:gd name="T91" fmla="*/ 70 h 76"/>
                <a:gd name="T92" fmla="*/ 20 w 32"/>
                <a:gd name="T93" fmla="*/ 72 h 76"/>
                <a:gd name="T94" fmla="*/ 22 w 32"/>
                <a:gd name="T95" fmla="*/ 74 h 76"/>
                <a:gd name="T96" fmla="*/ 24 w 32"/>
                <a:gd name="T97" fmla="*/ 75 h 76"/>
                <a:gd name="T98" fmla="*/ 26 w 32"/>
                <a:gd name="T99" fmla="*/ 75 h 76"/>
                <a:gd name="T100" fmla="*/ 27 w 32"/>
                <a:gd name="T101" fmla="*/ 74 h 76"/>
                <a:gd name="T102" fmla="*/ 29 w 32"/>
                <a:gd name="T103" fmla="*/ 72 h 76"/>
                <a:gd name="T104" fmla="*/ 30 w 32"/>
                <a:gd name="T105" fmla="*/ 69 h 76"/>
                <a:gd name="T106" fmla="*/ 31 w 32"/>
                <a:gd name="T107" fmla="*/ 65 h 76"/>
                <a:gd name="T108" fmla="*/ 31 w 32"/>
                <a:gd name="T109" fmla="*/ 59 h 76"/>
                <a:gd name="T110" fmla="*/ 31 w 32"/>
                <a:gd name="T111" fmla="*/ 52 h 76"/>
                <a:gd name="T112" fmla="*/ 30 w 32"/>
                <a:gd name="T113" fmla="*/ 42 h 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2" h="76">
                  <a:moveTo>
                    <a:pt x="30" y="42"/>
                  </a:moveTo>
                  <a:lnTo>
                    <a:pt x="30" y="40"/>
                  </a:lnTo>
                  <a:lnTo>
                    <a:pt x="30" y="37"/>
                  </a:lnTo>
                  <a:lnTo>
                    <a:pt x="30" y="33"/>
                  </a:lnTo>
                  <a:lnTo>
                    <a:pt x="31" y="29"/>
                  </a:lnTo>
                  <a:lnTo>
                    <a:pt x="31" y="25"/>
                  </a:lnTo>
                  <a:lnTo>
                    <a:pt x="31" y="20"/>
                  </a:lnTo>
                  <a:lnTo>
                    <a:pt x="31" y="16"/>
                  </a:lnTo>
                  <a:lnTo>
                    <a:pt x="31" y="12"/>
                  </a:lnTo>
                  <a:lnTo>
                    <a:pt x="31" y="8"/>
                  </a:lnTo>
                  <a:lnTo>
                    <a:pt x="30" y="5"/>
                  </a:lnTo>
                  <a:lnTo>
                    <a:pt x="29" y="2"/>
                  </a:lnTo>
                  <a:lnTo>
                    <a:pt x="28" y="1"/>
                  </a:lnTo>
                  <a:lnTo>
                    <a:pt x="26" y="0"/>
                  </a:lnTo>
                  <a:lnTo>
                    <a:pt x="24" y="1"/>
                  </a:lnTo>
                  <a:lnTo>
                    <a:pt x="21" y="3"/>
                  </a:lnTo>
                  <a:lnTo>
                    <a:pt x="17" y="7"/>
                  </a:lnTo>
                  <a:lnTo>
                    <a:pt x="15" y="10"/>
                  </a:lnTo>
                  <a:lnTo>
                    <a:pt x="13" y="12"/>
                  </a:lnTo>
                  <a:lnTo>
                    <a:pt x="12" y="14"/>
                  </a:lnTo>
                  <a:lnTo>
                    <a:pt x="11" y="16"/>
                  </a:lnTo>
                  <a:lnTo>
                    <a:pt x="9" y="18"/>
                  </a:lnTo>
                  <a:lnTo>
                    <a:pt x="8" y="21"/>
                  </a:lnTo>
                  <a:lnTo>
                    <a:pt x="6" y="24"/>
                  </a:lnTo>
                  <a:lnTo>
                    <a:pt x="4" y="27"/>
                  </a:lnTo>
                  <a:lnTo>
                    <a:pt x="3" y="29"/>
                  </a:lnTo>
                  <a:lnTo>
                    <a:pt x="2" y="31"/>
                  </a:lnTo>
                  <a:lnTo>
                    <a:pt x="1" y="33"/>
                  </a:lnTo>
                  <a:lnTo>
                    <a:pt x="0" y="35"/>
                  </a:lnTo>
                  <a:lnTo>
                    <a:pt x="0" y="36"/>
                  </a:lnTo>
                  <a:lnTo>
                    <a:pt x="0" y="37"/>
                  </a:lnTo>
                  <a:lnTo>
                    <a:pt x="0" y="38"/>
                  </a:lnTo>
                  <a:lnTo>
                    <a:pt x="1" y="39"/>
                  </a:lnTo>
                  <a:lnTo>
                    <a:pt x="1" y="40"/>
                  </a:lnTo>
                  <a:lnTo>
                    <a:pt x="2" y="41"/>
                  </a:lnTo>
                  <a:lnTo>
                    <a:pt x="3" y="43"/>
                  </a:lnTo>
                  <a:lnTo>
                    <a:pt x="4" y="44"/>
                  </a:lnTo>
                  <a:lnTo>
                    <a:pt x="5" y="46"/>
                  </a:lnTo>
                  <a:lnTo>
                    <a:pt x="6" y="48"/>
                  </a:lnTo>
                  <a:lnTo>
                    <a:pt x="8" y="51"/>
                  </a:lnTo>
                  <a:lnTo>
                    <a:pt x="9" y="54"/>
                  </a:lnTo>
                  <a:lnTo>
                    <a:pt x="10" y="57"/>
                  </a:lnTo>
                  <a:lnTo>
                    <a:pt x="12" y="61"/>
                  </a:lnTo>
                  <a:lnTo>
                    <a:pt x="14" y="64"/>
                  </a:lnTo>
                  <a:lnTo>
                    <a:pt x="16" y="67"/>
                  </a:lnTo>
                  <a:lnTo>
                    <a:pt x="18" y="70"/>
                  </a:lnTo>
                  <a:lnTo>
                    <a:pt x="20" y="72"/>
                  </a:lnTo>
                  <a:lnTo>
                    <a:pt x="22" y="74"/>
                  </a:lnTo>
                  <a:lnTo>
                    <a:pt x="24" y="75"/>
                  </a:lnTo>
                  <a:lnTo>
                    <a:pt x="26" y="75"/>
                  </a:lnTo>
                  <a:lnTo>
                    <a:pt x="27" y="74"/>
                  </a:lnTo>
                  <a:lnTo>
                    <a:pt x="29" y="72"/>
                  </a:lnTo>
                  <a:lnTo>
                    <a:pt x="30" y="69"/>
                  </a:lnTo>
                  <a:lnTo>
                    <a:pt x="31" y="65"/>
                  </a:lnTo>
                  <a:lnTo>
                    <a:pt x="31" y="59"/>
                  </a:lnTo>
                  <a:lnTo>
                    <a:pt x="31" y="52"/>
                  </a:lnTo>
                  <a:lnTo>
                    <a:pt x="30" y="42"/>
                  </a:lnTo>
                </a:path>
              </a:pathLst>
            </a:custGeom>
            <a:solidFill>
              <a:srgbClr val="00715D"/>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870" name="Freeform 521"/>
            <p:cNvSpPr>
              <a:spLocks/>
            </p:cNvSpPr>
            <p:nvPr/>
          </p:nvSpPr>
          <p:spPr bwMode="auto">
            <a:xfrm>
              <a:off x="2361" y="1684"/>
              <a:ext cx="26" cy="68"/>
            </a:xfrm>
            <a:custGeom>
              <a:avLst/>
              <a:gdLst>
                <a:gd name="T0" fmla="*/ 24 w 26"/>
                <a:gd name="T1" fmla="*/ 37 h 68"/>
                <a:gd name="T2" fmla="*/ 24 w 26"/>
                <a:gd name="T3" fmla="*/ 34 h 68"/>
                <a:gd name="T4" fmla="*/ 24 w 26"/>
                <a:gd name="T5" fmla="*/ 31 h 68"/>
                <a:gd name="T6" fmla="*/ 24 w 26"/>
                <a:gd name="T7" fmla="*/ 28 h 68"/>
                <a:gd name="T8" fmla="*/ 24 w 26"/>
                <a:gd name="T9" fmla="*/ 24 h 68"/>
                <a:gd name="T10" fmla="*/ 25 w 26"/>
                <a:gd name="T11" fmla="*/ 20 h 68"/>
                <a:gd name="T12" fmla="*/ 25 w 26"/>
                <a:gd name="T13" fmla="*/ 17 h 68"/>
                <a:gd name="T14" fmla="*/ 25 w 26"/>
                <a:gd name="T15" fmla="*/ 13 h 68"/>
                <a:gd name="T16" fmla="*/ 25 w 26"/>
                <a:gd name="T17" fmla="*/ 9 h 68"/>
                <a:gd name="T18" fmla="*/ 25 w 26"/>
                <a:gd name="T19" fmla="*/ 6 h 68"/>
                <a:gd name="T20" fmla="*/ 24 w 26"/>
                <a:gd name="T21" fmla="*/ 3 h 68"/>
                <a:gd name="T22" fmla="*/ 23 w 26"/>
                <a:gd name="T23" fmla="*/ 1 h 68"/>
                <a:gd name="T24" fmla="*/ 23 w 26"/>
                <a:gd name="T25" fmla="*/ 0 h 68"/>
                <a:gd name="T26" fmla="*/ 21 w 26"/>
                <a:gd name="T27" fmla="*/ 0 h 68"/>
                <a:gd name="T28" fmla="*/ 19 w 26"/>
                <a:gd name="T29" fmla="*/ 1 h 68"/>
                <a:gd name="T30" fmla="*/ 17 w 26"/>
                <a:gd name="T31" fmla="*/ 3 h 68"/>
                <a:gd name="T32" fmla="*/ 14 w 26"/>
                <a:gd name="T33" fmla="*/ 6 h 68"/>
                <a:gd name="T34" fmla="*/ 13 w 26"/>
                <a:gd name="T35" fmla="*/ 9 h 68"/>
                <a:gd name="T36" fmla="*/ 11 w 26"/>
                <a:gd name="T37" fmla="*/ 11 h 68"/>
                <a:gd name="T38" fmla="*/ 10 w 26"/>
                <a:gd name="T39" fmla="*/ 13 h 68"/>
                <a:gd name="T40" fmla="*/ 9 w 26"/>
                <a:gd name="T41" fmla="*/ 15 h 68"/>
                <a:gd name="T42" fmla="*/ 8 w 26"/>
                <a:gd name="T43" fmla="*/ 17 h 68"/>
                <a:gd name="T44" fmla="*/ 6 w 26"/>
                <a:gd name="T45" fmla="*/ 19 h 68"/>
                <a:gd name="T46" fmla="*/ 5 w 26"/>
                <a:gd name="T47" fmla="*/ 22 h 68"/>
                <a:gd name="T48" fmla="*/ 3 w 26"/>
                <a:gd name="T49" fmla="*/ 25 h 68"/>
                <a:gd name="T50" fmla="*/ 2 w 26"/>
                <a:gd name="T51" fmla="*/ 27 h 68"/>
                <a:gd name="T52" fmla="*/ 1 w 26"/>
                <a:gd name="T53" fmla="*/ 29 h 68"/>
                <a:gd name="T54" fmla="*/ 1 w 26"/>
                <a:gd name="T55" fmla="*/ 30 h 68"/>
                <a:gd name="T56" fmla="*/ 0 w 26"/>
                <a:gd name="T57" fmla="*/ 32 h 68"/>
                <a:gd name="T58" fmla="*/ 0 w 26"/>
                <a:gd name="T59" fmla="*/ 33 h 68"/>
                <a:gd name="T60" fmla="*/ 0 w 26"/>
                <a:gd name="T61" fmla="*/ 34 h 68"/>
                <a:gd name="T62" fmla="*/ 0 w 26"/>
                <a:gd name="T63" fmla="*/ 35 h 68"/>
                <a:gd name="T64" fmla="*/ 1 w 26"/>
                <a:gd name="T65" fmla="*/ 36 h 68"/>
                <a:gd name="T66" fmla="*/ 1 w 26"/>
                <a:gd name="T67" fmla="*/ 37 h 68"/>
                <a:gd name="T68" fmla="*/ 2 w 26"/>
                <a:gd name="T69" fmla="*/ 38 h 68"/>
                <a:gd name="T70" fmla="*/ 3 w 26"/>
                <a:gd name="T71" fmla="*/ 39 h 68"/>
                <a:gd name="T72" fmla="*/ 4 w 26"/>
                <a:gd name="T73" fmla="*/ 41 h 68"/>
                <a:gd name="T74" fmla="*/ 5 w 26"/>
                <a:gd name="T75" fmla="*/ 42 h 68"/>
                <a:gd name="T76" fmla="*/ 6 w 26"/>
                <a:gd name="T77" fmla="*/ 44 h 68"/>
                <a:gd name="T78" fmla="*/ 7 w 26"/>
                <a:gd name="T79" fmla="*/ 47 h 68"/>
                <a:gd name="T80" fmla="*/ 8 w 26"/>
                <a:gd name="T81" fmla="*/ 50 h 68"/>
                <a:gd name="T82" fmla="*/ 10 w 26"/>
                <a:gd name="T83" fmla="*/ 53 h 68"/>
                <a:gd name="T84" fmla="*/ 11 w 26"/>
                <a:gd name="T85" fmla="*/ 56 h 68"/>
                <a:gd name="T86" fmla="*/ 13 w 26"/>
                <a:gd name="T87" fmla="*/ 59 h 68"/>
                <a:gd name="T88" fmla="*/ 14 w 26"/>
                <a:gd name="T89" fmla="*/ 62 h 68"/>
                <a:gd name="T90" fmla="*/ 15 w 26"/>
                <a:gd name="T91" fmla="*/ 64 h 68"/>
                <a:gd name="T92" fmla="*/ 17 w 26"/>
                <a:gd name="T93" fmla="*/ 66 h 68"/>
                <a:gd name="T94" fmla="*/ 19 w 26"/>
                <a:gd name="T95" fmla="*/ 67 h 68"/>
                <a:gd name="T96" fmla="*/ 20 w 26"/>
                <a:gd name="T97" fmla="*/ 67 h 68"/>
                <a:gd name="T98" fmla="*/ 21 w 26"/>
                <a:gd name="T99" fmla="*/ 67 h 68"/>
                <a:gd name="T100" fmla="*/ 23 w 26"/>
                <a:gd name="T101" fmla="*/ 66 h 68"/>
                <a:gd name="T102" fmla="*/ 23 w 26"/>
                <a:gd name="T103" fmla="*/ 64 h 68"/>
                <a:gd name="T104" fmla="*/ 24 w 26"/>
                <a:gd name="T105" fmla="*/ 61 h 68"/>
                <a:gd name="T106" fmla="*/ 25 w 26"/>
                <a:gd name="T107" fmla="*/ 56 h 68"/>
                <a:gd name="T108" fmla="*/ 25 w 26"/>
                <a:gd name="T109" fmla="*/ 51 h 68"/>
                <a:gd name="T110" fmla="*/ 25 w 26"/>
                <a:gd name="T111" fmla="*/ 45 h 68"/>
                <a:gd name="T112" fmla="*/ 24 w 26"/>
                <a:gd name="T113" fmla="*/ 37 h 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6" h="68">
                  <a:moveTo>
                    <a:pt x="24" y="37"/>
                  </a:moveTo>
                  <a:lnTo>
                    <a:pt x="24" y="34"/>
                  </a:lnTo>
                  <a:lnTo>
                    <a:pt x="24" y="31"/>
                  </a:lnTo>
                  <a:lnTo>
                    <a:pt x="24" y="28"/>
                  </a:lnTo>
                  <a:lnTo>
                    <a:pt x="24" y="24"/>
                  </a:lnTo>
                  <a:lnTo>
                    <a:pt x="25" y="20"/>
                  </a:lnTo>
                  <a:lnTo>
                    <a:pt x="25" y="17"/>
                  </a:lnTo>
                  <a:lnTo>
                    <a:pt x="25" y="13"/>
                  </a:lnTo>
                  <a:lnTo>
                    <a:pt x="25" y="9"/>
                  </a:lnTo>
                  <a:lnTo>
                    <a:pt x="25" y="6"/>
                  </a:lnTo>
                  <a:lnTo>
                    <a:pt x="24" y="3"/>
                  </a:lnTo>
                  <a:lnTo>
                    <a:pt x="23" y="1"/>
                  </a:lnTo>
                  <a:lnTo>
                    <a:pt x="23" y="0"/>
                  </a:lnTo>
                  <a:lnTo>
                    <a:pt x="21" y="0"/>
                  </a:lnTo>
                  <a:lnTo>
                    <a:pt x="19" y="1"/>
                  </a:lnTo>
                  <a:lnTo>
                    <a:pt x="17" y="3"/>
                  </a:lnTo>
                  <a:lnTo>
                    <a:pt x="14" y="6"/>
                  </a:lnTo>
                  <a:lnTo>
                    <a:pt x="13" y="9"/>
                  </a:lnTo>
                  <a:lnTo>
                    <a:pt x="11" y="11"/>
                  </a:lnTo>
                  <a:lnTo>
                    <a:pt x="10" y="13"/>
                  </a:lnTo>
                  <a:lnTo>
                    <a:pt x="9" y="15"/>
                  </a:lnTo>
                  <a:lnTo>
                    <a:pt x="8" y="17"/>
                  </a:lnTo>
                  <a:lnTo>
                    <a:pt x="6" y="19"/>
                  </a:lnTo>
                  <a:lnTo>
                    <a:pt x="5" y="22"/>
                  </a:lnTo>
                  <a:lnTo>
                    <a:pt x="3" y="25"/>
                  </a:lnTo>
                  <a:lnTo>
                    <a:pt x="2" y="27"/>
                  </a:lnTo>
                  <a:lnTo>
                    <a:pt x="1" y="29"/>
                  </a:lnTo>
                  <a:lnTo>
                    <a:pt x="1" y="30"/>
                  </a:lnTo>
                  <a:lnTo>
                    <a:pt x="0" y="32"/>
                  </a:lnTo>
                  <a:lnTo>
                    <a:pt x="0" y="33"/>
                  </a:lnTo>
                  <a:lnTo>
                    <a:pt x="0" y="34"/>
                  </a:lnTo>
                  <a:lnTo>
                    <a:pt x="0" y="35"/>
                  </a:lnTo>
                  <a:lnTo>
                    <a:pt x="1" y="36"/>
                  </a:lnTo>
                  <a:lnTo>
                    <a:pt x="1" y="37"/>
                  </a:lnTo>
                  <a:lnTo>
                    <a:pt x="2" y="38"/>
                  </a:lnTo>
                  <a:lnTo>
                    <a:pt x="3" y="39"/>
                  </a:lnTo>
                  <a:lnTo>
                    <a:pt x="4" y="41"/>
                  </a:lnTo>
                  <a:lnTo>
                    <a:pt x="5" y="42"/>
                  </a:lnTo>
                  <a:lnTo>
                    <a:pt x="6" y="44"/>
                  </a:lnTo>
                  <a:lnTo>
                    <a:pt x="7" y="47"/>
                  </a:lnTo>
                  <a:lnTo>
                    <a:pt x="8" y="50"/>
                  </a:lnTo>
                  <a:lnTo>
                    <a:pt x="10" y="53"/>
                  </a:lnTo>
                  <a:lnTo>
                    <a:pt x="11" y="56"/>
                  </a:lnTo>
                  <a:lnTo>
                    <a:pt x="13" y="59"/>
                  </a:lnTo>
                  <a:lnTo>
                    <a:pt x="14" y="62"/>
                  </a:lnTo>
                  <a:lnTo>
                    <a:pt x="15" y="64"/>
                  </a:lnTo>
                  <a:lnTo>
                    <a:pt x="17" y="66"/>
                  </a:lnTo>
                  <a:lnTo>
                    <a:pt x="19" y="67"/>
                  </a:lnTo>
                  <a:lnTo>
                    <a:pt x="20" y="67"/>
                  </a:lnTo>
                  <a:lnTo>
                    <a:pt x="21" y="67"/>
                  </a:lnTo>
                  <a:lnTo>
                    <a:pt x="23" y="66"/>
                  </a:lnTo>
                  <a:lnTo>
                    <a:pt x="23" y="64"/>
                  </a:lnTo>
                  <a:lnTo>
                    <a:pt x="24" y="61"/>
                  </a:lnTo>
                  <a:lnTo>
                    <a:pt x="25" y="56"/>
                  </a:lnTo>
                  <a:lnTo>
                    <a:pt x="25" y="51"/>
                  </a:lnTo>
                  <a:lnTo>
                    <a:pt x="25" y="45"/>
                  </a:lnTo>
                  <a:lnTo>
                    <a:pt x="24" y="37"/>
                  </a:lnTo>
                </a:path>
              </a:pathLst>
            </a:custGeom>
            <a:solidFill>
              <a:srgbClr val="008071"/>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871" name="Freeform 522"/>
            <p:cNvSpPr>
              <a:spLocks/>
            </p:cNvSpPr>
            <p:nvPr/>
          </p:nvSpPr>
          <p:spPr bwMode="auto">
            <a:xfrm>
              <a:off x="2363" y="1688"/>
              <a:ext cx="23" cy="58"/>
            </a:xfrm>
            <a:custGeom>
              <a:avLst/>
              <a:gdLst>
                <a:gd name="T0" fmla="*/ 21 w 23"/>
                <a:gd name="T1" fmla="*/ 30 h 58"/>
                <a:gd name="T2" fmla="*/ 21 w 23"/>
                <a:gd name="T3" fmla="*/ 27 h 58"/>
                <a:gd name="T4" fmla="*/ 21 w 23"/>
                <a:gd name="T5" fmla="*/ 25 h 58"/>
                <a:gd name="T6" fmla="*/ 21 w 23"/>
                <a:gd name="T7" fmla="*/ 22 h 58"/>
                <a:gd name="T8" fmla="*/ 21 w 23"/>
                <a:gd name="T9" fmla="*/ 19 h 58"/>
                <a:gd name="T10" fmla="*/ 22 w 23"/>
                <a:gd name="T11" fmla="*/ 16 h 58"/>
                <a:gd name="T12" fmla="*/ 22 w 23"/>
                <a:gd name="T13" fmla="*/ 13 h 58"/>
                <a:gd name="T14" fmla="*/ 22 w 23"/>
                <a:gd name="T15" fmla="*/ 10 h 58"/>
                <a:gd name="T16" fmla="*/ 22 w 23"/>
                <a:gd name="T17" fmla="*/ 7 h 58"/>
                <a:gd name="T18" fmla="*/ 22 w 23"/>
                <a:gd name="T19" fmla="*/ 4 h 58"/>
                <a:gd name="T20" fmla="*/ 21 w 23"/>
                <a:gd name="T21" fmla="*/ 2 h 58"/>
                <a:gd name="T22" fmla="*/ 21 w 23"/>
                <a:gd name="T23" fmla="*/ 1 h 58"/>
                <a:gd name="T24" fmla="*/ 20 w 23"/>
                <a:gd name="T25" fmla="*/ 0 h 58"/>
                <a:gd name="T26" fmla="*/ 19 w 23"/>
                <a:gd name="T27" fmla="*/ 0 h 58"/>
                <a:gd name="T28" fmla="*/ 17 w 23"/>
                <a:gd name="T29" fmla="*/ 1 h 58"/>
                <a:gd name="T30" fmla="*/ 16 w 23"/>
                <a:gd name="T31" fmla="*/ 3 h 58"/>
                <a:gd name="T32" fmla="*/ 13 w 23"/>
                <a:gd name="T33" fmla="*/ 6 h 58"/>
                <a:gd name="T34" fmla="*/ 12 w 23"/>
                <a:gd name="T35" fmla="*/ 8 h 58"/>
                <a:gd name="T36" fmla="*/ 10 w 23"/>
                <a:gd name="T37" fmla="*/ 10 h 58"/>
                <a:gd name="T38" fmla="*/ 9 w 23"/>
                <a:gd name="T39" fmla="*/ 12 h 58"/>
                <a:gd name="T40" fmla="*/ 8 w 23"/>
                <a:gd name="T41" fmla="*/ 13 h 58"/>
                <a:gd name="T42" fmla="*/ 7 w 23"/>
                <a:gd name="T43" fmla="*/ 15 h 58"/>
                <a:gd name="T44" fmla="*/ 6 w 23"/>
                <a:gd name="T45" fmla="*/ 17 h 58"/>
                <a:gd name="T46" fmla="*/ 5 w 23"/>
                <a:gd name="T47" fmla="*/ 19 h 58"/>
                <a:gd name="T48" fmla="*/ 3 w 23"/>
                <a:gd name="T49" fmla="*/ 22 h 58"/>
                <a:gd name="T50" fmla="*/ 2 w 23"/>
                <a:gd name="T51" fmla="*/ 23 h 58"/>
                <a:gd name="T52" fmla="*/ 1 w 23"/>
                <a:gd name="T53" fmla="*/ 25 h 58"/>
                <a:gd name="T54" fmla="*/ 0 w 23"/>
                <a:gd name="T55" fmla="*/ 26 h 58"/>
                <a:gd name="T56" fmla="*/ 0 w 23"/>
                <a:gd name="T57" fmla="*/ 27 h 58"/>
                <a:gd name="T58" fmla="*/ 0 w 23"/>
                <a:gd name="T59" fmla="*/ 29 h 58"/>
                <a:gd name="T60" fmla="*/ 1 w 23"/>
                <a:gd name="T61" fmla="*/ 30 h 58"/>
                <a:gd name="T62" fmla="*/ 1 w 23"/>
                <a:gd name="T63" fmla="*/ 31 h 58"/>
                <a:gd name="T64" fmla="*/ 2 w 23"/>
                <a:gd name="T65" fmla="*/ 32 h 58"/>
                <a:gd name="T66" fmla="*/ 3 w 23"/>
                <a:gd name="T67" fmla="*/ 33 h 58"/>
                <a:gd name="T68" fmla="*/ 3 w 23"/>
                <a:gd name="T69" fmla="*/ 34 h 58"/>
                <a:gd name="T70" fmla="*/ 4 w 23"/>
                <a:gd name="T71" fmla="*/ 36 h 58"/>
                <a:gd name="T72" fmla="*/ 5 w 23"/>
                <a:gd name="T73" fmla="*/ 37 h 58"/>
                <a:gd name="T74" fmla="*/ 7 w 23"/>
                <a:gd name="T75" fmla="*/ 39 h 58"/>
                <a:gd name="T76" fmla="*/ 8 w 23"/>
                <a:gd name="T77" fmla="*/ 41 h 58"/>
                <a:gd name="T78" fmla="*/ 9 w 23"/>
                <a:gd name="T79" fmla="*/ 44 h 58"/>
                <a:gd name="T80" fmla="*/ 10 w 23"/>
                <a:gd name="T81" fmla="*/ 47 h 58"/>
                <a:gd name="T82" fmla="*/ 11 w 23"/>
                <a:gd name="T83" fmla="*/ 49 h 58"/>
                <a:gd name="T84" fmla="*/ 13 w 23"/>
                <a:gd name="T85" fmla="*/ 52 h 58"/>
                <a:gd name="T86" fmla="*/ 14 w 23"/>
                <a:gd name="T87" fmla="*/ 54 h 58"/>
                <a:gd name="T88" fmla="*/ 15 w 23"/>
                <a:gd name="T89" fmla="*/ 55 h 58"/>
                <a:gd name="T90" fmla="*/ 16 w 23"/>
                <a:gd name="T91" fmla="*/ 56 h 58"/>
                <a:gd name="T92" fmla="*/ 17 w 23"/>
                <a:gd name="T93" fmla="*/ 57 h 58"/>
                <a:gd name="T94" fmla="*/ 18 w 23"/>
                <a:gd name="T95" fmla="*/ 57 h 58"/>
                <a:gd name="T96" fmla="*/ 19 w 23"/>
                <a:gd name="T97" fmla="*/ 56 h 58"/>
                <a:gd name="T98" fmla="*/ 20 w 23"/>
                <a:gd name="T99" fmla="*/ 55 h 58"/>
                <a:gd name="T100" fmla="*/ 21 w 23"/>
                <a:gd name="T101" fmla="*/ 53 h 58"/>
                <a:gd name="T102" fmla="*/ 21 w 23"/>
                <a:gd name="T103" fmla="*/ 50 h 58"/>
                <a:gd name="T104" fmla="*/ 22 w 23"/>
                <a:gd name="T105" fmla="*/ 46 h 58"/>
                <a:gd name="T106" fmla="*/ 22 w 23"/>
                <a:gd name="T107" fmla="*/ 42 h 58"/>
                <a:gd name="T108" fmla="*/ 21 w 23"/>
                <a:gd name="T109" fmla="*/ 36 h 58"/>
                <a:gd name="T110" fmla="*/ 21 w 23"/>
                <a:gd name="T111" fmla="*/ 30 h 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 h="58">
                  <a:moveTo>
                    <a:pt x="21" y="30"/>
                  </a:moveTo>
                  <a:lnTo>
                    <a:pt x="21" y="27"/>
                  </a:lnTo>
                  <a:lnTo>
                    <a:pt x="21" y="25"/>
                  </a:lnTo>
                  <a:lnTo>
                    <a:pt x="21" y="22"/>
                  </a:lnTo>
                  <a:lnTo>
                    <a:pt x="21" y="19"/>
                  </a:lnTo>
                  <a:lnTo>
                    <a:pt x="22" y="16"/>
                  </a:lnTo>
                  <a:lnTo>
                    <a:pt x="22" y="13"/>
                  </a:lnTo>
                  <a:lnTo>
                    <a:pt x="22" y="10"/>
                  </a:lnTo>
                  <a:lnTo>
                    <a:pt x="22" y="7"/>
                  </a:lnTo>
                  <a:lnTo>
                    <a:pt x="22" y="4"/>
                  </a:lnTo>
                  <a:lnTo>
                    <a:pt x="21" y="2"/>
                  </a:lnTo>
                  <a:lnTo>
                    <a:pt x="21" y="1"/>
                  </a:lnTo>
                  <a:lnTo>
                    <a:pt x="20" y="0"/>
                  </a:lnTo>
                  <a:lnTo>
                    <a:pt x="19" y="0"/>
                  </a:lnTo>
                  <a:lnTo>
                    <a:pt x="17" y="1"/>
                  </a:lnTo>
                  <a:lnTo>
                    <a:pt x="16" y="3"/>
                  </a:lnTo>
                  <a:lnTo>
                    <a:pt x="13" y="6"/>
                  </a:lnTo>
                  <a:lnTo>
                    <a:pt x="12" y="8"/>
                  </a:lnTo>
                  <a:lnTo>
                    <a:pt x="10" y="10"/>
                  </a:lnTo>
                  <a:lnTo>
                    <a:pt x="9" y="12"/>
                  </a:lnTo>
                  <a:lnTo>
                    <a:pt x="8" y="13"/>
                  </a:lnTo>
                  <a:lnTo>
                    <a:pt x="7" y="15"/>
                  </a:lnTo>
                  <a:lnTo>
                    <a:pt x="6" y="17"/>
                  </a:lnTo>
                  <a:lnTo>
                    <a:pt x="5" y="19"/>
                  </a:lnTo>
                  <a:lnTo>
                    <a:pt x="3" y="22"/>
                  </a:lnTo>
                  <a:lnTo>
                    <a:pt x="2" y="23"/>
                  </a:lnTo>
                  <a:lnTo>
                    <a:pt x="1" y="25"/>
                  </a:lnTo>
                  <a:lnTo>
                    <a:pt x="0" y="26"/>
                  </a:lnTo>
                  <a:lnTo>
                    <a:pt x="0" y="27"/>
                  </a:lnTo>
                  <a:lnTo>
                    <a:pt x="0" y="29"/>
                  </a:lnTo>
                  <a:lnTo>
                    <a:pt x="1" y="30"/>
                  </a:lnTo>
                  <a:lnTo>
                    <a:pt x="1" y="31"/>
                  </a:lnTo>
                  <a:lnTo>
                    <a:pt x="2" y="32"/>
                  </a:lnTo>
                  <a:lnTo>
                    <a:pt x="3" y="33"/>
                  </a:lnTo>
                  <a:lnTo>
                    <a:pt x="3" y="34"/>
                  </a:lnTo>
                  <a:lnTo>
                    <a:pt x="4" y="36"/>
                  </a:lnTo>
                  <a:lnTo>
                    <a:pt x="5" y="37"/>
                  </a:lnTo>
                  <a:lnTo>
                    <a:pt x="7" y="39"/>
                  </a:lnTo>
                  <a:lnTo>
                    <a:pt x="8" y="41"/>
                  </a:lnTo>
                  <a:lnTo>
                    <a:pt x="9" y="44"/>
                  </a:lnTo>
                  <a:lnTo>
                    <a:pt x="10" y="47"/>
                  </a:lnTo>
                  <a:lnTo>
                    <a:pt x="11" y="49"/>
                  </a:lnTo>
                  <a:lnTo>
                    <a:pt x="13" y="52"/>
                  </a:lnTo>
                  <a:lnTo>
                    <a:pt x="14" y="54"/>
                  </a:lnTo>
                  <a:lnTo>
                    <a:pt x="15" y="55"/>
                  </a:lnTo>
                  <a:lnTo>
                    <a:pt x="16" y="56"/>
                  </a:lnTo>
                  <a:lnTo>
                    <a:pt x="17" y="57"/>
                  </a:lnTo>
                  <a:lnTo>
                    <a:pt x="18" y="57"/>
                  </a:lnTo>
                  <a:lnTo>
                    <a:pt x="19" y="56"/>
                  </a:lnTo>
                  <a:lnTo>
                    <a:pt x="20" y="55"/>
                  </a:lnTo>
                  <a:lnTo>
                    <a:pt x="21" y="53"/>
                  </a:lnTo>
                  <a:lnTo>
                    <a:pt x="21" y="50"/>
                  </a:lnTo>
                  <a:lnTo>
                    <a:pt x="22" y="46"/>
                  </a:lnTo>
                  <a:lnTo>
                    <a:pt x="22" y="42"/>
                  </a:lnTo>
                  <a:lnTo>
                    <a:pt x="21" y="36"/>
                  </a:lnTo>
                  <a:lnTo>
                    <a:pt x="21" y="30"/>
                  </a:lnTo>
                </a:path>
              </a:pathLst>
            </a:custGeom>
            <a:solidFill>
              <a:srgbClr val="008F85"/>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872" name="Freeform 523"/>
            <p:cNvSpPr>
              <a:spLocks/>
            </p:cNvSpPr>
            <p:nvPr/>
          </p:nvSpPr>
          <p:spPr bwMode="auto">
            <a:xfrm>
              <a:off x="2367" y="1691"/>
              <a:ext cx="17" cy="53"/>
            </a:xfrm>
            <a:custGeom>
              <a:avLst/>
              <a:gdLst>
                <a:gd name="T0" fmla="*/ 2 w 17"/>
                <a:gd name="T1" fmla="*/ 20 h 53"/>
                <a:gd name="T2" fmla="*/ 3 w 17"/>
                <a:gd name="T3" fmla="*/ 17 h 53"/>
                <a:gd name="T4" fmla="*/ 5 w 17"/>
                <a:gd name="T5" fmla="*/ 15 h 53"/>
                <a:gd name="T6" fmla="*/ 6 w 17"/>
                <a:gd name="T7" fmla="*/ 14 h 53"/>
                <a:gd name="T8" fmla="*/ 6 w 17"/>
                <a:gd name="T9" fmla="*/ 13 h 53"/>
                <a:gd name="T10" fmla="*/ 7 w 17"/>
                <a:gd name="T11" fmla="*/ 12 h 53"/>
                <a:gd name="T12" fmla="*/ 8 w 17"/>
                <a:gd name="T13" fmla="*/ 10 h 53"/>
                <a:gd name="T14" fmla="*/ 8 w 17"/>
                <a:gd name="T15" fmla="*/ 8 h 53"/>
                <a:gd name="T16" fmla="*/ 10 w 17"/>
                <a:gd name="T17" fmla="*/ 6 h 53"/>
                <a:gd name="T18" fmla="*/ 11 w 17"/>
                <a:gd name="T19" fmla="*/ 3 h 53"/>
                <a:gd name="T20" fmla="*/ 12 w 17"/>
                <a:gd name="T21" fmla="*/ 1 h 53"/>
                <a:gd name="T22" fmla="*/ 13 w 17"/>
                <a:gd name="T23" fmla="*/ 0 h 53"/>
                <a:gd name="T24" fmla="*/ 14 w 17"/>
                <a:gd name="T25" fmla="*/ 0 h 53"/>
                <a:gd name="T26" fmla="*/ 16 w 17"/>
                <a:gd name="T27" fmla="*/ 1 h 53"/>
                <a:gd name="T28" fmla="*/ 16 w 17"/>
                <a:gd name="T29" fmla="*/ 3 h 53"/>
                <a:gd name="T30" fmla="*/ 16 w 17"/>
                <a:gd name="T31" fmla="*/ 5 h 53"/>
                <a:gd name="T32" fmla="*/ 16 w 17"/>
                <a:gd name="T33" fmla="*/ 7 h 53"/>
                <a:gd name="T34" fmla="*/ 16 w 17"/>
                <a:gd name="T35" fmla="*/ 10 h 53"/>
                <a:gd name="T36" fmla="*/ 16 w 17"/>
                <a:gd name="T37" fmla="*/ 12 h 53"/>
                <a:gd name="T38" fmla="*/ 16 w 17"/>
                <a:gd name="T39" fmla="*/ 15 h 53"/>
                <a:gd name="T40" fmla="*/ 16 w 17"/>
                <a:gd name="T41" fmla="*/ 18 h 53"/>
                <a:gd name="T42" fmla="*/ 16 w 17"/>
                <a:gd name="T43" fmla="*/ 21 h 53"/>
                <a:gd name="T44" fmla="*/ 14 w 17"/>
                <a:gd name="T45" fmla="*/ 23 h 53"/>
                <a:gd name="T46" fmla="*/ 16 w 17"/>
                <a:gd name="T47" fmla="*/ 25 h 53"/>
                <a:gd name="T48" fmla="*/ 16 w 17"/>
                <a:gd name="T49" fmla="*/ 30 h 53"/>
                <a:gd name="T50" fmla="*/ 16 w 17"/>
                <a:gd name="T51" fmla="*/ 35 h 53"/>
                <a:gd name="T52" fmla="*/ 16 w 17"/>
                <a:gd name="T53" fmla="*/ 39 h 53"/>
                <a:gd name="T54" fmla="*/ 16 w 17"/>
                <a:gd name="T55" fmla="*/ 43 h 53"/>
                <a:gd name="T56" fmla="*/ 16 w 17"/>
                <a:gd name="T57" fmla="*/ 46 h 53"/>
                <a:gd name="T58" fmla="*/ 14 w 17"/>
                <a:gd name="T59" fmla="*/ 48 h 53"/>
                <a:gd name="T60" fmla="*/ 14 w 17"/>
                <a:gd name="T61" fmla="*/ 50 h 53"/>
                <a:gd name="T62" fmla="*/ 14 w 17"/>
                <a:gd name="T63" fmla="*/ 51 h 53"/>
                <a:gd name="T64" fmla="*/ 13 w 17"/>
                <a:gd name="T65" fmla="*/ 52 h 53"/>
                <a:gd name="T66" fmla="*/ 12 w 17"/>
                <a:gd name="T67" fmla="*/ 52 h 53"/>
                <a:gd name="T68" fmla="*/ 12 w 17"/>
                <a:gd name="T69" fmla="*/ 51 h 53"/>
                <a:gd name="T70" fmla="*/ 11 w 17"/>
                <a:gd name="T71" fmla="*/ 51 h 53"/>
                <a:gd name="T72" fmla="*/ 10 w 17"/>
                <a:gd name="T73" fmla="*/ 49 h 53"/>
                <a:gd name="T74" fmla="*/ 9 w 17"/>
                <a:gd name="T75" fmla="*/ 47 h 53"/>
                <a:gd name="T76" fmla="*/ 8 w 17"/>
                <a:gd name="T77" fmla="*/ 44 h 53"/>
                <a:gd name="T78" fmla="*/ 7 w 17"/>
                <a:gd name="T79" fmla="*/ 41 h 53"/>
                <a:gd name="T80" fmla="*/ 6 w 17"/>
                <a:gd name="T81" fmla="*/ 37 h 53"/>
                <a:gd name="T82" fmla="*/ 4 w 17"/>
                <a:gd name="T83" fmla="*/ 34 h 53"/>
                <a:gd name="T84" fmla="*/ 2 w 17"/>
                <a:gd name="T85" fmla="*/ 31 h 53"/>
                <a:gd name="T86" fmla="*/ 1 w 17"/>
                <a:gd name="T87" fmla="*/ 29 h 53"/>
                <a:gd name="T88" fmla="*/ 0 w 17"/>
                <a:gd name="T89" fmla="*/ 27 h 53"/>
                <a:gd name="T90" fmla="*/ 0 w 17"/>
                <a:gd name="T91" fmla="*/ 25 h 53"/>
                <a:gd name="T92" fmla="*/ 0 w 17"/>
                <a:gd name="T93" fmla="*/ 23 h 53"/>
                <a:gd name="T94" fmla="*/ 2 w 17"/>
                <a:gd name="T95" fmla="*/ 20 h 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 h="53">
                  <a:moveTo>
                    <a:pt x="2" y="20"/>
                  </a:moveTo>
                  <a:lnTo>
                    <a:pt x="3" y="17"/>
                  </a:lnTo>
                  <a:lnTo>
                    <a:pt x="5" y="15"/>
                  </a:lnTo>
                  <a:lnTo>
                    <a:pt x="6" y="14"/>
                  </a:lnTo>
                  <a:lnTo>
                    <a:pt x="6" y="13"/>
                  </a:lnTo>
                  <a:lnTo>
                    <a:pt x="7" y="12"/>
                  </a:lnTo>
                  <a:lnTo>
                    <a:pt x="8" y="10"/>
                  </a:lnTo>
                  <a:lnTo>
                    <a:pt x="8" y="8"/>
                  </a:lnTo>
                  <a:lnTo>
                    <a:pt x="10" y="6"/>
                  </a:lnTo>
                  <a:lnTo>
                    <a:pt x="11" y="3"/>
                  </a:lnTo>
                  <a:lnTo>
                    <a:pt x="12" y="1"/>
                  </a:lnTo>
                  <a:lnTo>
                    <a:pt x="13" y="0"/>
                  </a:lnTo>
                  <a:lnTo>
                    <a:pt x="14" y="0"/>
                  </a:lnTo>
                  <a:lnTo>
                    <a:pt x="16" y="1"/>
                  </a:lnTo>
                  <a:lnTo>
                    <a:pt x="16" y="3"/>
                  </a:lnTo>
                  <a:lnTo>
                    <a:pt x="16" y="5"/>
                  </a:lnTo>
                  <a:lnTo>
                    <a:pt x="16" y="7"/>
                  </a:lnTo>
                  <a:lnTo>
                    <a:pt x="16" y="10"/>
                  </a:lnTo>
                  <a:lnTo>
                    <a:pt x="16" y="12"/>
                  </a:lnTo>
                  <a:lnTo>
                    <a:pt x="16" y="15"/>
                  </a:lnTo>
                  <a:lnTo>
                    <a:pt x="16" y="18"/>
                  </a:lnTo>
                  <a:lnTo>
                    <a:pt x="16" y="21"/>
                  </a:lnTo>
                  <a:lnTo>
                    <a:pt x="14" y="23"/>
                  </a:lnTo>
                  <a:lnTo>
                    <a:pt x="16" y="25"/>
                  </a:lnTo>
                  <a:lnTo>
                    <a:pt x="16" y="30"/>
                  </a:lnTo>
                  <a:lnTo>
                    <a:pt x="16" y="35"/>
                  </a:lnTo>
                  <a:lnTo>
                    <a:pt x="16" y="39"/>
                  </a:lnTo>
                  <a:lnTo>
                    <a:pt x="16" y="43"/>
                  </a:lnTo>
                  <a:lnTo>
                    <a:pt x="16" y="46"/>
                  </a:lnTo>
                  <a:lnTo>
                    <a:pt x="14" y="48"/>
                  </a:lnTo>
                  <a:lnTo>
                    <a:pt x="14" y="50"/>
                  </a:lnTo>
                  <a:lnTo>
                    <a:pt x="14" y="51"/>
                  </a:lnTo>
                  <a:lnTo>
                    <a:pt x="13" y="52"/>
                  </a:lnTo>
                  <a:lnTo>
                    <a:pt x="12" y="52"/>
                  </a:lnTo>
                  <a:lnTo>
                    <a:pt x="12" y="51"/>
                  </a:lnTo>
                  <a:lnTo>
                    <a:pt x="11" y="51"/>
                  </a:lnTo>
                  <a:lnTo>
                    <a:pt x="10" y="49"/>
                  </a:lnTo>
                  <a:lnTo>
                    <a:pt x="9" y="47"/>
                  </a:lnTo>
                  <a:lnTo>
                    <a:pt x="8" y="44"/>
                  </a:lnTo>
                  <a:lnTo>
                    <a:pt x="7" y="41"/>
                  </a:lnTo>
                  <a:lnTo>
                    <a:pt x="6" y="37"/>
                  </a:lnTo>
                  <a:lnTo>
                    <a:pt x="4" y="34"/>
                  </a:lnTo>
                  <a:lnTo>
                    <a:pt x="2" y="31"/>
                  </a:lnTo>
                  <a:lnTo>
                    <a:pt x="1" y="29"/>
                  </a:lnTo>
                  <a:lnTo>
                    <a:pt x="0" y="27"/>
                  </a:lnTo>
                  <a:lnTo>
                    <a:pt x="0" y="25"/>
                  </a:lnTo>
                  <a:lnTo>
                    <a:pt x="0" y="23"/>
                  </a:lnTo>
                  <a:lnTo>
                    <a:pt x="2" y="20"/>
                  </a:lnTo>
                </a:path>
              </a:pathLst>
            </a:custGeom>
            <a:solidFill>
              <a:srgbClr val="009F9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873" name="Freeform 524"/>
            <p:cNvSpPr>
              <a:spLocks/>
            </p:cNvSpPr>
            <p:nvPr/>
          </p:nvSpPr>
          <p:spPr bwMode="auto">
            <a:xfrm>
              <a:off x="2427" y="1705"/>
              <a:ext cx="39" cy="21"/>
            </a:xfrm>
            <a:custGeom>
              <a:avLst/>
              <a:gdLst>
                <a:gd name="T0" fmla="*/ 38 w 39"/>
                <a:gd name="T1" fmla="*/ 10 h 21"/>
                <a:gd name="T2" fmla="*/ 38 w 39"/>
                <a:gd name="T3" fmla="*/ 10 h 21"/>
                <a:gd name="T4" fmla="*/ 37 w 39"/>
                <a:gd name="T5" fmla="*/ 9 h 21"/>
                <a:gd name="T6" fmla="*/ 36 w 39"/>
                <a:gd name="T7" fmla="*/ 8 h 21"/>
                <a:gd name="T8" fmla="*/ 34 w 39"/>
                <a:gd name="T9" fmla="*/ 7 h 21"/>
                <a:gd name="T10" fmla="*/ 31 w 39"/>
                <a:gd name="T11" fmla="*/ 5 h 21"/>
                <a:gd name="T12" fmla="*/ 27 w 39"/>
                <a:gd name="T13" fmla="*/ 4 h 21"/>
                <a:gd name="T14" fmla="*/ 24 w 39"/>
                <a:gd name="T15" fmla="*/ 2 h 21"/>
                <a:gd name="T16" fmla="*/ 20 w 39"/>
                <a:gd name="T17" fmla="*/ 1 h 21"/>
                <a:gd name="T18" fmla="*/ 17 w 39"/>
                <a:gd name="T19" fmla="*/ 0 h 21"/>
                <a:gd name="T20" fmla="*/ 13 w 39"/>
                <a:gd name="T21" fmla="*/ 0 h 21"/>
                <a:gd name="T22" fmla="*/ 10 w 39"/>
                <a:gd name="T23" fmla="*/ 0 h 21"/>
                <a:gd name="T24" fmla="*/ 6 w 39"/>
                <a:gd name="T25" fmla="*/ 0 h 21"/>
                <a:gd name="T26" fmla="*/ 4 w 39"/>
                <a:gd name="T27" fmla="*/ 2 h 21"/>
                <a:gd name="T28" fmla="*/ 2 w 39"/>
                <a:gd name="T29" fmla="*/ 4 h 21"/>
                <a:gd name="T30" fmla="*/ 1 w 39"/>
                <a:gd name="T31" fmla="*/ 6 h 21"/>
                <a:gd name="T32" fmla="*/ 0 w 39"/>
                <a:gd name="T33" fmla="*/ 10 h 21"/>
                <a:gd name="T34" fmla="*/ 0 w 39"/>
                <a:gd name="T35" fmla="*/ 13 h 21"/>
                <a:gd name="T36" fmla="*/ 1 w 39"/>
                <a:gd name="T37" fmla="*/ 16 h 21"/>
                <a:gd name="T38" fmla="*/ 2 w 39"/>
                <a:gd name="T39" fmla="*/ 18 h 21"/>
                <a:gd name="T40" fmla="*/ 4 w 39"/>
                <a:gd name="T41" fmla="*/ 19 h 21"/>
                <a:gd name="T42" fmla="*/ 6 w 39"/>
                <a:gd name="T43" fmla="*/ 20 h 21"/>
                <a:gd name="T44" fmla="*/ 9 w 39"/>
                <a:gd name="T45" fmla="*/ 20 h 21"/>
                <a:gd name="T46" fmla="*/ 11 w 39"/>
                <a:gd name="T47" fmla="*/ 20 h 21"/>
                <a:gd name="T48" fmla="*/ 14 w 39"/>
                <a:gd name="T49" fmla="*/ 20 h 21"/>
                <a:gd name="T50" fmla="*/ 17 w 39"/>
                <a:gd name="T51" fmla="*/ 19 h 21"/>
                <a:gd name="T52" fmla="*/ 20 w 39"/>
                <a:gd name="T53" fmla="*/ 18 h 21"/>
                <a:gd name="T54" fmla="*/ 24 w 39"/>
                <a:gd name="T55" fmla="*/ 17 h 21"/>
                <a:gd name="T56" fmla="*/ 27 w 39"/>
                <a:gd name="T57" fmla="*/ 15 h 21"/>
                <a:gd name="T58" fmla="*/ 30 w 39"/>
                <a:gd name="T59" fmla="*/ 14 h 21"/>
                <a:gd name="T60" fmla="*/ 33 w 39"/>
                <a:gd name="T61" fmla="*/ 13 h 21"/>
                <a:gd name="T62" fmla="*/ 35 w 39"/>
                <a:gd name="T63" fmla="*/ 12 h 21"/>
                <a:gd name="T64" fmla="*/ 38 w 39"/>
                <a:gd name="T65" fmla="*/ 1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 h="21">
                  <a:moveTo>
                    <a:pt x="38" y="10"/>
                  </a:moveTo>
                  <a:lnTo>
                    <a:pt x="38" y="10"/>
                  </a:lnTo>
                  <a:lnTo>
                    <a:pt x="37" y="9"/>
                  </a:lnTo>
                  <a:lnTo>
                    <a:pt x="36" y="8"/>
                  </a:lnTo>
                  <a:lnTo>
                    <a:pt x="34" y="7"/>
                  </a:lnTo>
                  <a:lnTo>
                    <a:pt x="31" y="5"/>
                  </a:lnTo>
                  <a:lnTo>
                    <a:pt x="27" y="4"/>
                  </a:lnTo>
                  <a:lnTo>
                    <a:pt x="24" y="2"/>
                  </a:lnTo>
                  <a:lnTo>
                    <a:pt x="20" y="1"/>
                  </a:lnTo>
                  <a:lnTo>
                    <a:pt x="17" y="0"/>
                  </a:lnTo>
                  <a:lnTo>
                    <a:pt x="13" y="0"/>
                  </a:lnTo>
                  <a:lnTo>
                    <a:pt x="10" y="0"/>
                  </a:lnTo>
                  <a:lnTo>
                    <a:pt x="6" y="0"/>
                  </a:lnTo>
                  <a:lnTo>
                    <a:pt x="4" y="2"/>
                  </a:lnTo>
                  <a:lnTo>
                    <a:pt x="2" y="4"/>
                  </a:lnTo>
                  <a:lnTo>
                    <a:pt x="1" y="6"/>
                  </a:lnTo>
                  <a:lnTo>
                    <a:pt x="0" y="10"/>
                  </a:lnTo>
                  <a:lnTo>
                    <a:pt x="0" y="13"/>
                  </a:lnTo>
                  <a:lnTo>
                    <a:pt x="1" y="16"/>
                  </a:lnTo>
                  <a:lnTo>
                    <a:pt x="2" y="18"/>
                  </a:lnTo>
                  <a:lnTo>
                    <a:pt x="4" y="19"/>
                  </a:lnTo>
                  <a:lnTo>
                    <a:pt x="6" y="20"/>
                  </a:lnTo>
                  <a:lnTo>
                    <a:pt x="9" y="20"/>
                  </a:lnTo>
                  <a:lnTo>
                    <a:pt x="11" y="20"/>
                  </a:lnTo>
                  <a:lnTo>
                    <a:pt x="14" y="20"/>
                  </a:lnTo>
                  <a:lnTo>
                    <a:pt x="17" y="19"/>
                  </a:lnTo>
                  <a:lnTo>
                    <a:pt x="20" y="18"/>
                  </a:lnTo>
                  <a:lnTo>
                    <a:pt x="24" y="17"/>
                  </a:lnTo>
                  <a:lnTo>
                    <a:pt x="27" y="15"/>
                  </a:lnTo>
                  <a:lnTo>
                    <a:pt x="30" y="14"/>
                  </a:lnTo>
                  <a:lnTo>
                    <a:pt x="33" y="13"/>
                  </a:lnTo>
                  <a:lnTo>
                    <a:pt x="35" y="12"/>
                  </a:lnTo>
                  <a:lnTo>
                    <a:pt x="38" y="10"/>
                  </a:lnTo>
                </a:path>
              </a:pathLst>
            </a:custGeom>
            <a:solidFill>
              <a:srgbClr val="009F81"/>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874" name="Freeform 525"/>
            <p:cNvSpPr>
              <a:spLocks/>
            </p:cNvSpPr>
            <p:nvPr/>
          </p:nvSpPr>
          <p:spPr bwMode="auto">
            <a:xfrm>
              <a:off x="2429" y="1706"/>
              <a:ext cx="34" cy="20"/>
            </a:xfrm>
            <a:custGeom>
              <a:avLst/>
              <a:gdLst>
                <a:gd name="T0" fmla="*/ 0 w 34"/>
                <a:gd name="T1" fmla="*/ 9 h 20"/>
                <a:gd name="T2" fmla="*/ 1 w 34"/>
                <a:gd name="T3" fmla="*/ 15 h 20"/>
                <a:gd name="T4" fmla="*/ 4 w 34"/>
                <a:gd name="T5" fmla="*/ 18 h 20"/>
                <a:gd name="T6" fmla="*/ 8 w 34"/>
                <a:gd name="T7" fmla="*/ 19 h 20"/>
                <a:gd name="T8" fmla="*/ 12 w 34"/>
                <a:gd name="T9" fmla="*/ 18 h 20"/>
                <a:gd name="T10" fmla="*/ 18 w 34"/>
                <a:gd name="T11" fmla="*/ 17 h 20"/>
                <a:gd name="T12" fmla="*/ 23 w 34"/>
                <a:gd name="T13" fmla="*/ 15 h 20"/>
                <a:gd name="T14" fmla="*/ 28 w 34"/>
                <a:gd name="T15" fmla="*/ 12 h 20"/>
                <a:gd name="T16" fmla="*/ 33 w 34"/>
                <a:gd name="T17" fmla="*/ 10 h 20"/>
                <a:gd name="T18" fmla="*/ 33 w 34"/>
                <a:gd name="T19" fmla="*/ 9 h 20"/>
                <a:gd name="T20" fmla="*/ 32 w 34"/>
                <a:gd name="T21" fmla="*/ 9 h 20"/>
                <a:gd name="T22" fmla="*/ 31 w 34"/>
                <a:gd name="T23" fmla="*/ 7 h 20"/>
                <a:gd name="T24" fmla="*/ 29 w 34"/>
                <a:gd name="T25" fmla="*/ 6 h 20"/>
                <a:gd name="T26" fmla="*/ 27 w 34"/>
                <a:gd name="T27" fmla="*/ 5 h 20"/>
                <a:gd name="T28" fmla="*/ 24 w 34"/>
                <a:gd name="T29" fmla="*/ 3 h 20"/>
                <a:gd name="T30" fmla="*/ 21 w 34"/>
                <a:gd name="T31" fmla="*/ 2 h 20"/>
                <a:gd name="T32" fmla="*/ 18 w 34"/>
                <a:gd name="T33" fmla="*/ 1 h 20"/>
                <a:gd name="T34" fmla="*/ 14 w 34"/>
                <a:gd name="T35" fmla="*/ 0 h 20"/>
                <a:gd name="T36" fmla="*/ 11 w 34"/>
                <a:gd name="T37" fmla="*/ 0 h 20"/>
                <a:gd name="T38" fmla="*/ 8 w 34"/>
                <a:gd name="T39" fmla="*/ 0 h 20"/>
                <a:gd name="T40" fmla="*/ 6 w 34"/>
                <a:gd name="T41" fmla="*/ 0 h 20"/>
                <a:gd name="T42" fmla="*/ 3 w 34"/>
                <a:gd name="T43" fmla="*/ 2 h 20"/>
                <a:gd name="T44" fmla="*/ 1 w 34"/>
                <a:gd name="T45" fmla="*/ 3 h 20"/>
                <a:gd name="T46" fmla="*/ 0 w 34"/>
                <a:gd name="T47" fmla="*/ 6 h 20"/>
                <a:gd name="T48" fmla="*/ 0 w 34"/>
                <a:gd name="T49" fmla="*/ 9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20">
                  <a:moveTo>
                    <a:pt x="0" y="9"/>
                  </a:moveTo>
                  <a:lnTo>
                    <a:pt x="1" y="15"/>
                  </a:lnTo>
                  <a:lnTo>
                    <a:pt x="4" y="18"/>
                  </a:lnTo>
                  <a:lnTo>
                    <a:pt x="8" y="19"/>
                  </a:lnTo>
                  <a:lnTo>
                    <a:pt x="12" y="18"/>
                  </a:lnTo>
                  <a:lnTo>
                    <a:pt x="18" y="17"/>
                  </a:lnTo>
                  <a:lnTo>
                    <a:pt x="23" y="15"/>
                  </a:lnTo>
                  <a:lnTo>
                    <a:pt x="28" y="12"/>
                  </a:lnTo>
                  <a:lnTo>
                    <a:pt x="33" y="10"/>
                  </a:lnTo>
                  <a:lnTo>
                    <a:pt x="33" y="9"/>
                  </a:lnTo>
                  <a:lnTo>
                    <a:pt x="32" y="9"/>
                  </a:lnTo>
                  <a:lnTo>
                    <a:pt x="31" y="7"/>
                  </a:lnTo>
                  <a:lnTo>
                    <a:pt x="29" y="6"/>
                  </a:lnTo>
                  <a:lnTo>
                    <a:pt x="27" y="5"/>
                  </a:lnTo>
                  <a:lnTo>
                    <a:pt x="24" y="3"/>
                  </a:lnTo>
                  <a:lnTo>
                    <a:pt x="21" y="2"/>
                  </a:lnTo>
                  <a:lnTo>
                    <a:pt x="18" y="1"/>
                  </a:lnTo>
                  <a:lnTo>
                    <a:pt x="14" y="0"/>
                  </a:lnTo>
                  <a:lnTo>
                    <a:pt x="11" y="0"/>
                  </a:lnTo>
                  <a:lnTo>
                    <a:pt x="8" y="0"/>
                  </a:lnTo>
                  <a:lnTo>
                    <a:pt x="6" y="0"/>
                  </a:lnTo>
                  <a:lnTo>
                    <a:pt x="3" y="2"/>
                  </a:lnTo>
                  <a:lnTo>
                    <a:pt x="1" y="3"/>
                  </a:lnTo>
                  <a:lnTo>
                    <a:pt x="0" y="6"/>
                  </a:lnTo>
                  <a:lnTo>
                    <a:pt x="0" y="9"/>
                  </a:lnTo>
                </a:path>
              </a:pathLst>
            </a:custGeom>
            <a:solidFill>
              <a:srgbClr val="01B094"/>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875" name="Freeform 526"/>
            <p:cNvSpPr>
              <a:spLocks/>
            </p:cNvSpPr>
            <p:nvPr/>
          </p:nvSpPr>
          <p:spPr bwMode="auto">
            <a:xfrm>
              <a:off x="2432" y="1708"/>
              <a:ext cx="29" cy="17"/>
            </a:xfrm>
            <a:custGeom>
              <a:avLst/>
              <a:gdLst>
                <a:gd name="T0" fmla="*/ 0 w 29"/>
                <a:gd name="T1" fmla="*/ 8 h 17"/>
                <a:gd name="T2" fmla="*/ 1 w 29"/>
                <a:gd name="T3" fmla="*/ 12 h 17"/>
                <a:gd name="T4" fmla="*/ 3 w 29"/>
                <a:gd name="T5" fmla="*/ 15 h 17"/>
                <a:gd name="T6" fmla="*/ 7 w 29"/>
                <a:gd name="T7" fmla="*/ 16 h 17"/>
                <a:gd name="T8" fmla="*/ 10 w 29"/>
                <a:gd name="T9" fmla="*/ 16 h 17"/>
                <a:gd name="T10" fmla="*/ 15 w 29"/>
                <a:gd name="T11" fmla="*/ 14 h 17"/>
                <a:gd name="T12" fmla="*/ 20 w 29"/>
                <a:gd name="T13" fmla="*/ 12 h 17"/>
                <a:gd name="T14" fmla="*/ 24 w 29"/>
                <a:gd name="T15" fmla="*/ 10 h 17"/>
                <a:gd name="T16" fmla="*/ 28 w 29"/>
                <a:gd name="T17" fmla="*/ 8 h 17"/>
                <a:gd name="T18" fmla="*/ 28 w 29"/>
                <a:gd name="T19" fmla="*/ 7 h 17"/>
                <a:gd name="T20" fmla="*/ 25 w 29"/>
                <a:gd name="T21" fmla="*/ 5 h 17"/>
                <a:gd name="T22" fmla="*/ 20 w 29"/>
                <a:gd name="T23" fmla="*/ 3 h 17"/>
                <a:gd name="T24" fmla="*/ 15 w 29"/>
                <a:gd name="T25" fmla="*/ 1 h 17"/>
                <a:gd name="T26" fmla="*/ 10 w 29"/>
                <a:gd name="T27" fmla="*/ 0 h 17"/>
                <a:gd name="T28" fmla="*/ 5 w 29"/>
                <a:gd name="T29" fmla="*/ 0 h 17"/>
                <a:gd name="T30" fmla="*/ 1 w 29"/>
                <a:gd name="T31" fmla="*/ 3 h 17"/>
                <a:gd name="T32" fmla="*/ 0 w 29"/>
                <a:gd name="T33" fmla="*/ 8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7">
                  <a:moveTo>
                    <a:pt x="0" y="8"/>
                  </a:moveTo>
                  <a:lnTo>
                    <a:pt x="1" y="12"/>
                  </a:lnTo>
                  <a:lnTo>
                    <a:pt x="3" y="15"/>
                  </a:lnTo>
                  <a:lnTo>
                    <a:pt x="7" y="16"/>
                  </a:lnTo>
                  <a:lnTo>
                    <a:pt x="10" y="16"/>
                  </a:lnTo>
                  <a:lnTo>
                    <a:pt x="15" y="14"/>
                  </a:lnTo>
                  <a:lnTo>
                    <a:pt x="20" y="12"/>
                  </a:lnTo>
                  <a:lnTo>
                    <a:pt x="24" y="10"/>
                  </a:lnTo>
                  <a:lnTo>
                    <a:pt x="28" y="8"/>
                  </a:lnTo>
                  <a:lnTo>
                    <a:pt x="28" y="7"/>
                  </a:lnTo>
                  <a:lnTo>
                    <a:pt x="25" y="5"/>
                  </a:lnTo>
                  <a:lnTo>
                    <a:pt x="20" y="3"/>
                  </a:lnTo>
                  <a:lnTo>
                    <a:pt x="15" y="1"/>
                  </a:lnTo>
                  <a:lnTo>
                    <a:pt x="10" y="0"/>
                  </a:lnTo>
                  <a:lnTo>
                    <a:pt x="5" y="0"/>
                  </a:lnTo>
                  <a:lnTo>
                    <a:pt x="1" y="3"/>
                  </a:lnTo>
                  <a:lnTo>
                    <a:pt x="0" y="8"/>
                  </a:lnTo>
                </a:path>
              </a:pathLst>
            </a:custGeom>
            <a:solidFill>
              <a:srgbClr val="1BC0AA"/>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876" name="Freeform 527"/>
            <p:cNvSpPr>
              <a:spLocks/>
            </p:cNvSpPr>
            <p:nvPr/>
          </p:nvSpPr>
          <p:spPr bwMode="auto">
            <a:xfrm>
              <a:off x="2434" y="1709"/>
              <a:ext cx="26" cy="17"/>
            </a:xfrm>
            <a:custGeom>
              <a:avLst/>
              <a:gdLst>
                <a:gd name="T0" fmla="*/ 0 w 26"/>
                <a:gd name="T1" fmla="*/ 7 h 17"/>
                <a:gd name="T2" fmla="*/ 1 w 26"/>
                <a:gd name="T3" fmla="*/ 12 h 17"/>
                <a:gd name="T4" fmla="*/ 3 w 26"/>
                <a:gd name="T5" fmla="*/ 14 h 17"/>
                <a:gd name="T6" fmla="*/ 6 w 26"/>
                <a:gd name="T7" fmla="*/ 16 h 17"/>
                <a:gd name="T8" fmla="*/ 10 w 26"/>
                <a:gd name="T9" fmla="*/ 16 h 17"/>
                <a:gd name="T10" fmla="*/ 14 w 26"/>
                <a:gd name="T11" fmla="*/ 14 h 17"/>
                <a:gd name="T12" fmla="*/ 18 w 26"/>
                <a:gd name="T13" fmla="*/ 12 h 17"/>
                <a:gd name="T14" fmla="*/ 22 w 26"/>
                <a:gd name="T15" fmla="*/ 9 h 17"/>
                <a:gd name="T16" fmla="*/ 25 w 26"/>
                <a:gd name="T17" fmla="*/ 8 h 17"/>
                <a:gd name="T18" fmla="*/ 25 w 26"/>
                <a:gd name="T19" fmla="*/ 7 h 17"/>
                <a:gd name="T20" fmla="*/ 22 w 26"/>
                <a:gd name="T21" fmla="*/ 4 h 17"/>
                <a:gd name="T22" fmla="*/ 18 w 26"/>
                <a:gd name="T23" fmla="*/ 2 h 17"/>
                <a:gd name="T24" fmla="*/ 14 w 26"/>
                <a:gd name="T25" fmla="*/ 1 h 17"/>
                <a:gd name="T26" fmla="*/ 9 w 26"/>
                <a:gd name="T27" fmla="*/ 0 h 17"/>
                <a:gd name="T28" fmla="*/ 4 w 26"/>
                <a:gd name="T29" fmla="*/ 0 h 17"/>
                <a:gd name="T30" fmla="*/ 1 w 26"/>
                <a:gd name="T31" fmla="*/ 2 h 17"/>
                <a:gd name="T32" fmla="*/ 0 w 26"/>
                <a:gd name="T33" fmla="*/ 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17">
                  <a:moveTo>
                    <a:pt x="0" y="7"/>
                  </a:moveTo>
                  <a:lnTo>
                    <a:pt x="1" y="12"/>
                  </a:lnTo>
                  <a:lnTo>
                    <a:pt x="3" y="14"/>
                  </a:lnTo>
                  <a:lnTo>
                    <a:pt x="6" y="16"/>
                  </a:lnTo>
                  <a:lnTo>
                    <a:pt x="10" y="16"/>
                  </a:lnTo>
                  <a:lnTo>
                    <a:pt x="14" y="14"/>
                  </a:lnTo>
                  <a:lnTo>
                    <a:pt x="18" y="12"/>
                  </a:lnTo>
                  <a:lnTo>
                    <a:pt x="22" y="9"/>
                  </a:lnTo>
                  <a:lnTo>
                    <a:pt x="25" y="8"/>
                  </a:lnTo>
                  <a:lnTo>
                    <a:pt x="25" y="7"/>
                  </a:lnTo>
                  <a:lnTo>
                    <a:pt x="22" y="4"/>
                  </a:lnTo>
                  <a:lnTo>
                    <a:pt x="18" y="2"/>
                  </a:lnTo>
                  <a:lnTo>
                    <a:pt x="14" y="1"/>
                  </a:lnTo>
                  <a:lnTo>
                    <a:pt x="9" y="0"/>
                  </a:lnTo>
                  <a:lnTo>
                    <a:pt x="4" y="0"/>
                  </a:lnTo>
                  <a:lnTo>
                    <a:pt x="1" y="2"/>
                  </a:lnTo>
                  <a:lnTo>
                    <a:pt x="0" y="7"/>
                  </a:lnTo>
                </a:path>
              </a:pathLst>
            </a:custGeom>
            <a:solidFill>
              <a:srgbClr val="34D2BE"/>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877" name="Freeform 528"/>
            <p:cNvSpPr>
              <a:spLocks/>
            </p:cNvSpPr>
            <p:nvPr/>
          </p:nvSpPr>
          <p:spPr bwMode="auto">
            <a:xfrm>
              <a:off x="2438" y="1709"/>
              <a:ext cx="19" cy="17"/>
            </a:xfrm>
            <a:custGeom>
              <a:avLst/>
              <a:gdLst>
                <a:gd name="T0" fmla="*/ 0 w 19"/>
                <a:gd name="T1" fmla="*/ 7 h 17"/>
                <a:gd name="T2" fmla="*/ 0 w 19"/>
                <a:gd name="T3" fmla="*/ 13 h 17"/>
                <a:gd name="T4" fmla="*/ 2 w 19"/>
                <a:gd name="T5" fmla="*/ 14 h 17"/>
                <a:gd name="T6" fmla="*/ 4 w 19"/>
                <a:gd name="T7" fmla="*/ 16 h 17"/>
                <a:gd name="T8" fmla="*/ 7 w 19"/>
                <a:gd name="T9" fmla="*/ 16 h 17"/>
                <a:gd name="T10" fmla="*/ 10 w 19"/>
                <a:gd name="T11" fmla="*/ 14 h 17"/>
                <a:gd name="T12" fmla="*/ 13 w 19"/>
                <a:gd name="T13" fmla="*/ 11 h 17"/>
                <a:gd name="T14" fmla="*/ 16 w 19"/>
                <a:gd name="T15" fmla="*/ 10 h 17"/>
                <a:gd name="T16" fmla="*/ 18 w 19"/>
                <a:gd name="T17" fmla="*/ 8 h 17"/>
                <a:gd name="T18" fmla="*/ 18 w 19"/>
                <a:gd name="T19" fmla="*/ 7 h 17"/>
                <a:gd name="T20" fmla="*/ 16 w 19"/>
                <a:gd name="T21" fmla="*/ 5 h 17"/>
                <a:gd name="T22" fmla="*/ 13 w 19"/>
                <a:gd name="T23" fmla="*/ 2 h 17"/>
                <a:gd name="T24" fmla="*/ 10 w 19"/>
                <a:gd name="T25" fmla="*/ 1 h 17"/>
                <a:gd name="T26" fmla="*/ 6 w 19"/>
                <a:gd name="T27" fmla="*/ 0 h 17"/>
                <a:gd name="T28" fmla="*/ 3 w 19"/>
                <a:gd name="T29" fmla="*/ 0 h 17"/>
                <a:gd name="T30" fmla="*/ 1 w 19"/>
                <a:gd name="T31" fmla="*/ 2 h 17"/>
                <a:gd name="T32" fmla="*/ 0 w 19"/>
                <a:gd name="T33" fmla="*/ 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7">
                  <a:moveTo>
                    <a:pt x="0" y="7"/>
                  </a:moveTo>
                  <a:lnTo>
                    <a:pt x="0" y="13"/>
                  </a:lnTo>
                  <a:lnTo>
                    <a:pt x="2" y="14"/>
                  </a:lnTo>
                  <a:lnTo>
                    <a:pt x="4" y="16"/>
                  </a:lnTo>
                  <a:lnTo>
                    <a:pt x="7" y="16"/>
                  </a:lnTo>
                  <a:lnTo>
                    <a:pt x="10" y="14"/>
                  </a:lnTo>
                  <a:lnTo>
                    <a:pt x="13" y="11"/>
                  </a:lnTo>
                  <a:lnTo>
                    <a:pt x="16" y="10"/>
                  </a:lnTo>
                  <a:lnTo>
                    <a:pt x="18" y="8"/>
                  </a:lnTo>
                  <a:lnTo>
                    <a:pt x="18" y="7"/>
                  </a:lnTo>
                  <a:lnTo>
                    <a:pt x="16" y="5"/>
                  </a:lnTo>
                  <a:lnTo>
                    <a:pt x="13" y="2"/>
                  </a:lnTo>
                  <a:lnTo>
                    <a:pt x="10" y="1"/>
                  </a:lnTo>
                  <a:lnTo>
                    <a:pt x="6" y="0"/>
                  </a:lnTo>
                  <a:lnTo>
                    <a:pt x="3" y="0"/>
                  </a:lnTo>
                  <a:lnTo>
                    <a:pt x="1" y="2"/>
                  </a:lnTo>
                  <a:lnTo>
                    <a:pt x="0" y="7"/>
                  </a:lnTo>
                </a:path>
              </a:pathLst>
            </a:custGeom>
            <a:solidFill>
              <a:srgbClr val="4EE1D2"/>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878" name="Freeform 529"/>
            <p:cNvSpPr>
              <a:spLocks/>
            </p:cNvSpPr>
            <p:nvPr/>
          </p:nvSpPr>
          <p:spPr bwMode="auto">
            <a:xfrm>
              <a:off x="2440" y="1711"/>
              <a:ext cx="17" cy="17"/>
            </a:xfrm>
            <a:custGeom>
              <a:avLst/>
              <a:gdLst>
                <a:gd name="T0" fmla="*/ 16 w 17"/>
                <a:gd name="T1" fmla="*/ 8 h 17"/>
                <a:gd name="T2" fmla="*/ 16 w 17"/>
                <a:gd name="T3" fmla="*/ 6 h 17"/>
                <a:gd name="T4" fmla="*/ 13 w 17"/>
                <a:gd name="T5" fmla="*/ 6 h 17"/>
                <a:gd name="T6" fmla="*/ 11 w 17"/>
                <a:gd name="T7" fmla="*/ 2 h 17"/>
                <a:gd name="T8" fmla="*/ 8 w 17"/>
                <a:gd name="T9" fmla="*/ 0 h 17"/>
                <a:gd name="T10" fmla="*/ 5 w 17"/>
                <a:gd name="T11" fmla="*/ 0 h 17"/>
                <a:gd name="T12" fmla="*/ 3 w 17"/>
                <a:gd name="T13" fmla="*/ 0 h 17"/>
                <a:gd name="T14" fmla="*/ 1 w 17"/>
                <a:gd name="T15" fmla="*/ 2 h 17"/>
                <a:gd name="T16" fmla="*/ 0 w 17"/>
                <a:gd name="T17" fmla="*/ 8 h 17"/>
                <a:gd name="T18" fmla="*/ 0 w 17"/>
                <a:gd name="T19" fmla="*/ 12 h 17"/>
                <a:gd name="T20" fmla="*/ 1 w 17"/>
                <a:gd name="T21" fmla="*/ 16 h 17"/>
                <a:gd name="T22" fmla="*/ 4 w 17"/>
                <a:gd name="T23" fmla="*/ 16 h 17"/>
                <a:gd name="T24" fmla="*/ 6 w 17"/>
                <a:gd name="T25" fmla="*/ 16 h 17"/>
                <a:gd name="T26" fmla="*/ 8 w 17"/>
                <a:gd name="T27" fmla="*/ 14 h 17"/>
                <a:gd name="T28" fmla="*/ 11 w 17"/>
                <a:gd name="T29" fmla="*/ 12 h 17"/>
                <a:gd name="T30" fmla="*/ 13 w 17"/>
                <a:gd name="T31" fmla="*/ 10 h 17"/>
                <a:gd name="T32" fmla="*/ 16 w 17"/>
                <a:gd name="T33" fmla="*/ 8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17">
                  <a:moveTo>
                    <a:pt x="16" y="8"/>
                  </a:moveTo>
                  <a:lnTo>
                    <a:pt x="16" y="6"/>
                  </a:lnTo>
                  <a:lnTo>
                    <a:pt x="13" y="6"/>
                  </a:lnTo>
                  <a:lnTo>
                    <a:pt x="11" y="2"/>
                  </a:lnTo>
                  <a:lnTo>
                    <a:pt x="8" y="0"/>
                  </a:lnTo>
                  <a:lnTo>
                    <a:pt x="5" y="0"/>
                  </a:lnTo>
                  <a:lnTo>
                    <a:pt x="3" y="0"/>
                  </a:lnTo>
                  <a:lnTo>
                    <a:pt x="1" y="2"/>
                  </a:lnTo>
                  <a:lnTo>
                    <a:pt x="0" y="8"/>
                  </a:lnTo>
                  <a:lnTo>
                    <a:pt x="0" y="12"/>
                  </a:lnTo>
                  <a:lnTo>
                    <a:pt x="1" y="16"/>
                  </a:lnTo>
                  <a:lnTo>
                    <a:pt x="4" y="16"/>
                  </a:lnTo>
                  <a:lnTo>
                    <a:pt x="6" y="16"/>
                  </a:lnTo>
                  <a:lnTo>
                    <a:pt x="8" y="14"/>
                  </a:lnTo>
                  <a:lnTo>
                    <a:pt x="11" y="12"/>
                  </a:lnTo>
                  <a:lnTo>
                    <a:pt x="13" y="10"/>
                  </a:lnTo>
                  <a:lnTo>
                    <a:pt x="16" y="8"/>
                  </a:lnTo>
                </a:path>
              </a:pathLst>
            </a:custGeom>
            <a:solidFill>
              <a:srgbClr val="67F3E7"/>
            </a:solidFill>
            <a:ln>
              <a:noFill/>
            </a:ln>
            <a:effectLst>
              <a:outerShdw dist="107763"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grpSp>
      <p:sp>
        <p:nvSpPr>
          <p:cNvPr id="99340" name="Freeform 530"/>
          <p:cNvSpPr>
            <a:spLocks/>
          </p:cNvSpPr>
          <p:nvPr/>
        </p:nvSpPr>
        <p:spPr bwMode="auto">
          <a:xfrm>
            <a:off x="6119813" y="3835400"/>
            <a:ext cx="452437" cy="298450"/>
          </a:xfrm>
          <a:custGeom>
            <a:avLst/>
            <a:gdLst>
              <a:gd name="T0" fmla="*/ 2147483647 w 285"/>
              <a:gd name="T1" fmla="*/ 2147483647 h 188"/>
              <a:gd name="T2" fmla="*/ 2147483647 w 285"/>
              <a:gd name="T3" fmla="*/ 2147483647 h 188"/>
              <a:gd name="T4" fmla="*/ 2147483647 w 285"/>
              <a:gd name="T5" fmla="*/ 2147483647 h 188"/>
              <a:gd name="T6" fmla="*/ 2147483647 w 285"/>
              <a:gd name="T7" fmla="*/ 2147483647 h 188"/>
              <a:gd name="T8" fmla="*/ 2147483647 w 285"/>
              <a:gd name="T9" fmla="*/ 2147483647 h 188"/>
              <a:gd name="T10" fmla="*/ 2147483647 w 285"/>
              <a:gd name="T11" fmla="*/ 2147483647 h 188"/>
              <a:gd name="T12" fmla="*/ 2147483647 w 285"/>
              <a:gd name="T13" fmla="*/ 2147483647 h 188"/>
              <a:gd name="T14" fmla="*/ 2147483647 w 285"/>
              <a:gd name="T15" fmla="*/ 2147483647 h 188"/>
              <a:gd name="T16" fmla="*/ 2147483647 w 285"/>
              <a:gd name="T17" fmla="*/ 2147483647 h 188"/>
              <a:gd name="T18" fmla="*/ 2147483647 w 285"/>
              <a:gd name="T19" fmla="*/ 2147483647 h 188"/>
              <a:gd name="T20" fmla="*/ 2147483647 w 285"/>
              <a:gd name="T21" fmla="*/ 2147483647 h 188"/>
              <a:gd name="T22" fmla="*/ 2147483647 w 285"/>
              <a:gd name="T23" fmla="*/ 2147483647 h 188"/>
              <a:gd name="T24" fmla="*/ 2147483647 w 285"/>
              <a:gd name="T25" fmla="*/ 2147483647 h 188"/>
              <a:gd name="T26" fmla="*/ 2147483647 w 285"/>
              <a:gd name="T27" fmla="*/ 2147483647 h 188"/>
              <a:gd name="T28" fmla="*/ 2147483647 w 285"/>
              <a:gd name="T29" fmla="*/ 2147483647 h 188"/>
              <a:gd name="T30" fmla="*/ 2147483647 w 285"/>
              <a:gd name="T31" fmla="*/ 2147483647 h 188"/>
              <a:gd name="T32" fmla="*/ 2147483647 w 285"/>
              <a:gd name="T33" fmla="*/ 2147483647 h 188"/>
              <a:gd name="T34" fmla="*/ 2147483647 w 285"/>
              <a:gd name="T35" fmla="*/ 2147483647 h 188"/>
              <a:gd name="T36" fmla="*/ 2147483647 w 285"/>
              <a:gd name="T37" fmla="*/ 2147483647 h 188"/>
              <a:gd name="T38" fmla="*/ 2147483647 w 285"/>
              <a:gd name="T39" fmla="*/ 2147483647 h 188"/>
              <a:gd name="T40" fmla="*/ 2147483647 w 285"/>
              <a:gd name="T41" fmla="*/ 2147483647 h 188"/>
              <a:gd name="T42" fmla="*/ 2147483647 w 285"/>
              <a:gd name="T43" fmla="*/ 2147483647 h 188"/>
              <a:gd name="T44" fmla="*/ 2147483647 w 285"/>
              <a:gd name="T45" fmla="*/ 2147483647 h 188"/>
              <a:gd name="T46" fmla="*/ 2147483647 w 285"/>
              <a:gd name="T47" fmla="*/ 2147483647 h 188"/>
              <a:gd name="T48" fmla="*/ 2147483647 w 285"/>
              <a:gd name="T49" fmla="*/ 2147483647 h 188"/>
              <a:gd name="T50" fmla="*/ 2147483647 w 285"/>
              <a:gd name="T51" fmla="*/ 2147483647 h 188"/>
              <a:gd name="T52" fmla="*/ 2147483647 w 285"/>
              <a:gd name="T53" fmla="*/ 2147483647 h 188"/>
              <a:gd name="T54" fmla="*/ 2147483647 w 285"/>
              <a:gd name="T55" fmla="*/ 2147483647 h 188"/>
              <a:gd name="T56" fmla="*/ 2147483647 w 285"/>
              <a:gd name="T57" fmla="*/ 2147483647 h 188"/>
              <a:gd name="T58" fmla="*/ 2147483647 w 285"/>
              <a:gd name="T59" fmla="*/ 2147483647 h 188"/>
              <a:gd name="T60" fmla="*/ 2147483647 w 285"/>
              <a:gd name="T61" fmla="*/ 2147483647 h 188"/>
              <a:gd name="T62" fmla="*/ 2147483647 w 285"/>
              <a:gd name="T63" fmla="*/ 2147483647 h 188"/>
              <a:gd name="T64" fmla="*/ 0 w 285"/>
              <a:gd name="T65" fmla="*/ 2147483647 h 188"/>
              <a:gd name="T66" fmla="*/ 2147483647 w 285"/>
              <a:gd name="T67" fmla="*/ 2147483647 h 188"/>
              <a:gd name="T68" fmla="*/ 2147483647 w 285"/>
              <a:gd name="T69" fmla="*/ 2147483647 h 188"/>
              <a:gd name="T70" fmla="*/ 2147483647 w 285"/>
              <a:gd name="T71" fmla="*/ 2147483647 h 188"/>
              <a:gd name="T72" fmla="*/ 2147483647 w 285"/>
              <a:gd name="T73" fmla="*/ 2147483647 h 188"/>
              <a:gd name="T74" fmla="*/ 2147483647 w 285"/>
              <a:gd name="T75" fmla="*/ 2147483647 h 1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5" h="188">
                <a:moveTo>
                  <a:pt x="38" y="1"/>
                </a:moveTo>
                <a:lnTo>
                  <a:pt x="54" y="7"/>
                </a:lnTo>
                <a:lnTo>
                  <a:pt x="73" y="15"/>
                </a:lnTo>
                <a:lnTo>
                  <a:pt x="94" y="21"/>
                </a:lnTo>
                <a:lnTo>
                  <a:pt x="118" y="30"/>
                </a:lnTo>
                <a:lnTo>
                  <a:pt x="159" y="37"/>
                </a:lnTo>
                <a:lnTo>
                  <a:pt x="174" y="40"/>
                </a:lnTo>
                <a:lnTo>
                  <a:pt x="187" y="40"/>
                </a:lnTo>
                <a:lnTo>
                  <a:pt x="196" y="41"/>
                </a:lnTo>
                <a:lnTo>
                  <a:pt x="204" y="41"/>
                </a:lnTo>
                <a:lnTo>
                  <a:pt x="213" y="38"/>
                </a:lnTo>
                <a:lnTo>
                  <a:pt x="223" y="42"/>
                </a:lnTo>
                <a:lnTo>
                  <a:pt x="232" y="40"/>
                </a:lnTo>
                <a:lnTo>
                  <a:pt x="240" y="38"/>
                </a:lnTo>
                <a:lnTo>
                  <a:pt x="246" y="37"/>
                </a:lnTo>
                <a:lnTo>
                  <a:pt x="254" y="33"/>
                </a:lnTo>
                <a:lnTo>
                  <a:pt x="261" y="34"/>
                </a:lnTo>
                <a:lnTo>
                  <a:pt x="268" y="33"/>
                </a:lnTo>
                <a:lnTo>
                  <a:pt x="273" y="39"/>
                </a:lnTo>
                <a:lnTo>
                  <a:pt x="277" y="47"/>
                </a:lnTo>
                <a:lnTo>
                  <a:pt x="281" y="54"/>
                </a:lnTo>
                <a:lnTo>
                  <a:pt x="282" y="63"/>
                </a:lnTo>
                <a:lnTo>
                  <a:pt x="284" y="73"/>
                </a:lnTo>
                <a:lnTo>
                  <a:pt x="283" y="86"/>
                </a:lnTo>
                <a:lnTo>
                  <a:pt x="283" y="97"/>
                </a:lnTo>
                <a:lnTo>
                  <a:pt x="281" y="111"/>
                </a:lnTo>
                <a:lnTo>
                  <a:pt x="277" y="130"/>
                </a:lnTo>
                <a:lnTo>
                  <a:pt x="274" y="138"/>
                </a:lnTo>
                <a:lnTo>
                  <a:pt x="269" y="149"/>
                </a:lnTo>
                <a:lnTo>
                  <a:pt x="264" y="157"/>
                </a:lnTo>
                <a:lnTo>
                  <a:pt x="260" y="163"/>
                </a:lnTo>
                <a:lnTo>
                  <a:pt x="252" y="170"/>
                </a:lnTo>
                <a:lnTo>
                  <a:pt x="239" y="176"/>
                </a:lnTo>
                <a:lnTo>
                  <a:pt x="231" y="180"/>
                </a:lnTo>
                <a:lnTo>
                  <a:pt x="219" y="182"/>
                </a:lnTo>
                <a:lnTo>
                  <a:pt x="207" y="184"/>
                </a:lnTo>
                <a:lnTo>
                  <a:pt x="197" y="185"/>
                </a:lnTo>
                <a:lnTo>
                  <a:pt x="186" y="185"/>
                </a:lnTo>
                <a:lnTo>
                  <a:pt x="179" y="184"/>
                </a:lnTo>
                <a:lnTo>
                  <a:pt x="170" y="187"/>
                </a:lnTo>
                <a:lnTo>
                  <a:pt x="160" y="186"/>
                </a:lnTo>
                <a:lnTo>
                  <a:pt x="151" y="185"/>
                </a:lnTo>
                <a:lnTo>
                  <a:pt x="141" y="183"/>
                </a:lnTo>
                <a:lnTo>
                  <a:pt x="132" y="182"/>
                </a:lnTo>
                <a:lnTo>
                  <a:pt x="123" y="181"/>
                </a:lnTo>
                <a:lnTo>
                  <a:pt x="96" y="175"/>
                </a:lnTo>
                <a:lnTo>
                  <a:pt x="88" y="172"/>
                </a:lnTo>
                <a:lnTo>
                  <a:pt x="84" y="172"/>
                </a:lnTo>
                <a:lnTo>
                  <a:pt x="79" y="168"/>
                </a:lnTo>
                <a:lnTo>
                  <a:pt x="73" y="167"/>
                </a:lnTo>
                <a:lnTo>
                  <a:pt x="68" y="165"/>
                </a:lnTo>
                <a:lnTo>
                  <a:pt x="62" y="164"/>
                </a:lnTo>
                <a:lnTo>
                  <a:pt x="57" y="164"/>
                </a:lnTo>
                <a:lnTo>
                  <a:pt x="51" y="159"/>
                </a:lnTo>
                <a:lnTo>
                  <a:pt x="45" y="156"/>
                </a:lnTo>
                <a:lnTo>
                  <a:pt x="39" y="154"/>
                </a:lnTo>
                <a:lnTo>
                  <a:pt x="34" y="147"/>
                </a:lnTo>
                <a:lnTo>
                  <a:pt x="21" y="137"/>
                </a:lnTo>
                <a:lnTo>
                  <a:pt x="17" y="136"/>
                </a:lnTo>
                <a:lnTo>
                  <a:pt x="13" y="133"/>
                </a:lnTo>
                <a:lnTo>
                  <a:pt x="11" y="127"/>
                </a:lnTo>
                <a:lnTo>
                  <a:pt x="7" y="124"/>
                </a:lnTo>
                <a:lnTo>
                  <a:pt x="4" y="116"/>
                </a:lnTo>
                <a:lnTo>
                  <a:pt x="1" y="106"/>
                </a:lnTo>
                <a:lnTo>
                  <a:pt x="0" y="97"/>
                </a:lnTo>
                <a:lnTo>
                  <a:pt x="0" y="87"/>
                </a:lnTo>
                <a:lnTo>
                  <a:pt x="0" y="77"/>
                </a:lnTo>
                <a:lnTo>
                  <a:pt x="1" y="66"/>
                </a:lnTo>
                <a:lnTo>
                  <a:pt x="3" y="49"/>
                </a:lnTo>
                <a:lnTo>
                  <a:pt x="7" y="39"/>
                </a:lnTo>
                <a:lnTo>
                  <a:pt x="11" y="26"/>
                </a:lnTo>
                <a:lnTo>
                  <a:pt x="15" y="19"/>
                </a:lnTo>
                <a:lnTo>
                  <a:pt x="20" y="9"/>
                </a:lnTo>
                <a:lnTo>
                  <a:pt x="26" y="3"/>
                </a:lnTo>
                <a:lnTo>
                  <a:pt x="32" y="0"/>
                </a:lnTo>
                <a:lnTo>
                  <a:pt x="38" y="1"/>
                </a:lnTo>
              </a:path>
            </a:pathLst>
          </a:custGeom>
          <a:solidFill>
            <a:srgbClr val="FCFEB9"/>
          </a:solidFill>
          <a:ln w="12700" cap="rnd" cmpd="sng">
            <a:solidFill>
              <a:srgbClr val="FFA040"/>
            </a:solidFill>
            <a:prstDash val="solid"/>
            <a:round/>
            <a:headEnd type="none" w="sm" len="sm"/>
            <a:tailEnd type="none" w="sm" len="sm"/>
          </a:ln>
          <a:effectLst>
            <a:outerShdw dist="71842" dir="2700000" algn="ctr" rotWithShape="0">
              <a:schemeClr val="bg2"/>
            </a:outerShdw>
          </a:effectLst>
        </p:spPr>
        <p:txBody>
          <a:bodyPr/>
          <a:lstStyle/>
          <a:p>
            <a:endParaRPr lang="en-US"/>
          </a:p>
        </p:txBody>
      </p:sp>
      <p:sp>
        <p:nvSpPr>
          <p:cNvPr id="99341" name="Freeform 531"/>
          <p:cNvSpPr>
            <a:spLocks/>
          </p:cNvSpPr>
          <p:nvPr/>
        </p:nvSpPr>
        <p:spPr bwMode="auto">
          <a:xfrm>
            <a:off x="1358900" y="3924300"/>
            <a:ext cx="1455738" cy="534988"/>
          </a:xfrm>
          <a:custGeom>
            <a:avLst/>
            <a:gdLst>
              <a:gd name="T0" fmla="*/ 2147483647 w 917"/>
              <a:gd name="T1" fmla="*/ 2147483647 h 337"/>
              <a:gd name="T2" fmla="*/ 2147483647 w 917"/>
              <a:gd name="T3" fmla="*/ 2147483647 h 337"/>
              <a:gd name="T4" fmla="*/ 2147483647 w 917"/>
              <a:gd name="T5" fmla="*/ 2147483647 h 337"/>
              <a:gd name="T6" fmla="*/ 2147483647 w 917"/>
              <a:gd name="T7" fmla="*/ 2147483647 h 337"/>
              <a:gd name="T8" fmla="*/ 2147483647 w 917"/>
              <a:gd name="T9" fmla="*/ 2147483647 h 337"/>
              <a:gd name="T10" fmla="*/ 2147483647 w 917"/>
              <a:gd name="T11" fmla="*/ 2147483647 h 337"/>
              <a:gd name="T12" fmla="*/ 2147483647 w 917"/>
              <a:gd name="T13" fmla="*/ 2147483647 h 337"/>
              <a:gd name="T14" fmla="*/ 2147483647 w 917"/>
              <a:gd name="T15" fmla="*/ 2147483647 h 337"/>
              <a:gd name="T16" fmla="*/ 2147483647 w 917"/>
              <a:gd name="T17" fmla="*/ 2147483647 h 337"/>
              <a:gd name="T18" fmla="*/ 2147483647 w 917"/>
              <a:gd name="T19" fmla="*/ 2147483647 h 337"/>
              <a:gd name="T20" fmla="*/ 2147483647 w 917"/>
              <a:gd name="T21" fmla="*/ 2147483647 h 337"/>
              <a:gd name="T22" fmla="*/ 2147483647 w 917"/>
              <a:gd name="T23" fmla="*/ 2147483647 h 337"/>
              <a:gd name="T24" fmla="*/ 2147483647 w 917"/>
              <a:gd name="T25" fmla="*/ 2147483647 h 337"/>
              <a:gd name="T26" fmla="*/ 2147483647 w 917"/>
              <a:gd name="T27" fmla="*/ 2147483647 h 337"/>
              <a:gd name="T28" fmla="*/ 2147483647 w 917"/>
              <a:gd name="T29" fmla="*/ 2147483647 h 337"/>
              <a:gd name="T30" fmla="*/ 2147483647 w 917"/>
              <a:gd name="T31" fmla="*/ 2147483647 h 337"/>
              <a:gd name="T32" fmla="*/ 2147483647 w 917"/>
              <a:gd name="T33" fmla="*/ 2147483647 h 337"/>
              <a:gd name="T34" fmla="*/ 2147483647 w 917"/>
              <a:gd name="T35" fmla="*/ 2147483647 h 337"/>
              <a:gd name="T36" fmla="*/ 2147483647 w 917"/>
              <a:gd name="T37" fmla="*/ 2147483647 h 337"/>
              <a:gd name="T38" fmla="*/ 2147483647 w 917"/>
              <a:gd name="T39" fmla="*/ 0 h 337"/>
              <a:gd name="T40" fmla="*/ 2147483647 w 917"/>
              <a:gd name="T41" fmla="*/ 2147483647 h 337"/>
              <a:gd name="T42" fmla="*/ 2147483647 w 917"/>
              <a:gd name="T43" fmla="*/ 2147483647 h 337"/>
              <a:gd name="T44" fmla="*/ 2147483647 w 917"/>
              <a:gd name="T45" fmla="*/ 2147483647 h 337"/>
              <a:gd name="T46" fmla="*/ 2147483647 w 917"/>
              <a:gd name="T47" fmla="*/ 2147483647 h 337"/>
              <a:gd name="T48" fmla="*/ 2147483647 w 917"/>
              <a:gd name="T49" fmla="*/ 2147483647 h 337"/>
              <a:gd name="T50" fmla="*/ 2147483647 w 917"/>
              <a:gd name="T51" fmla="*/ 2147483647 h 337"/>
              <a:gd name="T52" fmla="*/ 2147483647 w 917"/>
              <a:gd name="T53" fmla="*/ 2147483647 h 337"/>
              <a:gd name="T54" fmla="*/ 2147483647 w 917"/>
              <a:gd name="T55" fmla="*/ 2147483647 h 337"/>
              <a:gd name="T56" fmla="*/ 2147483647 w 917"/>
              <a:gd name="T57" fmla="*/ 2147483647 h 337"/>
              <a:gd name="T58" fmla="*/ 2147483647 w 917"/>
              <a:gd name="T59" fmla="*/ 2147483647 h 337"/>
              <a:gd name="T60" fmla="*/ 2147483647 w 917"/>
              <a:gd name="T61" fmla="*/ 2147483647 h 337"/>
              <a:gd name="T62" fmla="*/ 2147483647 w 917"/>
              <a:gd name="T63" fmla="*/ 2147483647 h 337"/>
              <a:gd name="T64" fmla="*/ 2147483647 w 917"/>
              <a:gd name="T65" fmla="*/ 2147483647 h 337"/>
              <a:gd name="T66" fmla="*/ 0 w 917"/>
              <a:gd name="T67" fmla="*/ 2147483647 h 337"/>
              <a:gd name="T68" fmla="*/ 2147483647 w 917"/>
              <a:gd name="T69" fmla="*/ 2147483647 h 337"/>
              <a:gd name="T70" fmla="*/ 2147483647 w 917"/>
              <a:gd name="T71" fmla="*/ 2147483647 h 337"/>
              <a:gd name="T72" fmla="*/ 2147483647 w 917"/>
              <a:gd name="T73" fmla="*/ 2147483647 h 337"/>
              <a:gd name="T74" fmla="*/ 2147483647 w 917"/>
              <a:gd name="T75" fmla="*/ 2147483647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17" h="337">
                <a:moveTo>
                  <a:pt x="91" y="331"/>
                </a:moveTo>
                <a:lnTo>
                  <a:pt x="149" y="318"/>
                </a:lnTo>
                <a:lnTo>
                  <a:pt x="214" y="302"/>
                </a:lnTo>
                <a:lnTo>
                  <a:pt x="284" y="291"/>
                </a:lnTo>
                <a:lnTo>
                  <a:pt x="365" y="275"/>
                </a:lnTo>
                <a:lnTo>
                  <a:pt x="498" y="259"/>
                </a:lnTo>
                <a:lnTo>
                  <a:pt x="545" y="255"/>
                </a:lnTo>
                <a:lnTo>
                  <a:pt x="584" y="253"/>
                </a:lnTo>
                <a:lnTo>
                  <a:pt x="617" y="250"/>
                </a:lnTo>
                <a:lnTo>
                  <a:pt x="643" y="253"/>
                </a:lnTo>
                <a:lnTo>
                  <a:pt x="672" y="253"/>
                </a:lnTo>
                <a:lnTo>
                  <a:pt x="702" y="250"/>
                </a:lnTo>
                <a:lnTo>
                  <a:pt x="731" y="253"/>
                </a:lnTo>
                <a:lnTo>
                  <a:pt x="756" y="255"/>
                </a:lnTo>
                <a:lnTo>
                  <a:pt x="778" y="257"/>
                </a:lnTo>
                <a:lnTo>
                  <a:pt x="800" y="259"/>
                </a:lnTo>
                <a:lnTo>
                  <a:pt x="822" y="259"/>
                </a:lnTo>
                <a:lnTo>
                  <a:pt x="845" y="257"/>
                </a:lnTo>
                <a:lnTo>
                  <a:pt x="866" y="250"/>
                </a:lnTo>
                <a:lnTo>
                  <a:pt x="878" y="241"/>
                </a:lnTo>
                <a:lnTo>
                  <a:pt x="892" y="224"/>
                </a:lnTo>
                <a:lnTo>
                  <a:pt x="903" y="208"/>
                </a:lnTo>
                <a:lnTo>
                  <a:pt x="908" y="188"/>
                </a:lnTo>
                <a:lnTo>
                  <a:pt x="916" y="170"/>
                </a:lnTo>
                <a:lnTo>
                  <a:pt x="916" y="143"/>
                </a:lnTo>
                <a:lnTo>
                  <a:pt x="914" y="123"/>
                </a:lnTo>
                <a:lnTo>
                  <a:pt x="908" y="91"/>
                </a:lnTo>
                <a:lnTo>
                  <a:pt x="902" y="78"/>
                </a:lnTo>
                <a:lnTo>
                  <a:pt x="889" y="60"/>
                </a:lnTo>
                <a:lnTo>
                  <a:pt x="877" y="47"/>
                </a:lnTo>
                <a:lnTo>
                  <a:pt x="867" y="37"/>
                </a:lnTo>
                <a:lnTo>
                  <a:pt x="845" y="24"/>
                </a:lnTo>
                <a:lnTo>
                  <a:pt x="804" y="15"/>
                </a:lnTo>
                <a:lnTo>
                  <a:pt x="779" y="9"/>
                </a:lnTo>
                <a:lnTo>
                  <a:pt x="742" y="4"/>
                </a:lnTo>
                <a:lnTo>
                  <a:pt x="705" y="4"/>
                </a:lnTo>
                <a:lnTo>
                  <a:pt x="671" y="0"/>
                </a:lnTo>
                <a:lnTo>
                  <a:pt x="638" y="2"/>
                </a:lnTo>
                <a:lnTo>
                  <a:pt x="616" y="0"/>
                </a:lnTo>
                <a:lnTo>
                  <a:pt x="588" y="0"/>
                </a:lnTo>
                <a:lnTo>
                  <a:pt x="558" y="0"/>
                </a:lnTo>
                <a:lnTo>
                  <a:pt x="525" y="4"/>
                </a:lnTo>
                <a:lnTo>
                  <a:pt x="492" y="6"/>
                </a:lnTo>
                <a:lnTo>
                  <a:pt x="465" y="9"/>
                </a:lnTo>
                <a:lnTo>
                  <a:pt x="432" y="13"/>
                </a:lnTo>
                <a:lnTo>
                  <a:pt x="347" y="26"/>
                </a:lnTo>
                <a:lnTo>
                  <a:pt x="321" y="29"/>
                </a:lnTo>
                <a:lnTo>
                  <a:pt x="306" y="33"/>
                </a:lnTo>
                <a:lnTo>
                  <a:pt x="288" y="37"/>
                </a:lnTo>
                <a:lnTo>
                  <a:pt x="270" y="40"/>
                </a:lnTo>
                <a:lnTo>
                  <a:pt x="251" y="42"/>
                </a:lnTo>
                <a:lnTo>
                  <a:pt x="231" y="44"/>
                </a:lnTo>
                <a:lnTo>
                  <a:pt x="217" y="51"/>
                </a:lnTo>
                <a:lnTo>
                  <a:pt x="196" y="56"/>
                </a:lnTo>
                <a:lnTo>
                  <a:pt x="176" y="60"/>
                </a:lnTo>
                <a:lnTo>
                  <a:pt x="159" y="67"/>
                </a:lnTo>
                <a:lnTo>
                  <a:pt x="137" y="76"/>
                </a:lnTo>
                <a:lnTo>
                  <a:pt x="93" y="94"/>
                </a:lnTo>
                <a:lnTo>
                  <a:pt x="79" y="100"/>
                </a:lnTo>
                <a:lnTo>
                  <a:pt x="64" y="107"/>
                </a:lnTo>
                <a:lnTo>
                  <a:pt x="52" y="114"/>
                </a:lnTo>
                <a:lnTo>
                  <a:pt x="42" y="120"/>
                </a:lnTo>
                <a:lnTo>
                  <a:pt x="28" y="130"/>
                </a:lnTo>
                <a:lnTo>
                  <a:pt x="16" y="147"/>
                </a:lnTo>
                <a:lnTo>
                  <a:pt x="8" y="163"/>
                </a:lnTo>
                <a:lnTo>
                  <a:pt x="5" y="179"/>
                </a:lnTo>
                <a:lnTo>
                  <a:pt x="2" y="203"/>
                </a:lnTo>
                <a:lnTo>
                  <a:pt x="0" y="224"/>
                </a:lnTo>
                <a:lnTo>
                  <a:pt x="5" y="248"/>
                </a:lnTo>
                <a:lnTo>
                  <a:pt x="9" y="266"/>
                </a:lnTo>
                <a:lnTo>
                  <a:pt x="19" y="288"/>
                </a:lnTo>
                <a:lnTo>
                  <a:pt x="28" y="302"/>
                </a:lnTo>
                <a:lnTo>
                  <a:pt x="42" y="318"/>
                </a:lnTo>
                <a:lnTo>
                  <a:pt x="60" y="326"/>
                </a:lnTo>
                <a:lnTo>
                  <a:pt x="75" y="336"/>
                </a:lnTo>
                <a:lnTo>
                  <a:pt x="91" y="331"/>
                </a:lnTo>
              </a:path>
            </a:pathLst>
          </a:custGeom>
          <a:solidFill>
            <a:srgbClr val="EF9100"/>
          </a:solidFill>
          <a:ln>
            <a:noFill/>
          </a:ln>
          <a:effectLst>
            <a:outerShdw dist="71842"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42" name="Freeform 532"/>
          <p:cNvSpPr>
            <a:spLocks/>
          </p:cNvSpPr>
          <p:nvPr/>
        </p:nvSpPr>
        <p:spPr bwMode="auto">
          <a:xfrm>
            <a:off x="3448050" y="5168900"/>
            <a:ext cx="1898650" cy="573088"/>
          </a:xfrm>
          <a:custGeom>
            <a:avLst/>
            <a:gdLst>
              <a:gd name="T0" fmla="*/ 2147483647 w 1196"/>
              <a:gd name="T1" fmla="*/ 2147483647 h 361"/>
              <a:gd name="T2" fmla="*/ 2147483647 w 1196"/>
              <a:gd name="T3" fmla="*/ 2147483647 h 361"/>
              <a:gd name="T4" fmla="*/ 2147483647 w 1196"/>
              <a:gd name="T5" fmla="*/ 2147483647 h 361"/>
              <a:gd name="T6" fmla="*/ 2147483647 w 1196"/>
              <a:gd name="T7" fmla="*/ 2147483647 h 361"/>
              <a:gd name="T8" fmla="*/ 2147483647 w 1196"/>
              <a:gd name="T9" fmla="*/ 2147483647 h 361"/>
              <a:gd name="T10" fmla="*/ 2147483647 w 1196"/>
              <a:gd name="T11" fmla="*/ 2147483647 h 361"/>
              <a:gd name="T12" fmla="*/ 2147483647 w 1196"/>
              <a:gd name="T13" fmla="*/ 2147483647 h 361"/>
              <a:gd name="T14" fmla="*/ 2147483647 w 1196"/>
              <a:gd name="T15" fmla="*/ 2147483647 h 361"/>
              <a:gd name="T16" fmla="*/ 2147483647 w 1196"/>
              <a:gd name="T17" fmla="*/ 2147483647 h 361"/>
              <a:gd name="T18" fmla="*/ 2147483647 w 1196"/>
              <a:gd name="T19" fmla="*/ 2147483647 h 361"/>
              <a:gd name="T20" fmla="*/ 2147483647 w 1196"/>
              <a:gd name="T21" fmla="*/ 2147483647 h 361"/>
              <a:gd name="T22" fmla="*/ 2147483647 w 1196"/>
              <a:gd name="T23" fmla="*/ 2147483647 h 361"/>
              <a:gd name="T24" fmla="*/ 2147483647 w 1196"/>
              <a:gd name="T25" fmla="*/ 2147483647 h 361"/>
              <a:gd name="T26" fmla="*/ 2147483647 w 1196"/>
              <a:gd name="T27" fmla="*/ 2147483647 h 361"/>
              <a:gd name="T28" fmla="*/ 2147483647 w 1196"/>
              <a:gd name="T29" fmla="*/ 2147483647 h 361"/>
              <a:gd name="T30" fmla="*/ 2147483647 w 1196"/>
              <a:gd name="T31" fmla="*/ 2147483647 h 361"/>
              <a:gd name="T32" fmla="*/ 2147483647 w 1196"/>
              <a:gd name="T33" fmla="*/ 2147483647 h 361"/>
              <a:gd name="T34" fmla="*/ 2147483647 w 1196"/>
              <a:gd name="T35" fmla="*/ 2147483647 h 361"/>
              <a:gd name="T36" fmla="*/ 2147483647 w 1196"/>
              <a:gd name="T37" fmla="*/ 2147483647 h 361"/>
              <a:gd name="T38" fmla="*/ 2147483647 w 1196"/>
              <a:gd name="T39" fmla="*/ 2147483647 h 361"/>
              <a:gd name="T40" fmla="*/ 2147483647 w 1196"/>
              <a:gd name="T41" fmla="*/ 2147483647 h 361"/>
              <a:gd name="T42" fmla="*/ 2147483647 w 1196"/>
              <a:gd name="T43" fmla="*/ 2147483647 h 361"/>
              <a:gd name="T44" fmla="*/ 2147483647 w 1196"/>
              <a:gd name="T45" fmla="*/ 2147483647 h 361"/>
              <a:gd name="T46" fmla="*/ 2147483647 w 1196"/>
              <a:gd name="T47" fmla="*/ 2147483647 h 361"/>
              <a:gd name="T48" fmla="*/ 2147483647 w 1196"/>
              <a:gd name="T49" fmla="*/ 2147483647 h 361"/>
              <a:gd name="T50" fmla="*/ 2147483647 w 1196"/>
              <a:gd name="T51" fmla="*/ 2147483647 h 361"/>
              <a:gd name="T52" fmla="*/ 2147483647 w 1196"/>
              <a:gd name="T53" fmla="*/ 2147483647 h 361"/>
              <a:gd name="T54" fmla="*/ 2147483647 w 1196"/>
              <a:gd name="T55" fmla="*/ 2147483647 h 361"/>
              <a:gd name="T56" fmla="*/ 2147483647 w 1196"/>
              <a:gd name="T57" fmla="*/ 2147483647 h 361"/>
              <a:gd name="T58" fmla="*/ 2147483647 w 1196"/>
              <a:gd name="T59" fmla="*/ 2147483647 h 361"/>
              <a:gd name="T60" fmla="*/ 2147483647 w 1196"/>
              <a:gd name="T61" fmla="*/ 2147483647 h 361"/>
              <a:gd name="T62" fmla="*/ 2147483647 w 1196"/>
              <a:gd name="T63" fmla="*/ 2147483647 h 361"/>
              <a:gd name="T64" fmla="*/ 2147483647 w 1196"/>
              <a:gd name="T65" fmla="*/ 2147483647 h 361"/>
              <a:gd name="T66" fmla="*/ 0 w 1196"/>
              <a:gd name="T67" fmla="*/ 2147483647 h 361"/>
              <a:gd name="T68" fmla="*/ 2147483647 w 1196"/>
              <a:gd name="T69" fmla="*/ 2147483647 h 361"/>
              <a:gd name="T70" fmla="*/ 2147483647 w 1196"/>
              <a:gd name="T71" fmla="*/ 2147483647 h 361"/>
              <a:gd name="T72" fmla="*/ 2147483647 w 1196"/>
              <a:gd name="T73" fmla="*/ 2147483647 h 361"/>
              <a:gd name="T74" fmla="*/ 2147483647 w 1196"/>
              <a:gd name="T75" fmla="*/ 2147483647 h 3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96" h="361">
                <a:moveTo>
                  <a:pt x="110" y="4"/>
                </a:moveTo>
                <a:lnTo>
                  <a:pt x="187" y="15"/>
                </a:lnTo>
                <a:lnTo>
                  <a:pt x="271" y="28"/>
                </a:lnTo>
                <a:lnTo>
                  <a:pt x="364" y="33"/>
                </a:lnTo>
                <a:lnTo>
                  <a:pt x="468" y="46"/>
                </a:lnTo>
                <a:lnTo>
                  <a:pt x="642" y="51"/>
                </a:lnTo>
                <a:lnTo>
                  <a:pt x="703" y="52"/>
                </a:lnTo>
                <a:lnTo>
                  <a:pt x="757" y="50"/>
                </a:lnTo>
                <a:lnTo>
                  <a:pt x="800" y="49"/>
                </a:lnTo>
                <a:lnTo>
                  <a:pt x="831" y="46"/>
                </a:lnTo>
                <a:lnTo>
                  <a:pt x="868" y="42"/>
                </a:lnTo>
                <a:lnTo>
                  <a:pt x="909" y="42"/>
                </a:lnTo>
                <a:lnTo>
                  <a:pt x="945" y="37"/>
                </a:lnTo>
                <a:lnTo>
                  <a:pt x="976" y="32"/>
                </a:lnTo>
                <a:lnTo>
                  <a:pt x="1006" y="28"/>
                </a:lnTo>
                <a:lnTo>
                  <a:pt x="1034" y="22"/>
                </a:lnTo>
                <a:lnTo>
                  <a:pt x="1064" y="20"/>
                </a:lnTo>
                <a:lnTo>
                  <a:pt x="1092" y="21"/>
                </a:lnTo>
                <a:lnTo>
                  <a:pt x="1121" y="26"/>
                </a:lnTo>
                <a:lnTo>
                  <a:pt x="1139" y="37"/>
                </a:lnTo>
                <a:lnTo>
                  <a:pt x="1158" y="56"/>
                </a:lnTo>
                <a:lnTo>
                  <a:pt x="1173" y="74"/>
                </a:lnTo>
                <a:lnTo>
                  <a:pt x="1180" y="96"/>
                </a:lnTo>
                <a:lnTo>
                  <a:pt x="1192" y="118"/>
                </a:lnTo>
                <a:lnTo>
                  <a:pt x="1195" y="151"/>
                </a:lnTo>
                <a:lnTo>
                  <a:pt x="1194" y="175"/>
                </a:lnTo>
                <a:lnTo>
                  <a:pt x="1189" y="213"/>
                </a:lnTo>
                <a:lnTo>
                  <a:pt x="1180" y="231"/>
                </a:lnTo>
                <a:lnTo>
                  <a:pt x="1165" y="253"/>
                </a:lnTo>
                <a:lnTo>
                  <a:pt x="1151" y="272"/>
                </a:lnTo>
                <a:lnTo>
                  <a:pt x="1140" y="283"/>
                </a:lnTo>
                <a:lnTo>
                  <a:pt x="1111" y="301"/>
                </a:lnTo>
                <a:lnTo>
                  <a:pt x="1059" y="316"/>
                </a:lnTo>
                <a:lnTo>
                  <a:pt x="1028" y="327"/>
                </a:lnTo>
                <a:lnTo>
                  <a:pt x="980" y="337"/>
                </a:lnTo>
                <a:lnTo>
                  <a:pt x="932" y="341"/>
                </a:lnTo>
                <a:lnTo>
                  <a:pt x="887" y="349"/>
                </a:lnTo>
                <a:lnTo>
                  <a:pt x="845" y="349"/>
                </a:lnTo>
                <a:lnTo>
                  <a:pt x="816" y="355"/>
                </a:lnTo>
                <a:lnTo>
                  <a:pt x="779" y="356"/>
                </a:lnTo>
                <a:lnTo>
                  <a:pt x="742" y="360"/>
                </a:lnTo>
                <a:lnTo>
                  <a:pt x="698" y="358"/>
                </a:lnTo>
                <a:lnTo>
                  <a:pt x="655" y="358"/>
                </a:lnTo>
                <a:lnTo>
                  <a:pt x="620" y="358"/>
                </a:lnTo>
                <a:lnTo>
                  <a:pt x="578" y="355"/>
                </a:lnTo>
                <a:lnTo>
                  <a:pt x="466" y="347"/>
                </a:lnTo>
                <a:lnTo>
                  <a:pt x="431" y="347"/>
                </a:lnTo>
                <a:lnTo>
                  <a:pt x="412" y="343"/>
                </a:lnTo>
                <a:lnTo>
                  <a:pt x="388" y="337"/>
                </a:lnTo>
                <a:lnTo>
                  <a:pt x="365" y="338"/>
                </a:lnTo>
                <a:lnTo>
                  <a:pt x="341" y="337"/>
                </a:lnTo>
                <a:lnTo>
                  <a:pt x="316" y="337"/>
                </a:lnTo>
                <a:lnTo>
                  <a:pt x="295" y="329"/>
                </a:lnTo>
                <a:lnTo>
                  <a:pt x="267" y="326"/>
                </a:lnTo>
                <a:lnTo>
                  <a:pt x="242" y="323"/>
                </a:lnTo>
                <a:lnTo>
                  <a:pt x="218" y="316"/>
                </a:lnTo>
                <a:lnTo>
                  <a:pt x="189" y="307"/>
                </a:lnTo>
                <a:lnTo>
                  <a:pt x="131" y="290"/>
                </a:lnTo>
                <a:lnTo>
                  <a:pt x="113" y="283"/>
                </a:lnTo>
                <a:lnTo>
                  <a:pt x="93" y="275"/>
                </a:lnTo>
                <a:lnTo>
                  <a:pt x="77" y="270"/>
                </a:lnTo>
                <a:lnTo>
                  <a:pt x="63" y="263"/>
                </a:lnTo>
                <a:lnTo>
                  <a:pt x="44" y="252"/>
                </a:lnTo>
                <a:lnTo>
                  <a:pt x="27" y="234"/>
                </a:lnTo>
                <a:lnTo>
                  <a:pt x="15" y="216"/>
                </a:lnTo>
                <a:lnTo>
                  <a:pt x="10" y="197"/>
                </a:lnTo>
                <a:lnTo>
                  <a:pt x="4" y="167"/>
                </a:lnTo>
                <a:lnTo>
                  <a:pt x="0" y="142"/>
                </a:lnTo>
                <a:lnTo>
                  <a:pt x="4" y="114"/>
                </a:lnTo>
                <a:lnTo>
                  <a:pt x="10" y="90"/>
                </a:lnTo>
                <a:lnTo>
                  <a:pt x="20" y="61"/>
                </a:lnTo>
                <a:lnTo>
                  <a:pt x="31" y="44"/>
                </a:lnTo>
                <a:lnTo>
                  <a:pt x="48" y="24"/>
                </a:lnTo>
                <a:lnTo>
                  <a:pt x="69" y="13"/>
                </a:lnTo>
                <a:lnTo>
                  <a:pt x="88" y="0"/>
                </a:lnTo>
                <a:lnTo>
                  <a:pt x="110" y="4"/>
                </a:lnTo>
              </a:path>
            </a:pathLst>
          </a:custGeom>
          <a:solidFill>
            <a:srgbClr val="FCFEB9"/>
          </a:solidFill>
          <a:ln>
            <a:noFill/>
          </a:ln>
          <a:effectLst>
            <a:outerShdw dist="71842" dir="2700000" algn="ctr" rotWithShape="0">
              <a:schemeClr val="bg2"/>
            </a:outerShdw>
          </a:effectLst>
          <a:extLst>
            <a:ext uri="{91240B29-F687-4F45-9708-019B960494DF}">
              <a14:hiddenLine xmlns:a14="http://schemas.microsoft.com/office/drawing/2010/main" w="9525" cap="rnd">
                <a:solidFill>
                  <a:schemeClr val="tx1"/>
                </a:solidFill>
                <a:round/>
                <a:headEnd type="none" w="sm" len="sm"/>
                <a:tailEnd type="none" w="sm" len="sm"/>
              </a14:hiddenLine>
            </a:ext>
          </a:extLst>
        </p:spPr>
        <p:txBody>
          <a:bodyPr/>
          <a:lstStyle/>
          <a:p>
            <a:endParaRPr lang="en-US"/>
          </a:p>
        </p:txBody>
      </p:sp>
      <p:sp>
        <p:nvSpPr>
          <p:cNvPr id="99343" name="Freeform 533"/>
          <p:cNvSpPr>
            <a:spLocks/>
          </p:cNvSpPr>
          <p:nvPr/>
        </p:nvSpPr>
        <p:spPr bwMode="auto">
          <a:xfrm>
            <a:off x="4843463" y="5156200"/>
            <a:ext cx="68262" cy="571500"/>
          </a:xfrm>
          <a:custGeom>
            <a:avLst/>
            <a:gdLst>
              <a:gd name="T0" fmla="*/ 2147483647 w 43"/>
              <a:gd name="T1" fmla="*/ 0 h 360"/>
              <a:gd name="T2" fmla="*/ 2147483647 w 43"/>
              <a:gd name="T3" fmla="*/ 2147483647 h 360"/>
              <a:gd name="T4" fmla="*/ 2147483647 w 43"/>
              <a:gd name="T5" fmla="*/ 2147483647 h 360"/>
              <a:gd name="T6" fmla="*/ 2147483647 w 43"/>
              <a:gd name="T7" fmla="*/ 2147483647 h 360"/>
              <a:gd name="T8" fmla="*/ 0 w 43"/>
              <a:gd name="T9" fmla="*/ 2147483647 h 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360">
                <a:moveTo>
                  <a:pt x="7" y="0"/>
                </a:moveTo>
                <a:lnTo>
                  <a:pt x="27" y="122"/>
                </a:lnTo>
                <a:lnTo>
                  <a:pt x="33" y="224"/>
                </a:lnTo>
                <a:lnTo>
                  <a:pt x="42" y="329"/>
                </a:lnTo>
                <a:lnTo>
                  <a:pt x="0" y="359"/>
                </a:lnTo>
              </a:path>
            </a:pathLst>
          </a:custGeom>
          <a:noFill/>
          <a:ln w="12700" cap="rnd" cmpd="sng">
            <a:solidFill>
              <a:srgbClr val="754E27"/>
            </a:solidFill>
            <a:prstDash val="solid"/>
            <a:round/>
            <a:headEnd type="none" w="sm" len="sm"/>
            <a:tailEnd type="none" w="sm" len="sm"/>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344" name="Freeform 534"/>
          <p:cNvSpPr>
            <a:spLocks/>
          </p:cNvSpPr>
          <p:nvPr/>
        </p:nvSpPr>
        <p:spPr bwMode="auto">
          <a:xfrm>
            <a:off x="4127500" y="5291138"/>
            <a:ext cx="26988" cy="430212"/>
          </a:xfrm>
          <a:custGeom>
            <a:avLst/>
            <a:gdLst>
              <a:gd name="T0" fmla="*/ 0 w 17"/>
              <a:gd name="T1" fmla="*/ 0 h 271"/>
              <a:gd name="T2" fmla="*/ 2147483647 w 17"/>
              <a:gd name="T3" fmla="*/ 2147483647 h 271"/>
              <a:gd name="T4" fmla="*/ 2147483647 w 17"/>
              <a:gd name="T5" fmla="*/ 2147483647 h 271"/>
              <a:gd name="T6" fmla="*/ 2147483647 w 17"/>
              <a:gd name="T7" fmla="*/ 2147483647 h 271"/>
              <a:gd name="T8" fmla="*/ 2147483647 w 17"/>
              <a:gd name="T9" fmla="*/ 2147483647 h 2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71">
                <a:moveTo>
                  <a:pt x="0" y="0"/>
                </a:moveTo>
                <a:lnTo>
                  <a:pt x="11" y="53"/>
                </a:lnTo>
                <a:lnTo>
                  <a:pt x="13" y="101"/>
                </a:lnTo>
                <a:lnTo>
                  <a:pt x="16" y="145"/>
                </a:lnTo>
                <a:lnTo>
                  <a:pt x="11" y="270"/>
                </a:lnTo>
              </a:path>
            </a:pathLst>
          </a:custGeom>
          <a:noFill/>
          <a:ln w="12700" cap="rnd" cmpd="sng">
            <a:solidFill>
              <a:srgbClr val="754E27"/>
            </a:solidFill>
            <a:prstDash val="solid"/>
            <a:round/>
            <a:headEnd type="none" w="sm" len="sm"/>
            <a:tailEnd type="none" w="sm" len="sm"/>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345" name="Freeform 535"/>
          <p:cNvSpPr>
            <a:spLocks/>
          </p:cNvSpPr>
          <p:nvPr/>
        </p:nvSpPr>
        <p:spPr bwMode="auto">
          <a:xfrm>
            <a:off x="4500563" y="5262563"/>
            <a:ext cx="84137" cy="455612"/>
          </a:xfrm>
          <a:custGeom>
            <a:avLst/>
            <a:gdLst>
              <a:gd name="T0" fmla="*/ 0 w 53"/>
              <a:gd name="T1" fmla="*/ 0 h 287"/>
              <a:gd name="T2" fmla="*/ 2147483647 w 53"/>
              <a:gd name="T3" fmla="*/ 2147483647 h 287"/>
              <a:gd name="T4" fmla="*/ 2147483647 w 53"/>
              <a:gd name="T5" fmla="*/ 2147483647 h 287"/>
              <a:gd name="T6" fmla="*/ 2147483647 w 53"/>
              <a:gd name="T7" fmla="*/ 2147483647 h 287"/>
              <a:gd name="T8" fmla="*/ 2147483647 w 53"/>
              <a:gd name="T9" fmla="*/ 2147483647 h 287"/>
              <a:gd name="T10" fmla="*/ 2147483647 w 53"/>
              <a:gd name="T11" fmla="*/ 2147483647 h 2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287">
                <a:moveTo>
                  <a:pt x="0" y="0"/>
                </a:moveTo>
                <a:lnTo>
                  <a:pt x="10" y="84"/>
                </a:lnTo>
                <a:lnTo>
                  <a:pt x="44" y="144"/>
                </a:lnTo>
                <a:lnTo>
                  <a:pt x="48" y="205"/>
                </a:lnTo>
                <a:lnTo>
                  <a:pt x="52" y="268"/>
                </a:lnTo>
                <a:lnTo>
                  <a:pt x="9" y="286"/>
                </a:lnTo>
              </a:path>
            </a:pathLst>
          </a:custGeom>
          <a:noFill/>
          <a:ln w="12700" cap="rnd" cmpd="sng">
            <a:solidFill>
              <a:srgbClr val="754E27"/>
            </a:solidFill>
            <a:prstDash val="solid"/>
            <a:round/>
            <a:headEnd type="none" w="sm" len="sm"/>
            <a:tailEnd type="none" w="sm" len="sm"/>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99346" name="Freeform 536"/>
          <p:cNvSpPr>
            <a:spLocks/>
          </p:cNvSpPr>
          <p:nvPr/>
        </p:nvSpPr>
        <p:spPr bwMode="auto">
          <a:xfrm>
            <a:off x="3695700" y="5238750"/>
            <a:ext cx="92075" cy="346075"/>
          </a:xfrm>
          <a:custGeom>
            <a:avLst/>
            <a:gdLst>
              <a:gd name="T0" fmla="*/ 2147483647 w 58"/>
              <a:gd name="T1" fmla="*/ 0 h 218"/>
              <a:gd name="T2" fmla="*/ 2147483647 w 58"/>
              <a:gd name="T3" fmla="*/ 2147483647 h 218"/>
              <a:gd name="T4" fmla="*/ 2147483647 w 58"/>
              <a:gd name="T5" fmla="*/ 2147483647 h 218"/>
              <a:gd name="T6" fmla="*/ 2147483647 w 58"/>
              <a:gd name="T7" fmla="*/ 2147483647 h 218"/>
              <a:gd name="T8" fmla="*/ 0 w 58"/>
              <a:gd name="T9" fmla="*/ 2147483647 h 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218">
                <a:moveTo>
                  <a:pt x="28" y="0"/>
                </a:moveTo>
                <a:lnTo>
                  <a:pt x="48" y="72"/>
                </a:lnTo>
                <a:lnTo>
                  <a:pt x="53" y="135"/>
                </a:lnTo>
                <a:lnTo>
                  <a:pt x="57" y="197"/>
                </a:lnTo>
                <a:lnTo>
                  <a:pt x="0" y="217"/>
                </a:lnTo>
              </a:path>
            </a:pathLst>
          </a:custGeom>
          <a:noFill/>
          <a:ln w="12700" cap="rnd" cmpd="sng">
            <a:solidFill>
              <a:srgbClr val="754E27"/>
            </a:solidFill>
            <a:prstDash val="solid"/>
            <a:round/>
            <a:headEnd type="none" w="sm" len="sm"/>
            <a:tailEnd type="none" w="sm" len="sm"/>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41497" name="Rectangle 537"/>
          <p:cNvSpPr>
            <a:spLocks noChangeArrowheads="1"/>
          </p:cNvSpPr>
          <p:nvPr/>
        </p:nvSpPr>
        <p:spPr bwMode="auto">
          <a:xfrm>
            <a:off x="3857625" y="3311525"/>
            <a:ext cx="1182688"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838" tIns="49212" rIns="96838" bIns="49212">
            <a:spAutoFit/>
          </a:bodyPr>
          <a:lstStyle/>
          <a:p>
            <a:pPr defTabSz="1028700">
              <a:defRPr/>
            </a:pPr>
            <a:r>
              <a:rPr lang="en-US" sz="3000" b="1" dirty="0">
                <a:effectLst>
                  <a:outerShdw blurRad="38100" dist="38100" dir="2700000" algn="tl">
                    <a:srgbClr val="666633"/>
                  </a:outerShdw>
                </a:effectLst>
                <a:latin typeface="Arial Narrow" pitchFamily="34" charset="0"/>
              </a:rPr>
              <a:t>Adult</a:t>
            </a:r>
          </a:p>
        </p:txBody>
      </p:sp>
      <p:sp>
        <p:nvSpPr>
          <p:cNvPr id="41498" name="Rectangle 538"/>
          <p:cNvSpPr>
            <a:spLocks noChangeArrowheads="1"/>
          </p:cNvSpPr>
          <p:nvPr/>
        </p:nvSpPr>
        <p:spPr bwMode="auto">
          <a:xfrm>
            <a:off x="5295900" y="3962400"/>
            <a:ext cx="990600"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838" tIns="49212" rIns="96838" bIns="49212">
            <a:spAutoFit/>
          </a:bodyPr>
          <a:lstStyle/>
          <a:p>
            <a:pPr defTabSz="1028700">
              <a:defRPr/>
            </a:pPr>
            <a:r>
              <a:rPr lang="en-US" sz="3000" b="1">
                <a:effectLst>
                  <a:outerShdw blurRad="38100" dist="38100" dir="2700000" algn="tl">
                    <a:srgbClr val="666633"/>
                  </a:outerShdw>
                </a:effectLst>
                <a:latin typeface="Arial Narrow" pitchFamily="34" charset="0"/>
              </a:rPr>
              <a:t>Eggs</a:t>
            </a:r>
          </a:p>
        </p:txBody>
      </p:sp>
      <p:sp>
        <p:nvSpPr>
          <p:cNvPr id="41499" name="Rectangle 539"/>
          <p:cNvSpPr>
            <a:spLocks noChangeArrowheads="1"/>
          </p:cNvSpPr>
          <p:nvPr/>
        </p:nvSpPr>
        <p:spPr bwMode="auto">
          <a:xfrm>
            <a:off x="3856038" y="4683125"/>
            <a:ext cx="1150937"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838" tIns="49212" rIns="96838" bIns="49212">
            <a:spAutoFit/>
          </a:bodyPr>
          <a:lstStyle/>
          <a:p>
            <a:pPr defTabSz="1028700">
              <a:defRPr/>
            </a:pPr>
            <a:r>
              <a:rPr lang="en-US" sz="3000" b="1">
                <a:effectLst>
                  <a:outerShdw blurRad="38100" dist="38100" dir="2700000" algn="tl">
                    <a:srgbClr val="666633"/>
                  </a:outerShdw>
                </a:effectLst>
                <a:latin typeface="Arial Narrow" pitchFamily="34" charset="0"/>
              </a:rPr>
              <a:t>Larvae</a:t>
            </a:r>
          </a:p>
        </p:txBody>
      </p:sp>
      <p:sp>
        <p:nvSpPr>
          <p:cNvPr id="41500" name="Rectangle 540"/>
          <p:cNvSpPr>
            <a:spLocks noChangeArrowheads="1"/>
          </p:cNvSpPr>
          <p:nvPr/>
        </p:nvSpPr>
        <p:spPr bwMode="auto">
          <a:xfrm>
            <a:off x="2820988" y="3905250"/>
            <a:ext cx="1041400"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838" tIns="49212" rIns="96838" bIns="49212">
            <a:spAutoFit/>
          </a:bodyPr>
          <a:lstStyle/>
          <a:p>
            <a:pPr defTabSz="1028700">
              <a:defRPr/>
            </a:pPr>
            <a:r>
              <a:rPr lang="en-US" sz="3000" b="1">
                <a:effectLst>
                  <a:outerShdw blurRad="38100" dist="38100" dir="2700000" algn="tl">
                    <a:srgbClr val="666633"/>
                  </a:outerShdw>
                </a:effectLst>
                <a:latin typeface="Arial Narrow" pitchFamily="34" charset="0"/>
              </a:rPr>
              <a:t>Pupa</a:t>
            </a:r>
          </a:p>
        </p:txBody>
      </p:sp>
      <p:sp>
        <p:nvSpPr>
          <p:cNvPr id="99351" name="Rectangle 541"/>
          <p:cNvSpPr>
            <a:spLocks noChangeArrowheads="1"/>
          </p:cNvSpPr>
          <p:nvPr/>
        </p:nvSpPr>
        <p:spPr bwMode="auto">
          <a:xfrm>
            <a:off x="974725" y="2033588"/>
            <a:ext cx="1316038" cy="579437"/>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r>
              <a:rPr lang="en-US" sz="3200" b="1">
                <a:latin typeface="Arial Narrow" pitchFamily="34" charset="0"/>
              </a:rPr>
              <a:t>Manure</a:t>
            </a:r>
          </a:p>
        </p:txBody>
      </p:sp>
      <p:sp>
        <p:nvSpPr>
          <p:cNvPr id="99352" name="Line 542"/>
          <p:cNvSpPr>
            <a:spLocks noChangeShapeType="1"/>
          </p:cNvSpPr>
          <p:nvPr/>
        </p:nvSpPr>
        <p:spPr bwMode="auto">
          <a:xfrm>
            <a:off x="1624013" y="2500313"/>
            <a:ext cx="376237" cy="490537"/>
          </a:xfrm>
          <a:prstGeom prst="line">
            <a:avLst/>
          </a:prstGeom>
          <a:noFill/>
          <a:ln w="76200">
            <a:solidFill>
              <a:schemeClr val="tx1"/>
            </a:solidFill>
            <a:round/>
            <a:headEnd type="none" w="sm" len="sm"/>
            <a:tailEnd type="stealth" w="med" len="lg"/>
          </a:ln>
          <a:effectLst>
            <a:outerShdw dist="53882"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1503" name="Rectangle 543"/>
          <p:cNvSpPr>
            <a:spLocks noGrp="1" noChangeArrowheads="1"/>
          </p:cNvSpPr>
          <p:nvPr>
            <p:ph type="title"/>
          </p:nvPr>
        </p:nvSpPr>
        <p:spPr>
          <a:xfrm>
            <a:off x="552450" y="476250"/>
            <a:ext cx="7772400" cy="723900"/>
          </a:xfrm>
          <a:effectLst>
            <a:outerShdw dist="53882" dir="2700000" algn="ctr" rotWithShape="0">
              <a:schemeClr val="bg2"/>
            </a:outerShdw>
          </a:effectLst>
        </p:spPr>
        <p:txBody>
          <a:bodyPr lIns="92075" tIns="46038" rIns="92075" bIns="46038"/>
          <a:lstStyle/>
          <a:p>
            <a:pPr>
              <a:defRPr/>
            </a:pPr>
            <a:r>
              <a:rPr lang="en-US"/>
              <a:t>Parasites of Beef Cattle</a:t>
            </a:r>
          </a:p>
        </p:txBody>
      </p:sp>
      <p:sp>
        <p:nvSpPr>
          <p:cNvPr id="99354" name="Arc 544"/>
          <p:cNvSpPr>
            <a:spLocks/>
          </p:cNvSpPr>
          <p:nvPr/>
        </p:nvSpPr>
        <p:spPr bwMode="auto">
          <a:xfrm rot="6900000">
            <a:off x="2159000" y="2914650"/>
            <a:ext cx="1085850" cy="8001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76200" cap="rnd">
            <a:solidFill>
              <a:schemeClr val="tx2"/>
            </a:solidFill>
            <a:round/>
            <a:headEnd type="none" w="sm" len="sm"/>
            <a:tailEnd type="stealth" w="med" len="lg"/>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99355" name="Arc 545"/>
          <p:cNvSpPr>
            <a:spLocks/>
          </p:cNvSpPr>
          <p:nvPr/>
        </p:nvSpPr>
        <p:spPr bwMode="auto">
          <a:xfrm rot="10740000">
            <a:off x="5245100" y="2876550"/>
            <a:ext cx="1085850" cy="8001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76200" cap="rnd">
            <a:solidFill>
              <a:schemeClr val="tx2"/>
            </a:solidFill>
            <a:round/>
            <a:headEnd type="none" w="sm" len="sm"/>
            <a:tailEnd type="stealth" w="med" len="lg"/>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99356" name="Arc 546"/>
          <p:cNvSpPr>
            <a:spLocks/>
          </p:cNvSpPr>
          <p:nvPr/>
        </p:nvSpPr>
        <p:spPr bwMode="auto">
          <a:xfrm rot="-4200000">
            <a:off x="5549900" y="4591050"/>
            <a:ext cx="1085850" cy="8001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76200" cap="rnd">
            <a:solidFill>
              <a:schemeClr val="tx2"/>
            </a:solidFill>
            <a:round/>
            <a:headEnd type="none" w="sm" len="sm"/>
            <a:tailEnd type="stealth" w="med" len="lg"/>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99357" name="Arc 547"/>
          <p:cNvSpPr>
            <a:spLocks/>
          </p:cNvSpPr>
          <p:nvPr/>
        </p:nvSpPr>
        <p:spPr bwMode="auto">
          <a:xfrm rot="120000">
            <a:off x="2271713" y="4686300"/>
            <a:ext cx="1087437" cy="8001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474" y="21599"/>
                </a:moveTo>
                <a:cubicBezTo>
                  <a:pt x="9594" y="21530"/>
                  <a:pt x="0" y="11880"/>
                  <a:pt x="0" y="0"/>
                </a:cubicBezTo>
              </a:path>
              <a:path w="21600" h="21600" stroke="0" extrusionOk="0">
                <a:moveTo>
                  <a:pt x="21474" y="21599"/>
                </a:moveTo>
                <a:cubicBezTo>
                  <a:pt x="9594" y="21530"/>
                  <a:pt x="0" y="11880"/>
                  <a:pt x="0" y="0"/>
                </a:cubicBezTo>
                <a:lnTo>
                  <a:pt x="21600" y="0"/>
                </a:lnTo>
                <a:lnTo>
                  <a:pt x="21474" y="21599"/>
                </a:lnTo>
                <a:close/>
              </a:path>
            </a:pathLst>
          </a:custGeom>
          <a:noFill/>
          <a:ln w="76200" cap="rnd">
            <a:solidFill>
              <a:schemeClr val="tx2"/>
            </a:solidFill>
            <a:round/>
            <a:headEnd type="none" w="sm" len="sm"/>
            <a:tailEnd type="stealth" w="med" len="lg"/>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99358" name="Freeform 548"/>
          <p:cNvSpPr>
            <a:spLocks/>
          </p:cNvSpPr>
          <p:nvPr/>
        </p:nvSpPr>
        <p:spPr bwMode="auto">
          <a:xfrm>
            <a:off x="6586538" y="3524250"/>
            <a:ext cx="446087" cy="393700"/>
          </a:xfrm>
          <a:custGeom>
            <a:avLst/>
            <a:gdLst>
              <a:gd name="T0" fmla="*/ 2147483647 w 281"/>
              <a:gd name="T1" fmla="*/ 2147483647 h 248"/>
              <a:gd name="T2" fmla="*/ 2147483647 w 281"/>
              <a:gd name="T3" fmla="*/ 2147483647 h 248"/>
              <a:gd name="T4" fmla="*/ 2147483647 w 281"/>
              <a:gd name="T5" fmla="*/ 2147483647 h 248"/>
              <a:gd name="T6" fmla="*/ 2147483647 w 281"/>
              <a:gd name="T7" fmla="*/ 2147483647 h 248"/>
              <a:gd name="T8" fmla="*/ 2147483647 w 281"/>
              <a:gd name="T9" fmla="*/ 2147483647 h 248"/>
              <a:gd name="T10" fmla="*/ 2147483647 w 281"/>
              <a:gd name="T11" fmla="*/ 2147483647 h 248"/>
              <a:gd name="T12" fmla="*/ 2147483647 w 281"/>
              <a:gd name="T13" fmla="*/ 2147483647 h 248"/>
              <a:gd name="T14" fmla="*/ 2147483647 w 281"/>
              <a:gd name="T15" fmla="*/ 2147483647 h 248"/>
              <a:gd name="T16" fmla="*/ 2147483647 w 281"/>
              <a:gd name="T17" fmla="*/ 0 h 248"/>
              <a:gd name="T18" fmla="*/ 2147483647 w 281"/>
              <a:gd name="T19" fmla="*/ 2147483647 h 248"/>
              <a:gd name="T20" fmla="*/ 2147483647 w 281"/>
              <a:gd name="T21" fmla="*/ 2147483647 h 248"/>
              <a:gd name="T22" fmla="*/ 2147483647 w 281"/>
              <a:gd name="T23" fmla="*/ 2147483647 h 248"/>
              <a:gd name="T24" fmla="*/ 2147483647 w 281"/>
              <a:gd name="T25" fmla="*/ 2147483647 h 248"/>
              <a:gd name="T26" fmla="*/ 2147483647 w 281"/>
              <a:gd name="T27" fmla="*/ 2147483647 h 248"/>
              <a:gd name="T28" fmla="*/ 2147483647 w 281"/>
              <a:gd name="T29" fmla="*/ 2147483647 h 248"/>
              <a:gd name="T30" fmla="*/ 2147483647 w 281"/>
              <a:gd name="T31" fmla="*/ 2147483647 h 248"/>
              <a:gd name="T32" fmla="*/ 2147483647 w 281"/>
              <a:gd name="T33" fmla="*/ 2147483647 h 248"/>
              <a:gd name="T34" fmla="*/ 2147483647 w 281"/>
              <a:gd name="T35" fmla="*/ 2147483647 h 248"/>
              <a:gd name="T36" fmla="*/ 2147483647 w 281"/>
              <a:gd name="T37" fmla="*/ 2147483647 h 248"/>
              <a:gd name="T38" fmla="*/ 2147483647 w 281"/>
              <a:gd name="T39" fmla="*/ 2147483647 h 248"/>
              <a:gd name="T40" fmla="*/ 2147483647 w 281"/>
              <a:gd name="T41" fmla="*/ 2147483647 h 248"/>
              <a:gd name="T42" fmla="*/ 2147483647 w 281"/>
              <a:gd name="T43" fmla="*/ 2147483647 h 248"/>
              <a:gd name="T44" fmla="*/ 2147483647 w 281"/>
              <a:gd name="T45" fmla="*/ 2147483647 h 248"/>
              <a:gd name="T46" fmla="*/ 2147483647 w 281"/>
              <a:gd name="T47" fmla="*/ 2147483647 h 248"/>
              <a:gd name="T48" fmla="*/ 2147483647 w 281"/>
              <a:gd name="T49" fmla="*/ 2147483647 h 248"/>
              <a:gd name="T50" fmla="*/ 2147483647 w 281"/>
              <a:gd name="T51" fmla="*/ 2147483647 h 248"/>
              <a:gd name="T52" fmla="*/ 2147483647 w 281"/>
              <a:gd name="T53" fmla="*/ 2147483647 h 248"/>
              <a:gd name="T54" fmla="*/ 2147483647 w 281"/>
              <a:gd name="T55" fmla="*/ 2147483647 h 248"/>
              <a:gd name="T56" fmla="*/ 2147483647 w 281"/>
              <a:gd name="T57" fmla="*/ 2147483647 h 248"/>
              <a:gd name="T58" fmla="*/ 2147483647 w 281"/>
              <a:gd name="T59" fmla="*/ 2147483647 h 248"/>
              <a:gd name="T60" fmla="*/ 2147483647 w 281"/>
              <a:gd name="T61" fmla="*/ 2147483647 h 248"/>
              <a:gd name="T62" fmla="*/ 2147483647 w 281"/>
              <a:gd name="T63" fmla="*/ 2147483647 h 248"/>
              <a:gd name="T64" fmla="*/ 2147483647 w 281"/>
              <a:gd name="T65" fmla="*/ 2147483647 h 248"/>
              <a:gd name="T66" fmla="*/ 2147483647 w 281"/>
              <a:gd name="T67" fmla="*/ 2147483647 h 248"/>
              <a:gd name="T68" fmla="*/ 2147483647 w 281"/>
              <a:gd name="T69" fmla="*/ 2147483647 h 248"/>
              <a:gd name="T70" fmla="*/ 2147483647 w 281"/>
              <a:gd name="T71" fmla="*/ 2147483647 h 248"/>
              <a:gd name="T72" fmla="*/ 0 w 281"/>
              <a:gd name="T73" fmla="*/ 2147483647 h 248"/>
              <a:gd name="T74" fmla="*/ 2147483647 w 281"/>
              <a:gd name="T75" fmla="*/ 2147483647 h 2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1" h="248">
                <a:moveTo>
                  <a:pt x="6" y="133"/>
                </a:moveTo>
                <a:lnTo>
                  <a:pt x="23" y="126"/>
                </a:lnTo>
                <a:lnTo>
                  <a:pt x="42" y="119"/>
                </a:lnTo>
                <a:lnTo>
                  <a:pt x="61" y="109"/>
                </a:lnTo>
                <a:lnTo>
                  <a:pt x="85" y="99"/>
                </a:lnTo>
                <a:lnTo>
                  <a:pt x="119" y="76"/>
                </a:lnTo>
                <a:lnTo>
                  <a:pt x="133" y="69"/>
                </a:lnTo>
                <a:lnTo>
                  <a:pt x="142" y="60"/>
                </a:lnTo>
                <a:lnTo>
                  <a:pt x="150" y="55"/>
                </a:lnTo>
                <a:lnTo>
                  <a:pt x="155" y="49"/>
                </a:lnTo>
                <a:lnTo>
                  <a:pt x="161" y="41"/>
                </a:lnTo>
                <a:lnTo>
                  <a:pt x="170" y="37"/>
                </a:lnTo>
                <a:lnTo>
                  <a:pt x="175" y="30"/>
                </a:lnTo>
                <a:lnTo>
                  <a:pt x="179" y="22"/>
                </a:lnTo>
                <a:lnTo>
                  <a:pt x="184" y="17"/>
                </a:lnTo>
                <a:lnTo>
                  <a:pt x="186" y="9"/>
                </a:lnTo>
                <a:lnTo>
                  <a:pt x="193" y="5"/>
                </a:lnTo>
                <a:lnTo>
                  <a:pt x="197" y="0"/>
                </a:lnTo>
                <a:lnTo>
                  <a:pt x="205" y="0"/>
                </a:lnTo>
                <a:lnTo>
                  <a:pt x="213" y="3"/>
                </a:lnTo>
                <a:lnTo>
                  <a:pt x="221" y="6"/>
                </a:lnTo>
                <a:lnTo>
                  <a:pt x="228" y="11"/>
                </a:lnTo>
                <a:lnTo>
                  <a:pt x="235" y="18"/>
                </a:lnTo>
                <a:lnTo>
                  <a:pt x="244" y="27"/>
                </a:lnTo>
                <a:lnTo>
                  <a:pt x="252" y="36"/>
                </a:lnTo>
                <a:lnTo>
                  <a:pt x="260" y="48"/>
                </a:lnTo>
                <a:lnTo>
                  <a:pt x="270" y="65"/>
                </a:lnTo>
                <a:lnTo>
                  <a:pt x="273" y="72"/>
                </a:lnTo>
                <a:lnTo>
                  <a:pt x="277" y="84"/>
                </a:lnTo>
                <a:lnTo>
                  <a:pt x="279" y="93"/>
                </a:lnTo>
                <a:lnTo>
                  <a:pt x="280" y="100"/>
                </a:lnTo>
                <a:lnTo>
                  <a:pt x="279" y="111"/>
                </a:lnTo>
                <a:lnTo>
                  <a:pt x="273" y="123"/>
                </a:lnTo>
                <a:lnTo>
                  <a:pt x="270" y="132"/>
                </a:lnTo>
                <a:lnTo>
                  <a:pt x="263" y="142"/>
                </a:lnTo>
                <a:lnTo>
                  <a:pt x="255" y="151"/>
                </a:lnTo>
                <a:lnTo>
                  <a:pt x="249" y="160"/>
                </a:lnTo>
                <a:lnTo>
                  <a:pt x="241" y="167"/>
                </a:lnTo>
                <a:lnTo>
                  <a:pt x="235" y="171"/>
                </a:lnTo>
                <a:lnTo>
                  <a:pt x="230" y="179"/>
                </a:lnTo>
                <a:lnTo>
                  <a:pt x="222" y="185"/>
                </a:lnTo>
                <a:lnTo>
                  <a:pt x="214" y="191"/>
                </a:lnTo>
                <a:lnTo>
                  <a:pt x="206" y="196"/>
                </a:lnTo>
                <a:lnTo>
                  <a:pt x="199" y="201"/>
                </a:lnTo>
                <a:lnTo>
                  <a:pt x="191" y="207"/>
                </a:lnTo>
                <a:lnTo>
                  <a:pt x="168" y="221"/>
                </a:lnTo>
                <a:lnTo>
                  <a:pt x="160" y="224"/>
                </a:lnTo>
                <a:lnTo>
                  <a:pt x="157" y="227"/>
                </a:lnTo>
                <a:lnTo>
                  <a:pt x="150" y="227"/>
                </a:lnTo>
                <a:lnTo>
                  <a:pt x="146" y="230"/>
                </a:lnTo>
                <a:lnTo>
                  <a:pt x="141" y="233"/>
                </a:lnTo>
                <a:lnTo>
                  <a:pt x="135" y="235"/>
                </a:lnTo>
                <a:lnTo>
                  <a:pt x="132" y="239"/>
                </a:lnTo>
                <a:lnTo>
                  <a:pt x="124" y="240"/>
                </a:lnTo>
                <a:lnTo>
                  <a:pt x="118" y="242"/>
                </a:lnTo>
                <a:lnTo>
                  <a:pt x="112" y="244"/>
                </a:lnTo>
                <a:lnTo>
                  <a:pt x="103" y="243"/>
                </a:lnTo>
                <a:lnTo>
                  <a:pt x="87" y="244"/>
                </a:lnTo>
                <a:lnTo>
                  <a:pt x="83" y="246"/>
                </a:lnTo>
                <a:lnTo>
                  <a:pt x="79" y="247"/>
                </a:lnTo>
                <a:lnTo>
                  <a:pt x="73" y="244"/>
                </a:lnTo>
                <a:lnTo>
                  <a:pt x="68" y="244"/>
                </a:lnTo>
                <a:lnTo>
                  <a:pt x="60" y="240"/>
                </a:lnTo>
                <a:lnTo>
                  <a:pt x="51" y="235"/>
                </a:lnTo>
                <a:lnTo>
                  <a:pt x="44" y="229"/>
                </a:lnTo>
                <a:lnTo>
                  <a:pt x="37" y="222"/>
                </a:lnTo>
                <a:lnTo>
                  <a:pt x="30" y="214"/>
                </a:lnTo>
                <a:lnTo>
                  <a:pt x="23" y="206"/>
                </a:lnTo>
                <a:lnTo>
                  <a:pt x="14" y="192"/>
                </a:lnTo>
                <a:lnTo>
                  <a:pt x="10" y="181"/>
                </a:lnTo>
                <a:lnTo>
                  <a:pt x="4" y="170"/>
                </a:lnTo>
                <a:lnTo>
                  <a:pt x="2" y="162"/>
                </a:lnTo>
                <a:lnTo>
                  <a:pt x="0" y="151"/>
                </a:lnTo>
                <a:lnTo>
                  <a:pt x="0" y="142"/>
                </a:lnTo>
                <a:lnTo>
                  <a:pt x="2" y="136"/>
                </a:lnTo>
                <a:lnTo>
                  <a:pt x="6" y="133"/>
                </a:lnTo>
              </a:path>
            </a:pathLst>
          </a:custGeom>
          <a:solidFill>
            <a:srgbClr val="FCFEB9"/>
          </a:solidFill>
          <a:ln w="12700" cap="rnd" cmpd="sng">
            <a:solidFill>
              <a:srgbClr val="FFA040"/>
            </a:solidFill>
            <a:prstDash val="solid"/>
            <a:round/>
            <a:headEnd type="none" w="sm" len="sm"/>
            <a:tailEnd type="none" w="sm" len="sm"/>
          </a:ln>
          <a:effectLst>
            <a:outerShdw dist="71842" dir="2700000" algn="ctr" rotWithShape="0">
              <a:schemeClr val="bg2"/>
            </a:outerShdw>
          </a:effectLst>
        </p:spPr>
        <p:txBody>
          <a:bodyPr/>
          <a:lstStyle/>
          <a:p>
            <a:endParaRPr lang="en-US"/>
          </a:p>
        </p:txBody>
      </p:sp>
      <p:sp>
        <p:nvSpPr>
          <p:cNvPr id="99359" name="Freeform 549"/>
          <p:cNvSpPr>
            <a:spLocks/>
          </p:cNvSpPr>
          <p:nvPr/>
        </p:nvSpPr>
        <p:spPr bwMode="auto">
          <a:xfrm>
            <a:off x="6943725" y="3941763"/>
            <a:ext cx="452438" cy="298450"/>
          </a:xfrm>
          <a:custGeom>
            <a:avLst/>
            <a:gdLst>
              <a:gd name="T0" fmla="*/ 2147483647 w 285"/>
              <a:gd name="T1" fmla="*/ 2147483647 h 188"/>
              <a:gd name="T2" fmla="*/ 2147483647 w 285"/>
              <a:gd name="T3" fmla="*/ 2147483647 h 188"/>
              <a:gd name="T4" fmla="*/ 2147483647 w 285"/>
              <a:gd name="T5" fmla="*/ 2147483647 h 188"/>
              <a:gd name="T6" fmla="*/ 2147483647 w 285"/>
              <a:gd name="T7" fmla="*/ 2147483647 h 188"/>
              <a:gd name="T8" fmla="*/ 2147483647 w 285"/>
              <a:gd name="T9" fmla="*/ 2147483647 h 188"/>
              <a:gd name="T10" fmla="*/ 2147483647 w 285"/>
              <a:gd name="T11" fmla="*/ 2147483647 h 188"/>
              <a:gd name="T12" fmla="*/ 2147483647 w 285"/>
              <a:gd name="T13" fmla="*/ 2147483647 h 188"/>
              <a:gd name="T14" fmla="*/ 2147483647 w 285"/>
              <a:gd name="T15" fmla="*/ 2147483647 h 188"/>
              <a:gd name="T16" fmla="*/ 2147483647 w 285"/>
              <a:gd name="T17" fmla="*/ 2147483647 h 188"/>
              <a:gd name="T18" fmla="*/ 2147483647 w 285"/>
              <a:gd name="T19" fmla="*/ 2147483647 h 188"/>
              <a:gd name="T20" fmla="*/ 2147483647 w 285"/>
              <a:gd name="T21" fmla="*/ 2147483647 h 188"/>
              <a:gd name="T22" fmla="*/ 0 w 285"/>
              <a:gd name="T23" fmla="*/ 2147483647 h 188"/>
              <a:gd name="T24" fmla="*/ 2147483647 w 285"/>
              <a:gd name="T25" fmla="*/ 2147483647 h 188"/>
              <a:gd name="T26" fmla="*/ 2147483647 w 285"/>
              <a:gd name="T27" fmla="*/ 2147483647 h 188"/>
              <a:gd name="T28" fmla="*/ 2147483647 w 285"/>
              <a:gd name="T29" fmla="*/ 2147483647 h 188"/>
              <a:gd name="T30" fmla="*/ 2147483647 w 285"/>
              <a:gd name="T31" fmla="*/ 2147483647 h 188"/>
              <a:gd name="T32" fmla="*/ 2147483647 w 285"/>
              <a:gd name="T33" fmla="*/ 2147483647 h 188"/>
              <a:gd name="T34" fmla="*/ 2147483647 w 285"/>
              <a:gd name="T35" fmla="*/ 2147483647 h 188"/>
              <a:gd name="T36" fmla="*/ 2147483647 w 285"/>
              <a:gd name="T37" fmla="*/ 0 h 188"/>
              <a:gd name="T38" fmla="*/ 2147483647 w 285"/>
              <a:gd name="T39" fmla="*/ 0 h 188"/>
              <a:gd name="T40" fmla="*/ 2147483647 w 285"/>
              <a:gd name="T41" fmla="*/ 2147483647 h 188"/>
              <a:gd name="T42" fmla="*/ 2147483647 w 285"/>
              <a:gd name="T43" fmla="*/ 2147483647 h 188"/>
              <a:gd name="T44" fmla="*/ 2147483647 w 285"/>
              <a:gd name="T45" fmla="*/ 2147483647 h 188"/>
              <a:gd name="T46" fmla="*/ 2147483647 w 285"/>
              <a:gd name="T47" fmla="*/ 2147483647 h 188"/>
              <a:gd name="T48" fmla="*/ 2147483647 w 285"/>
              <a:gd name="T49" fmla="*/ 2147483647 h 188"/>
              <a:gd name="T50" fmla="*/ 2147483647 w 285"/>
              <a:gd name="T51" fmla="*/ 2147483647 h 188"/>
              <a:gd name="T52" fmla="*/ 2147483647 w 285"/>
              <a:gd name="T53" fmla="*/ 2147483647 h 188"/>
              <a:gd name="T54" fmla="*/ 2147483647 w 285"/>
              <a:gd name="T55" fmla="*/ 2147483647 h 188"/>
              <a:gd name="T56" fmla="*/ 2147483647 w 285"/>
              <a:gd name="T57" fmla="*/ 2147483647 h 188"/>
              <a:gd name="T58" fmla="*/ 2147483647 w 285"/>
              <a:gd name="T59" fmla="*/ 2147483647 h 188"/>
              <a:gd name="T60" fmla="*/ 2147483647 w 285"/>
              <a:gd name="T61" fmla="*/ 2147483647 h 188"/>
              <a:gd name="T62" fmla="*/ 2147483647 w 285"/>
              <a:gd name="T63" fmla="*/ 2147483647 h 188"/>
              <a:gd name="T64" fmla="*/ 2147483647 w 285"/>
              <a:gd name="T65" fmla="*/ 2147483647 h 188"/>
              <a:gd name="T66" fmla="*/ 2147483647 w 285"/>
              <a:gd name="T67" fmla="*/ 2147483647 h 188"/>
              <a:gd name="T68" fmla="*/ 2147483647 w 285"/>
              <a:gd name="T69" fmla="*/ 2147483647 h 188"/>
              <a:gd name="T70" fmla="*/ 2147483647 w 285"/>
              <a:gd name="T71" fmla="*/ 2147483647 h 188"/>
              <a:gd name="T72" fmla="*/ 2147483647 w 285"/>
              <a:gd name="T73" fmla="*/ 2147483647 h 188"/>
              <a:gd name="T74" fmla="*/ 2147483647 w 285"/>
              <a:gd name="T75" fmla="*/ 2147483647 h 1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5" h="188">
                <a:moveTo>
                  <a:pt x="245" y="185"/>
                </a:moveTo>
                <a:lnTo>
                  <a:pt x="229" y="179"/>
                </a:lnTo>
                <a:lnTo>
                  <a:pt x="210" y="170"/>
                </a:lnTo>
                <a:lnTo>
                  <a:pt x="189" y="165"/>
                </a:lnTo>
                <a:lnTo>
                  <a:pt x="165" y="156"/>
                </a:lnTo>
                <a:lnTo>
                  <a:pt x="124" y="149"/>
                </a:lnTo>
                <a:lnTo>
                  <a:pt x="109" y="146"/>
                </a:lnTo>
                <a:lnTo>
                  <a:pt x="96" y="146"/>
                </a:lnTo>
                <a:lnTo>
                  <a:pt x="87" y="144"/>
                </a:lnTo>
                <a:lnTo>
                  <a:pt x="80" y="145"/>
                </a:lnTo>
                <a:lnTo>
                  <a:pt x="70" y="148"/>
                </a:lnTo>
                <a:lnTo>
                  <a:pt x="60" y="144"/>
                </a:lnTo>
                <a:lnTo>
                  <a:pt x="51" y="145"/>
                </a:lnTo>
                <a:lnTo>
                  <a:pt x="43" y="148"/>
                </a:lnTo>
                <a:lnTo>
                  <a:pt x="37" y="149"/>
                </a:lnTo>
                <a:lnTo>
                  <a:pt x="29" y="154"/>
                </a:lnTo>
                <a:lnTo>
                  <a:pt x="21" y="152"/>
                </a:lnTo>
                <a:lnTo>
                  <a:pt x="15" y="152"/>
                </a:lnTo>
                <a:lnTo>
                  <a:pt x="9" y="147"/>
                </a:lnTo>
                <a:lnTo>
                  <a:pt x="5" y="140"/>
                </a:lnTo>
                <a:lnTo>
                  <a:pt x="2" y="131"/>
                </a:lnTo>
                <a:lnTo>
                  <a:pt x="1" y="123"/>
                </a:lnTo>
                <a:lnTo>
                  <a:pt x="0" y="113"/>
                </a:lnTo>
                <a:lnTo>
                  <a:pt x="0" y="100"/>
                </a:lnTo>
                <a:lnTo>
                  <a:pt x="0" y="89"/>
                </a:lnTo>
                <a:lnTo>
                  <a:pt x="2" y="74"/>
                </a:lnTo>
                <a:lnTo>
                  <a:pt x="6" y="56"/>
                </a:lnTo>
                <a:lnTo>
                  <a:pt x="9" y="48"/>
                </a:lnTo>
                <a:lnTo>
                  <a:pt x="14" y="37"/>
                </a:lnTo>
                <a:lnTo>
                  <a:pt x="19" y="29"/>
                </a:lnTo>
                <a:lnTo>
                  <a:pt x="23" y="23"/>
                </a:lnTo>
                <a:lnTo>
                  <a:pt x="32" y="16"/>
                </a:lnTo>
                <a:lnTo>
                  <a:pt x="44" y="10"/>
                </a:lnTo>
                <a:lnTo>
                  <a:pt x="52" y="7"/>
                </a:lnTo>
                <a:lnTo>
                  <a:pt x="65" y="4"/>
                </a:lnTo>
                <a:lnTo>
                  <a:pt x="76" y="2"/>
                </a:lnTo>
                <a:lnTo>
                  <a:pt x="87" y="1"/>
                </a:lnTo>
                <a:lnTo>
                  <a:pt x="97" y="0"/>
                </a:lnTo>
                <a:lnTo>
                  <a:pt x="104" y="2"/>
                </a:lnTo>
                <a:lnTo>
                  <a:pt x="114" y="0"/>
                </a:lnTo>
                <a:lnTo>
                  <a:pt x="123" y="0"/>
                </a:lnTo>
                <a:lnTo>
                  <a:pt x="132" y="1"/>
                </a:lnTo>
                <a:lnTo>
                  <a:pt x="142" y="2"/>
                </a:lnTo>
                <a:lnTo>
                  <a:pt x="151" y="4"/>
                </a:lnTo>
                <a:lnTo>
                  <a:pt x="160" y="5"/>
                </a:lnTo>
                <a:lnTo>
                  <a:pt x="187" y="11"/>
                </a:lnTo>
                <a:lnTo>
                  <a:pt x="195" y="14"/>
                </a:lnTo>
                <a:lnTo>
                  <a:pt x="199" y="13"/>
                </a:lnTo>
                <a:lnTo>
                  <a:pt x="204" y="18"/>
                </a:lnTo>
                <a:lnTo>
                  <a:pt x="209" y="19"/>
                </a:lnTo>
                <a:lnTo>
                  <a:pt x="215" y="21"/>
                </a:lnTo>
                <a:lnTo>
                  <a:pt x="221" y="22"/>
                </a:lnTo>
                <a:lnTo>
                  <a:pt x="226" y="23"/>
                </a:lnTo>
                <a:lnTo>
                  <a:pt x="232" y="28"/>
                </a:lnTo>
                <a:lnTo>
                  <a:pt x="237" y="30"/>
                </a:lnTo>
                <a:lnTo>
                  <a:pt x="244" y="32"/>
                </a:lnTo>
                <a:lnTo>
                  <a:pt x="249" y="39"/>
                </a:lnTo>
                <a:lnTo>
                  <a:pt x="262" y="49"/>
                </a:lnTo>
                <a:lnTo>
                  <a:pt x="267" y="50"/>
                </a:lnTo>
                <a:lnTo>
                  <a:pt x="270" y="53"/>
                </a:lnTo>
                <a:lnTo>
                  <a:pt x="272" y="59"/>
                </a:lnTo>
                <a:lnTo>
                  <a:pt x="276" y="63"/>
                </a:lnTo>
                <a:lnTo>
                  <a:pt x="279" y="70"/>
                </a:lnTo>
                <a:lnTo>
                  <a:pt x="282" y="81"/>
                </a:lnTo>
                <a:lnTo>
                  <a:pt x="283" y="88"/>
                </a:lnTo>
                <a:lnTo>
                  <a:pt x="284" y="98"/>
                </a:lnTo>
                <a:lnTo>
                  <a:pt x="284" y="109"/>
                </a:lnTo>
                <a:lnTo>
                  <a:pt x="283" y="120"/>
                </a:lnTo>
                <a:lnTo>
                  <a:pt x="279" y="137"/>
                </a:lnTo>
                <a:lnTo>
                  <a:pt x="276" y="147"/>
                </a:lnTo>
                <a:lnTo>
                  <a:pt x="272" y="159"/>
                </a:lnTo>
                <a:lnTo>
                  <a:pt x="269" y="167"/>
                </a:lnTo>
                <a:lnTo>
                  <a:pt x="263" y="177"/>
                </a:lnTo>
                <a:lnTo>
                  <a:pt x="256" y="184"/>
                </a:lnTo>
                <a:lnTo>
                  <a:pt x="251" y="187"/>
                </a:lnTo>
                <a:lnTo>
                  <a:pt x="245" y="185"/>
                </a:lnTo>
              </a:path>
            </a:pathLst>
          </a:custGeom>
          <a:solidFill>
            <a:srgbClr val="FCFEB9"/>
          </a:solidFill>
          <a:ln w="12700" cap="rnd" cmpd="sng">
            <a:solidFill>
              <a:srgbClr val="FFA040"/>
            </a:solidFill>
            <a:prstDash val="solid"/>
            <a:round/>
            <a:headEnd type="none" w="sm" len="sm"/>
            <a:tailEnd type="none" w="sm" len="sm"/>
          </a:ln>
          <a:effectLst>
            <a:outerShdw dist="71842" dir="2700000" algn="ctr" rotWithShape="0">
              <a:schemeClr val="bg2"/>
            </a:outerShdw>
          </a:effectLst>
        </p:spPr>
        <p:txBody>
          <a:bodyPr/>
          <a:lstStyle/>
          <a:p>
            <a:endParaRPr lang="en-US"/>
          </a:p>
        </p:txBody>
      </p:sp>
      <p:sp>
        <p:nvSpPr>
          <p:cNvPr id="99360" name="Freeform 550"/>
          <p:cNvSpPr>
            <a:spLocks/>
          </p:cNvSpPr>
          <p:nvPr/>
        </p:nvSpPr>
        <p:spPr bwMode="auto">
          <a:xfrm>
            <a:off x="6591300" y="4092575"/>
            <a:ext cx="441325" cy="396875"/>
          </a:xfrm>
          <a:custGeom>
            <a:avLst/>
            <a:gdLst>
              <a:gd name="T0" fmla="*/ 2147483647 w 278"/>
              <a:gd name="T1" fmla="*/ 2147483647 h 250"/>
              <a:gd name="T2" fmla="*/ 2147483647 w 278"/>
              <a:gd name="T3" fmla="*/ 2147483647 h 250"/>
              <a:gd name="T4" fmla="*/ 2147483647 w 278"/>
              <a:gd name="T5" fmla="*/ 2147483647 h 250"/>
              <a:gd name="T6" fmla="*/ 2147483647 w 278"/>
              <a:gd name="T7" fmla="*/ 2147483647 h 250"/>
              <a:gd name="T8" fmla="*/ 2147483647 w 278"/>
              <a:gd name="T9" fmla="*/ 2147483647 h 250"/>
              <a:gd name="T10" fmla="*/ 2147483647 w 278"/>
              <a:gd name="T11" fmla="*/ 2147483647 h 250"/>
              <a:gd name="T12" fmla="*/ 2147483647 w 278"/>
              <a:gd name="T13" fmla="*/ 2147483647 h 250"/>
              <a:gd name="T14" fmla="*/ 2147483647 w 278"/>
              <a:gd name="T15" fmla="*/ 2147483647 h 250"/>
              <a:gd name="T16" fmla="*/ 2147483647 w 278"/>
              <a:gd name="T17" fmla="*/ 2147483647 h 250"/>
              <a:gd name="T18" fmla="*/ 2147483647 w 278"/>
              <a:gd name="T19" fmla="*/ 2147483647 h 250"/>
              <a:gd name="T20" fmla="*/ 2147483647 w 278"/>
              <a:gd name="T21" fmla="*/ 2147483647 h 250"/>
              <a:gd name="T22" fmla="*/ 2147483647 w 278"/>
              <a:gd name="T23" fmla="*/ 2147483647 h 250"/>
              <a:gd name="T24" fmla="*/ 2147483647 w 278"/>
              <a:gd name="T25" fmla="*/ 2147483647 h 250"/>
              <a:gd name="T26" fmla="*/ 2147483647 w 278"/>
              <a:gd name="T27" fmla="*/ 2147483647 h 250"/>
              <a:gd name="T28" fmla="*/ 2147483647 w 278"/>
              <a:gd name="T29" fmla="*/ 2147483647 h 250"/>
              <a:gd name="T30" fmla="*/ 2147483647 w 278"/>
              <a:gd name="T31" fmla="*/ 2147483647 h 250"/>
              <a:gd name="T32" fmla="*/ 2147483647 w 278"/>
              <a:gd name="T33" fmla="*/ 2147483647 h 250"/>
              <a:gd name="T34" fmla="*/ 2147483647 w 278"/>
              <a:gd name="T35" fmla="*/ 2147483647 h 250"/>
              <a:gd name="T36" fmla="*/ 2147483647 w 278"/>
              <a:gd name="T37" fmla="*/ 2147483647 h 250"/>
              <a:gd name="T38" fmla="*/ 2147483647 w 278"/>
              <a:gd name="T39" fmla="*/ 2147483647 h 250"/>
              <a:gd name="T40" fmla="*/ 2147483647 w 278"/>
              <a:gd name="T41" fmla="*/ 2147483647 h 250"/>
              <a:gd name="T42" fmla="*/ 2147483647 w 278"/>
              <a:gd name="T43" fmla="*/ 2147483647 h 250"/>
              <a:gd name="T44" fmla="*/ 2147483647 w 278"/>
              <a:gd name="T45" fmla="*/ 2147483647 h 250"/>
              <a:gd name="T46" fmla="*/ 2147483647 w 278"/>
              <a:gd name="T47" fmla="*/ 2147483647 h 250"/>
              <a:gd name="T48" fmla="*/ 2147483647 w 278"/>
              <a:gd name="T49" fmla="*/ 2147483647 h 250"/>
              <a:gd name="T50" fmla="*/ 2147483647 w 278"/>
              <a:gd name="T51" fmla="*/ 2147483647 h 250"/>
              <a:gd name="T52" fmla="*/ 2147483647 w 278"/>
              <a:gd name="T53" fmla="*/ 2147483647 h 250"/>
              <a:gd name="T54" fmla="*/ 2147483647 w 278"/>
              <a:gd name="T55" fmla="*/ 2147483647 h 250"/>
              <a:gd name="T56" fmla="*/ 2147483647 w 278"/>
              <a:gd name="T57" fmla="*/ 2147483647 h 250"/>
              <a:gd name="T58" fmla="*/ 2147483647 w 278"/>
              <a:gd name="T59" fmla="*/ 2147483647 h 250"/>
              <a:gd name="T60" fmla="*/ 0 w 278"/>
              <a:gd name="T61" fmla="*/ 2147483647 h 250"/>
              <a:gd name="T62" fmla="*/ 2147483647 w 278"/>
              <a:gd name="T63" fmla="*/ 2147483647 h 250"/>
              <a:gd name="T64" fmla="*/ 2147483647 w 278"/>
              <a:gd name="T65" fmla="*/ 2147483647 h 250"/>
              <a:gd name="T66" fmla="*/ 2147483647 w 278"/>
              <a:gd name="T67" fmla="*/ 2147483647 h 250"/>
              <a:gd name="T68" fmla="*/ 2147483647 w 278"/>
              <a:gd name="T69" fmla="*/ 2147483647 h 250"/>
              <a:gd name="T70" fmla="*/ 2147483647 w 278"/>
              <a:gd name="T71" fmla="*/ 2147483647 h 250"/>
              <a:gd name="T72" fmla="*/ 2147483647 w 278"/>
              <a:gd name="T73" fmla="*/ 0 h 250"/>
              <a:gd name="T74" fmla="*/ 2147483647 w 278"/>
              <a:gd name="T75" fmla="*/ 2147483647 h 2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78" h="250">
                <a:moveTo>
                  <a:pt x="81" y="2"/>
                </a:moveTo>
                <a:lnTo>
                  <a:pt x="93" y="16"/>
                </a:lnTo>
                <a:lnTo>
                  <a:pt x="107" y="31"/>
                </a:lnTo>
                <a:lnTo>
                  <a:pt x="123" y="46"/>
                </a:lnTo>
                <a:lnTo>
                  <a:pt x="141" y="64"/>
                </a:lnTo>
                <a:lnTo>
                  <a:pt x="174" y="88"/>
                </a:lnTo>
                <a:lnTo>
                  <a:pt x="186" y="98"/>
                </a:lnTo>
                <a:lnTo>
                  <a:pt x="197" y="103"/>
                </a:lnTo>
                <a:lnTo>
                  <a:pt x="206" y="109"/>
                </a:lnTo>
                <a:lnTo>
                  <a:pt x="213" y="111"/>
                </a:lnTo>
                <a:lnTo>
                  <a:pt x="222" y="114"/>
                </a:lnTo>
                <a:lnTo>
                  <a:pt x="229" y="121"/>
                </a:lnTo>
                <a:lnTo>
                  <a:pt x="238" y="123"/>
                </a:lnTo>
                <a:lnTo>
                  <a:pt x="246" y="125"/>
                </a:lnTo>
                <a:lnTo>
                  <a:pt x="253" y="127"/>
                </a:lnTo>
                <a:lnTo>
                  <a:pt x="262" y="127"/>
                </a:lnTo>
                <a:lnTo>
                  <a:pt x="267" y="130"/>
                </a:lnTo>
                <a:lnTo>
                  <a:pt x="274" y="133"/>
                </a:lnTo>
                <a:lnTo>
                  <a:pt x="277" y="140"/>
                </a:lnTo>
                <a:lnTo>
                  <a:pt x="277" y="149"/>
                </a:lnTo>
                <a:lnTo>
                  <a:pt x="276" y="158"/>
                </a:lnTo>
                <a:lnTo>
                  <a:pt x="274" y="166"/>
                </a:lnTo>
                <a:lnTo>
                  <a:pt x="270" y="175"/>
                </a:lnTo>
                <a:lnTo>
                  <a:pt x="265" y="187"/>
                </a:lnTo>
                <a:lnTo>
                  <a:pt x="260" y="197"/>
                </a:lnTo>
                <a:lnTo>
                  <a:pt x="251" y="209"/>
                </a:lnTo>
                <a:lnTo>
                  <a:pt x="239" y="223"/>
                </a:lnTo>
                <a:lnTo>
                  <a:pt x="233" y="230"/>
                </a:lnTo>
                <a:lnTo>
                  <a:pt x="223" y="237"/>
                </a:lnTo>
                <a:lnTo>
                  <a:pt x="216" y="242"/>
                </a:lnTo>
                <a:lnTo>
                  <a:pt x="210" y="246"/>
                </a:lnTo>
                <a:lnTo>
                  <a:pt x="200" y="249"/>
                </a:lnTo>
                <a:lnTo>
                  <a:pt x="185" y="248"/>
                </a:lnTo>
                <a:lnTo>
                  <a:pt x="176" y="248"/>
                </a:lnTo>
                <a:lnTo>
                  <a:pt x="164" y="245"/>
                </a:lnTo>
                <a:lnTo>
                  <a:pt x="153" y="242"/>
                </a:lnTo>
                <a:lnTo>
                  <a:pt x="143" y="238"/>
                </a:lnTo>
                <a:lnTo>
                  <a:pt x="134" y="234"/>
                </a:lnTo>
                <a:lnTo>
                  <a:pt x="128" y="230"/>
                </a:lnTo>
                <a:lnTo>
                  <a:pt x="118" y="228"/>
                </a:lnTo>
                <a:lnTo>
                  <a:pt x="110" y="223"/>
                </a:lnTo>
                <a:lnTo>
                  <a:pt x="102" y="218"/>
                </a:lnTo>
                <a:lnTo>
                  <a:pt x="93" y="211"/>
                </a:lnTo>
                <a:lnTo>
                  <a:pt x="86" y="207"/>
                </a:lnTo>
                <a:lnTo>
                  <a:pt x="79" y="202"/>
                </a:lnTo>
                <a:lnTo>
                  <a:pt x="58" y="185"/>
                </a:lnTo>
                <a:lnTo>
                  <a:pt x="51" y="179"/>
                </a:lnTo>
                <a:lnTo>
                  <a:pt x="47" y="177"/>
                </a:lnTo>
                <a:lnTo>
                  <a:pt x="45" y="171"/>
                </a:lnTo>
                <a:lnTo>
                  <a:pt x="41" y="167"/>
                </a:lnTo>
                <a:lnTo>
                  <a:pt x="37" y="164"/>
                </a:lnTo>
                <a:lnTo>
                  <a:pt x="32" y="160"/>
                </a:lnTo>
                <a:lnTo>
                  <a:pt x="27" y="158"/>
                </a:lnTo>
                <a:lnTo>
                  <a:pt x="24" y="151"/>
                </a:lnTo>
                <a:lnTo>
                  <a:pt x="20" y="146"/>
                </a:lnTo>
                <a:lnTo>
                  <a:pt x="16" y="141"/>
                </a:lnTo>
                <a:lnTo>
                  <a:pt x="13" y="132"/>
                </a:lnTo>
                <a:lnTo>
                  <a:pt x="6" y="118"/>
                </a:lnTo>
                <a:lnTo>
                  <a:pt x="3" y="115"/>
                </a:lnTo>
                <a:lnTo>
                  <a:pt x="1" y="111"/>
                </a:lnTo>
                <a:lnTo>
                  <a:pt x="2" y="104"/>
                </a:lnTo>
                <a:lnTo>
                  <a:pt x="0" y="100"/>
                </a:lnTo>
                <a:lnTo>
                  <a:pt x="0" y="91"/>
                </a:lnTo>
                <a:lnTo>
                  <a:pt x="2" y="81"/>
                </a:lnTo>
                <a:lnTo>
                  <a:pt x="5" y="73"/>
                </a:lnTo>
                <a:lnTo>
                  <a:pt x="9" y="64"/>
                </a:lnTo>
                <a:lnTo>
                  <a:pt x="13" y="54"/>
                </a:lnTo>
                <a:lnTo>
                  <a:pt x="19" y="45"/>
                </a:lnTo>
                <a:lnTo>
                  <a:pt x="29" y="31"/>
                </a:lnTo>
                <a:lnTo>
                  <a:pt x="37" y="23"/>
                </a:lnTo>
                <a:lnTo>
                  <a:pt x="46" y="14"/>
                </a:lnTo>
                <a:lnTo>
                  <a:pt x="53" y="9"/>
                </a:lnTo>
                <a:lnTo>
                  <a:pt x="62" y="3"/>
                </a:lnTo>
                <a:lnTo>
                  <a:pt x="70" y="0"/>
                </a:lnTo>
                <a:lnTo>
                  <a:pt x="76" y="0"/>
                </a:lnTo>
                <a:lnTo>
                  <a:pt x="81" y="2"/>
                </a:lnTo>
              </a:path>
            </a:pathLst>
          </a:custGeom>
          <a:solidFill>
            <a:srgbClr val="FCFEB9"/>
          </a:solidFill>
          <a:ln w="12700" cap="rnd" cmpd="sng">
            <a:solidFill>
              <a:srgbClr val="FFA040"/>
            </a:solidFill>
            <a:prstDash val="solid"/>
            <a:round/>
            <a:headEnd type="none" w="sm" len="sm"/>
            <a:tailEnd type="none" w="sm" len="sm"/>
          </a:ln>
          <a:effectLst>
            <a:outerShdw dist="71842" dir="2700000" algn="ctr" rotWithShape="0">
              <a:schemeClr val="bg2"/>
            </a:outerShdw>
          </a:effectLst>
        </p:spPr>
        <p:txBody>
          <a:bodyPr/>
          <a:lstStyle/>
          <a:p>
            <a:endParaRPr lang="en-US"/>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723900"/>
            <a:ext cx="7772400" cy="723900"/>
          </a:xfrm>
          <a:effectLst>
            <a:outerShdw dist="53882" dir="2700000" algn="ctr" rotWithShape="0">
              <a:schemeClr val="bg2"/>
            </a:outerShdw>
          </a:effectLst>
        </p:spPr>
        <p:txBody>
          <a:bodyPr lIns="92075" tIns="46038" rIns="92075" bIns="46038"/>
          <a:lstStyle/>
          <a:p>
            <a:pPr>
              <a:defRPr/>
            </a:pPr>
            <a:r>
              <a:rPr lang="en-US"/>
              <a:t>Parasites of Beef Cattle</a:t>
            </a:r>
            <a:br>
              <a:rPr lang="en-US"/>
            </a:br>
            <a:r>
              <a:rPr lang="en-US" sz="3200">
                <a:solidFill>
                  <a:schemeClr val="tx1"/>
                </a:solidFill>
              </a:rPr>
              <a:t>Life Cycle of Cattle Grubs</a:t>
            </a:r>
            <a:r>
              <a:rPr lang="en-US"/>
              <a:t> </a:t>
            </a:r>
          </a:p>
        </p:txBody>
      </p:sp>
      <p:pic>
        <p:nvPicPr>
          <p:cNvPr id="10035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89125"/>
            <a:ext cx="8140700" cy="495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56" name="Rectangle 4"/>
          <p:cNvSpPr>
            <a:spLocks noChangeArrowheads="1"/>
          </p:cNvSpPr>
          <p:nvPr/>
        </p:nvSpPr>
        <p:spPr bwMode="auto">
          <a:xfrm>
            <a:off x="746125" y="4137025"/>
            <a:ext cx="2092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atin typeface="Arial Narrow" pitchFamily="34" charset="0"/>
              </a:rPr>
              <a:t>Eggs hatch and larvae penetrate skin</a:t>
            </a:r>
          </a:p>
        </p:txBody>
      </p:sp>
      <p:sp>
        <p:nvSpPr>
          <p:cNvPr id="100357" name="Line 5"/>
          <p:cNvSpPr>
            <a:spLocks noChangeShapeType="1"/>
          </p:cNvSpPr>
          <p:nvPr/>
        </p:nvSpPr>
        <p:spPr bwMode="auto">
          <a:xfrm flipV="1">
            <a:off x="2382838" y="3460750"/>
            <a:ext cx="485775" cy="157163"/>
          </a:xfrm>
          <a:prstGeom prst="line">
            <a:avLst/>
          </a:prstGeom>
          <a:noFill/>
          <a:ln w="50800">
            <a:solidFill>
              <a:schemeClr val="bg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58" name="Oval 6"/>
          <p:cNvSpPr>
            <a:spLocks noChangeArrowheads="1"/>
          </p:cNvSpPr>
          <p:nvPr/>
        </p:nvSpPr>
        <p:spPr bwMode="auto">
          <a:xfrm>
            <a:off x="2943225" y="3409950"/>
            <a:ext cx="80963" cy="90488"/>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59" name="Rectangle 7"/>
          <p:cNvSpPr>
            <a:spLocks noChangeArrowheads="1"/>
          </p:cNvSpPr>
          <p:nvPr/>
        </p:nvSpPr>
        <p:spPr bwMode="auto">
          <a:xfrm>
            <a:off x="860425" y="5718175"/>
            <a:ext cx="2092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atin typeface="Arial Narrow" pitchFamily="34" charset="0"/>
              </a:rPr>
              <a:t>Adult flies lay eggs on hair</a:t>
            </a:r>
          </a:p>
        </p:txBody>
      </p:sp>
      <p:sp>
        <p:nvSpPr>
          <p:cNvPr id="100360" name="Arc 8"/>
          <p:cNvSpPr>
            <a:spLocks/>
          </p:cNvSpPr>
          <p:nvPr/>
        </p:nvSpPr>
        <p:spPr bwMode="auto">
          <a:xfrm>
            <a:off x="2476500" y="3552825"/>
            <a:ext cx="590550" cy="1630363"/>
          </a:xfrm>
          <a:custGeom>
            <a:avLst/>
            <a:gdLst>
              <a:gd name="T0" fmla="*/ 2147483647 w 21600"/>
              <a:gd name="T1" fmla="*/ 0 h 22546"/>
              <a:gd name="T2" fmla="*/ 0 w 21600"/>
              <a:gd name="T3" fmla="*/ 2147483647 h 22546"/>
              <a:gd name="T4" fmla="*/ 0 w 21600"/>
              <a:gd name="T5" fmla="*/ 2147483647 h 22546"/>
              <a:gd name="T6" fmla="*/ 0 60000 65536"/>
              <a:gd name="T7" fmla="*/ 0 60000 65536"/>
              <a:gd name="T8" fmla="*/ 0 60000 65536"/>
            </a:gdLst>
            <a:ahLst/>
            <a:cxnLst>
              <a:cxn ang="T6">
                <a:pos x="T0" y="T1"/>
              </a:cxn>
              <a:cxn ang="T7">
                <a:pos x="T2" y="T3"/>
              </a:cxn>
              <a:cxn ang="T8">
                <a:pos x="T4" y="T5"/>
              </a:cxn>
            </a:cxnLst>
            <a:rect l="0" t="0" r="r" b="b"/>
            <a:pathLst>
              <a:path w="21600" h="22546" fill="none" extrusionOk="0">
                <a:moveTo>
                  <a:pt x="21579" y="-1"/>
                </a:moveTo>
                <a:cubicBezTo>
                  <a:pt x="21593" y="315"/>
                  <a:pt x="21600" y="630"/>
                  <a:pt x="21600" y="946"/>
                </a:cubicBezTo>
                <a:cubicBezTo>
                  <a:pt x="21600" y="12875"/>
                  <a:pt x="11929" y="22545"/>
                  <a:pt x="0" y="22546"/>
                </a:cubicBezTo>
              </a:path>
              <a:path w="21600" h="22546" stroke="0" extrusionOk="0">
                <a:moveTo>
                  <a:pt x="21579" y="-1"/>
                </a:moveTo>
                <a:cubicBezTo>
                  <a:pt x="21593" y="315"/>
                  <a:pt x="21600" y="630"/>
                  <a:pt x="21600" y="946"/>
                </a:cubicBezTo>
                <a:cubicBezTo>
                  <a:pt x="21600" y="12875"/>
                  <a:pt x="11929" y="22545"/>
                  <a:pt x="0" y="22546"/>
                </a:cubicBezTo>
                <a:lnTo>
                  <a:pt x="0" y="946"/>
                </a:lnTo>
                <a:lnTo>
                  <a:pt x="21579" y="-1"/>
                </a:lnTo>
                <a:close/>
              </a:path>
            </a:pathLst>
          </a:custGeom>
          <a:noFill/>
          <a:ln w="50800" cap="rnd">
            <a:solidFill>
              <a:schemeClr val="bg2"/>
            </a:solidFill>
            <a:round/>
            <a:headEnd type="stealth" w="med" len="lg"/>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1" name="Oval 9"/>
          <p:cNvSpPr>
            <a:spLocks noChangeArrowheads="1"/>
          </p:cNvSpPr>
          <p:nvPr/>
        </p:nvSpPr>
        <p:spPr bwMode="auto">
          <a:xfrm>
            <a:off x="3808413" y="2243138"/>
            <a:ext cx="68262" cy="666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2" name="Oval 10"/>
          <p:cNvSpPr>
            <a:spLocks noChangeArrowheads="1"/>
          </p:cNvSpPr>
          <p:nvPr/>
        </p:nvSpPr>
        <p:spPr bwMode="auto">
          <a:xfrm>
            <a:off x="4003675" y="2371725"/>
            <a:ext cx="68263" cy="666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3" name="Oval 11"/>
          <p:cNvSpPr>
            <a:spLocks noChangeArrowheads="1"/>
          </p:cNvSpPr>
          <p:nvPr/>
        </p:nvSpPr>
        <p:spPr bwMode="auto">
          <a:xfrm>
            <a:off x="4256088" y="2295525"/>
            <a:ext cx="68262" cy="666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4" name="Oval 12"/>
          <p:cNvSpPr>
            <a:spLocks noChangeArrowheads="1"/>
          </p:cNvSpPr>
          <p:nvPr/>
        </p:nvSpPr>
        <p:spPr bwMode="auto">
          <a:xfrm>
            <a:off x="4265613" y="2500313"/>
            <a:ext cx="68262" cy="666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5" name="Oval 13"/>
          <p:cNvSpPr>
            <a:spLocks noChangeArrowheads="1"/>
          </p:cNvSpPr>
          <p:nvPr/>
        </p:nvSpPr>
        <p:spPr bwMode="auto">
          <a:xfrm>
            <a:off x="4470400" y="2405063"/>
            <a:ext cx="68263" cy="666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6" name="Oval 14"/>
          <p:cNvSpPr>
            <a:spLocks noChangeArrowheads="1"/>
          </p:cNvSpPr>
          <p:nvPr/>
        </p:nvSpPr>
        <p:spPr bwMode="auto">
          <a:xfrm>
            <a:off x="4641850" y="2395538"/>
            <a:ext cx="68263" cy="666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7" name="Arc 15"/>
          <p:cNvSpPr>
            <a:spLocks/>
          </p:cNvSpPr>
          <p:nvPr/>
        </p:nvSpPr>
        <p:spPr bwMode="auto">
          <a:xfrm>
            <a:off x="3119438" y="2552700"/>
            <a:ext cx="1566862" cy="8572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50800" cap="rnd">
            <a:solidFill>
              <a:schemeClr val="bg2"/>
            </a:solidFill>
            <a:round/>
            <a:headEnd type="stealth" w="med" len="lg"/>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8" name="Arc 16"/>
          <p:cNvSpPr>
            <a:spLocks/>
          </p:cNvSpPr>
          <p:nvPr/>
        </p:nvSpPr>
        <p:spPr bwMode="auto">
          <a:xfrm>
            <a:off x="3109913" y="2647950"/>
            <a:ext cx="1214437" cy="7620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50800" cap="rnd">
            <a:solidFill>
              <a:schemeClr val="bg2"/>
            </a:solidFill>
            <a:round/>
            <a:headEnd type="stealth" w="med" len="lg"/>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69" name="Arc 17"/>
          <p:cNvSpPr>
            <a:spLocks/>
          </p:cNvSpPr>
          <p:nvPr/>
        </p:nvSpPr>
        <p:spPr bwMode="auto">
          <a:xfrm>
            <a:off x="3082925" y="2533650"/>
            <a:ext cx="957263" cy="876300"/>
          </a:xfrm>
          <a:custGeom>
            <a:avLst/>
            <a:gdLst>
              <a:gd name="T0" fmla="*/ 2147483647 w 22652"/>
              <a:gd name="T1" fmla="*/ 0 h 21600"/>
              <a:gd name="T2" fmla="*/ 0 w 22652"/>
              <a:gd name="T3" fmla="*/ 2147483647 h 21600"/>
              <a:gd name="T4" fmla="*/ 2147483647 w 22652"/>
              <a:gd name="T5" fmla="*/ 0 h 21600"/>
              <a:gd name="T6" fmla="*/ 0 60000 65536"/>
              <a:gd name="T7" fmla="*/ 0 60000 65536"/>
              <a:gd name="T8" fmla="*/ 0 60000 65536"/>
            </a:gdLst>
            <a:ahLst/>
            <a:cxnLst>
              <a:cxn ang="T6">
                <a:pos x="T0" y="T1"/>
              </a:cxn>
              <a:cxn ang="T7">
                <a:pos x="T2" y="T3"/>
              </a:cxn>
              <a:cxn ang="T8">
                <a:pos x="T4" y="T5"/>
              </a:cxn>
            </a:cxnLst>
            <a:rect l="0" t="0" r="r" b="b"/>
            <a:pathLst>
              <a:path w="22652" h="21600" fill="none" extrusionOk="0">
                <a:moveTo>
                  <a:pt x="22652" y="0"/>
                </a:moveTo>
                <a:cubicBezTo>
                  <a:pt x="22652" y="11929"/>
                  <a:pt x="12981" y="21600"/>
                  <a:pt x="1052" y="21600"/>
                </a:cubicBezTo>
                <a:cubicBezTo>
                  <a:pt x="701" y="21600"/>
                  <a:pt x="350" y="21591"/>
                  <a:pt x="-1" y="21574"/>
                </a:cubicBezTo>
              </a:path>
              <a:path w="22652" h="21600" stroke="0" extrusionOk="0">
                <a:moveTo>
                  <a:pt x="22652" y="0"/>
                </a:moveTo>
                <a:cubicBezTo>
                  <a:pt x="22652" y="11929"/>
                  <a:pt x="12981" y="21600"/>
                  <a:pt x="1052" y="21600"/>
                </a:cubicBezTo>
                <a:cubicBezTo>
                  <a:pt x="701" y="21600"/>
                  <a:pt x="350" y="21591"/>
                  <a:pt x="-1" y="21574"/>
                </a:cubicBezTo>
                <a:lnTo>
                  <a:pt x="1052" y="0"/>
                </a:lnTo>
                <a:lnTo>
                  <a:pt x="22652" y="0"/>
                </a:lnTo>
                <a:close/>
              </a:path>
            </a:pathLst>
          </a:custGeom>
          <a:noFill/>
          <a:ln w="50800" cap="rnd">
            <a:solidFill>
              <a:schemeClr val="bg2"/>
            </a:solidFill>
            <a:round/>
            <a:headEnd type="stealth" w="med" len="lg"/>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70" name="Arc 18"/>
          <p:cNvSpPr>
            <a:spLocks/>
          </p:cNvSpPr>
          <p:nvPr/>
        </p:nvSpPr>
        <p:spPr bwMode="auto">
          <a:xfrm>
            <a:off x="3157538" y="2381250"/>
            <a:ext cx="690562" cy="1014413"/>
          </a:xfrm>
          <a:custGeom>
            <a:avLst/>
            <a:gdLst>
              <a:gd name="T0" fmla="*/ 2147483647 w 21600"/>
              <a:gd name="T1" fmla="*/ 0 h 21599"/>
              <a:gd name="T2" fmla="*/ 2147483647 w 21600"/>
              <a:gd name="T3" fmla="*/ 2147483647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21600" y="0"/>
                </a:moveTo>
                <a:cubicBezTo>
                  <a:pt x="21600" y="11871"/>
                  <a:pt x="12019" y="21517"/>
                  <a:pt x="149" y="21599"/>
                </a:cubicBezTo>
              </a:path>
              <a:path w="21600" h="21599" stroke="0" extrusionOk="0">
                <a:moveTo>
                  <a:pt x="21600" y="0"/>
                </a:moveTo>
                <a:cubicBezTo>
                  <a:pt x="21600" y="11871"/>
                  <a:pt x="12019" y="21517"/>
                  <a:pt x="149" y="21599"/>
                </a:cubicBezTo>
                <a:lnTo>
                  <a:pt x="0" y="0"/>
                </a:lnTo>
                <a:lnTo>
                  <a:pt x="21600" y="0"/>
                </a:lnTo>
                <a:close/>
              </a:path>
            </a:pathLst>
          </a:custGeom>
          <a:noFill/>
          <a:ln w="50800" cap="rnd">
            <a:solidFill>
              <a:schemeClr val="bg2"/>
            </a:solidFill>
            <a:round/>
            <a:headEnd type="stealth" w="med" len="lg"/>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71" name="Rectangle 19"/>
          <p:cNvSpPr>
            <a:spLocks noChangeArrowheads="1"/>
          </p:cNvSpPr>
          <p:nvPr/>
        </p:nvSpPr>
        <p:spPr bwMode="auto">
          <a:xfrm>
            <a:off x="1660525" y="2212975"/>
            <a:ext cx="2092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r"/>
            <a:r>
              <a:rPr lang="en-US">
                <a:latin typeface="Arial Narrow" pitchFamily="34" charset="0"/>
              </a:rPr>
              <a:t>Larvae migrate through tissue to back</a:t>
            </a:r>
          </a:p>
        </p:txBody>
      </p:sp>
      <p:sp>
        <p:nvSpPr>
          <p:cNvPr id="100372" name="Rectangle 20"/>
          <p:cNvSpPr>
            <a:spLocks noChangeArrowheads="1"/>
          </p:cNvSpPr>
          <p:nvPr/>
        </p:nvSpPr>
        <p:spPr bwMode="auto">
          <a:xfrm>
            <a:off x="5775325" y="3089275"/>
            <a:ext cx="20923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atin typeface="Arial Narrow" pitchFamily="34" charset="0"/>
              </a:rPr>
              <a:t>Larvae under skin of back with breathing hole</a:t>
            </a:r>
          </a:p>
        </p:txBody>
      </p:sp>
      <p:sp>
        <p:nvSpPr>
          <p:cNvPr id="100373" name="Oval 21"/>
          <p:cNvSpPr>
            <a:spLocks noChangeArrowheads="1"/>
          </p:cNvSpPr>
          <p:nvPr/>
        </p:nvSpPr>
        <p:spPr bwMode="auto">
          <a:xfrm>
            <a:off x="4867275" y="2409825"/>
            <a:ext cx="90488" cy="95250"/>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74" name="Line 22"/>
          <p:cNvSpPr>
            <a:spLocks noChangeShapeType="1"/>
          </p:cNvSpPr>
          <p:nvPr/>
        </p:nvSpPr>
        <p:spPr bwMode="auto">
          <a:xfrm flipH="1" flipV="1">
            <a:off x="4975225" y="2460625"/>
            <a:ext cx="1138238" cy="147638"/>
          </a:xfrm>
          <a:prstGeom prst="line">
            <a:avLst/>
          </a:prstGeom>
          <a:noFill/>
          <a:ln w="50800">
            <a:solidFill>
              <a:schemeClr val="bg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75" name="Arc 23"/>
          <p:cNvSpPr>
            <a:spLocks/>
          </p:cNvSpPr>
          <p:nvPr/>
        </p:nvSpPr>
        <p:spPr bwMode="auto">
          <a:xfrm>
            <a:off x="4951413" y="2635250"/>
            <a:ext cx="1163637" cy="2609850"/>
          </a:xfrm>
          <a:custGeom>
            <a:avLst/>
            <a:gdLst>
              <a:gd name="T0" fmla="*/ 0 w 21630"/>
              <a:gd name="T1" fmla="*/ 0 h 21600"/>
              <a:gd name="T2" fmla="*/ 2147483647 w 21630"/>
              <a:gd name="T3" fmla="*/ 2147483647 h 21600"/>
              <a:gd name="T4" fmla="*/ 2147483647 w 2163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30" h="21600" fill="none" extrusionOk="0">
                <a:moveTo>
                  <a:pt x="0" y="0"/>
                </a:moveTo>
                <a:cubicBezTo>
                  <a:pt x="10" y="0"/>
                  <a:pt x="20" y="-1"/>
                  <a:pt x="30" y="0"/>
                </a:cubicBezTo>
                <a:cubicBezTo>
                  <a:pt x="11959" y="0"/>
                  <a:pt x="21630" y="9670"/>
                  <a:pt x="21630" y="21600"/>
                </a:cubicBezTo>
              </a:path>
              <a:path w="21630" h="21600" stroke="0" extrusionOk="0">
                <a:moveTo>
                  <a:pt x="0" y="0"/>
                </a:moveTo>
                <a:cubicBezTo>
                  <a:pt x="10" y="0"/>
                  <a:pt x="20" y="-1"/>
                  <a:pt x="30" y="0"/>
                </a:cubicBezTo>
                <a:cubicBezTo>
                  <a:pt x="11959" y="0"/>
                  <a:pt x="21630" y="9670"/>
                  <a:pt x="21630" y="21600"/>
                </a:cubicBezTo>
                <a:lnTo>
                  <a:pt x="30" y="21600"/>
                </a:lnTo>
                <a:lnTo>
                  <a:pt x="0" y="0"/>
                </a:lnTo>
                <a:close/>
              </a:path>
            </a:pathLst>
          </a:custGeom>
          <a:noFill/>
          <a:ln w="50800" cap="rnd">
            <a:solidFill>
              <a:schemeClr val="bg2"/>
            </a:solidFill>
            <a:round/>
            <a:headEnd type="none" w="sm" len="sm"/>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76" name="Rectangle 24"/>
          <p:cNvSpPr>
            <a:spLocks noChangeArrowheads="1"/>
          </p:cNvSpPr>
          <p:nvPr/>
        </p:nvSpPr>
        <p:spPr bwMode="auto">
          <a:xfrm>
            <a:off x="3314700" y="5432425"/>
            <a:ext cx="2438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r"/>
            <a:r>
              <a:rPr lang="en-US">
                <a:latin typeface="Arial Narrow" pitchFamily="34" charset="0"/>
              </a:rPr>
              <a:t>Larvae fall to ground and pupate in soil. Adult fly emerges from pupa</a:t>
            </a:r>
          </a:p>
        </p:txBody>
      </p:sp>
      <p:sp>
        <p:nvSpPr>
          <p:cNvPr id="100377" name="Line 25"/>
          <p:cNvSpPr>
            <a:spLocks noChangeShapeType="1"/>
          </p:cNvSpPr>
          <p:nvPr/>
        </p:nvSpPr>
        <p:spPr bwMode="auto">
          <a:xfrm flipH="1">
            <a:off x="2614613" y="5314950"/>
            <a:ext cx="3081337" cy="0"/>
          </a:xfrm>
          <a:prstGeom prst="line">
            <a:avLst/>
          </a:prstGeom>
          <a:noFill/>
          <a:ln w="50800">
            <a:solidFill>
              <a:schemeClr val="bg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52450" y="742950"/>
            <a:ext cx="7772400" cy="742950"/>
          </a:xfrm>
          <a:effectLst>
            <a:outerShdw dist="53882" dir="2700000" algn="ctr" rotWithShape="0">
              <a:schemeClr val="bg2"/>
            </a:outerShdw>
          </a:effectLst>
        </p:spPr>
        <p:txBody>
          <a:bodyPr lIns="92075" tIns="46038" rIns="92075" bIns="46038"/>
          <a:lstStyle/>
          <a:p>
            <a:pPr>
              <a:defRPr/>
            </a:pPr>
            <a:r>
              <a:rPr lang="en-US"/>
              <a:t>Parasites of Beef Cattle</a:t>
            </a:r>
            <a:br>
              <a:rPr lang="en-US"/>
            </a:br>
            <a:r>
              <a:rPr lang="en-US" sz="3200">
                <a:solidFill>
                  <a:schemeClr val="tx1"/>
                </a:solidFill>
              </a:rPr>
              <a:t>Life Cycle of Lice</a:t>
            </a:r>
          </a:p>
        </p:txBody>
      </p:sp>
      <p:pic>
        <p:nvPicPr>
          <p:cNvPr id="101379"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1830388"/>
            <a:ext cx="809625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80" name="Line 4"/>
          <p:cNvSpPr>
            <a:spLocks noChangeShapeType="1"/>
          </p:cNvSpPr>
          <p:nvPr/>
        </p:nvSpPr>
        <p:spPr bwMode="auto">
          <a:xfrm>
            <a:off x="4195763" y="2990850"/>
            <a:ext cx="2128837" cy="0"/>
          </a:xfrm>
          <a:prstGeom prst="line">
            <a:avLst/>
          </a:prstGeom>
          <a:noFill/>
          <a:ln w="50800">
            <a:solidFill>
              <a:srgbClr val="FFFF00"/>
            </a:solidFill>
            <a:round/>
            <a:headEnd type="none" w="sm" len="sm"/>
            <a:tailEnd type="stealth" w="med" len="lg"/>
          </a:ln>
          <a:effectLst>
            <a:outerShdw dist="53882"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01381" name="Line 5"/>
          <p:cNvSpPr>
            <a:spLocks noChangeShapeType="1"/>
          </p:cNvSpPr>
          <p:nvPr/>
        </p:nvSpPr>
        <p:spPr bwMode="auto">
          <a:xfrm flipH="1">
            <a:off x="5700713" y="3509963"/>
            <a:ext cx="842962" cy="0"/>
          </a:xfrm>
          <a:prstGeom prst="line">
            <a:avLst/>
          </a:prstGeom>
          <a:noFill/>
          <a:ln w="50800">
            <a:solidFill>
              <a:srgbClr val="FFFF00"/>
            </a:solidFill>
            <a:round/>
            <a:headEnd type="none" w="sm" len="sm"/>
            <a:tailEnd type="stealth" w="med" len="lg"/>
          </a:ln>
          <a:effectLst>
            <a:outerShdw dist="53882"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01382" name="Line 6"/>
          <p:cNvSpPr>
            <a:spLocks noChangeShapeType="1"/>
          </p:cNvSpPr>
          <p:nvPr/>
        </p:nvSpPr>
        <p:spPr bwMode="auto">
          <a:xfrm flipH="1">
            <a:off x="3852863" y="3509963"/>
            <a:ext cx="1214437" cy="0"/>
          </a:xfrm>
          <a:prstGeom prst="line">
            <a:avLst/>
          </a:prstGeom>
          <a:noFill/>
          <a:ln w="50800">
            <a:solidFill>
              <a:srgbClr val="FFFF00"/>
            </a:solidFill>
            <a:round/>
            <a:headEnd type="none" w="sm" len="sm"/>
            <a:tailEnd type="stealth" w="med" len="lg"/>
          </a:ln>
          <a:effectLst>
            <a:outerShdw dist="53882"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5063" name="Rectangle 7"/>
          <p:cNvSpPr>
            <a:spLocks noChangeArrowheads="1"/>
          </p:cNvSpPr>
          <p:nvPr/>
        </p:nvSpPr>
        <p:spPr bwMode="auto">
          <a:xfrm>
            <a:off x="4213225" y="2303463"/>
            <a:ext cx="1997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defRPr/>
            </a:pPr>
            <a:r>
              <a:rPr lang="en-US">
                <a:effectLst>
                  <a:outerShdw blurRad="38100" dist="38100" dir="2700000" algn="tl">
                    <a:srgbClr val="666633"/>
                  </a:outerShdw>
                </a:effectLst>
                <a:latin typeface="Arial Narrow" pitchFamily="34" charset="0"/>
              </a:rPr>
              <a:t>Adults lay eggs cemented to hairs</a:t>
            </a:r>
          </a:p>
        </p:txBody>
      </p:sp>
      <p:sp>
        <p:nvSpPr>
          <p:cNvPr id="45064" name="Rectangle 8"/>
          <p:cNvSpPr>
            <a:spLocks noChangeArrowheads="1"/>
          </p:cNvSpPr>
          <p:nvPr/>
        </p:nvSpPr>
        <p:spPr bwMode="auto">
          <a:xfrm>
            <a:off x="5519738" y="3810000"/>
            <a:ext cx="1733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defRPr/>
            </a:pPr>
            <a:r>
              <a:rPr lang="en-US" dirty="0">
                <a:effectLst>
                  <a:outerShdw blurRad="38100" dist="38100" dir="2700000" algn="tl">
                    <a:srgbClr val="666633"/>
                  </a:outerShdw>
                </a:effectLst>
                <a:latin typeface="Arial Narrow" pitchFamily="34" charset="0"/>
              </a:rPr>
              <a:t>Eggs hatch to nymphs</a:t>
            </a:r>
          </a:p>
        </p:txBody>
      </p:sp>
      <p:sp>
        <p:nvSpPr>
          <p:cNvPr id="45065" name="Rectangle 9"/>
          <p:cNvSpPr>
            <a:spLocks noChangeArrowheads="1"/>
          </p:cNvSpPr>
          <p:nvPr/>
        </p:nvSpPr>
        <p:spPr bwMode="auto">
          <a:xfrm>
            <a:off x="3009900" y="3978275"/>
            <a:ext cx="2324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defRPr/>
            </a:pPr>
            <a:r>
              <a:rPr lang="en-US" dirty="0">
                <a:effectLst>
                  <a:outerShdw blurRad="38100" dist="38100" dir="2700000" algn="tl">
                    <a:srgbClr val="666633"/>
                  </a:outerShdw>
                </a:effectLst>
                <a:latin typeface="Arial Narrow" pitchFamily="34" charset="0"/>
              </a:rPr>
              <a:t>Nymphs feed and molt 3 times to become adults</a:t>
            </a: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733550"/>
            <a:ext cx="518160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7" name="Rectangle 3"/>
          <p:cNvSpPr>
            <a:spLocks noGrp="1" noChangeArrowheads="1"/>
          </p:cNvSpPr>
          <p:nvPr>
            <p:ph type="title"/>
          </p:nvPr>
        </p:nvSpPr>
        <p:spPr>
          <a:xfrm>
            <a:off x="552450" y="723900"/>
            <a:ext cx="7772400" cy="762000"/>
          </a:xfrm>
          <a:effectLst>
            <a:outerShdw dist="53882" dir="2700000" algn="ctr" rotWithShape="0">
              <a:schemeClr val="bg2"/>
            </a:outerShdw>
          </a:effectLst>
        </p:spPr>
        <p:txBody>
          <a:bodyPr lIns="92075" tIns="46038" rIns="92075" bIns="46038"/>
          <a:lstStyle/>
          <a:p>
            <a:pPr>
              <a:defRPr/>
            </a:pPr>
            <a:r>
              <a:rPr lang="en-US"/>
              <a:t>Strategic Parasite Control</a:t>
            </a:r>
            <a:br>
              <a:rPr lang="en-US"/>
            </a:br>
            <a:r>
              <a:rPr lang="en-US" sz="3200">
                <a:solidFill>
                  <a:schemeClr val="tx1"/>
                </a:solidFill>
              </a:rPr>
              <a:t>Best Treatment Timing in the South</a:t>
            </a:r>
          </a:p>
        </p:txBody>
      </p:sp>
      <p:sp>
        <p:nvSpPr>
          <p:cNvPr id="102404" name="Rectangle 4"/>
          <p:cNvSpPr>
            <a:spLocks noChangeArrowheads="1"/>
          </p:cNvSpPr>
          <p:nvPr/>
        </p:nvSpPr>
        <p:spPr bwMode="auto">
          <a:xfrm>
            <a:off x="5495925" y="1752600"/>
            <a:ext cx="1457325" cy="750888"/>
          </a:xfrm>
          <a:prstGeom prst="rect">
            <a:avLst/>
          </a:prstGeom>
          <a:solidFill>
            <a:srgbClr val="D5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05" name="Rectangle 5"/>
          <p:cNvSpPr>
            <a:spLocks noChangeArrowheads="1"/>
          </p:cNvSpPr>
          <p:nvPr/>
        </p:nvSpPr>
        <p:spPr bwMode="auto">
          <a:xfrm>
            <a:off x="5438775" y="1795463"/>
            <a:ext cx="1628775"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sz="2400" b="1">
                <a:solidFill>
                  <a:schemeClr val="bg2"/>
                </a:solidFill>
                <a:latin typeface="Arial Narrow" pitchFamily="34" charset="0"/>
              </a:rPr>
              <a:t>IVOMEC</a:t>
            </a:r>
          </a:p>
          <a:p>
            <a:pPr algn="ctr"/>
            <a:r>
              <a:rPr lang="en-US" b="1">
                <a:solidFill>
                  <a:schemeClr val="bg2"/>
                </a:solidFill>
                <a:latin typeface="Arial Narrow" pitchFamily="34" charset="0"/>
              </a:rPr>
              <a:t>Fall</a:t>
            </a:r>
          </a:p>
        </p:txBody>
      </p:sp>
      <p:sp>
        <p:nvSpPr>
          <p:cNvPr id="102406" name="Rectangle 6"/>
          <p:cNvSpPr>
            <a:spLocks noChangeArrowheads="1"/>
          </p:cNvSpPr>
          <p:nvPr/>
        </p:nvSpPr>
        <p:spPr bwMode="auto">
          <a:xfrm>
            <a:off x="3924300" y="1752600"/>
            <a:ext cx="1457325" cy="779463"/>
          </a:xfrm>
          <a:prstGeom prst="rect">
            <a:avLst/>
          </a:prstGeom>
          <a:solidFill>
            <a:srgbClr val="D5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07" name="Rectangle 7"/>
          <p:cNvSpPr>
            <a:spLocks noChangeArrowheads="1"/>
          </p:cNvSpPr>
          <p:nvPr/>
        </p:nvSpPr>
        <p:spPr bwMode="auto">
          <a:xfrm>
            <a:off x="2333625" y="1762125"/>
            <a:ext cx="1457325" cy="755650"/>
          </a:xfrm>
          <a:prstGeom prst="rect">
            <a:avLst/>
          </a:prstGeom>
          <a:solidFill>
            <a:srgbClr val="D5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08" name="Rectangle 8"/>
          <p:cNvSpPr>
            <a:spLocks noChangeArrowheads="1"/>
          </p:cNvSpPr>
          <p:nvPr/>
        </p:nvSpPr>
        <p:spPr bwMode="auto">
          <a:xfrm>
            <a:off x="2252663" y="1766888"/>
            <a:ext cx="1628775"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sz="2400" b="1">
                <a:solidFill>
                  <a:schemeClr val="bg2"/>
                </a:solidFill>
                <a:latin typeface="Arial Narrow" pitchFamily="34" charset="0"/>
              </a:rPr>
              <a:t>IVOMEC</a:t>
            </a:r>
          </a:p>
          <a:p>
            <a:pPr algn="ctr"/>
            <a:r>
              <a:rPr lang="en-US" b="1">
                <a:solidFill>
                  <a:schemeClr val="bg2"/>
                </a:solidFill>
                <a:latin typeface="Arial Narrow" pitchFamily="34" charset="0"/>
              </a:rPr>
              <a:t>Spring</a:t>
            </a:r>
          </a:p>
        </p:txBody>
      </p:sp>
      <p:sp>
        <p:nvSpPr>
          <p:cNvPr id="102409" name="Rectangle 9"/>
          <p:cNvSpPr>
            <a:spLocks noChangeArrowheads="1"/>
          </p:cNvSpPr>
          <p:nvPr/>
        </p:nvSpPr>
        <p:spPr bwMode="auto">
          <a:xfrm>
            <a:off x="3829050" y="1776413"/>
            <a:ext cx="1628775"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sz="2400" b="1">
                <a:solidFill>
                  <a:schemeClr val="bg2"/>
                </a:solidFill>
                <a:latin typeface="Arial Narrow" pitchFamily="34" charset="0"/>
              </a:rPr>
              <a:t>IVOMEC</a:t>
            </a:r>
          </a:p>
          <a:p>
            <a:pPr algn="ctr"/>
            <a:r>
              <a:rPr lang="en-US" b="1">
                <a:solidFill>
                  <a:schemeClr val="bg2"/>
                </a:solidFill>
                <a:latin typeface="Arial Narrow" pitchFamily="34" charset="0"/>
              </a:rPr>
              <a:t>Summer</a:t>
            </a:r>
          </a:p>
        </p:txBody>
      </p:sp>
      <p:sp>
        <p:nvSpPr>
          <p:cNvPr id="102410" name="Rectangle 10"/>
          <p:cNvSpPr>
            <a:spLocks noChangeArrowheads="1"/>
          </p:cNvSpPr>
          <p:nvPr/>
        </p:nvSpPr>
        <p:spPr bwMode="auto">
          <a:xfrm>
            <a:off x="1549400" y="3084513"/>
            <a:ext cx="523875" cy="23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r>
              <a:rPr lang="en-US" sz="1600" b="1"/>
              <a:t>200</a:t>
            </a:r>
          </a:p>
          <a:p>
            <a:pPr algn="r"/>
            <a:endParaRPr lang="en-US" sz="1400" b="1"/>
          </a:p>
          <a:p>
            <a:pPr algn="r"/>
            <a:endParaRPr lang="en-US" sz="1400" b="1"/>
          </a:p>
          <a:p>
            <a:pPr algn="r"/>
            <a:r>
              <a:rPr lang="en-US" sz="1600" b="1"/>
              <a:t>150</a:t>
            </a:r>
          </a:p>
          <a:p>
            <a:pPr algn="r"/>
            <a:endParaRPr lang="en-US" sz="1400" b="1"/>
          </a:p>
          <a:p>
            <a:pPr algn="r"/>
            <a:endParaRPr lang="en-US" sz="1400" b="1"/>
          </a:p>
          <a:p>
            <a:pPr algn="r"/>
            <a:r>
              <a:rPr lang="en-US" sz="1600" b="1"/>
              <a:t>100</a:t>
            </a:r>
          </a:p>
          <a:p>
            <a:pPr algn="r"/>
            <a:endParaRPr lang="en-US" sz="1400" b="1"/>
          </a:p>
          <a:p>
            <a:pPr algn="r"/>
            <a:endParaRPr lang="en-US" sz="1400" b="1"/>
          </a:p>
          <a:p>
            <a:pPr algn="r"/>
            <a:r>
              <a:rPr lang="en-US" sz="1600" b="1"/>
              <a:t>50</a:t>
            </a:r>
          </a:p>
        </p:txBody>
      </p:sp>
      <p:sp>
        <p:nvSpPr>
          <p:cNvPr id="102411" name="Rectangle 11"/>
          <p:cNvSpPr>
            <a:spLocks noChangeArrowheads="1"/>
          </p:cNvSpPr>
          <p:nvPr/>
        </p:nvSpPr>
        <p:spPr bwMode="auto">
          <a:xfrm rot="-5400000">
            <a:off x="399257" y="4085431"/>
            <a:ext cx="2033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2000" b="1"/>
              <a:t>#Worms x 1000</a:t>
            </a:r>
          </a:p>
        </p:txBody>
      </p:sp>
      <p:sp>
        <p:nvSpPr>
          <p:cNvPr id="102412" name="Rectangle 12"/>
          <p:cNvSpPr>
            <a:spLocks noChangeArrowheads="1"/>
          </p:cNvSpPr>
          <p:nvPr/>
        </p:nvSpPr>
        <p:spPr bwMode="auto">
          <a:xfrm>
            <a:off x="1981200" y="5715000"/>
            <a:ext cx="5338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b="1">
                <a:latin typeface="Arial Narrow" pitchFamily="34" charset="0"/>
              </a:rPr>
              <a:t>JAN  FEB  MAR  APR  MAY  JUN  JUL AUG  SEP  OCT  NOV  DEC</a:t>
            </a: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28650" y="552450"/>
            <a:ext cx="7772400" cy="781050"/>
          </a:xfrm>
          <a:effectLst>
            <a:outerShdw dist="53882" dir="2700000" algn="ctr" rotWithShape="0">
              <a:schemeClr val="bg2"/>
            </a:outerShdw>
          </a:effectLst>
        </p:spPr>
        <p:txBody>
          <a:bodyPr lIns="92075" tIns="46038" rIns="92075" bIns="46038"/>
          <a:lstStyle/>
          <a:p>
            <a:pPr>
              <a:defRPr/>
            </a:pPr>
            <a:r>
              <a:rPr lang="en-US"/>
              <a:t>Parasites of Beef Cattle</a:t>
            </a:r>
          </a:p>
        </p:txBody>
      </p:sp>
      <p:sp>
        <p:nvSpPr>
          <p:cNvPr id="103427" name="Rectangle 3"/>
          <p:cNvSpPr>
            <a:spLocks noChangeArrowheads="1"/>
          </p:cNvSpPr>
          <p:nvPr/>
        </p:nvSpPr>
        <p:spPr bwMode="auto">
          <a:xfrm>
            <a:off x="1443038" y="2039938"/>
            <a:ext cx="1050925" cy="6889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28" name="Line 4"/>
          <p:cNvSpPr>
            <a:spLocks noChangeShapeType="1"/>
          </p:cNvSpPr>
          <p:nvPr/>
        </p:nvSpPr>
        <p:spPr bwMode="auto">
          <a:xfrm>
            <a:off x="457200" y="2955925"/>
            <a:ext cx="0" cy="2586038"/>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29" name="Line 5"/>
          <p:cNvSpPr>
            <a:spLocks noChangeShapeType="1"/>
          </p:cNvSpPr>
          <p:nvPr/>
        </p:nvSpPr>
        <p:spPr bwMode="auto">
          <a:xfrm>
            <a:off x="436563" y="4106863"/>
            <a:ext cx="8154987" cy="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0" name="Line 6"/>
          <p:cNvSpPr>
            <a:spLocks noChangeShapeType="1"/>
          </p:cNvSpPr>
          <p:nvPr/>
        </p:nvSpPr>
        <p:spPr bwMode="auto">
          <a:xfrm>
            <a:off x="436563" y="4579938"/>
            <a:ext cx="8154987" cy="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1" name="Line 7"/>
          <p:cNvSpPr>
            <a:spLocks noChangeShapeType="1"/>
          </p:cNvSpPr>
          <p:nvPr/>
        </p:nvSpPr>
        <p:spPr bwMode="auto">
          <a:xfrm>
            <a:off x="436563" y="5073650"/>
            <a:ext cx="8154987" cy="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2" name="Line 8"/>
          <p:cNvSpPr>
            <a:spLocks noChangeShapeType="1"/>
          </p:cNvSpPr>
          <p:nvPr/>
        </p:nvSpPr>
        <p:spPr bwMode="auto">
          <a:xfrm>
            <a:off x="455613" y="5508625"/>
            <a:ext cx="8154987" cy="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3" name="Line 9"/>
          <p:cNvSpPr>
            <a:spLocks noChangeShapeType="1"/>
          </p:cNvSpPr>
          <p:nvPr/>
        </p:nvSpPr>
        <p:spPr bwMode="auto">
          <a:xfrm>
            <a:off x="1428750" y="2041525"/>
            <a:ext cx="0" cy="3463925"/>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4" name="Line 10"/>
          <p:cNvSpPr>
            <a:spLocks noChangeShapeType="1"/>
          </p:cNvSpPr>
          <p:nvPr/>
        </p:nvSpPr>
        <p:spPr bwMode="auto">
          <a:xfrm>
            <a:off x="2443163" y="2060575"/>
            <a:ext cx="0" cy="3463925"/>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5" name="Line 11"/>
          <p:cNvSpPr>
            <a:spLocks noChangeShapeType="1"/>
          </p:cNvSpPr>
          <p:nvPr/>
        </p:nvSpPr>
        <p:spPr bwMode="auto">
          <a:xfrm>
            <a:off x="4364038" y="2079625"/>
            <a:ext cx="0" cy="3406775"/>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6" name="Line 12"/>
          <p:cNvSpPr>
            <a:spLocks noChangeShapeType="1"/>
          </p:cNvSpPr>
          <p:nvPr/>
        </p:nvSpPr>
        <p:spPr bwMode="auto">
          <a:xfrm>
            <a:off x="5440363" y="2060575"/>
            <a:ext cx="0" cy="3425825"/>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7" name="Line 13"/>
          <p:cNvSpPr>
            <a:spLocks noChangeShapeType="1"/>
          </p:cNvSpPr>
          <p:nvPr/>
        </p:nvSpPr>
        <p:spPr bwMode="auto">
          <a:xfrm>
            <a:off x="6608763" y="2041525"/>
            <a:ext cx="1587" cy="3463925"/>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8" name="Line 14"/>
          <p:cNvSpPr>
            <a:spLocks noChangeShapeType="1"/>
          </p:cNvSpPr>
          <p:nvPr/>
        </p:nvSpPr>
        <p:spPr bwMode="auto">
          <a:xfrm>
            <a:off x="7618413" y="2079625"/>
            <a:ext cx="1587" cy="3425825"/>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9" name="Line 15"/>
          <p:cNvSpPr>
            <a:spLocks noChangeShapeType="1"/>
          </p:cNvSpPr>
          <p:nvPr/>
        </p:nvSpPr>
        <p:spPr bwMode="auto">
          <a:xfrm>
            <a:off x="8616950" y="2955925"/>
            <a:ext cx="0" cy="2586038"/>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40" name="Rectangle 16"/>
          <p:cNvSpPr>
            <a:spLocks noChangeArrowheads="1"/>
          </p:cNvSpPr>
          <p:nvPr/>
        </p:nvSpPr>
        <p:spPr bwMode="auto">
          <a:xfrm>
            <a:off x="457200" y="2800350"/>
            <a:ext cx="968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b="1">
                <a:solidFill>
                  <a:schemeClr val="tx2"/>
                </a:solidFill>
                <a:latin typeface="Arial Narrow" pitchFamily="34" charset="0"/>
              </a:rPr>
              <a:t>Externals</a:t>
            </a:r>
          </a:p>
        </p:txBody>
      </p:sp>
      <p:sp>
        <p:nvSpPr>
          <p:cNvPr id="103441" name="Rectangle 17"/>
          <p:cNvSpPr>
            <a:spLocks noChangeArrowheads="1"/>
          </p:cNvSpPr>
          <p:nvPr/>
        </p:nvSpPr>
        <p:spPr bwMode="auto">
          <a:xfrm>
            <a:off x="533400" y="3421063"/>
            <a:ext cx="814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a:latin typeface="Arial Narrow" pitchFamily="34" charset="0"/>
              </a:rPr>
              <a:t>Horn Fly</a:t>
            </a:r>
          </a:p>
        </p:txBody>
      </p:sp>
      <p:sp>
        <p:nvSpPr>
          <p:cNvPr id="103442" name="Rectangle 18"/>
          <p:cNvSpPr>
            <a:spLocks noChangeArrowheads="1"/>
          </p:cNvSpPr>
          <p:nvPr/>
        </p:nvSpPr>
        <p:spPr bwMode="auto">
          <a:xfrm>
            <a:off x="1454150" y="3248025"/>
            <a:ext cx="952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2000" b="1">
                <a:solidFill>
                  <a:schemeClr val="tx2"/>
                </a:solidFill>
              </a:rPr>
              <a:t>Yes</a:t>
            </a:r>
          </a:p>
          <a:p>
            <a:pPr algn="ctr"/>
            <a:r>
              <a:rPr lang="en-US" sz="1600" b="1">
                <a:solidFill>
                  <a:schemeClr val="tx2"/>
                </a:solidFill>
              </a:rPr>
              <a:t>(7 days)</a:t>
            </a:r>
          </a:p>
        </p:txBody>
      </p:sp>
      <p:sp>
        <p:nvSpPr>
          <p:cNvPr id="103443" name="Rectangle 19"/>
          <p:cNvSpPr>
            <a:spLocks noChangeArrowheads="1"/>
          </p:cNvSpPr>
          <p:nvPr/>
        </p:nvSpPr>
        <p:spPr bwMode="auto">
          <a:xfrm>
            <a:off x="2633663" y="3344863"/>
            <a:ext cx="4921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900"/>
              <a:t>No</a:t>
            </a:r>
          </a:p>
        </p:txBody>
      </p:sp>
      <p:sp>
        <p:nvSpPr>
          <p:cNvPr id="103444" name="Rectangle 20"/>
          <p:cNvSpPr>
            <a:spLocks noChangeArrowheads="1"/>
          </p:cNvSpPr>
          <p:nvPr/>
        </p:nvSpPr>
        <p:spPr bwMode="auto">
          <a:xfrm>
            <a:off x="3341688" y="3208338"/>
            <a:ext cx="10985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2000" b="1">
                <a:solidFill>
                  <a:schemeClr val="tx2"/>
                </a:solidFill>
              </a:rPr>
              <a:t>Yes</a:t>
            </a:r>
          </a:p>
          <a:p>
            <a:pPr algn="ctr"/>
            <a:r>
              <a:rPr lang="en-US" b="1">
                <a:solidFill>
                  <a:schemeClr val="tx2"/>
                </a:solidFill>
              </a:rPr>
              <a:t>(up to </a:t>
            </a:r>
          </a:p>
          <a:p>
            <a:pPr algn="ctr"/>
            <a:r>
              <a:rPr lang="en-US" b="1">
                <a:solidFill>
                  <a:schemeClr val="tx2"/>
                </a:solidFill>
              </a:rPr>
              <a:t>28 days)</a:t>
            </a:r>
          </a:p>
        </p:txBody>
      </p:sp>
      <p:sp>
        <p:nvSpPr>
          <p:cNvPr id="103445" name="Rectangle 21"/>
          <p:cNvSpPr>
            <a:spLocks noChangeArrowheads="1"/>
          </p:cNvSpPr>
          <p:nvPr/>
        </p:nvSpPr>
        <p:spPr bwMode="auto">
          <a:xfrm>
            <a:off x="4632325" y="3325813"/>
            <a:ext cx="4921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900"/>
              <a:t>No</a:t>
            </a:r>
          </a:p>
        </p:txBody>
      </p:sp>
      <p:sp>
        <p:nvSpPr>
          <p:cNvPr id="103446" name="Rectangle 22"/>
          <p:cNvSpPr>
            <a:spLocks noChangeArrowheads="1"/>
          </p:cNvSpPr>
          <p:nvPr/>
        </p:nvSpPr>
        <p:spPr bwMode="auto">
          <a:xfrm>
            <a:off x="5689600" y="3287713"/>
            <a:ext cx="4921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900"/>
              <a:t>No</a:t>
            </a:r>
          </a:p>
        </p:txBody>
      </p:sp>
      <p:sp>
        <p:nvSpPr>
          <p:cNvPr id="103447" name="Rectangle 23"/>
          <p:cNvSpPr>
            <a:spLocks noChangeArrowheads="1"/>
          </p:cNvSpPr>
          <p:nvPr/>
        </p:nvSpPr>
        <p:spPr bwMode="auto">
          <a:xfrm>
            <a:off x="6638925" y="3248025"/>
            <a:ext cx="952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2000" b="1">
                <a:solidFill>
                  <a:schemeClr val="tx2"/>
                </a:solidFill>
              </a:rPr>
              <a:t>Yes</a:t>
            </a:r>
          </a:p>
          <a:p>
            <a:pPr algn="ctr"/>
            <a:r>
              <a:rPr lang="en-US" sz="1600" b="1">
                <a:solidFill>
                  <a:schemeClr val="tx2"/>
                </a:solidFill>
              </a:rPr>
              <a:t>(7 days)</a:t>
            </a:r>
          </a:p>
        </p:txBody>
      </p:sp>
      <p:sp>
        <p:nvSpPr>
          <p:cNvPr id="103448" name="Rectangle 24"/>
          <p:cNvSpPr>
            <a:spLocks noChangeArrowheads="1"/>
          </p:cNvSpPr>
          <p:nvPr/>
        </p:nvSpPr>
        <p:spPr bwMode="auto">
          <a:xfrm>
            <a:off x="7827963" y="3325813"/>
            <a:ext cx="4921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900"/>
              <a:t>No</a:t>
            </a:r>
          </a:p>
        </p:txBody>
      </p:sp>
      <p:sp>
        <p:nvSpPr>
          <p:cNvPr id="103449" name="Rectangle 25"/>
          <p:cNvSpPr>
            <a:spLocks noChangeArrowheads="1"/>
          </p:cNvSpPr>
          <p:nvPr/>
        </p:nvSpPr>
        <p:spPr bwMode="auto">
          <a:xfrm>
            <a:off x="552450" y="4067175"/>
            <a:ext cx="8239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600">
                <a:latin typeface="Arial Narrow" pitchFamily="34" charset="0"/>
              </a:rPr>
              <a:t>Sucking </a:t>
            </a:r>
          </a:p>
          <a:p>
            <a:pPr algn="ctr"/>
            <a:r>
              <a:rPr lang="en-US" sz="1600">
                <a:latin typeface="Arial Narrow" pitchFamily="34" charset="0"/>
              </a:rPr>
              <a:t>Lice</a:t>
            </a:r>
          </a:p>
        </p:txBody>
      </p:sp>
      <p:sp>
        <p:nvSpPr>
          <p:cNvPr id="103450" name="Rectangle 26"/>
          <p:cNvSpPr>
            <a:spLocks noChangeArrowheads="1"/>
          </p:cNvSpPr>
          <p:nvPr/>
        </p:nvSpPr>
        <p:spPr bwMode="auto">
          <a:xfrm>
            <a:off x="1552575" y="4140200"/>
            <a:ext cx="636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2000" b="1">
                <a:solidFill>
                  <a:schemeClr val="tx2"/>
                </a:solidFill>
              </a:rPr>
              <a:t>Yes</a:t>
            </a:r>
          </a:p>
        </p:txBody>
      </p:sp>
      <p:sp>
        <p:nvSpPr>
          <p:cNvPr id="103451" name="Rectangle 27"/>
          <p:cNvSpPr>
            <a:spLocks noChangeArrowheads="1"/>
          </p:cNvSpPr>
          <p:nvPr/>
        </p:nvSpPr>
        <p:spPr bwMode="auto">
          <a:xfrm>
            <a:off x="2508250" y="4140200"/>
            <a:ext cx="636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2000" b="1">
                <a:solidFill>
                  <a:schemeClr val="tx2"/>
                </a:solidFill>
              </a:rPr>
              <a:t>Yes</a:t>
            </a:r>
          </a:p>
        </p:txBody>
      </p:sp>
      <p:sp>
        <p:nvSpPr>
          <p:cNvPr id="103452" name="Rectangle 28"/>
          <p:cNvSpPr>
            <a:spLocks noChangeArrowheads="1"/>
          </p:cNvSpPr>
          <p:nvPr/>
        </p:nvSpPr>
        <p:spPr bwMode="auto">
          <a:xfrm>
            <a:off x="3508375" y="4140200"/>
            <a:ext cx="636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2000" b="1">
                <a:solidFill>
                  <a:schemeClr val="tx2"/>
                </a:solidFill>
              </a:rPr>
              <a:t>Yes</a:t>
            </a:r>
          </a:p>
        </p:txBody>
      </p:sp>
      <p:sp>
        <p:nvSpPr>
          <p:cNvPr id="103453" name="Rectangle 29"/>
          <p:cNvSpPr>
            <a:spLocks noChangeArrowheads="1"/>
          </p:cNvSpPr>
          <p:nvPr/>
        </p:nvSpPr>
        <p:spPr bwMode="auto">
          <a:xfrm>
            <a:off x="4621213" y="4140200"/>
            <a:ext cx="636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2000" b="1">
                <a:solidFill>
                  <a:schemeClr val="tx2"/>
                </a:solidFill>
              </a:rPr>
              <a:t>Yes</a:t>
            </a:r>
          </a:p>
        </p:txBody>
      </p:sp>
      <p:sp>
        <p:nvSpPr>
          <p:cNvPr id="103454" name="Rectangle 30"/>
          <p:cNvSpPr>
            <a:spLocks noChangeArrowheads="1"/>
          </p:cNvSpPr>
          <p:nvPr/>
        </p:nvSpPr>
        <p:spPr bwMode="auto">
          <a:xfrm>
            <a:off x="5678488" y="4140200"/>
            <a:ext cx="636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2000" b="1">
                <a:solidFill>
                  <a:schemeClr val="tx2"/>
                </a:solidFill>
              </a:rPr>
              <a:t>Yes</a:t>
            </a:r>
          </a:p>
        </p:txBody>
      </p:sp>
      <p:sp>
        <p:nvSpPr>
          <p:cNvPr id="103455" name="Rectangle 31"/>
          <p:cNvSpPr>
            <a:spLocks noChangeArrowheads="1"/>
          </p:cNvSpPr>
          <p:nvPr/>
        </p:nvSpPr>
        <p:spPr bwMode="auto">
          <a:xfrm>
            <a:off x="6784975" y="4140200"/>
            <a:ext cx="636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2000" b="1">
                <a:solidFill>
                  <a:schemeClr val="tx2"/>
                </a:solidFill>
              </a:rPr>
              <a:t>Yes</a:t>
            </a:r>
          </a:p>
        </p:txBody>
      </p:sp>
      <p:sp>
        <p:nvSpPr>
          <p:cNvPr id="103456" name="Rectangle 32"/>
          <p:cNvSpPr>
            <a:spLocks noChangeArrowheads="1"/>
          </p:cNvSpPr>
          <p:nvPr/>
        </p:nvSpPr>
        <p:spPr bwMode="auto">
          <a:xfrm>
            <a:off x="7847013" y="4162425"/>
            <a:ext cx="4921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900"/>
              <a:t>No</a:t>
            </a:r>
          </a:p>
        </p:txBody>
      </p:sp>
      <p:sp>
        <p:nvSpPr>
          <p:cNvPr id="103457" name="Rectangle 33"/>
          <p:cNvSpPr>
            <a:spLocks noChangeArrowheads="1"/>
          </p:cNvSpPr>
          <p:nvPr/>
        </p:nvSpPr>
        <p:spPr bwMode="auto">
          <a:xfrm>
            <a:off x="457200" y="4673600"/>
            <a:ext cx="952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a:latin typeface="Arial Narrow" pitchFamily="34" charset="0"/>
              </a:rPr>
              <a:t>Biting Lice</a:t>
            </a:r>
          </a:p>
        </p:txBody>
      </p:sp>
      <p:sp>
        <p:nvSpPr>
          <p:cNvPr id="103458" name="Rectangle 34"/>
          <p:cNvSpPr>
            <a:spLocks noChangeArrowheads="1"/>
          </p:cNvSpPr>
          <p:nvPr/>
        </p:nvSpPr>
        <p:spPr bwMode="auto">
          <a:xfrm>
            <a:off x="1609725" y="4670425"/>
            <a:ext cx="636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2000" b="1">
                <a:solidFill>
                  <a:schemeClr val="tx2"/>
                </a:solidFill>
              </a:rPr>
              <a:t>Yes</a:t>
            </a:r>
          </a:p>
        </p:txBody>
      </p:sp>
      <p:sp>
        <p:nvSpPr>
          <p:cNvPr id="103459" name="Rectangle 35"/>
          <p:cNvSpPr>
            <a:spLocks noChangeArrowheads="1"/>
          </p:cNvSpPr>
          <p:nvPr/>
        </p:nvSpPr>
        <p:spPr bwMode="auto">
          <a:xfrm>
            <a:off x="2614613" y="4673600"/>
            <a:ext cx="4921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900"/>
              <a:t>No</a:t>
            </a:r>
          </a:p>
        </p:txBody>
      </p:sp>
      <p:sp>
        <p:nvSpPr>
          <p:cNvPr id="103460" name="Rectangle 36"/>
          <p:cNvSpPr>
            <a:spLocks noChangeArrowheads="1"/>
          </p:cNvSpPr>
          <p:nvPr/>
        </p:nvSpPr>
        <p:spPr bwMode="auto">
          <a:xfrm>
            <a:off x="3470275" y="4670425"/>
            <a:ext cx="636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2000" b="1">
                <a:solidFill>
                  <a:schemeClr val="tx2"/>
                </a:solidFill>
              </a:rPr>
              <a:t>Yes</a:t>
            </a:r>
          </a:p>
        </p:txBody>
      </p:sp>
      <p:sp>
        <p:nvSpPr>
          <p:cNvPr id="103461" name="Rectangle 37"/>
          <p:cNvSpPr>
            <a:spLocks noChangeArrowheads="1"/>
          </p:cNvSpPr>
          <p:nvPr/>
        </p:nvSpPr>
        <p:spPr bwMode="auto">
          <a:xfrm>
            <a:off x="4708525" y="4673600"/>
            <a:ext cx="5492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sz="1900"/>
              <a:t>No</a:t>
            </a:r>
          </a:p>
        </p:txBody>
      </p:sp>
      <p:sp>
        <p:nvSpPr>
          <p:cNvPr id="103462" name="Rectangle 38"/>
          <p:cNvSpPr>
            <a:spLocks noChangeArrowheads="1"/>
          </p:cNvSpPr>
          <p:nvPr/>
        </p:nvSpPr>
        <p:spPr bwMode="auto">
          <a:xfrm>
            <a:off x="5754688" y="4670425"/>
            <a:ext cx="636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2000" b="1">
                <a:solidFill>
                  <a:schemeClr val="tx2"/>
                </a:solidFill>
              </a:rPr>
              <a:t>Yes</a:t>
            </a:r>
          </a:p>
        </p:txBody>
      </p:sp>
      <p:sp>
        <p:nvSpPr>
          <p:cNvPr id="103463" name="Rectangle 39"/>
          <p:cNvSpPr>
            <a:spLocks noChangeArrowheads="1"/>
          </p:cNvSpPr>
          <p:nvPr/>
        </p:nvSpPr>
        <p:spPr bwMode="auto">
          <a:xfrm>
            <a:off x="6804025" y="4670425"/>
            <a:ext cx="636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2000" b="1">
                <a:solidFill>
                  <a:schemeClr val="tx2"/>
                </a:solidFill>
              </a:rPr>
              <a:t>Yes</a:t>
            </a:r>
          </a:p>
        </p:txBody>
      </p:sp>
      <p:sp>
        <p:nvSpPr>
          <p:cNvPr id="103464" name="Rectangle 40"/>
          <p:cNvSpPr>
            <a:spLocks noChangeArrowheads="1"/>
          </p:cNvSpPr>
          <p:nvPr/>
        </p:nvSpPr>
        <p:spPr bwMode="auto">
          <a:xfrm>
            <a:off x="7866063" y="4673600"/>
            <a:ext cx="4921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900"/>
              <a:t>No</a:t>
            </a:r>
          </a:p>
        </p:txBody>
      </p:sp>
      <p:sp>
        <p:nvSpPr>
          <p:cNvPr id="103465" name="Rectangle 41"/>
          <p:cNvSpPr>
            <a:spLocks noChangeArrowheads="1"/>
          </p:cNvSpPr>
          <p:nvPr/>
        </p:nvSpPr>
        <p:spPr bwMode="auto">
          <a:xfrm>
            <a:off x="590550" y="5148263"/>
            <a:ext cx="638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a:latin typeface="Arial Narrow" pitchFamily="34" charset="0"/>
              </a:rPr>
              <a:t>Grubs</a:t>
            </a:r>
          </a:p>
        </p:txBody>
      </p:sp>
      <p:sp>
        <p:nvSpPr>
          <p:cNvPr id="103466" name="Rectangle 42"/>
          <p:cNvSpPr>
            <a:spLocks noChangeArrowheads="1"/>
          </p:cNvSpPr>
          <p:nvPr/>
        </p:nvSpPr>
        <p:spPr bwMode="auto">
          <a:xfrm>
            <a:off x="1590675" y="5068888"/>
            <a:ext cx="636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2000" b="1">
                <a:solidFill>
                  <a:schemeClr val="tx2"/>
                </a:solidFill>
              </a:rPr>
              <a:t>Yes</a:t>
            </a:r>
          </a:p>
        </p:txBody>
      </p:sp>
      <p:sp>
        <p:nvSpPr>
          <p:cNvPr id="103467" name="Rectangle 43"/>
          <p:cNvSpPr>
            <a:spLocks noChangeArrowheads="1"/>
          </p:cNvSpPr>
          <p:nvPr/>
        </p:nvSpPr>
        <p:spPr bwMode="auto">
          <a:xfrm>
            <a:off x="2565400" y="5087938"/>
            <a:ext cx="636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2000" b="1">
                <a:solidFill>
                  <a:schemeClr val="tx2"/>
                </a:solidFill>
              </a:rPr>
              <a:t>Yes</a:t>
            </a:r>
          </a:p>
        </p:txBody>
      </p:sp>
      <p:sp>
        <p:nvSpPr>
          <p:cNvPr id="103468" name="Rectangle 44"/>
          <p:cNvSpPr>
            <a:spLocks noChangeArrowheads="1"/>
          </p:cNvSpPr>
          <p:nvPr/>
        </p:nvSpPr>
        <p:spPr bwMode="auto">
          <a:xfrm>
            <a:off x="3451225" y="5087938"/>
            <a:ext cx="636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2000" b="1">
                <a:solidFill>
                  <a:schemeClr val="tx2"/>
                </a:solidFill>
              </a:rPr>
              <a:t>Yes</a:t>
            </a:r>
          </a:p>
        </p:txBody>
      </p:sp>
      <p:sp>
        <p:nvSpPr>
          <p:cNvPr id="103469" name="Rectangle 45"/>
          <p:cNvSpPr>
            <a:spLocks noChangeArrowheads="1"/>
          </p:cNvSpPr>
          <p:nvPr/>
        </p:nvSpPr>
        <p:spPr bwMode="auto">
          <a:xfrm>
            <a:off x="4640263" y="5087938"/>
            <a:ext cx="636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2000" b="1">
                <a:solidFill>
                  <a:schemeClr val="tx2"/>
                </a:solidFill>
              </a:rPr>
              <a:t>Yes</a:t>
            </a:r>
          </a:p>
        </p:txBody>
      </p:sp>
      <p:sp>
        <p:nvSpPr>
          <p:cNvPr id="103470" name="Rectangle 46"/>
          <p:cNvSpPr>
            <a:spLocks noChangeArrowheads="1"/>
          </p:cNvSpPr>
          <p:nvPr/>
        </p:nvSpPr>
        <p:spPr bwMode="auto">
          <a:xfrm>
            <a:off x="5735638" y="5087938"/>
            <a:ext cx="636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2000" b="1">
                <a:solidFill>
                  <a:schemeClr val="tx2"/>
                </a:solidFill>
              </a:rPr>
              <a:t>Yes</a:t>
            </a:r>
          </a:p>
        </p:txBody>
      </p:sp>
      <p:sp>
        <p:nvSpPr>
          <p:cNvPr id="103471" name="Rectangle 47"/>
          <p:cNvSpPr>
            <a:spLocks noChangeArrowheads="1"/>
          </p:cNvSpPr>
          <p:nvPr/>
        </p:nvSpPr>
        <p:spPr bwMode="auto">
          <a:xfrm>
            <a:off x="6784975" y="5087938"/>
            <a:ext cx="636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2000" b="1">
                <a:solidFill>
                  <a:schemeClr val="tx2"/>
                </a:solidFill>
              </a:rPr>
              <a:t>Yes</a:t>
            </a:r>
          </a:p>
        </p:txBody>
      </p:sp>
      <p:sp>
        <p:nvSpPr>
          <p:cNvPr id="103472" name="Rectangle 48"/>
          <p:cNvSpPr>
            <a:spLocks noChangeArrowheads="1"/>
          </p:cNvSpPr>
          <p:nvPr/>
        </p:nvSpPr>
        <p:spPr bwMode="auto">
          <a:xfrm>
            <a:off x="7847013" y="5091113"/>
            <a:ext cx="4921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900"/>
              <a:t>No</a:t>
            </a:r>
          </a:p>
        </p:txBody>
      </p:sp>
      <p:sp>
        <p:nvSpPr>
          <p:cNvPr id="103473" name="Rectangle 49"/>
          <p:cNvSpPr>
            <a:spLocks noChangeArrowheads="1"/>
          </p:cNvSpPr>
          <p:nvPr/>
        </p:nvSpPr>
        <p:spPr bwMode="auto">
          <a:xfrm>
            <a:off x="2452688" y="2039938"/>
            <a:ext cx="1946275" cy="688975"/>
          </a:xfrm>
          <a:prstGeom prst="rect">
            <a:avLst/>
          </a:prstGeom>
          <a:solidFill>
            <a:srgbClr val="9966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74" name="Rectangle 50"/>
          <p:cNvSpPr>
            <a:spLocks noChangeArrowheads="1"/>
          </p:cNvSpPr>
          <p:nvPr/>
        </p:nvSpPr>
        <p:spPr bwMode="auto">
          <a:xfrm>
            <a:off x="4357688" y="2039938"/>
            <a:ext cx="2268537" cy="6889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75" name="Rectangle 51"/>
          <p:cNvSpPr>
            <a:spLocks noChangeArrowheads="1"/>
          </p:cNvSpPr>
          <p:nvPr/>
        </p:nvSpPr>
        <p:spPr bwMode="auto">
          <a:xfrm>
            <a:off x="6621463" y="2039938"/>
            <a:ext cx="1014412" cy="688975"/>
          </a:xfrm>
          <a:prstGeom prst="rect">
            <a:avLst/>
          </a:prstGeom>
          <a:solidFill>
            <a:srgbClr val="CC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76" name="Rectangle 52"/>
          <p:cNvSpPr>
            <a:spLocks noChangeArrowheads="1"/>
          </p:cNvSpPr>
          <p:nvPr/>
        </p:nvSpPr>
        <p:spPr bwMode="auto">
          <a:xfrm>
            <a:off x="7635875" y="2039938"/>
            <a:ext cx="955675" cy="688975"/>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77" name="Rectangle 53"/>
          <p:cNvSpPr>
            <a:spLocks noChangeArrowheads="1"/>
          </p:cNvSpPr>
          <p:nvPr/>
        </p:nvSpPr>
        <p:spPr bwMode="auto">
          <a:xfrm>
            <a:off x="2465388" y="2052638"/>
            <a:ext cx="884237"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700" b="1">
                <a:solidFill>
                  <a:srgbClr val="FFFFFF"/>
                </a:solidFill>
                <a:latin typeface="Arial Narrow" pitchFamily="34" charset="0"/>
              </a:rPr>
              <a:t>IVOMEC</a:t>
            </a:r>
          </a:p>
          <a:p>
            <a:r>
              <a:rPr lang="en-US" sz="1700" b="1">
                <a:solidFill>
                  <a:srgbClr val="FFFFFF"/>
                </a:solidFill>
                <a:latin typeface="Arial Narrow" pitchFamily="34" charset="0"/>
              </a:rPr>
              <a:t>Plus</a:t>
            </a:r>
          </a:p>
          <a:p>
            <a:endParaRPr lang="en-US" sz="1700" b="1">
              <a:solidFill>
                <a:srgbClr val="FFFFFF"/>
              </a:solidFill>
              <a:latin typeface="Arial Narrow" pitchFamily="34" charset="0"/>
            </a:endParaRPr>
          </a:p>
        </p:txBody>
      </p:sp>
      <p:sp>
        <p:nvSpPr>
          <p:cNvPr id="103478" name="Rectangle 54"/>
          <p:cNvSpPr>
            <a:spLocks noChangeArrowheads="1"/>
          </p:cNvSpPr>
          <p:nvPr/>
        </p:nvSpPr>
        <p:spPr bwMode="auto">
          <a:xfrm>
            <a:off x="3406775" y="2046288"/>
            <a:ext cx="884238"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700" b="1">
                <a:solidFill>
                  <a:srgbClr val="FFFFFF"/>
                </a:solidFill>
                <a:latin typeface="Arial Narrow" pitchFamily="34" charset="0"/>
              </a:rPr>
              <a:t>IVOMEC</a:t>
            </a:r>
          </a:p>
          <a:p>
            <a:r>
              <a:rPr lang="en-US" sz="1700" b="1">
                <a:solidFill>
                  <a:srgbClr val="FFFFFF"/>
                </a:solidFill>
                <a:latin typeface="Arial Narrow" pitchFamily="34" charset="0"/>
              </a:rPr>
              <a:t>Pour On</a:t>
            </a:r>
          </a:p>
          <a:p>
            <a:endParaRPr lang="en-US" sz="1700" b="1">
              <a:solidFill>
                <a:srgbClr val="FFFFFF"/>
              </a:solidFill>
              <a:latin typeface="Arial Narrow" pitchFamily="34" charset="0"/>
            </a:endParaRPr>
          </a:p>
        </p:txBody>
      </p:sp>
      <p:sp>
        <p:nvSpPr>
          <p:cNvPr id="103479" name="Rectangle 55"/>
          <p:cNvSpPr>
            <a:spLocks noChangeArrowheads="1"/>
          </p:cNvSpPr>
          <p:nvPr/>
        </p:nvSpPr>
        <p:spPr bwMode="auto">
          <a:xfrm>
            <a:off x="4340225" y="2090738"/>
            <a:ext cx="11382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b="1">
                <a:solidFill>
                  <a:schemeClr val="bg2"/>
                </a:solidFill>
                <a:latin typeface="Arial Narrow" pitchFamily="34" charset="0"/>
              </a:rPr>
              <a:t>DECTOMAX</a:t>
            </a:r>
          </a:p>
          <a:p>
            <a:r>
              <a:rPr lang="en-US" sz="1600" b="1">
                <a:solidFill>
                  <a:schemeClr val="bg2"/>
                </a:solidFill>
                <a:latin typeface="Arial Narrow" pitchFamily="34" charset="0"/>
              </a:rPr>
              <a:t>Injectable</a:t>
            </a:r>
          </a:p>
        </p:txBody>
      </p:sp>
      <p:sp>
        <p:nvSpPr>
          <p:cNvPr id="103480" name="Rectangle 56"/>
          <p:cNvSpPr>
            <a:spLocks noChangeArrowheads="1"/>
          </p:cNvSpPr>
          <p:nvPr/>
        </p:nvSpPr>
        <p:spPr bwMode="auto">
          <a:xfrm>
            <a:off x="5470525" y="2085975"/>
            <a:ext cx="11953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1600" b="1">
                <a:solidFill>
                  <a:schemeClr val="bg2"/>
                </a:solidFill>
                <a:latin typeface="Arial Narrow" pitchFamily="34" charset="0"/>
              </a:rPr>
              <a:t>DECTOMAX</a:t>
            </a:r>
          </a:p>
          <a:p>
            <a:r>
              <a:rPr lang="en-US" sz="1600" b="1">
                <a:solidFill>
                  <a:schemeClr val="bg2"/>
                </a:solidFill>
                <a:latin typeface="Arial Narrow" pitchFamily="34" charset="0"/>
              </a:rPr>
              <a:t>Pour On</a:t>
            </a:r>
          </a:p>
        </p:txBody>
      </p:sp>
      <p:sp>
        <p:nvSpPr>
          <p:cNvPr id="103481" name="Rectangle 57"/>
          <p:cNvSpPr>
            <a:spLocks noChangeArrowheads="1"/>
          </p:cNvSpPr>
          <p:nvPr/>
        </p:nvSpPr>
        <p:spPr bwMode="auto">
          <a:xfrm>
            <a:off x="6591300" y="2068513"/>
            <a:ext cx="1036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b="1">
                <a:solidFill>
                  <a:schemeClr val="bg2"/>
                </a:solidFill>
                <a:latin typeface="Arial Narrow" pitchFamily="34" charset="0"/>
              </a:rPr>
              <a:t>CYDECTIN</a:t>
            </a:r>
          </a:p>
        </p:txBody>
      </p:sp>
      <p:sp>
        <p:nvSpPr>
          <p:cNvPr id="103482" name="Rectangle 58"/>
          <p:cNvSpPr>
            <a:spLocks noChangeArrowheads="1"/>
          </p:cNvSpPr>
          <p:nvPr/>
        </p:nvSpPr>
        <p:spPr bwMode="auto">
          <a:xfrm>
            <a:off x="7605713" y="2063750"/>
            <a:ext cx="787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600" b="1">
                <a:solidFill>
                  <a:srgbClr val="424242"/>
                </a:solidFill>
                <a:latin typeface="Arial Narrow" pitchFamily="34" charset="0"/>
              </a:rPr>
              <a:t>SAFE-</a:t>
            </a:r>
          </a:p>
          <a:p>
            <a:r>
              <a:rPr lang="en-US" sz="1600" b="1">
                <a:solidFill>
                  <a:srgbClr val="424242"/>
                </a:solidFill>
                <a:latin typeface="Arial Narrow" pitchFamily="34" charset="0"/>
              </a:rPr>
              <a:t>GUARD</a:t>
            </a:r>
          </a:p>
        </p:txBody>
      </p:sp>
      <p:sp>
        <p:nvSpPr>
          <p:cNvPr id="103483" name="Line 59"/>
          <p:cNvSpPr>
            <a:spLocks noChangeShapeType="1"/>
          </p:cNvSpPr>
          <p:nvPr/>
        </p:nvSpPr>
        <p:spPr bwMode="auto">
          <a:xfrm>
            <a:off x="1447800" y="2041525"/>
            <a:ext cx="714375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84" name="Line 60"/>
          <p:cNvSpPr>
            <a:spLocks noChangeShapeType="1"/>
          </p:cNvSpPr>
          <p:nvPr/>
        </p:nvSpPr>
        <p:spPr bwMode="auto">
          <a:xfrm>
            <a:off x="474663" y="2735263"/>
            <a:ext cx="811688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85" name="Rectangle 61"/>
          <p:cNvSpPr>
            <a:spLocks noChangeArrowheads="1"/>
          </p:cNvSpPr>
          <p:nvPr/>
        </p:nvSpPr>
        <p:spPr bwMode="auto">
          <a:xfrm>
            <a:off x="1428750" y="2066925"/>
            <a:ext cx="9620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700" b="1">
                <a:latin typeface="Arial Narrow" pitchFamily="34" charset="0"/>
              </a:rPr>
              <a:t>IVOMEC-</a:t>
            </a:r>
            <a:endParaRPr lang="en-US" sz="1700" b="1">
              <a:solidFill>
                <a:srgbClr val="FFFFFF"/>
              </a:solidFill>
              <a:latin typeface="Arial Narrow" pitchFamily="34" charset="0"/>
            </a:endParaRPr>
          </a:p>
          <a:p>
            <a:r>
              <a:rPr lang="en-US" sz="1700" b="1">
                <a:solidFill>
                  <a:srgbClr val="FFFF00"/>
                </a:solidFill>
                <a:latin typeface="Arial Narrow" pitchFamily="34" charset="0"/>
              </a:rPr>
              <a:t>EPRINEX</a:t>
            </a:r>
            <a:endParaRPr lang="en-US" sz="1700" b="1">
              <a:solidFill>
                <a:srgbClr val="FFFFFF"/>
              </a:solidFill>
              <a:latin typeface="Arial Narrow" pitchFamily="34" charset="0"/>
            </a:endParaRPr>
          </a:p>
          <a:p>
            <a:endParaRPr lang="en-US" sz="1700" b="1">
              <a:solidFill>
                <a:srgbClr val="FFFFFF"/>
              </a:solidFill>
              <a:latin typeface="Arial Narrow" pitchFamily="34" charset="0"/>
            </a:endParaRPr>
          </a:p>
        </p:txBody>
      </p:sp>
      <p:sp>
        <p:nvSpPr>
          <p:cNvPr id="103486" name="Line 62"/>
          <p:cNvSpPr>
            <a:spLocks noChangeShapeType="1"/>
          </p:cNvSpPr>
          <p:nvPr/>
        </p:nvSpPr>
        <p:spPr bwMode="auto">
          <a:xfrm>
            <a:off x="455613" y="3182938"/>
            <a:ext cx="8154987" cy="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87" name="Line 63"/>
          <p:cNvSpPr>
            <a:spLocks noChangeShapeType="1"/>
          </p:cNvSpPr>
          <p:nvPr/>
        </p:nvSpPr>
        <p:spPr bwMode="auto">
          <a:xfrm>
            <a:off x="3370263" y="2060575"/>
            <a:ext cx="1587" cy="3425825"/>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smtClean="0"/>
              <a:t>Flies</a:t>
            </a:r>
          </a:p>
        </p:txBody>
      </p:sp>
      <p:sp>
        <p:nvSpPr>
          <p:cNvPr id="59395" name="Rectangle 3"/>
          <p:cNvSpPr>
            <a:spLocks noGrp="1" noChangeArrowheads="1"/>
          </p:cNvSpPr>
          <p:nvPr>
            <p:ph type="body" idx="1"/>
          </p:nvPr>
        </p:nvSpPr>
        <p:spPr/>
        <p:txBody>
          <a:bodyPr/>
          <a:lstStyle/>
          <a:p>
            <a:pPr eaLnBrk="1" hangingPunct="1">
              <a:defRPr/>
            </a:pPr>
            <a:r>
              <a:rPr lang="en-US" smtClean="0"/>
              <a:t>Face fly and Horn fly</a:t>
            </a:r>
          </a:p>
          <a:p>
            <a:pPr lvl="1" eaLnBrk="1" hangingPunct="1">
              <a:defRPr/>
            </a:pPr>
            <a:r>
              <a:rPr lang="en-US" smtClean="0"/>
              <a:t>Suck blood and irritate cattle</a:t>
            </a:r>
          </a:p>
          <a:p>
            <a:pPr lvl="1" eaLnBrk="1" hangingPunct="1">
              <a:defRPr/>
            </a:pPr>
            <a:r>
              <a:rPr lang="en-US" smtClean="0"/>
              <a:t>In some areas flies have developed resistance to certain products.</a:t>
            </a:r>
          </a:p>
          <a:p>
            <a:pPr lvl="1" eaLnBrk="1" hangingPunct="1">
              <a:defRPr/>
            </a:pPr>
            <a:r>
              <a:rPr lang="en-US" smtClean="0"/>
              <a:t>Producers should alternate between:</a:t>
            </a:r>
          </a:p>
          <a:p>
            <a:pPr lvl="3" eaLnBrk="1" hangingPunct="1">
              <a:defRPr/>
            </a:pPr>
            <a:r>
              <a:rPr lang="en-US" smtClean="0"/>
              <a:t>Sprays, dust bags, backrubbers, pour-ons and feed additives, as well as ear tags or tape.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himmer">
  <a:themeElements>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2566</TotalTime>
  <Words>5872</Words>
  <Application>Microsoft Office PowerPoint</Application>
  <PresentationFormat>On-screen Show (4:3)</PresentationFormat>
  <Paragraphs>830</Paragraphs>
  <Slides>106</Slides>
  <Notes>31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106</vt:i4>
      </vt:variant>
    </vt:vector>
  </HeadingPairs>
  <TitlesOfParts>
    <vt:vector size="113" baseType="lpstr">
      <vt:lpstr>Tahoma</vt:lpstr>
      <vt:lpstr>Arial</vt:lpstr>
      <vt:lpstr>Wingdings</vt:lpstr>
      <vt:lpstr>Calibri</vt:lpstr>
      <vt:lpstr>Arial Narrow</vt:lpstr>
      <vt:lpstr>Times New Roman</vt:lpstr>
      <vt:lpstr>Shimmer</vt:lpstr>
      <vt:lpstr>Herd Health</vt:lpstr>
      <vt:lpstr>Herd Health</vt:lpstr>
      <vt:lpstr>Key Factors Cont.</vt:lpstr>
      <vt:lpstr>Diseases</vt:lpstr>
      <vt:lpstr>Sources of Infection </vt:lpstr>
      <vt:lpstr>Sources of Infection</vt:lpstr>
      <vt:lpstr>Sources of Infection</vt:lpstr>
      <vt:lpstr>Infection &amp; Contagion</vt:lpstr>
      <vt:lpstr>Vaccines</vt:lpstr>
      <vt:lpstr>Most Common diseases vaccinated against in Texas in Cattle</vt:lpstr>
      <vt:lpstr>Brucellosis</vt:lpstr>
      <vt:lpstr>Brucellosis</vt:lpstr>
      <vt:lpstr>Leptospirosis</vt:lpstr>
      <vt:lpstr>Leptospirosis</vt:lpstr>
      <vt:lpstr>Vibriosis - Campylobacter</vt:lpstr>
      <vt:lpstr>Vibriosis</vt:lpstr>
      <vt:lpstr>PI 3 (parainfluenza)</vt:lpstr>
      <vt:lpstr>BVD (bovine viral diarrhea)</vt:lpstr>
      <vt:lpstr>BVD</vt:lpstr>
      <vt:lpstr>IBR (Infection Bovine Rhinotracheitis)</vt:lpstr>
      <vt:lpstr>IBR</vt:lpstr>
      <vt:lpstr>BRSV (bovine respiratory syncytial virus)</vt:lpstr>
      <vt:lpstr>BRSV</vt:lpstr>
      <vt:lpstr>Tuberculosis</vt:lpstr>
      <vt:lpstr>Tuberculosis</vt:lpstr>
      <vt:lpstr>Foot &amp; Mouth</vt:lpstr>
      <vt:lpstr>Foot &amp; Mouth</vt:lpstr>
      <vt:lpstr>Foot &amp; Mouth</vt:lpstr>
      <vt:lpstr>Anthrax</vt:lpstr>
      <vt:lpstr>Anthrax</vt:lpstr>
      <vt:lpstr>Anaplasmosis</vt:lpstr>
      <vt:lpstr>Anaplasmosis</vt:lpstr>
      <vt:lpstr>Trichomoniasis</vt:lpstr>
      <vt:lpstr>Trichomoniasis </vt:lpstr>
      <vt:lpstr>Johne’s (paratuberculosis)</vt:lpstr>
      <vt:lpstr>Johne’s</vt:lpstr>
      <vt:lpstr>Pinkeye (Moraxella bovis)</vt:lpstr>
      <vt:lpstr>Pinkeye</vt:lpstr>
      <vt:lpstr>Pinkeye</vt:lpstr>
      <vt:lpstr>Clostridial Diseases</vt:lpstr>
      <vt:lpstr>Blackleg</vt:lpstr>
      <vt:lpstr>Blackleg</vt:lpstr>
      <vt:lpstr>Malignant Edema</vt:lpstr>
      <vt:lpstr>Malignant Edema</vt:lpstr>
      <vt:lpstr>Tetanus</vt:lpstr>
      <vt:lpstr>Tetanus</vt:lpstr>
      <vt:lpstr>Nitrate Poisoning </vt:lpstr>
      <vt:lpstr>Nitrate Poisoning </vt:lpstr>
      <vt:lpstr>Nitrate Poisoning cont</vt:lpstr>
      <vt:lpstr>Nitrate Poisoning  cont</vt:lpstr>
      <vt:lpstr>Nitrate Poisoning cont</vt:lpstr>
      <vt:lpstr>Prussic Acid/HCN</vt:lpstr>
      <vt:lpstr>HCN cont </vt:lpstr>
      <vt:lpstr>HCN cont.</vt:lpstr>
      <vt:lpstr>Grass Tetany</vt:lpstr>
      <vt:lpstr>Grass Tetany cont</vt:lpstr>
      <vt:lpstr>Grass Tetany cont</vt:lpstr>
      <vt:lpstr>Grass Tetany cont</vt:lpstr>
      <vt:lpstr>Fescue toxicity</vt:lpstr>
      <vt:lpstr>Sweet Clover poisoning</vt:lpstr>
      <vt:lpstr>Foot Rot</vt:lpstr>
      <vt:lpstr>Foot Rot</vt:lpstr>
      <vt:lpstr>Foot Rot</vt:lpstr>
      <vt:lpstr>Grasshopper control </vt:lpstr>
      <vt:lpstr>Parasites</vt:lpstr>
      <vt:lpstr>Parasites of Beef Cattle</vt:lpstr>
      <vt:lpstr>Parasites of Beef Cattle </vt:lpstr>
      <vt:lpstr>Parasites of Beef Cattle</vt:lpstr>
      <vt:lpstr>Parasites of Beef Cattle</vt:lpstr>
      <vt:lpstr>Parasites of Beef Cattle</vt:lpstr>
      <vt:lpstr>Strategic Parasite Control GI Parasite Eggs per Gram - South</vt:lpstr>
      <vt:lpstr>Strategic Parasite Control Conceptual Patterns of Brown Stomach Worm Inhibition</vt:lpstr>
      <vt:lpstr>Proper timing to De-worm</vt:lpstr>
      <vt:lpstr>Bovine Liver Flukes Fasciola hepatica</vt:lpstr>
      <vt:lpstr>Bovine Liver Flukes</vt:lpstr>
      <vt:lpstr>Bovine Liver Flukes Physiological Effects</vt:lpstr>
      <vt:lpstr>Bovine Liver Flukes - Clinical Signs</vt:lpstr>
      <vt:lpstr>Bovine Liver Flukes Life Cycle</vt:lpstr>
      <vt:lpstr>Life Cycle of Liver Flukes in Cattle</vt:lpstr>
      <vt:lpstr>Spread of Liver Flukes from Farm to Farm can Occur in Several Ways</vt:lpstr>
      <vt:lpstr>Bovine Liver Flukes Effects on Productivity</vt:lpstr>
      <vt:lpstr>Effects of Liver Fluke</vt:lpstr>
      <vt:lpstr>Distribution of Liver Flukes in the U.S.</vt:lpstr>
      <vt:lpstr>How is Reproduction Affected by  Liver Flukes?</vt:lpstr>
      <vt:lpstr>Louisiana Effect of Flukes on Gain &amp; Reproduction in Beef Heifers </vt:lpstr>
      <vt:lpstr>Louisiana Effect of Flukes on Gain &amp; Reproduction in Beef Heifers </vt:lpstr>
      <vt:lpstr>Louisiana Effect of Flukes on Gain &amp; Reproduction in Beef Heifers </vt:lpstr>
      <vt:lpstr>Louisiana Effect of Flukes on Calf Production </vt:lpstr>
      <vt:lpstr>Louisiana Effect of Flukes Gain &amp; Reproduction in Beef Heifers </vt:lpstr>
      <vt:lpstr>Louisiana Effect of Flukes Gain &amp; Reproduction in Beef Heifers </vt:lpstr>
      <vt:lpstr>Parasites of Beef Cattle</vt:lpstr>
      <vt:lpstr>Parasite of Beef Cattle </vt:lpstr>
      <vt:lpstr>Parasites of Beef Cattle</vt:lpstr>
      <vt:lpstr>Parasites of Beef Cattle</vt:lpstr>
      <vt:lpstr>Parasites of Beef Cattle Life Cycle of Cattle Grubs </vt:lpstr>
      <vt:lpstr>Parasites of Beef Cattle Life Cycle of Lice</vt:lpstr>
      <vt:lpstr>Strategic Parasite Control Best Treatment Timing in the South</vt:lpstr>
      <vt:lpstr>Parasites of Beef Cattle</vt:lpstr>
      <vt:lpstr>Flies</vt:lpstr>
      <vt:lpstr>Fly Infestation</vt:lpstr>
      <vt:lpstr>Lice</vt:lpstr>
      <vt:lpstr>Lice</vt:lpstr>
      <vt:lpstr>Ticks</vt:lpstr>
      <vt:lpstr>Grubs/Heelfly</vt:lpstr>
      <vt:lpstr>Grub </vt:lpstr>
      <vt:lpstr>Grub Infestation</vt:lpstr>
    </vt:vector>
  </TitlesOfParts>
  <Company>Rafter M Cattle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Herd Health</dc:title>
  <dc:creator>HARP, DR. RANDY</dc:creator>
  <cp:lastModifiedBy>Teacher E-Solutions</cp:lastModifiedBy>
  <cp:revision>24</cp:revision>
  <dcterms:created xsi:type="dcterms:W3CDTF">2002-11-29T23:50:42Z</dcterms:created>
  <dcterms:modified xsi:type="dcterms:W3CDTF">2019-01-15T12:43:40Z</dcterms:modified>
</cp:coreProperties>
</file>