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</p:sldMasterIdLst>
  <p:sldIdLst>
    <p:sldId id="256" r:id="rId2"/>
    <p:sldId id="257" r:id="rId3"/>
    <p:sldId id="259" r:id="rId4"/>
    <p:sldId id="258" r:id="rId5"/>
    <p:sldId id="260" r:id="rId6"/>
    <p:sldId id="261" r:id="rId7"/>
    <p:sldId id="263" r:id="rId8"/>
    <p:sldId id="262" r:id="rId9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2787"/>
    <p:restoredTop sz="90929"/>
  </p:normalViewPr>
  <p:slideViewPr>
    <p:cSldViewPr>
      <p:cViewPr varScale="1">
        <p:scale>
          <a:sx n="41" d="100"/>
          <a:sy n="41" d="100"/>
        </p:scale>
        <p:origin x="-283" y="-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46" name="Group 2"/>
          <p:cNvGrpSpPr>
            <a:grpSpLocks/>
          </p:cNvGrpSpPr>
          <p:nvPr/>
        </p:nvGrpSpPr>
        <p:grpSpPr bwMode="auto">
          <a:xfrm>
            <a:off x="-1035050" y="1552575"/>
            <a:ext cx="10179050" cy="5305425"/>
            <a:chOff x="-652" y="978"/>
            <a:chExt cx="6412" cy="3342"/>
          </a:xfrm>
        </p:grpSpPr>
        <p:sp>
          <p:nvSpPr>
            <p:cNvPr id="6147" name="Freeform 3"/>
            <p:cNvSpPr>
              <a:spLocks/>
            </p:cNvSpPr>
            <p:nvPr/>
          </p:nvSpPr>
          <p:spPr bwMode="auto">
            <a:xfrm>
              <a:off x="2061" y="1707"/>
              <a:ext cx="3699" cy="2613"/>
            </a:xfrm>
            <a:custGeom>
              <a:avLst/>
              <a:gdLst>
                <a:gd name="T0" fmla="*/ 1523 w 3699"/>
                <a:gd name="T1" fmla="*/ 2611 h 2613"/>
                <a:gd name="T2" fmla="*/ 3698 w 3699"/>
                <a:gd name="T3" fmla="*/ 2612 h 2613"/>
                <a:gd name="T4" fmla="*/ 3698 w 3699"/>
                <a:gd name="T5" fmla="*/ 2228 h 2613"/>
                <a:gd name="T6" fmla="*/ 0 w 3699"/>
                <a:gd name="T7" fmla="*/ 0 h 2613"/>
                <a:gd name="T8" fmla="*/ 160 w 3699"/>
                <a:gd name="T9" fmla="*/ 118 h 2613"/>
                <a:gd name="T10" fmla="*/ 292 w 3699"/>
                <a:gd name="T11" fmla="*/ 219 h 2613"/>
                <a:gd name="T12" fmla="*/ 441 w 3699"/>
                <a:gd name="T13" fmla="*/ 347 h 2613"/>
                <a:gd name="T14" fmla="*/ 585 w 3699"/>
                <a:gd name="T15" fmla="*/ 482 h 2613"/>
                <a:gd name="T16" fmla="*/ 796 w 3699"/>
                <a:gd name="T17" fmla="*/ 711 h 2613"/>
                <a:gd name="T18" fmla="*/ 983 w 3699"/>
                <a:gd name="T19" fmla="*/ 955 h 2613"/>
                <a:gd name="T20" fmla="*/ 1119 w 3699"/>
                <a:gd name="T21" fmla="*/ 1168 h 2613"/>
                <a:gd name="T22" fmla="*/ 1238 w 3699"/>
                <a:gd name="T23" fmla="*/ 1388 h 2613"/>
                <a:gd name="T24" fmla="*/ 1331 w 3699"/>
                <a:gd name="T25" fmla="*/ 1608 h 2613"/>
                <a:gd name="T26" fmla="*/ 1400 w 3699"/>
                <a:gd name="T27" fmla="*/ 1809 h 2613"/>
                <a:gd name="T28" fmla="*/ 1447 w 3699"/>
                <a:gd name="T29" fmla="*/ 1979 h 2613"/>
                <a:gd name="T30" fmla="*/ 1490 w 3699"/>
                <a:gd name="T31" fmla="*/ 2190 h 2613"/>
                <a:gd name="T32" fmla="*/ 1511 w 3699"/>
                <a:gd name="T33" fmla="*/ 2374 h 2613"/>
                <a:gd name="T34" fmla="*/ 1523 w 3699"/>
                <a:gd name="T35" fmla="*/ 2611 h 26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699" h="2613">
                  <a:moveTo>
                    <a:pt x="1523" y="2611"/>
                  </a:moveTo>
                  <a:lnTo>
                    <a:pt x="3698" y="2612"/>
                  </a:lnTo>
                  <a:lnTo>
                    <a:pt x="3698" y="2228"/>
                  </a:lnTo>
                  <a:lnTo>
                    <a:pt x="0" y="0"/>
                  </a:lnTo>
                  <a:lnTo>
                    <a:pt x="160" y="118"/>
                  </a:lnTo>
                  <a:lnTo>
                    <a:pt x="292" y="219"/>
                  </a:lnTo>
                  <a:lnTo>
                    <a:pt x="441" y="347"/>
                  </a:lnTo>
                  <a:lnTo>
                    <a:pt x="585" y="482"/>
                  </a:lnTo>
                  <a:lnTo>
                    <a:pt x="796" y="711"/>
                  </a:lnTo>
                  <a:lnTo>
                    <a:pt x="983" y="955"/>
                  </a:lnTo>
                  <a:lnTo>
                    <a:pt x="1119" y="1168"/>
                  </a:lnTo>
                  <a:lnTo>
                    <a:pt x="1238" y="1388"/>
                  </a:lnTo>
                  <a:lnTo>
                    <a:pt x="1331" y="1608"/>
                  </a:lnTo>
                  <a:lnTo>
                    <a:pt x="1400" y="1809"/>
                  </a:lnTo>
                  <a:lnTo>
                    <a:pt x="1447" y="1979"/>
                  </a:lnTo>
                  <a:lnTo>
                    <a:pt x="1490" y="2190"/>
                  </a:lnTo>
                  <a:lnTo>
                    <a:pt x="1511" y="2374"/>
                  </a:lnTo>
                  <a:lnTo>
                    <a:pt x="1523" y="2611"/>
                  </a:lnTo>
                </a:path>
              </a:pathLst>
            </a:custGeom>
            <a:gradFill rotWithShape="0">
              <a:gsLst>
                <a:gs pos="0">
                  <a:schemeClr val="accent2">
                    <a:gamma/>
                    <a:shade val="46275"/>
                    <a:invGamma/>
                  </a:schemeClr>
                </a:gs>
                <a:gs pos="100000">
                  <a:schemeClr val="accent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48" name="Arc 4"/>
            <p:cNvSpPr>
              <a:spLocks/>
            </p:cNvSpPr>
            <p:nvPr/>
          </p:nvSpPr>
          <p:spPr bwMode="auto">
            <a:xfrm>
              <a:off x="-652" y="978"/>
              <a:ext cx="4237" cy="3342"/>
            </a:xfrm>
            <a:custGeom>
              <a:avLst/>
              <a:gdLst>
                <a:gd name="G0" fmla="+- 0 0 0"/>
                <a:gd name="G1" fmla="+- 21231 0 0"/>
                <a:gd name="G2" fmla="+- 21600 0 0"/>
                <a:gd name="T0" fmla="*/ 3977 w 21600"/>
                <a:gd name="T1" fmla="*/ 0 h 21231"/>
                <a:gd name="T2" fmla="*/ 21600 w 21600"/>
                <a:gd name="T3" fmla="*/ 21231 h 21231"/>
                <a:gd name="T4" fmla="*/ 0 w 21600"/>
                <a:gd name="T5" fmla="*/ 21231 h 212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231" fill="none" extrusionOk="0">
                  <a:moveTo>
                    <a:pt x="3976" y="0"/>
                  </a:moveTo>
                  <a:cubicBezTo>
                    <a:pt x="14194" y="1914"/>
                    <a:pt x="21600" y="10835"/>
                    <a:pt x="21600" y="21231"/>
                  </a:cubicBezTo>
                </a:path>
                <a:path w="21600" h="21231" stroke="0" extrusionOk="0">
                  <a:moveTo>
                    <a:pt x="3976" y="0"/>
                  </a:moveTo>
                  <a:cubicBezTo>
                    <a:pt x="14194" y="1914"/>
                    <a:pt x="21600" y="10835"/>
                    <a:pt x="21600" y="21231"/>
                  </a:cubicBezTo>
                  <a:lnTo>
                    <a:pt x="0" y="21231"/>
                  </a:lnTo>
                  <a:close/>
                </a:path>
              </a:pathLst>
            </a:custGeom>
            <a:noFill/>
            <a:ln w="12700" cap="rnd">
              <a:solidFill>
                <a:schemeClr val="accent2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6149" name="Rectangle 5"/>
          <p:cNvSpPr>
            <a:spLocks noGrp="1" noChangeArrowheads="1"/>
          </p:cNvSpPr>
          <p:nvPr>
            <p:ph type="ctrTitle" sz="quarter"/>
          </p:nvPr>
        </p:nvSpPr>
        <p:spPr>
          <a:xfrm>
            <a:off x="1293813" y="762000"/>
            <a:ext cx="7772400" cy="1143000"/>
          </a:xfrm>
        </p:spPr>
        <p:txBody>
          <a:bodyPr anchor="b"/>
          <a:lstStyle>
            <a:lvl1pPr>
              <a:defRPr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685800" y="3429000"/>
            <a:ext cx="6400800" cy="1752600"/>
          </a:xfrm>
        </p:spPr>
        <p:txBody>
          <a:bodyPr lIns="92075" tIns="46038" rIns="92075" bIns="46038" anchor="ctr"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152" name="Rectangle 8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153" name="Rectangle 9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D329F661-05E2-4C07-9061-0478F81A014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0C93357-8B29-4A88-997B-D38BEB7F8413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56347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4B7854-F235-446A-9C54-36ECAF5E5EF4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53386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9A4160E-38AF-4DE3-89E8-74F2B486F1B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55976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C4F330B-EB72-4FAD-A964-27FAA454E79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632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0896C9-F028-49A4-B04B-23E6686A9584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59420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A5D26E2-A68A-4D58-8A9B-FE3609B58019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66058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9BDA6AD-B278-43CF-AD3C-8817B1D0CCF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4462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EE744CC-4628-4F42-978C-58114C1D230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50304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C0968FD-97CC-40F6-B003-3DE68FFB873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29288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6D4209B-57E3-4C91-BC33-B0DE9E868A8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40626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bg2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2" name="Group 2"/>
          <p:cNvGrpSpPr>
            <a:grpSpLocks/>
          </p:cNvGrpSpPr>
          <p:nvPr/>
        </p:nvGrpSpPr>
        <p:grpSpPr bwMode="auto">
          <a:xfrm>
            <a:off x="0" y="1588"/>
            <a:ext cx="9132888" cy="6845300"/>
            <a:chOff x="0" y="1"/>
            <a:chExt cx="5753" cy="4312"/>
          </a:xfrm>
        </p:grpSpPr>
        <p:sp>
          <p:nvSpPr>
            <p:cNvPr id="5123" name="Freeform 3"/>
            <p:cNvSpPr>
              <a:spLocks/>
            </p:cNvSpPr>
            <p:nvPr/>
          </p:nvSpPr>
          <p:spPr bwMode="auto">
            <a:xfrm>
              <a:off x="3394" y="999"/>
              <a:ext cx="2359" cy="3314"/>
            </a:xfrm>
            <a:custGeom>
              <a:avLst/>
              <a:gdLst>
                <a:gd name="T0" fmla="*/ 1905 w 2359"/>
                <a:gd name="T1" fmla="*/ 3312 h 3314"/>
                <a:gd name="T2" fmla="*/ 2358 w 2359"/>
                <a:gd name="T3" fmla="*/ 3313 h 3314"/>
                <a:gd name="T4" fmla="*/ 2358 w 2359"/>
                <a:gd name="T5" fmla="*/ 1437 h 3314"/>
                <a:gd name="T6" fmla="*/ 0 w 2359"/>
                <a:gd name="T7" fmla="*/ 0 h 3314"/>
                <a:gd name="T8" fmla="*/ 201 w 2359"/>
                <a:gd name="T9" fmla="*/ 150 h 3314"/>
                <a:gd name="T10" fmla="*/ 366 w 2359"/>
                <a:gd name="T11" fmla="*/ 279 h 3314"/>
                <a:gd name="T12" fmla="*/ 552 w 2359"/>
                <a:gd name="T13" fmla="*/ 441 h 3314"/>
                <a:gd name="T14" fmla="*/ 732 w 2359"/>
                <a:gd name="T15" fmla="*/ 612 h 3314"/>
                <a:gd name="T16" fmla="*/ 996 w 2359"/>
                <a:gd name="T17" fmla="*/ 903 h 3314"/>
                <a:gd name="T18" fmla="*/ 1230 w 2359"/>
                <a:gd name="T19" fmla="*/ 1212 h 3314"/>
                <a:gd name="T20" fmla="*/ 1400 w 2359"/>
                <a:gd name="T21" fmla="*/ 1482 h 3314"/>
                <a:gd name="T22" fmla="*/ 1548 w 2359"/>
                <a:gd name="T23" fmla="*/ 1761 h 3314"/>
                <a:gd name="T24" fmla="*/ 1665 w 2359"/>
                <a:gd name="T25" fmla="*/ 2040 h 3314"/>
                <a:gd name="T26" fmla="*/ 1751 w 2359"/>
                <a:gd name="T27" fmla="*/ 2295 h 3314"/>
                <a:gd name="T28" fmla="*/ 1809 w 2359"/>
                <a:gd name="T29" fmla="*/ 2511 h 3314"/>
                <a:gd name="T30" fmla="*/ 1863 w 2359"/>
                <a:gd name="T31" fmla="*/ 2778 h 3314"/>
                <a:gd name="T32" fmla="*/ 1890 w 2359"/>
                <a:gd name="T33" fmla="*/ 3012 h 3314"/>
                <a:gd name="T34" fmla="*/ 1905 w 2359"/>
                <a:gd name="T35" fmla="*/ 3312 h 3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359" h="3314">
                  <a:moveTo>
                    <a:pt x="1905" y="3312"/>
                  </a:moveTo>
                  <a:lnTo>
                    <a:pt x="2358" y="3313"/>
                  </a:lnTo>
                  <a:lnTo>
                    <a:pt x="2358" y="1437"/>
                  </a:lnTo>
                  <a:lnTo>
                    <a:pt x="0" y="0"/>
                  </a:lnTo>
                  <a:lnTo>
                    <a:pt x="201" y="150"/>
                  </a:lnTo>
                  <a:lnTo>
                    <a:pt x="366" y="279"/>
                  </a:lnTo>
                  <a:lnTo>
                    <a:pt x="552" y="441"/>
                  </a:lnTo>
                  <a:lnTo>
                    <a:pt x="732" y="612"/>
                  </a:lnTo>
                  <a:lnTo>
                    <a:pt x="996" y="903"/>
                  </a:lnTo>
                  <a:lnTo>
                    <a:pt x="1230" y="1212"/>
                  </a:lnTo>
                  <a:lnTo>
                    <a:pt x="1400" y="1482"/>
                  </a:lnTo>
                  <a:lnTo>
                    <a:pt x="1548" y="1761"/>
                  </a:lnTo>
                  <a:lnTo>
                    <a:pt x="1665" y="2040"/>
                  </a:lnTo>
                  <a:lnTo>
                    <a:pt x="1751" y="2295"/>
                  </a:lnTo>
                  <a:lnTo>
                    <a:pt x="1809" y="2511"/>
                  </a:lnTo>
                  <a:lnTo>
                    <a:pt x="1863" y="2778"/>
                  </a:lnTo>
                  <a:lnTo>
                    <a:pt x="1890" y="3012"/>
                  </a:lnTo>
                  <a:lnTo>
                    <a:pt x="1905" y="3312"/>
                  </a:lnTo>
                </a:path>
              </a:pathLst>
            </a:custGeom>
            <a:gradFill rotWithShape="0">
              <a:gsLst>
                <a:gs pos="0">
                  <a:schemeClr val="accent2">
                    <a:gamma/>
                    <a:shade val="46275"/>
                    <a:invGamma/>
                  </a:schemeClr>
                </a:gs>
                <a:gs pos="100000">
                  <a:schemeClr val="accent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24" name="Arc 4"/>
            <p:cNvSpPr>
              <a:spLocks/>
            </p:cNvSpPr>
            <p:nvPr/>
          </p:nvSpPr>
          <p:spPr bwMode="auto">
            <a:xfrm>
              <a:off x="0" y="1"/>
              <a:ext cx="5298" cy="4312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12700" cap="rnd">
              <a:solidFill>
                <a:schemeClr val="accent2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5125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5128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97482E1E-6DDD-4830-A141-E39C6C96AB2C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5129" name="Rectangle 9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1" r:id="rId10"/>
    <p:sldLayoutId id="2147483662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  <a:cs typeface="Times New Roman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  <a:cs typeface="Times New Roman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  <a:cs typeface="Times New Roman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  <a:cs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  <a:cs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  <a:cs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  <a:cs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  <a:cs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80000"/>
        <a:buFont typeface="Wingdings" pitchFamily="2" charset="2"/>
        <a:buChar char="l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tx1"/>
        </a:buClr>
        <a:buSzPct val="90000"/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" pitchFamily="2" charset="2"/>
        <a:buChar char="l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38200" y="228600"/>
            <a:ext cx="7772400" cy="1143000"/>
          </a:xfrm>
        </p:spPr>
        <p:txBody>
          <a:bodyPr/>
          <a:lstStyle/>
          <a:p>
            <a:r>
              <a:rPr lang="en-GB" sz="6000"/>
              <a:t>Forces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57200" y="1905000"/>
            <a:ext cx="8458200" cy="4038600"/>
          </a:xfrm>
        </p:spPr>
        <p:txBody>
          <a:bodyPr/>
          <a:lstStyle/>
          <a:p>
            <a:pPr marL="609600" indent="-609600"/>
            <a:endParaRPr lang="en-GB"/>
          </a:p>
          <a:p>
            <a:pPr marL="609600" indent="-609600"/>
            <a:r>
              <a:rPr lang="en-GB" b="1"/>
              <a:t>Learning objectives:</a:t>
            </a:r>
          </a:p>
          <a:p>
            <a:pPr marL="609600" indent="-609600">
              <a:buFontTx/>
              <a:buNone/>
            </a:pPr>
            <a:r>
              <a:rPr lang="en-GB"/>
              <a:t>1. To know the units forces</a:t>
            </a:r>
          </a:p>
          <a:p>
            <a:pPr marL="609600" indent="-609600">
              <a:buFontTx/>
              <a:buNone/>
            </a:pPr>
            <a:r>
              <a:rPr lang="en-GB"/>
              <a:t> are measured in.</a:t>
            </a:r>
          </a:p>
          <a:p>
            <a:pPr marL="609600" indent="-609600">
              <a:buFontTx/>
              <a:buNone/>
            </a:pPr>
            <a:r>
              <a:rPr lang="en-GB"/>
              <a:t>2. To know what equipment is used to measure a force.</a:t>
            </a:r>
          </a:p>
          <a:p>
            <a:pPr marL="609600" indent="-609600">
              <a:buFontTx/>
              <a:buNone/>
            </a:pPr>
            <a:r>
              <a:rPr lang="en-GB"/>
              <a:t>3. To be able to measure the force of objects in the classroom.</a:t>
            </a:r>
          </a:p>
          <a:p>
            <a:pPr marL="609600" indent="-609600">
              <a:buFontTx/>
              <a:buNone/>
            </a:pPr>
            <a:endParaRPr lang="en-GB"/>
          </a:p>
          <a:p>
            <a:pPr marL="609600" indent="-609600"/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z="5400" b="1"/>
              <a:t>What is a force?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676400"/>
            <a:ext cx="8534400" cy="4724400"/>
          </a:xfrm>
        </p:spPr>
        <p:txBody>
          <a:bodyPr/>
          <a:lstStyle/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en-GB" sz="2800"/>
              <a:t>   Here are some ways of describing forces:</a:t>
            </a:r>
          </a:p>
          <a:p>
            <a:pPr algn="ctr">
              <a:lnSpc>
                <a:spcPct val="90000"/>
              </a:lnSpc>
            </a:pPr>
            <a:r>
              <a:rPr lang="en-GB" sz="3600" b="1"/>
              <a:t>A push</a:t>
            </a:r>
          </a:p>
          <a:p>
            <a:pPr algn="ctr">
              <a:lnSpc>
                <a:spcPct val="90000"/>
              </a:lnSpc>
            </a:pPr>
            <a:r>
              <a:rPr lang="en-GB" sz="3600" b="1"/>
              <a:t>A pull</a:t>
            </a:r>
          </a:p>
          <a:p>
            <a:pPr algn="ctr">
              <a:lnSpc>
                <a:spcPct val="90000"/>
              </a:lnSpc>
            </a:pPr>
            <a:r>
              <a:rPr lang="en-GB" sz="3600" b="1"/>
              <a:t>A stretch</a:t>
            </a:r>
          </a:p>
          <a:p>
            <a:pPr algn="ctr">
              <a:lnSpc>
                <a:spcPct val="90000"/>
              </a:lnSpc>
            </a:pPr>
            <a:r>
              <a:rPr lang="en-GB" sz="3600" b="1"/>
              <a:t>A squeeze</a:t>
            </a:r>
          </a:p>
          <a:p>
            <a:pPr algn="ctr">
              <a:lnSpc>
                <a:spcPct val="90000"/>
              </a:lnSpc>
            </a:pPr>
            <a:r>
              <a:rPr lang="en-GB" sz="3600" b="1"/>
              <a:t>A catch</a:t>
            </a:r>
          </a:p>
          <a:p>
            <a:pPr algn="ctr">
              <a:lnSpc>
                <a:spcPct val="90000"/>
              </a:lnSpc>
            </a:pPr>
            <a:r>
              <a:rPr lang="en-GB" sz="3600" b="1"/>
              <a:t>A twist</a:t>
            </a:r>
          </a:p>
          <a:p>
            <a:pPr algn="ctr">
              <a:lnSpc>
                <a:spcPct val="90000"/>
              </a:lnSpc>
              <a:buFont typeface="Wingdings" pitchFamily="2" charset="2"/>
              <a:buNone/>
            </a:pPr>
            <a:endParaRPr lang="en-GB" sz="2400">
              <a:latin typeface="Arial" pitchFamily="34" charset="0"/>
            </a:endParaRPr>
          </a:p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en-GB" sz="2400">
                <a:latin typeface="Arial" pitchFamily="34" charset="0"/>
              </a:rPr>
              <a:t>We can’t see forces but we can see the </a:t>
            </a:r>
            <a:r>
              <a:rPr lang="en-GB" sz="2400" i="1">
                <a:latin typeface="Arial" pitchFamily="34" charset="0"/>
              </a:rPr>
              <a:t>effects</a:t>
            </a:r>
            <a:r>
              <a:rPr lang="en-GB" sz="2400">
                <a:latin typeface="Arial" pitchFamily="34" charset="0"/>
              </a:rPr>
              <a:t> of a force.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1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1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1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1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819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819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5" grpId="0" build="p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z="4800" b="1"/>
              <a:t>Forces can make things: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n-GB" sz="4000"/>
              <a:t>Speed up  </a:t>
            </a:r>
          </a:p>
          <a:p>
            <a:pPr algn="ctr"/>
            <a:r>
              <a:rPr lang="en-GB" sz="4000"/>
              <a:t>Slow down  </a:t>
            </a:r>
          </a:p>
          <a:p>
            <a:pPr algn="ctr"/>
            <a:r>
              <a:rPr lang="en-GB" sz="4000"/>
              <a:t>Change direction</a:t>
            </a:r>
          </a:p>
          <a:p>
            <a:pPr algn="ctr"/>
            <a:r>
              <a:rPr lang="en-GB" sz="4000"/>
              <a:t>Change shape</a:t>
            </a:r>
          </a:p>
        </p:txBody>
      </p:sp>
      <p:pic>
        <p:nvPicPr>
          <p:cNvPr id="1028" name="Picture 4" descr="rocket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1752600"/>
            <a:ext cx="914400" cy="1295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rubber ban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5334000"/>
            <a:ext cx="1543050" cy="1154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slinky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5257800"/>
            <a:ext cx="1131888" cy="1131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gum stretchi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5181600"/>
            <a:ext cx="1360488" cy="1349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parachute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0" y="1828800"/>
            <a:ext cx="1825625" cy="1414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car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4114800"/>
            <a:ext cx="1905000" cy="1160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skier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3429000"/>
            <a:ext cx="2057400" cy="1311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1143000"/>
          </a:xfrm>
        </p:spPr>
        <p:txBody>
          <a:bodyPr/>
          <a:lstStyle/>
          <a:p>
            <a:r>
              <a:rPr lang="en-GB" sz="5400" b="1"/>
              <a:t>Measuring forces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219200"/>
            <a:ext cx="8763000" cy="4953000"/>
          </a:xfrm>
        </p:spPr>
        <p:txBody>
          <a:bodyPr/>
          <a:lstStyle/>
          <a:p>
            <a:pPr algn="ctr"/>
            <a:r>
              <a:rPr lang="en-GB" sz="3600"/>
              <a:t>Forces are measured in </a:t>
            </a:r>
            <a:r>
              <a:rPr lang="en-GB" sz="3600" b="1"/>
              <a:t>newtons</a:t>
            </a:r>
            <a:r>
              <a:rPr lang="en-GB" sz="3600"/>
              <a:t>.</a:t>
            </a:r>
          </a:p>
          <a:p>
            <a:pPr algn="ctr"/>
            <a:endParaRPr lang="en-GB" sz="3600"/>
          </a:p>
          <a:p>
            <a:pPr algn="ctr"/>
            <a:r>
              <a:rPr lang="en-GB" sz="3600"/>
              <a:t>We can write this as </a:t>
            </a:r>
            <a:r>
              <a:rPr lang="en-GB" sz="3600" b="1"/>
              <a:t>N</a:t>
            </a:r>
            <a:r>
              <a:rPr lang="en-GB" sz="3600"/>
              <a:t>.</a:t>
            </a:r>
          </a:p>
          <a:p>
            <a:pPr algn="ctr">
              <a:buFont typeface="Wingdings" pitchFamily="2" charset="2"/>
              <a:buNone/>
            </a:pPr>
            <a:endParaRPr lang="en-GB" sz="3600"/>
          </a:p>
          <a:p>
            <a:pPr algn="ctr"/>
            <a:r>
              <a:rPr lang="en-GB" sz="3600"/>
              <a:t>We use a </a:t>
            </a:r>
            <a:r>
              <a:rPr lang="en-GB" sz="3600" b="1"/>
              <a:t>Newton meter</a:t>
            </a:r>
            <a:r>
              <a:rPr lang="en-GB" sz="3600"/>
              <a:t> to measure forces.</a:t>
            </a:r>
          </a:p>
          <a:p>
            <a:pPr algn="ctr">
              <a:buFont typeface="Wingdings" pitchFamily="2" charset="2"/>
              <a:buNone/>
            </a:pPr>
            <a:r>
              <a:rPr lang="en-GB" sz="2400"/>
              <a:t>It is sometimes called a </a:t>
            </a:r>
            <a:r>
              <a:rPr lang="en-GB" sz="2400" i="1"/>
              <a:t>force meter</a:t>
            </a:r>
            <a:r>
              <a:rPr lang="en-GB" sz="2400"/>
              <a:t>.</a:t>
            </a:r>
          </a:p>
        </p:txBody>
      </p:sp>
      <p:pic>
        <p:nvPicPr>
          <p:cNvPr id="9220" name="Picture 4" descr="newton met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5181600"/>
            <a:ext cx="1714500" cy="127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1" name="Picture 5" descr="newtonmeter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4800600"/>
            <a:ext cx="1196975" cy="167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newton meter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0" y="5181600"/>
            <a:ext cx="1600200" cy="1271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Have a look at the Newton meter: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2286000"/>
            <a:ext cx="8458200" cy="37338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GB" sz="4000" b="1"/>
              <a:t>What do you notice about this instrument that measures forces?</a:t>
            </a:r>
          </a:p>
          <a:p>
            <a:pPr>
              <a:lnSpc>
                <a:spcPct val="90000"/>
              </a:lnSpc>
            </a:pPr>
            <a:endParaRPr lang="en-GB" sz="4000" b="1"/>
          </a:p>
          <a:p>
            <a:pPr>
              <a:lnSpc>
                <a:spcPct val="90000"/>
              </a:lnSpc>
            </a:pPr>
            <a:r>
              <a:rPr lang="en-GB" sz="4000" b="1"/>
              <a:t>What objects would this instrument not be able to measure the force of and why?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Today</a:t>
            </a:r>
            <a:r>
              <a:rPr lang="en-GB">
                <a:latin typeface="Times New Roman"/>
              </a:rPr>
              <a:t>’</a:t>
            </a:r>
            <a:r>
              <a:rPr lang="en-GB"/>
              <a:t>s tasks: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676400"/>
            <a:ext cx="7772400" cy="4572000"/>
          </a:xfrm>
        </p:spPr>
        <p:txBody>
          <a:bodyPr/>
          <a:lstStyle/>
          <a:p>
            <a:r>
              <a:rPr lang="en-GB"/>
              <a:t>You are going to complete worksheet 1.</a:t>
            </a:r>
          </a:p>
          <a:p>
            <a:endParaRPr lang="en-GB"/>
          </a:p>
          <a:p>
            <a:r>
              <a:rPr lang="en-GB"/>
              <a:t>You are going to work in groups and measure the force of different objects in the classroom using a Newton meter. You will record your findings in a table.</a:t>
            </a:r>
          </a:p>
          <a:p>
            <a:pPr>
              <a:buFont typeface="Wingdings" pitchFamily="2" charset="2"/>
              <a:buNone/>
            </a:pPr>
            <a:r>
              <a:rPr lang="en-GB"/>
              <a:t>       </a:t>
            </a:r>
          </a:p>
          <a:p>
            <a:pPr>
              <a:buFont typeface="Wingdings" pitchFamily="2" charset="2"/>
              <a:buNone/>
            </a:pPr>
            <a:r>
              <a:rPr lang="en-GB"/>
              <a:t>         We will then discuss our findings.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What did we find out?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981200"/>
            <a:ext cx="7772400" cy="4648200"/>
          </a:xfrm>
        </p:spPr>
        <p:txBody>
          <a:bodyPr/>
          <a:lstStyle/>
          <a:p>
            <a:pPr algn="ctr"/>
            <a:r>
              <a:rPr lang="en-GB"/>
              <a:t>What object had the biggest force?</a:t>
            </a:r>
          </a:p>
          <a:p>
            <a:pPr algn="ctr"/>
            <a:r>
              <a:rPr lang="en-GB"/>
              <a:t>What object had the smallest force?</a:t>
            </a:r>
          </a:p>
          <a:p>
            <a:pPr algn="ctr"/>
            <a:endParaRPr lang="en-GB"/>
          </a:p>
          <a:p>
            <a:pPr algn="ctr"/>
            <a:r>
              <a:rPr lang="en-GB" u="sng"/>
              <a:t>Challenge</a:t>
            </a:r>
            <a:r>
              <a:rPr lang="en-GB"/>
              <a:t>: can you find an object that has a force of exactly 3 N?</a:t>
            </a:r>
          </a:p>
          <a:p>
            <a:pPr algn="ctr"/>
            <a:r>
              <a:rPr lang="en-GB"/>
              <a:t>Which object has a force greater than 5 N?</a:t>
            </a:r>
          </a:p>
          <a:p>
            <a:pPr algn="ctr">
              <a:buFont typeface="Wingdings" pitchFamily="2" charset="2"/>
              <a:buNone/>
            </a:pPr>
            <a:endParaRPr lang="en-GB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1143000"/>
          </a:xfrm>
        </p:spPr>
        <p:txBody>
          <a:bodyPr/>
          <a:lstStyle/>
          <a:p>
            <a:r>
              <a:rPr lang="en-GB" sz="4800" b="1"/>
              <a:t>Quick quiz!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219200"/>
            <a:ext cx="8534400" cy="54102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GB" sz="3600"/>
              <a:t>1. What is a force?</a:t>
            </a:r>
          </a:p>
          <a:p>
            <a:pPr>
              <a:lnSpc>
                <a:spcPct val="90000"/>
              </a:lnSpc>
            </a:pPr>
            <a:r>
              <a:rPr lang="en-GB" sz="3600"/>
              <a:t>2. Can you see forces?</a:t>
            </a:r>
          </a:p>
          <a:p>
            <a:pPr>
              <a:lnSpc>
                <a:spcPct val="90000"/>
              </a:lnSpc>
            </a:pPr>
            <a:r>
              <a:rPr lang="en-GB" sz="3600"/>
              <a:t>3. Can you name any effects that forces have?</a:t>
            </a:r>
          </a:p>
          <a:p>
            <a:pPr>
              <a:lnSpc>
                <a:spcPct val="90000"/>
              </a:lnSpc>
            </a:pPr>
            <a:r>
              <a:rPr lang="en-GB" sz="3600"/>
              <a:t>4. What units do we measure forces in?</a:t>
            </a:r>
          </a:p>
          <a:p>
            <a:pPr>
              <a:lnSpc>
                <a:spcPct val="90000"/>
              </a:lnSpc>
            </a:pPr>
            <a:r>
              <a:rPr lang="en-GB" sz="3600"/>
              <a:t>5. What instrument do we use to measure force?</a:t>
            </a:r>
          </a:p>
          <a:p>
            <a:pPr>
              <a:lnSpc>
                <a:spcPct val="90000"/>
              </a:lnSpc>
            </a:pPr>
            <a:r>
              <a:rPr lang="en-GB" sz="3600"/>
              <a:t>6. What is this instrument also known as?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en-GB" sz="1800"/>
          </a:p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en-GB" sz="2800"/>
              <a:t>How did you score??!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oaring">
  <a:themeElements>
    <a:clrScheme name="Soaring 1">
      <a:dk1>
        <a:srgbClr val="000000"/>
      </a:dk1>
      <a:lt1>
        <a:srgbClr val="FFFFFF"/>
      </a:lt1>
      <a:dk2>
        <a:srgbClr val="0000FF"/>
      </a:dk2>
      <a:lt2>
        <a:srgbClr val="FFCC66"/>
      </a:lt2>
      <a:accent1>
        <a:srgbClr val="00FFFF"/>
      </a:accent1>
      <a:accent2>
        <a:srgbClr val="3366FF"/>
      </a:accent2>
      <a:accent3>
        <a:srgbClr val="AAAAFF"/>
      </a:accent3>
      <a:accent4>
        <a:srgbClr val="DADADA"/>
      </a:accent4>
      <a:accent5>
        <a:srgbClr val="AAFFFF"/>
      </a:accent5>
      <a:accent6>
        <a:srgbClr val="2D5CE7"/>
      </a:accent6>
      <a:hlink>
        <a:srgbClr val="FF0033"/>
      </a:hlink>
      <a:folHlink>
        <a:srgbClr val="FFFF00"/>
      </a:folHlink>
    </a:clrScheme>
    <a:fontScheme name="Soaring">
      <a:majorFont>
        <a:latin typeface="Arial"/>
        <a:ea typeface=""/>
        <a:cs typeface="Times New Roman"/>
      </a:majorFont>
      <a:minorFont>
        <a:latin typeface="Times New Roman"/>
        <a:ea typeface=""/>
        <a:cs typeface="Times New Roma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cs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cs typeface="Times New Roman" pitchFamily="18" charset="0"/>
          </a:defRPr>
        </a:defPPr>
      </a:lstStyle>
    </a:lnDef>
  </a:objectDefaults>
  <a:extraClrSchemeLst>
    <a:extraClrScheme>
      <a:clrScheme name="Soaring 1">
        <a:dk1>
          <a:srgbClr val="000000"/>
        </a:dk1>
        <a:lt1>
          <a:srgbClr val="FFFFFF"/>
        </a:lt1>
        <a:dk2>
          <a:srgbClr val="0000FF"/>
        </a:dk2>
        <a:lt2>
          <a:srgbClr val="FFCC66"/>
        </a:lt2>
        <a:accent1>
          <a:srgbClr val="00FFFF"/>
        </a:accent1>
        <a:accent2>
          <a:srgbClr val="3366FF"/>
        </a:accent2>
        <a:accent3>
          <a:srgbClr val="AAAAFF"/>
        </a:accent3>
        <a:accent4>
          <a:srgbClr val="DADADA"/>
        </a:accent4>
        <a:accent5>
          <a:srgbClr val="AAFFFF"/>
        </a:accent5>
        <a:accent6>
          <a:srgbClr val="2D5CE7"/>
        </a:accent6>
        <a:hlink>
          <a:srgbClr val="FF0033"/>
        </a:hlink>
        <a:folHlink>
          <a:srgbClr val="FF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oaring 2">
        <a:dk1>
          <a:srgbClr val="000000"/>
        </a:dk1>
        <a:lt1>
          <a:srgbClr val="FFFFFF"/>
        </a:lt1>
        <a:dk2>
          <a:srgbClr val="000000"/>
        </a:dk2>
        <a:lt2>
          <a:srgbClr val="CCECFF"/>
        </a:lt2>
        <a:accent1>
          <a:srgbClr val="6699FF"/>
        </a:accent1>
        <a:accent2>
          <a:srgbClr val="66CCFF"/>
        </a:accent2>
        <a:accent3>
          <a:srgbClr val="FFFFFF"/>
        </a:accent3>
        <a:accent4>
          <a:srgbClr val="000000"/>
        </a:accent4>
        <a:accent5>
          <a:srgbClr val="B8CAFF"/>
        </a:accent5>
        <a:accent6>
          <a:srgbClr val="5CB9E7"/>
        </a:accent6>
        <a:hlink>
          <a:srgbClr val="CC99FF"/>
        </a:hlink>
        <a:folHlink>
          <a:srgbClr val="00CC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aring 3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CBCBCB"/>
        </a:accent1>
        <a:accent2>
          <a:srgbClr val="EAEAEA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D4D4D4"/>
        </a:accent6>
        <a:hlink>
          <a:srgbClr val="5F5F5F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aring 4">
        <a:dk1>
          <a:srgbClr val="000000"/>
        </a:dk1>
        <a:lt1>
          <a:srgbClr val="FFFFFF"/>
        </a:lt1>
        <a:dk2>
          <a:srgbClr val="008080"/>
        </a:dk2>
        <a:lt2>
          <a:srgbClr val="FFCC66"/>
        </a:lt2>
        <a:accent1>
          <a:srgbClr val="0099CC"/>
        </a:accent1>
        <a:accent2>
          <a:srgbClr val="009999"/>
        </a:accent2>
        <a:accent3>
          <a:srgbClr val="AAC0C0"/>
        </a:accent3>
        <a:accent4>
          <a:srgbClr val="DADADA"/>
        </a:accent4>
        <a:accent5>
          <a:srgbClr val="AACAE2"/>
        </a:accent5>
        <a:accent6>
          <a:srgbClr val="008A8A"/>
        </a:accent6>
        <a:hlink>
          <a:srgbClr val="6600CC"/>
        </a:hlink>
        <a:folHlink>
          <a:srgbClr val="FF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oaring 5">
        <a:dk1>
          <a:srgbClr val="000000"/>
        </a:dk1>
        <a:lt1>
          <a:srgbClr val="FFFFFF"/>
        </a:lt1>
        <a:dk2>
          <a:srgbClr val="993300"/>
        </a:dk2>
        <a:lt2>
          <a:srgbClr val="FFCC66"/>
        </a:lt2>
        <a:accent1>
          <a:srgbClr val="FF6633"/>
        </a:accent1>
        <a:accent2>
          <a:srgbClr val="CC6600"/>
        </a:accent2>
        <a:accent3>
          <a:srgbClr val="CAADAA"/>
        </a:accent3>
        <a:accent4>
          <a:srgbClr val="DADADA"/>
        </a:accent4>
        <a:accent5>
          <a:srgbClr val="FFB8AD"/>
        </a:accent5>
        <a:accent6>
          <a:srgbClr val="B95C00"/>
        </a:accent6>
        <a:hlink>
          <a:srgbClr val="CC0000"/>
        </a:hlink>
        <a:folHlink>
          <a:srgbClr val="FFFF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 Designs\Soaring.pot</Template>
  <TotalTime>87</TotalTime>
  <Words>325</Words>
  <Application>Microsoft Office PowerPoint</Application>
  <PresentationFormat>On-screen Show (4:3)</PresentationFormat>
  <Paragraphs>54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Times New Roman</vt:lpstr>
      <vt:lpstr>Arial</vt:lpstr>
      <vt:lpstr>Wingdings</vt:lpstr>
      <vt:lpstr>Soaring</vt:lpstr>
      <vt:lpstr>Forces</vt:lpstr>
      <vt:lpstr>What is a force?</vt:lpstr>
      <vt:lpstr>Forces can make things:</vt:lpstr>
      <vt:lpstr>Measuring forces</vt:lpstr>
      <vt:lpstr>Have a look at the Newton meter:</vt:lpstr>
      <vt:lpstr>Today’s tasks:</vt:lpstr>
      <vt:lpstr>What did we find out?</vt:lpstr>
      <vt:lpstr>Quick quiz!</vt:lpstr>
    </vt:vector>
  </TitlesOfParts>
  <Company> 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Forces</dc:title>
  <dc:creator> </dc:creator>
  <cp:lastModifiedBy>Teacher E-Solutions</cp:lastModifiedBy>
  <cp:revision>9</cp:revision>
  <dcterms:created xsi:type="dcterms:W3CDTF">2006-06-04T15:49:36Z</dcterms:created>
  <dcterms:modified xsi:type="dcterms:W3CDTF">2019-01-18T17:19:47Z</dcterms:modified>
</cp:coreProperties>
</file>