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62" r:id="rId2"/>
    <p:sldId id="256" r:id="rId3"/>
    <p:sldId id="266" r:id="rId4"/>
    <p:sldId id="267" r:id="rId5"/>
    <p:sldId id="264" r:id="rId6"/>
    <p:sldId id="263" r:id="rId7"/>
    <p:sldId id="268" r:id="rId8"/>
    <p:sldId id="269" r:id="rId9"/>
  </p:sldIdLst>
  <p:sldSz cx="9144000" cy="6858000" type="screen4x3"/>
  <p:notesSz cx="6858000" cy="9637713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0000CC"/>
    <a:srgbClr val="996600"/>
    <a:srgbClr val="CC0099"/>
    <a:srgbClr val="0080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683" autoAdjust="0"/>
  </p:normalViewPr>
  <p:slideViewPr>
    <p:cSldViewPr>
      <p:cViewPr varScale="1">
        <p:scale>
          <a:sx n="42" d="100"/>
          <a:sy n="42" d="100"/>
        </p:scale>
        <p:origin x="-64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358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53525"/>
            <a:ext cx="2971800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358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9153525"/>
            <a:ext cx="2971800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BB963F9-B492-421F-9403-FF7A7F5011F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89493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3891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019175" y="722313"/>
            <a:ext cx="4819650" cy="36147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578350"/>
            <a:ext cx="5486400" cy="4337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53525"/>
            <a:ext cx="2971800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9153525"/>
            <a:ext cx="2971800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DE665E6-D63C-453F-81BA-DCBB7DDFDC7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13049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B1CD9B-AE9D-4B75-8162-DB3FF96AAB1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6432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5E2AB7-B6E7-425A-AD6F-4F84B49CD8AE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0652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CA1AF0-217A-4BD9-AF78-AEB5FC481C8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47634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D69715B0-743C-4401-9365-39E930B841E9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00149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3619478A-F5CE-4D03-8D2B-0B666972073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3129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CE0FE1-F120-4962-975A-9C53E8E0471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4000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C0D926-0A29-46C2-AB5F-1AA63D432A09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51105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6434B9-20A7-4902-8F62-AE6C0FF5379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2256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4DB3F8-BC58-4E87-BB4D-808B43BE77E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6852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7AF38C-1322-4872-A5F0-1D1AEB4935F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2194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F4222B-686F-413E-BEA2-EF217CD41411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4826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AD9F7A-B790-46A5-9F97-1824A75D6FA4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2999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BC25A3-B63C-4AAF-8C4C-78D903D821F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7762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5DE9DA1-D730-4B2B-9D59-5DCD9499DDDD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74" name="Rectangle 18"/>
          <p:cNvSpPr>
            <a:spLocks noGrp="1" noChangeArrowheads="1"/>
          </p:cNvSpPr>
          <p:nvPr>
            <p:ph type="title" sz="quarter"/>
          </p:nvPr>
        </p:nvSpPr>
        <p:spPr>
          <a:xfrm>
            <a:off x="468313" y="2708275"/>
            <a:ext cx="8229600" cy="1143000"/>
          </a:xfrm>
        </p:spPr>
        <p:txBody>
          <a:bodyPr/>
          <a:lstStyle/>
          <a:p>
            <a:r>
              <a:rPr lang="en-GB">
                <a:latin typeface="Comic Sans MS" pitchFamily="66" charset="0"/>
              </a:rPr>
              <a:t>Session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404813"/>
            <a:ext cx="7772400" cy="1470025"/>
          </a:xfrm>
        </p:spPr>
        <p:txBody>
          <a:bodyPr/>
          <a:lstStyle/>
          <a:p>
            <a:pPr algn="l"/>
            <a:r>
              <a:rPr lang="en-GB">
                <a:latin typeface="Comic Sans MS" pitchFamily="66" charset="0"/>
              </a:rPr>
              <a:t>Learning Objectives</a:t>
            </a:r>
            <a:br>
              <a:rPr lang="en-GB">
                <a:latin typeface="Comic Sans MS" pitchFamily="66" charset="0"/>
              </a:rPr>
            </a:br>
            <a:r>
              <a:rPr lang="en-GB" sz="2400" u="sng">
                <a:latin typeface="Comic Sans MS" pitchFamily="66" charset="0"/>
              </a:rPr>
              <a:t>Today I am Learning…</a:t>
            </a: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395288" y="1916113"/>
            <a:ext cx="6591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GB" sz="2400">
                <a:latin typeface="Comic Sans MS" pitchFamily="66" charset="0"/>
              </a:rPr>
              <a:t>To ask questions about medicines and health</a:t>
            </a:r>
          </a:p>
        </p:txBody>
      </p:sp>
      <p:sp>
        <p:nvSpPr>
          <p:cNvPr id="2066" name="Rectangle 18"/>
          <p:cNvSpPr>
            <a:spLocks noChangeArrowheads="1"/>
          </p:cNvSpPr>
          <p:nvPr/>
        </p:nvSpPr>
        <p:spPr bwMode="auto">
          <a:xfrm>
            <a:off x="395288" y="2636838"/>
            <a:ext cx="837565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GB" sz="2400">
                <a:latin typeface="Comic Sans MS" pitchFamily="66" charset="0"/>
              </a:rPr>
              <a:t>That sometimes we take medicines when we get ill, these</a:t>
            </a:r>
          </a:p>
          <a:p>
            <a:r>
              <a:rPr lang="en-GB" sz="2400">
                <a:latin typeface="Comic Sans MS" pitchFamily="66" charset="0"/>
              </a:rPr>
              <a:t>  help us to get better</a:t>
            </a:r>
          </a:p>
        </p:txBody>
      </p:sp>
      <p:sp>
        <p:nvSpPr>
          <p:cNvPr id="2067" name="Rectangle 19"/>
          <p:cNvSpPr>
            <a:spLocks noChangeArrowheads="1"/>
          </p:cNvSpPr>
          <p:nvPr/>
        </p:nvSpPr>
        <p:spPr bwMode="auto">
          <a:xfrm>
            <a:off x="395288" y="3716338"/>
            <a:ext cx="511175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GB" sz="2400">
                <a:latin typeface="Comic Sans MS" pitchFamily="66" charset="0"/>
              </a:rPr>
              <a:t>That some people need medicines </a:t>
            </a:r>
          </a:p>
          <a:p>
            <a:r>
              <a:rPr lang="en-GB" sz="2400">
                <a:latin typeface="Comic Sans MS" pitchFamily="66" charset="0"/>
              </a:rPr>
              <a:t>  to keep them alive and healthy</a:t>
            </a:r>
          </a:p>
        </p:txBody>
      </p:sp>
      <p:sp>
        <p:nvSpPr>
          <p:cNvPr id="2068" name="Rectangle 20"/>
          <p:cNvSpPr>
            <a:spLocks noChangeArrowheads="1"/>
          </p:cNvSpPr>
          <p:nvPr/>
        </p:nvSpPr>
        <p:spPr bwMode="auto">
          <a:xfrm>
            <a:off x="395288" y="4797425"/>
            <a:ext cx="520382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GB" sz="2400">
                <a:latin typeface="Comic Sans MS" pitchFamily="66" charset="0"/>
              </a:rPr>
              <a:t>That medicines are useful but are </a:t>
            </a:r>
          </a:p>
          <a:p>
            <a:r>
              <a:rPr lang="en-GB" sz="2400">
                <a:latin typeface="Comic Sans MS" pitchFamily="66" charset="0"/>
              </a:rPr>
              <a:t>  drugs not foods, and can be </a:t>
            </a:r>
          </a:p>
          <a:p>
            <a:r>
              <a:rPr lang="en-GB" sz="2400">
                <a:latin typeface="Comic Sans MS" pitchFamily="66" charset="0"/>
              </a:rPr>
              <a:t>  dangerous</a:t>
            </a:r>
          </a:p>
        </p:txBody>
      </p:sp>
      <p:pic>
        <p:nvPicPr>
          <p:cNvPr id="2070" name="Picture 22" descr="MPj0408970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1863" y="3644900"/>
            <a:ext cx="2627312" cy="2627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6" grpId="0"/>
      <p:bldP spid="2066" grpId="0"/>
      <p:bldP spid="2067" grpId="0"/>
      <p:bldP spid="206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404813"/>
            <a:ext cx="7772400" cy="1470025"/>
          </a:xfrm>
        </p:spPr>
        <p:txBody>
          <a:bodyPr/>
          <a:lstStyle/>
          <a:p>
            <a:pPr algn="l"/>
            <a:r>
              <a:rPr lang="en-GB">
                <a:latin typeface="Comic Sans MS" pitchFamily="66" charset="0"/>
              </a:rPr>
              <a:t>Success Criteria</a:t>
            </a:r>
            <a:br>
              <a:rPr lang="en-GB">
                <a:latin typeface="Comic Sans MS" pitchFamily="66" charset="0"/>
              </a:rPr>
            </a:br>
            <a:r>
              <a:rPr lang="en-GB" sz="2400" u="sng">
                <a:latin typeface="Comic Sans MS" pitchFamily="66" charset="0"/>
              </a:rPr>
              <a:t>I need to…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844675"/>
            <a:ext cx="6400800" cy="3794125"/>
          </a:xfrm>
        </p:spPr>
        <p:txBody>
          <a:bodyPr/>
          <a:lstStyle/>
          <a:p>
            <a:pPr algn="l"/>
            <a:endParaRPr lang="en-GB" u="sng">
              <a:latin typeface="Comic Sans MS" pitchFamily="66" charset="0"/>
            </a:endParaRPr>
          </a:p>
          <a:p>
            <a:pPr algn="l">
              <a:buFontTx/>
              <a:buChar char="•"/>
            </a:pPr>
            <a:endParaRPr lang="en-GB">
              <a:latin typeface="Comic Sans MS" pitchFamily="66" charset="0"/>
            </a:endParaRP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468313" y="2565400"/>
            <a:ext cx="7300912" cy="4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GB" sz="2400">
                <a:latin typeface="Comic Sans MS" pitchFamily="66" charset="0"/>
              </a:rPr>
              <a:t>Think of a question about health to ask the nurse</a:t>
            </a:r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468313" y="3573463"/>
            <a:ext cx="53228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GB" sz="2400">
                <a:latin typeface="Comic Sans MS" pitchFamily="66" charset="0"/>
              </a:rPr>
              <a:t>Talk about the dangers of medicine</a:t>
            </a:r>
          </a:p>
        </p:txBody>
      </p:sp>
      <p:pic>
        <p:nvPicPr>
          <p:cNvPr id="27655" name="Picture 7" descr="tic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071"/>
          <a:stretch>
            <a:fillRect/>
          </a:stretch>
        </p:blipFill>
        <p:spPr bwMode="auto">
          <a:xfrm>
            <a:off x="5724525" y="3860800"/>
            <a:ext cx="2857500" cy="252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27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2" grpId="0"/>
      <p:bldP spid="2765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323850" y="404813"/>
            <a:ext cx="7772400" cy="147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n-GB" sz="4400">
                <a:solidFill>
                  <a:schemeClr val="tx2"/>
                </a:solidFill>
                <a:latin typeface="Comic Sans MS" pitchFamily="66" charset="0"/>
              </a:rPr>
              <a:t>A visit to the doctor or nurse</a:t>
            </a:r>
            <a:endParaRPr lang="en-GB" sz="2400" u="sng">
              <a:solidFill>
                <a:schemeClr val="tx2"/>
              </a:solidFill>
              <a:latin typeface="Comic Sans MS" pitchFamily="66" charset="0"/>
            </a:endParaRPr>
          </a:p>
        </p:txBody>
      </p:sp>
      <p:pic>
        <p:nvPicPr>
          <p:cNvPr id="43013" name="Picture 5" descr="MPj04097700000[1]"/>
          <p:cNvPicPr>
            <a:picLocks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95288" y="1773238"/>
            <a:ext cx="4038600" cy="26876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3019" name="Rectangle 11"/>
          <p:cNvSpPr>
            <a:spLocks noChangeArrowheads="1"/>
          </p:cNvSpPr>
          <p:nvPr/>
        </p:nvSpPr>
        <p:spPr bwMode="auto">
          <a:xfrm>
            <a:off x="4716463" y="1989138"/>
            <a:ext cx="3887787" cy="74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GB" sz="2400">
                <a:latin typeface="Comic Sans MS" pitchFamily="66" charset="0"/>
              </a:rPr>
              <a:t>When have you been to see the doctor or nurse?</a:t>
            </a:r>
          </a:p>
        </p:txBody>
      </p:sp>
      <p:sp>
        <p:nvSpPr>
          <p:cNvPr id="43020" name="Rectangle 12"/>
          <p:cNvSpPr>
            <a:spLocks noChangeArrowheads="1"/>
          </p:cNvSpPr>
          <p:nvPr/>
        </p:nvSpPr>
        <p:spPr bwMode="auto">
          <a:xfrm>
            <a:off x="4716463" y="2852738"/>
            <a:ext cx="3887787" cy="74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GB" sz="2400">
                <a:latin typeface="Comic Sans MS" pitchFamily="66" charset="0"/>
              </a:rPr>
              <a:t>What happened when you were there?</a:t>
            </a:r>
          </a:p>
        </p:txBody>
      </p:sp>
      <p:sp>
        <p:nvSpPr>
          <p:cNvPr id="43021" name="Rectangle 13"/>
          <p:cNvSpPr>
            <a:spLocks noChangeArrowheads="1"/>
          </p:cNvSpPr>
          <p:nvPr/>
        </p:nvSpPr>
        <p:spPr bwMode="auto">
          <a:xfrm>
            <a:off x="4716463" y="3716338"/>
            <a:ext cx="3887787" cy="74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GB" sz="2400">
                <a:latin typeface="Comic Sans MS" pitchFamily="66" charset="0"/>
              </a:rPr>
              <a:t>How did they make you get better?</a:t>
            </a:r>
          </a:p>
        </p:txBody>
      </p:sp>
      <p:sp>
        <p:nvSpPr>
          <p:cNvPr id="43022" name="Rectangle 14"/>
          <p:cNvSpPr>
            <a:spLocks noChangeArrowheads="1"/>
          </p:cNvSpPr>
          <p:nvPr/>
        </p:nvSpPr>
        <p:spPr bwMode="auto">
          <a:xfrm>
            <a:off x="395288" y="4652963"/>
            <a:ext cx="8208962" cy="74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GB" sz="2400">
                <a:latin typeface="Comic Sans MS" pitchFamily="66" charset="0"/>
              </a:rPr>
              <a:t>If you could ask the nurse a question about her work, what would it be?</a:t>
            </a:r>
          </a:p>
        </p:txBody>
      </p:sp>
      <p:sp>
        <p:nvSpPr>
          <p:cNvPr id="43023" name="Rectangle 15"/>
          <p:cNvSpPr>
            <a:spLocks noChangeArrowheads="1"/>
          </p:cNvSpPr>
          <p:nvPr/>
        </p:nvSpPr>
        <p:spPr bwMode="auto">
          <a:xfrm>
            <a:off x="395288" y="5445125"/>
            <a:ext cx="8208962" cy="4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GB" sz="2400">
                <a:solidFill>
                  <a:srgbClr val="FF0000"/>
                </a:solidFill>
                <a:latin typeface="Comic Sans MS" pitchFamily="66" charset="0"/>
              </a:rPr>
              <a:t>What?</a:t>
            </a:r>
            <a:r>
              <a:rPr lang="en-GB" sz="2400">
                <a:latin typeface="Comic Sans MS" pitchFamily="66" charset="0"/>
              </a:rPr>
              <a:t>  </a:t>
            </a:r>
            <a:r>
              <a:rPr lang="en-GB" sz="2400">
                <a:solidFill>
                  <a:schemeClr val="hlink"/>
                </a:solidFill>
                <a:latin typeface="Comic Sans MS" pitchFamily="66" charset="0"/>
              </a:rPr>
              <a:t>Why?</a:t>
            </a:r>
            <a:r>
              <a:rPr lang="en-GB" sz="2400">
                <a:latin typeface="Comic Sans MS" pitchFamily="66" charset="0"/>
              </a:rPr>
              <a:t>  </a:t>
            </a:r>
            <a:r>
              <a:rPr lang="en-GB" sz="2400">
                <a:solidFill>
                  <a:srgbClr val="008000"/>
                </a:solidFill>
                <a:latin typeface="Comic Sans MS" pitchFamily="66" charset="0"/>
              </a:rPr>
              <a:t>Which?</a:t>
            </a:r>
            <a:r>
              <a:rPr lang="en-GB" sz="2400">
                <a:latin typeface="Comic Sans MS" pitchFamily="66" charset="0"/>
              </a:rPr>
              <a:t>  </a:t>
            </a:r>
            <a:r>
              <a:rPr lang="en-GB" sz="2400">
                <a:solidFill>
                  <a:srgbClr val="CC0099"/>
                </a:solidFill>
                <a:latin typeface="Comic Sans MS" pitchFamily="66" charset="0"/>
              </a:rPr>
              <a:t>Where?</a:t>
            </a:r>
            <a:r>
              <a:rPr lang="en-GB" sz="2400">
                <a:latin typeface="Comic Sans MS" pitchFamily="66" charset="0"/>
              </a:rPr>
              <a:t>  </a:t>
            </a:r>
            <a:r>
              <a:rPr lang="en-GB" sz="2400">
                <a:solidFill>
                  <a:srgbClr val="996600"/>
                </a:solidFill>
                <a:latin typeface="Comic Sans MS" pitchFamily="66" charset="0"/>
              </a:rPr>
              <a:t>When?</a:t>
            </a:r>
            <a:r>
              <a:rPr lang="en-GB" sz="2400">
                <a:latin typeface="Comic Sans MS" pitchFamily="66" charset="0"/>
              </a:rPr>
              <a:t>  </a:t>
            </a:r>
            <a:r>
              <a:rPr lang="en-GB" sz="2400">
                <a:solidFill>
                  <a:srgbClr val="0000CC"/>
                </a:solidFill>
                <a:latin typeface="Comic Sans MS" pitchFamily="66" charset="0"/>
              </a:rPr>
              <a:t>Who?</a:t>
            </a:r>
            <a:r>
              <a:rPr lang="en-GB" sz="2400">
                <a:latin typeface="Comic Sans MS" pitchFamily="66" charset="0"/>
              </a:rPr>
              <a:t>  </a:t>
            </a:r>
            <a:r>
              <a:rPr lang="en-GB" sz="2400">
                <a:solidFill>
                  <a:srgbClr val="FF9900"/>
                </a:solidFill>
                <a:latin typeface="Comic Sans MS" pitchFamily="66" charset="0"/>
              </a:rPr>
              <a:t>How?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30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30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3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30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30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3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430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430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430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30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30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0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30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30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30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9" grpId="0"/>
      <p:bldP spid="43020" grpId="0"/>
      <p:bldP spid="43021" grpId="0"/>
      <p:bldP spid="43022" grpId="0"/>
      <p:bldP spid="43023" grpId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468313" y="2708275"/>
            <a:ext cx="8229600" cy="1143000"/>
          </a:xfrm>
        </p:spPr>
        <p:txBody>
          <a:bodyPr/>
          <a:lstStyle/>
          <a:p>
            <a:r>
              <a:rPr lang="en-GB">
                <a:latin typeface="Comic Sans MS" pitchFamily="66" charset="0"/>
              </a:rPr>
              <a:t>Session 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404813"/>
            <a:ext cx="7772400" cy="1470025"/>
          </a:xfrm>
        </p:spPr>
        <p:txBody>
          <a:bodyPr/>
          <a:lstStyle/>
          <a:p>
            <a:pPr algn="l"/>
            <a:r>
              <a:rPr lang="en-GB">
                <a:latin typeface="Comic Sans MS" pitchFamily="66" charset="0"/>
              </a:rPr>
              <a:t>Learning Objectives</a:t>
            </a:r>
            <a:br>
              <a:rPr lang="en-GB">
                <a:latin typeface="Comic Sans MS" pitchFamily="66" charset="0"/>
              </a:rPr>
            </a:br>
            <a:r>
              <a:rPr lang="en-GB" sz="2400" u="sng">
                <a:latin typeface="Comic Sans MS" pitchFamily="66" charset="0"/>
              </a:rPr>
              <a:t>Today I am Learning…</a:t>
            </a: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395288" y="2060575"/>
            <a:ext cx="8485187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GB" sz="2400">
                <a:latin typeface="Comic Sans MS" pitchFamily="66" charset="0"/>
              </a:rPr>
              <a:t>That medicines can be dangerous if we take them without</a:t>
            </a:r>
          </a:p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GB" sz="2400">
                <a:latin typeface="Comic Sans MS" pitchFamily="66" charset="0"/>
              </a:rPr>
              <a:t>  asking our parents or a doctor</a:t>
            </a:r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395288" y="3213100"/>
            <a:ext cx="421322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GB" sz="2400">
                <a:latin typeface="Comic Sans MS" pitchFamily="66" charset="0"/>
              </a:rPr>
              <a:t>To know why medicines are </a:t>
            </a:r>
          </a:p>
          <a:p>
            <a:r>
              <a:rPr lang="en-GB" sz="2400">
                <a:latin typeface="Comic Sans MS" pitchFamily="66" charset="0"/>
              </a:rPr>
              <a:t>  dangerous and how we can</a:t>
            </a:r>
          </a:p>
          <a:p>
            <a:r>
              <a:rPr lang="en-GB" sz="2400">
                <a:latin typeface="Comic Sans MS" pitchFamily="66" charset="0"/>
              </a:rPr>
              <a:t>  stop them being so</a:t>
            </a:r>
          </a:p>
        </p:txBody>
      </p:sp>
      <p:sp>
        <p:nvSpPr>
          <p:cNvPr id="24585" name="Rectangle 9"/>
          <p:cNvSpPr>
            <a:spLocks noChangeArrowheads="1"/>
          </p:cNvSpPr>
          <p:nvPr/>
        </p:nvSpPr>
        <p:spPr bwMode="auto">
          <a:xfrm>
            <a:off x="468313" y="4724400"/>
            <a:ext cx="3316287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GB" sz="2400">
                <a:latin typeface="Comic Sans MS" pitchFamily="66" charset="0"/>
              </a:rPr>
              <a:t>To talk about how to </a:t>
            </a:r>
          </a:p>
          <a:p>
            <a:r>
              <a:rPr lang="en-GB" sz="2400">
                <a:latin typeface="Comic Sans MS" pitchFamily="66" charset="0"/>
              </a:rPr>
              <a:t>  use medicines safely</a:t>
            </a:r>
          </a:p>
        </p:txBody>
      </p:sp>
      <p:pic>
        <p:nvPicPr>
          <p:cNvPr id="24588" name="Picture 12" descr="MPj0398845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95" r="32852"/>
          <a:stretch>
            <a:fillRect/>
          </a:stretch>
        </p:blipFill>
        <p:spPr bwMode="auto">
          <a:xfrm>
            <a:off x="5724525" y="2492375"/>
            <a:ext cx="2495550" cy="3744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5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5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0" grpId="0"/>
      <p:bldP spid="24582" grpId="0"/>
      <p:bldP spid="2458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404813"/>
            <a:ext cx="7772400" cy="1470025"/>
          </a:xfrm>
        </p:spPr>
        <p:txBody>
          <a:bodyPr/>
          <a:lstStyle/>
          <a:p>
            <a:pPr algn="l"/>
            <a:r>
              <a:rPr lang="en-GB">
                <a:latin typeface="Comic Sans MS" pitchFamily="66" charset="0"/>
              </a:rPr>
              <a:t>Success Criteria</a:t>
            </a:r>
            <a:br>
              <a:rPr lang="en-GB">
                <a:latin typeface="Comic Sans MS" pitchFamily="66" charset="0"/>
              </a:rPr>
            </a:br>
            <a:r>
              <a:rPr lang="en-GB" sz="2400" u="sng">
                <a:latin typeface="Comic Sans MS" pitchFamily="66" charset="0"/>
              </a:rPr>
              <a:t>I need to…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844675"/>
            <a:ext cx="6400800" cy="3794125"/>
          </a:xfrm>
        </p:spPr>
        <p:txBody>
          <a:bodyPr/>
          <a:lstStyle/>
          <a:p>
            <a:pPr algn="l"/>
            <a:endParaRPr lang="en-GB" u="sng">
              <a:latin typeface="Comic Sans MS" pitchFamily="66" charset="0"/>
            </a:endParaRPr>
          </a:p>
          <a:p>
            <a:pPr algn="l">
              <a:buFontTx/>
              <a:buChar char="•"/>
            </a:pPr>
            <a:endParaRPr lang="en-GB">
              <a:latin typeface="Comic Sans MS" pitchFamily="66" charset="0"/>
            </a:endParaRPr>
          </a:p>
        </p:txBody>
      </p:sp>
      <p:sp>
        <p:nvSpPr>
          <p:cNvPr id="46084" name="Rectangle 4"/>
          <p:cNvSpPr>
            <a:spLocks noChangeArrowheads="1"/>
          </p:cNvSpPr>
          <p:nvPr/>
        </p:nvSpPr>
        <p:spPr bwMode="auto">
          <a:xfrm>
            <a:off x="468313" y="2565400"/>
            <a:ext cx="8128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GB" sz="2400">
                <a:latin typeface="Comic Sans MS" pitchFamily="66" charset="0"/>
              </a:rPr>
              <a:t>Explain why it is important only to take medicines when</a:t>
            </a:r>
          </a:p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GB" sz="2400">
                <a:latin typeface="Comic Sans MS" pitchFamily="66" charset="0"/>
              </a:rPr>
              <a:t>  a proper adult tells us</a:t>
            </a:r>
          </a:p>
        </p:txBody>
      </p:sp>
      <p:sp>
        <p:nvSpPr>
          <p:cNvPr id="46085" name="Rectangle 5"/>
          <p:cNvSpPr>
            <a:spLocks noChangeArrowheads="1"/>
          </p:cNvSpPr>
          <p:nvPr/>
        </p:nvSpPr>
        <p:spPr bwMode="auto">
          <a:xfrm>
            <a:off x="468313" y="3573463"/>
            <a:ext cx="7696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GB" sz="2400">
                <a:latin typeface="Comic Sans MS" pitchFamily="66" charset="0"/>
              </a:rPr>
              <a:t>Explain why we should not eat things unless we know</a:t>
            </a:r>
          </a:p>
          <a:p>
            <a:r>
              <a:rPr lang="en-GB" sz="2400">
                <a:latin typeface="Comic Sans MS" pitchFamily="66" charset="0"/>
              </a:rPr>
              <a:t>  what they are</a:t>
            </a:r>
          </a:p>
        </p:txBody>
      </p:sp>
      <p:pic>
        <p:nvPicPr>
          <p:cNvPr id="46086" name="Picture 6" descr="tic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071"/>
          <a:stretch>
            <a:fillRect/>
          </a:stretch>
        </p:blipFill>
        <p:spPr bwMode="auto">
          <a:xfrm>
            <a:off x="5724525" y="3860800"/>
            <a:ext cx="2857500" cy="252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6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6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60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60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6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4" grpId="0"/>
      <p:bldP spid="4608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Rectangle 4"/>
          <p:cNvSpPr>
            <a:spLocks noChangeArrowheads="1"/>
          </p:cNvSpPr>
          <p:nvPr/>
        </p:nvSpPr>
        <p:spPr bwMode="auto">
          <a:xfrm>
            <a:off x="323850" y="404813"/>
            <a:ext cx="7772400" cy="147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n-GB" sz="4400">
                <a:solidFill>
                  <a:schemeClr val="tx2"/>
                </a:solidFill>
                <a:latin typeface="Comic Sans MS" pitchFamily="66" charset="0"/>
              </a:rPr>
              <a:t>Activity</a:t>
            </a:r>
            <a:endParaRPr lang="en-GB" sz="2400" u="sng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47109" name="Rectangle 5"/>
          <p:cNvSpPr>
            <a:spLocks noChangeArrowheads="1"/>
          </p:cNvSpPr>
          <p:nvPr/>
        </p:nvSpPr>
        <p:spPr bwMode="auto">
          <a:xfrm>
            <a:off x="395288" y="1773238"/>
            <a:ext cx="8208962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GB" sz="2400">
                <a:latin typeface="Comic Sans MS" pitchFamily="66" charset="0"/>
              </a:rPr>
              <a:t>Look at some packaging. Is it for food or sweets? </a:t>
            </a:r>
          </a:p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GB" sz="2400">
                <a:latin typeface="Comic Sans MS" pitchFamily="66" charset="0"/>
              </a:rPr>
              <a:t>Sort it into two piles: </a:t>
            </a:r>
            <a:r>
              <a:rPr lang="en-GB" sz="2400">
                <a:solidFill>
                  <a:srgbClr val="FF0000"/>
                </a:solidFill>
                <a:latin typeface="Comic Sans MS" pitchFamily="66" charset="0"/>
              </a:rPr>
              <a:t>dangerous</a:t>
            </a:r>
            <a:r>
              <a:rPr lang="en-GB" sz="2400">
                <a:latin typeface="Comic Sans MS" pitchFamily="66" charset="0"/>
              </a:rPr>
              <a:t> and </a:t>
            </a:r>
            <a:r>
              <a:rPr lang="en-GB" sz="2400">
                <a:solidFill>
                  <a:srgbClr val="008000"/>
                </a:solidFill>
                <a:latin typeface="Comic Sans MS" pitchFamily="66" charset="0"/>
              </a:rPr>
              <a:t>not dangerous</a:t>
            </a:r>
            <a:r>
              <a:rPr lang="en-GB" sz="2400">
                <a:latin typeface="Comic Sans MS" pitchFamily="66" charset="0"/>
              </a:rPr>
              <a:t>.</a:t>
            </a:r>
          </a:p>
        </p:txBody>
      </p:sp>
      <p:sp>
        <p:nvSpPr>
          <p:cNvPr id="47110" name="Rectangle 6"/>
          <p:cNvSpPr>
            <a:spLocks noChangeArrowheads="1"/>
          </p:cNvSpPr>
          <p:nvPr/>
        </p:nvSpPr>
        <p:spPr bwMode="auto">
          <a:xfrm>
            <a:off x="395288" y="2781300"/>
            <a:ext cx="8208962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GB" sz="2400">
                <a:latin typeface="Comic Sans MS" pitchFamily="66" charset="0"/>
              </a:rPr>
              <a:t>Make a collage to show how packaging tells us when it is</a:t>
            </a:r>
          </a:p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GB" sz="2400">
                <a:latin typeface="Comic Sans MS" pitchFamily="66" charset="0"/>
              </a:rPr>
              <a:t>dangerous.</a:t>
            </a:r>
          </a:p>
        </p:txBody>
      </p:sp>
      <p:sp>
        <p:nvSpPr>
          <p:cNvPr id="47111" name="Rectangle 7"/>
          <p:cNvSpPr>
            <a:spLocks noChangeArrowheads="1"/>
          </p:cNvSpPr>
          <p:nvPr/>
        </p:nvSpPr>
        <p:spPr bwMode="auto">
          <a:xfrm>
            <a:off x="395288" y="3933825"/>
            <a:ext cx="8208962" cy="4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GB" sz="2400">
                <a:latin typeface="Comic Sans MS" pitchFamily="66" charset="0"/>
              </a:rPr>
              <a:t>Remember to add a </a:t>
            </a:r>
            <a:r>
              <a:rPr lang="en-GB" sz="2400">
                <a:latin typeface="Engravers MT" pitchFamily="18" charset="0"/>
              </a:rPr>
              <a:t>HEADING</a:t>
            </a:r>
            <a:r>
              <a:rPr lang="en-GB" sz="2400">
                <a:latin typeface="Comic Sans MS" pitchFamily="66" charset="0"/>
              </a:rPr>
              <a:t> to your collage.</a:t>
            </a:r>
          </a:p>
        </p:txBody>
      </p:sp>
      <p:pic>
        <p:nvPicPr>
          <p:cNvPr id="47112" name="Picture 8" descr="MCj03839500000[1]"/>
          <p:cNvPicPr>
            <a:picLocks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419475" y="4437063"/>
            <a:ext cx="1584325" cy="18573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7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7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7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7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7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71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71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71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71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71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71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71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71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47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9" grpId="0"/>
      <p:bldP spid="47110" grpId="0"/>
      <p:bldP spid="47111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</TotalTime>
  <Words>263</Words>
  <Application>Microsoft Office PowerPoint</Application>
  <PresentationFormat>On-screen Show (4:3)</PresentationFormat>
  <Paragraphs>39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Comic Sans MS</vt:lpstr>
      <vt:lpstr>Engravers MT</vt:lpstr>
      <vt:lpstr>Default Design</vt:lpstr>
      <vt:lpstr>Session 1</vt:lpstr>
      <vt:lpstr>Learning Objectives Today I am Learning…</vt:lpstr>
      <vt:lpstr>Success Criteria I need to…</vt:lpstr>
      <vt:lpstr>PowerPoint Presentation</vt:lpstr>
      <vt:lpstr>Session 2</vt:lpstr>
      <vt:lpstr>Learning Objectives Today I am Learning…</vt:lpstr>
      <vt:lpstr>Success Criteria I need to…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Learning Objectives Today I am Learning…</dc:title>
  <dc:creator>Kathryn</dc:creator>
  <cp:lastModifiedBy>Teacher E-Solutions</cp:lastModifiedBy>
  <cp:revision>12</cp:revision>
  <dcterms:created xsi:type="dcterms:W3CDTF">2007-02-07T17:07:27Z</dcterms:created>
  <dcterms:modified xsi:type="dcterms:W3CDTF">2019-01-18T17:19:49Z</dcterms:modified>
</cp:coreProperties>
</file>