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65" r:id="rId5"/>
    <p:sldId id="260" r:id="rId6"/>
    <p:sldId id="261" r:id="rId7"/>
    <p:sldId id="264" r:id="rId8"/>
    <p:sldId id="266" r:id="rId9"/>
    <p:sldId id="262" r:id="rId10"/>
    <p:sldId id="267" r:id="rId11"/>
    <p:sldId id="268" r:id="rId12"/>
    <p:sldId id="269" r:id="rId13"/>
    <p:sldId id="271" r:id="rId14"/>
    <p:sldId id="272" r:id="rId15"/>
    <p:sldId id="263" r:id="rId16"/>
    <p:sldId id="273" r:id="rId17"/>
    <p:sldId id="274" r:id="rId18"/>
    <p:sldId id="277" r:id="rId19"/>
    <p:sldId id="275" r:id="rId20"/>
    <p:sldId id="27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907DE"/>
    <a:srgbClr val="008080"/>
    <a:srgbClr val="00CC99"/>
    <a:srgbClr val="006666"/>
    <a:srgbClr val="00CC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9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45018-BA2D-403C-903D-0AE0842E6D2C}" type="slidenum">
              <a:rPr lang="en-US"/>
              <a:pPr>
                <a:defRPr/>
              </a:pPr>
              <a:t>‹#›</a:t>
            </a:fld>
            <a:endParaRPr lang="en-US"/>
          </a:p>
        </p:txBody>
      </p:sp>
    </p:spTree>
    <p:extLst>
      <p:ext uri="{BB962C8B-B14F-4D97-AF65-F5344CB8AC3E}">
        <p14:creationId xmlns:p14="http://schemas.microsoft.com/office/powerpoint/2010/main" val="62319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AAF56-5FC1-4338-AFFD-E29155E25D88}" type="slidenum">
              <a:rPr lang="en-US"/>
              <a:pPr>
                <a:defRPr/>
              </a:pPr>
              <a:t>‹#›</a:t>
            </a:fld>
            <a:endParaRPr lang="en-US"/>
          </a:p>
        </p:txBody>
      </p:sp>
    </p:spTree>
    <p:extLst>
      <p:ext uri="{BB962C8B-B14F-4D97-AF65-F5344CB8AC3E}">
        <p14:creationId xmlns:p14="http://schemas.microsoft.com/office/powerpoint/2010/main" val="349683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DFDC79-A393-48DF-B92A-3FCA4CD7A2EA}" type="slidenum">
              <a:rPr lang="en-US"/>
              <a:pPr>
                <a:defRPr/>
              </a:pPr>
              <a:t>‹#›</a:t>
            </a:fld>
            <a:endParaRPr lang="en-US"/>
          </a:p>
        </p:txBody>
      </p:sp>
    </p:spTree>
    <p:extLst>
      <p:ext uri="{BB962C8B-B14F-4D97-AF65-F5344CB8AC3E}">
        <p14:creationId xmlns:p14="http://schemas.microsoft.com/office/powerpoint/2010/main" val="407885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F93512D-F147-47A8-9DC6-7FF7D3241892}" type="slidenum">
              <a:rPr lang="en-US"/>
              <a:pPr>
                <a:defRPr/>
              </a:pPr>
              <a:t>‹#›</a:t>
            </a:fld>
            <a:endParaRPr lang="en-US"/>
          </a:p>
        </p:txBody>
      </p:sp>
    </p:spTree>
    <p:extLst>
      <p:ext uri="{BB962C8B-B14F-4D97-AF65-F5344CB8AC3E}">
        <p14:creationId xmlns:p14="http://schemas.microsoft.com/office/powerpoint/2010/main" val="247005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6C86C4-EA97-45BC-A23B-AA8515BCC635}" type="slidenum">
              <a:rPr lang="en-US"/>
              <a:pPr>
                <a:defRPr/>
              </a:pPr>
              <a:t>‹#›</a:t>
            </a:fld>
            <a:endParaRPr lang="en-US"/>
          </a:p>
        </p:txBody>
      </p:sp>
    </p:spTree>
    <p:extLst>
      <p:ext uri="{BB962C8B-B14F-4D97-AF65-F5344CB8AC3E}">
        <p14:creationId xmlns:p14="http://schemas.microsoft.com/office/powerpoint/2010/main" val="141281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B4890-B6B2-4BB1-B550-BC5B3197ABB5}" type="slidenum">
              <a:rPr lang="en-US"/>
              <a:pPr>
                <a:defRPr/>
              </a:pPr>
              <a:t>‹#›</a:t>
            </a:fld>
            <a:endParaRPr lang="en-US"/>
          </a:p>
        </p:txBody>
      </p:sp>
    </p:spTree>
    <p:extLst>
      <p:ext uri="{BB962C8B-B14F-4D97-AF65-F5344CB8AC3E}">
        <p14:creationId xmlns:p14="http://schemas.microsoft.com/office/powerpoint/2010/main" val="48327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44BEA-FFFC-4655-8133-52DE5F6E22DA}" type="slidenum">
              <a:rPr lang="en-US"/>
              <a:pPr>
                <a:defRPr/>
              </a:pPr>
              <a:t>‹#›</a:t>
            </a:fld>
            <a:endParaRPr lang="en-US"/>
          </a:p>
        </p:txBody>
      </p:sp>
    </p:spTree>
    <p:extLst>
      <p:ext uri="{BB962C8B-B14F-4D97-AF65-F5344CB8AC3E}">
        <p14:creationId xmlns:p14="http://schemas.microsoft.com/office/powerpoint/2010/main" val="360629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761653-A08E-4700-8F91-3FBD2D4D5178}" type="slidenum">
              <a:rPr lang="en-US"/>
              <a:pPr>
                <a:defRPr/>
              </a:pPr>
              <a:t>‹#›</a:t>
            </a:fld>
            <a:endParaRPr lang="en-US"/>
          </a:p>
        </p:txBody>
      </p:sp>
    </p:spTree>
    <p:extLst>
      <p:ext uri="{BB962C8B-B14F-4D97-AF65-F5344CB8AC3E}">
        <p14:creationId xmlns:p14="http://schemas.microsoft.com/office/powerpoint/2010/main" val="27491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BEDAB2-577F-4C9D-8740-155B07835F99}" type="slidenum">
              <a:rPr lang="en-US"/>
              <a:pPr>
                <a:defRPr/>
              </a:pPr>
              <a:t>‹#›</a:t>
            </a:fld>
            <a:endParaRPr lang="en-US"/>
          </a:p>
        </p:txBody>
      </p:sp>
    </p:spTree>
    <p:extLst>
      <p:ext uri="{BB962C8B-B14F-4D97-AF65-F5344CB8AC3E}">
        <p14:creationId xmlns:p14="http://schemas.microsoft.com/office/powerpoint/2010/main" val="208350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86E2D2-D399-46B2-924E-6C3B5AF4471C}" type="slidenum">
              <a:rPr lang="en-US"/>
              <a:pPr>
                <a:defRPr/>
              </a:pPr>
              <a:t>‹#›</a:t>
            </a:fld>
            <a:endParaRPr lang="en-US"/>
          </a:p>
        </p:txBody>
      </p:sp>
    </p:spTree>
    <p:extLst>
      <p:ext uri="{BB962C8B-B14F-4D97-AF65-F5344CB8AC3E}">
        <p14:creationId xmlns:p14="http://schemas.microsoft.com/office/powerpoint/2010/main" val="124892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074B33-5C9B-443A-93D2-939FD0807CF6}" type="slidenum">
              <a:rPr lang="en-US"/>
              <a:pPr>
                <a:defRPr/>
              </a:pPr>
              <a:t>‹#›</a:t>
            </a:fld>
            <a:endParaRPr lang="en-US"/>
          </a:p>
        </p:txBody>
      </p:sp>
    </p:spTree>
    <p:extLst>
      <p:ext uri="{BB962C8B-B14F-4D97-AF65-F5344CB8AC3E}">
        <p14:creationId xmlns:p14="http://schemas.microsoft.com/office/powerpoint/2010/main" val="161545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DF651F-BF76-4C1B-8B12-9E2302480F4D}" type="slidenum">
              <a:rPr lang="en-US"/>
              <a:pPr>
                <a:defRPr/>
              </a:pPr>
              <a:t>‹#›</a:t>
            </a:fld>
            <a:endParaRPr lang="en-US"/>
          </a:p>
        </p:txBody>
      </p:sp>
    </p:spTree>
    <p:extLst>
      <p:ext uri="{BB962C8B-B14F-4D97-AF65-F5344CB8AC3E}">
        <p14:creationId xmlns:p14="http://schemas.microsoft.com/office/powerpoint/2010/main" val="413126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780782-8D5C-4230-959F-CB25ADC68C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685800" y="1828800"/>
            <a:ext cx="5086350" cy="1893888"/>
          </a:xfrm>
        </p:spPr>
        <p:txBody>
          <a:bodyPr/>
          <a:lstStyle/>
          <a:p>
            <a:pPr eaLnBrk="1" hangingPunct="1">
              <a:defRPr/>
            </a:pPr>
            <a:r>
              <a:rPr lang="en-US" b="1" dirty="0" smtClean="0">
                <a:solidFill>
                  <a:schemeClr val="accent6">
                    <a:lumMod val="50000"/>
                  </a:schemeClr>
                </a:solidFill>
                <a:latin typeface="Kozuka Mincho Pro H" pitchFamily="18" charset="-128"/>
                <a:ea typeface="Kozuka Mincho Pro H" pitchFamily="18" charset="-128"/>
              </a:rPr>
              <a:t>MENTORSHIP FOR FOR SCHOOL PREFECTS</a:t>
            </a:r>
          </a:p>
        </p:txBody>
      </p:sp>
      <p:pic>
        <p:nvPicPr>
          <p:cNvPr id="3075" name="Picture 6" descr="leadership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725613"/>
            <a:ext cx="7485063" cy="5132387"/>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2000">
              <a:srgbClr val="E6D78A"/>
            </a:gs>
            <a:gs pos="30000">
              <a:srgbClr val="C7AC4C"/>
            </a:gs>
            <a:gs pos="45000">
              <a:srgbClr val="E6D78A"/>
            </a:gs>
            <a:gs pos="77000">
              <a:srgbClr val="C7AC4C"/>
            </a:gs>
            <a:gs pos="100000">
              <a:srgbClr val="E6DCAC"/>
            </a:gs>
          </a:gsLst>
          <a:lin ang="2700000" scaled="1"/>
          <a:tileRect/>
        </a:gra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274638"/>
            <a:ext cx="7162800" cy="563562"/>
          </a:xfrm>
        </p:spPr>
        <p:txBody>
          <a:bodyPr/>
          <a:lstStyle/>
          <a:p>
            <a:pPr>
              <a:defRPr/>
            </a:pPr>
            <a:r>
              <a:rPr lang="en-US" sz="3600" dirty="0" smtClean="0">
                <a:solidFill>
                  <a:schemeClr val="tx1">
                    <a:lumMod val="75000"/>
                    <a:lumOff val="25000"/>
                  </a:schemeClr>
                </a:solidFill>
                <a:latin typeface="Kozuka Mincho Pro H" pitchFamily="18" charset="-128"/>
                <a:ea typeface="Kozuka Mincho Pro H" pitchFamily="18" charset="-128"/>
              </a:rPr>
              <a:t>TYPES OF LEADERSHIP STYLES</a:t>
            </a:r>
          </a:p>
        </p:txBody>
      </p:sp>
      <p:sp>
        <p:nvSpPr>
          <p:cNvPr id="11267" name="Text Placeholder 2"/>
          <p:cNvSpPr>
            <a:spLocks noGrp="1"/>
          </p:cNvSpPr>
          <p:nvPr>
            <p:ph type="body" sz="half" idx="1"/>
          </p:nvPr>
        </p:nvSpPr>
        <p:spPr>
          <a:xfrm>
            <a:off x="3733800" y="1143000"/>
            <a:ext cx="4038600" cy="5715000"/>
          </a:xfrm>
        </p:spPr>
        <p:txBody>
          <a:bodyPr/>
          <a:lstStyle/>
          <a:p>
            <a:pPr>
              <a:defRPr/>
            </a:pPr>
            <a:r>
              <a:rPr lang="en-GB" sz="2800" dirty="0" smtClean="0">
                <a:solidFill>
                  <a:schemeClr val="tx1">
                    <a:lumMod val="75000"/>
                    <a:lumOff val="25000"/>
                  </a:schemeClr>
                </a:solidFill>
                <a:latin typeface="Baskerville Old Face" pitchFamily="18" charset="0"/>
              </a:rPr>
              <a:t>Autocratic:</a:t>
            </a:r>
          </a:p>
          <a:p>
            <a:pPr lvl="1">
              <a:defRPr/>
            </a:pPr>
            <a:r>
              <a:rPr lang="en-GB" sz="2400" dirty="0" smtClean="0">
                <a:solidFill>
                  <a:schemeClr val="tx1">
                    <a:lumMod val="75000"/>
                    <a:lumOff val="25000"/>
                  </a:schemeClr>
                </a:solidFill>
                <a:latin typeface="Baskerville Old Face" pitchFamily="18" charset="0"/>
              </a:rPr>
              <a:t>Leader makes decisions without reference to anyone else</a:t>
            </a:r>
            <a:endParaRPr lang="en-US" sz="2400" dirty="0" smtClean="0">
              <a:solidFill>
                <a:schemeClr val="tx1">
                  <a:lumMod val="75000"/>
                  <a:lumOff val="25000"/>
                </a:schemeClr>
              </a:solidFill>
              <a:latin typeface="Baskerville Old Face" pitchFamily="18" charset="0"/>
            </a:endParaRPr>
          </a:p>
          <a:p>
            <a:pPr lvl="1">
              <a:defRPr/>
            </a:pPr>
            <a:r>
              <a:rPr lang="en-GB" sz="2400" dirty="0" smtClean="0">
                <a:solidFill>
                  <a:schemeClr val="tx1">
                    <a:lumMod val="75000"/>
                    <a:lumOff val="25000"/>
                  </a:schemeClr>
                </a:solidFill>
                <a:latin typeface="Baskerville Old Face" pitchFamily="18" charset="0"/>
              </a:rPr>
              <a:t>Can create de-motivation and alienation </a:t>
            </a:r>
          </a:p>
          <a:p>
            <a:pPr lvl="1">
              <a:defRPr/>
            </a:pPr>
            <a:r>
              <a:rPr lang="en-US" sz="2400" dirty="0" smtClean="0">
                <a:solidFill>
                  <a:schemeClr val="tx1">
                    <a:lumMod val="75000"/>
                    <a:lumOff val="25000"/>
                  </a:schemeClr>
                </a:solidFill>
                <a:latin typeface="Baskerville Old Face" pitchFamily="18" charset="0"/>
              </a:rPr>
              <a:t>Rely on threats and punishment to influence</a:t>
            </a:r>
          </a:p>
          <a:p>
            <a:pPr lvl="1">
              <a:defRPr/>
            </a:pPr>
            <a:r>
              <a:rPr lang="en-US" sz="2400" dirty="0" smtClean="0">
                <a:solidFill>
                  <a:schemeClr val="tx1">
                    <a:lumMod val="75000"/>
                    <a:lumOff val="25000"/>
                  </a:schemeClr>
                </a:solidFill>
                <a:latin typeface="Baskerville Old Face" pitchFamily="18" charset="0"/>
              </a:rPr>
              <a:t>Does not allow for student input </a:t>
            </a:r>
          </a:p>
          <a:p>
            <a:pPr lvl="1">
              <a:defRPr/>
            </a:pPr>
            <a:r>
              <a:rPr lang="en-US" sz="2400" dirty="0" smtClean="0">
                <a:solidFill>
                  <a:schemeClr val="tx1">
                    <a:lumMod val="75000"/>
                    <a:lumOff val="25000"/>
                  </a:schemeClr>
                </a:solidFill>
                <a:latin typeface="Baskerville Old Face" pitchFamily="18" charset="0"/>
              </a:rPr>
              <a:t>Students expected to obey orders without receiving any explanations</a:t>
            </a:r>
          </a:p>
        </p:txBody>
      </p:sp>
      <p:pic>
        <p:nvPicPr>
          <p:cNvPr id="5" name="Content Placeholder 4" descr="autocratic leader.png"/>
          <p:cNvPicPr>
            <a:picLocks noGrp="1" noChangeAspect="1"/>
          </p:cNvPicPr>
          <p:nvPr>
            <p:ph sz="half" idx="2"/>
          </p:nvPr>
        </p:nvPicPr>
        <p:blipFill>
          <a:blip r:embed="rId2" cstate="print"/>
          <a:stretch>
            <a:fillRect/>
          </a:stretch>
        </p:blipFill>
        <p:spPr>
          <a:xfrm>
            <a:off x="-76200" y="2057400"/>
            <a:ext cx="4340268" cy="4800600"/>
          </a:xfrm>
          <a:effectLst>
            <a:softEdge rad="112500"/>
          </a:effectLst>
        </p:spPr>
      </p:pic>
      <p:pic>
        <p:nvPicPr>
          <p:cNvPr id="6" name="Content Placeholder 4" descr="autocratic leader.png"/>
          <p:cNvPicPr>
            <a:picLocks noChangeAspect="1"/>
          </p:cNvPicPr>
          <p:nvPr/>
        </p:nvPicPr>
        <p:blipFill>
          <a:blip r:embed="rId3" cstate="print"/>
          <a:stretch>
            <a:fillRect/>
          </a:stretch>
        </p:blipFill>
        <p:spPr bwMode="auto">
          <a:xfrm>
            <a:off x="6705600" y="-19050"/>
            <a:ext cx="2362200" cy="1771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ule_book.jpg"/>
          <p:cNvPicPr>
            <a:picLocks noGrp="1" noChangeAspect="1"/>
          </p:cNvPicPr>
          <p:nvPr>
            <p:ph sz="half" idx="2"/>
          </p:nvPr>
        </p:nvPicPr>
        <p:blipFill>
          <a:blip r:embed="rId2" cstate="print"/>
          <a:stretch>
            <a:fillRect/>
          </a:stretch>
        </p:blipFill>
        <p:spPr>
          <a:xfrm>
            <a:off x="0" y="0"/>
            <a:ext cx="9144001" cy="6858000"/>
          </a:xfrm>
          <a:effectLst>
            <a:softEdge rad="112500"/>
          </a:effectLst>
        </p:spPr>
      </p:pic>
      <p:sp>
        <p:nvSpPr>
          <p:cNvPr id="12291" name="Text Placeholder 2"/>
          <p:cNvSpPr>
            <a:spLocks noGrp="1"/>
          </p:cNvSpPr>
          <p:nvPr>
            <p:ph type="body" sz="half" idx="1"/>
          </p:nvPr>
        </p:nvSpPr>
        <p:spPr>
          <a:xfrm>
            <a:off x="0" y="0"/>
            <a:ext cx="8229600" cy="6705600"/>
          </a:xfrm>
        </p:spPr>
        <p:txBody>
          <a:bodyPr/>
          <a:lstStyle/>
          <a:p>
            <a:pPr>
              <a:defRPr/>
            </a:pPr>
            <a:r>
              <a:rPr lang="en-GB" sz="2800" b="1" dirty="0" smtClean="0">
                <a:solidFill>
                  <a:schemeClr val="accent6">
                    <a:lumMod val="50000"/>
                  </a:schemeClr>
                </a:solidFill>
                <a:latin typeface="Kozuka Mincho Pro H" pitchFamily="18" charset="-128"/>
                <a:ea typeface="Kozuka Mincho Pro H" pitchFamily="18" charset="-128"/>
              </a:rPr>
              <a:t>Bureaucratic:</a:t>
            </a:r>
          </a:p>
          <a:p>
            <a:pPr lvl="1">
              <a:defRPr/>
            </a:pPr>
            <a:r>
              <a:rPr lang="en-US" sz="2400" b="1" dirty="0" smtClean="0">
                <a:solidFill>
                  <a:schemeClr val="accent6">
                    <a:lumMod val="50000"/>
                  </a:schemeClr>
                </a:solidFill>
                <a:latin typeface="Kozuka Mincho Pro H" pitchFamily="18" charset="-128"/>
                <a:ea typeface="Kozuka Mincho Pro H" pitchFamily="18" charset="-128"/>
              </a:rPr>
              <a:t>Leads “by the book¨</a:t>
            </a:r>
          </a:p>
          <a:p>
            <a:pPr lvl="1">
              <a:defRPr/>
            </a:pPr>
            <a:endParaRPr lang="en-US" sz="2400" b="1" dirty="0" smtClean="0">
              <a:solidFill>
                <a:schemeClr val="accent6">
                  <a:lumMod val="50000"/>
                </a:schemeClr>
              </a:solidFill>
              <a:latin typeface="Kozuka Mincho Pro H" pitchFamily="18" charset="-128"/>
              <a:ea typeface="Kozuka Mincho Pro H" pitchFamily="18" charset="-128"/>
            </a:endParaRPr>
          </a:p>
          <a:p>
            <a:pPr lvl="1">
              <a:defRPr/>
            </a:pPr>
            <a:endParaRPr lang="en-US" sz="2400" b="1" dirty="0" smtClean="0">
              <a:solidFill>
                <a:schemeClr val="accent6">
                  <a:lumMod val="50000"/>
                </a:schemeClr>
              </a:solidFill>
              <a:latin typeface="Kozuka Mincho Pro H" pitchFamily="18" charset="-128"/>
              <a:ea typeface="Kozuka Mincho Pro H" pitchFamily="18" charset="-128"/>
            </a:endParaRPr>
          </a:p>
          <a:p>
            <a:pPr lvl="1">
              <a:defRPr/>
            </a:pPr>
            <a:endParaRPr lang="en-US" sz="2400" b="1" dirty="0" smtClean="0">
              <a:solidFill>
                <a:schemeClr val="accent6">
                  <a:lumMod val="50000"/>
                </a:schemeClr>
              </a:solidFill>
              <a:latin typeface="Kozuka Mincho Pro H" pitchFamily="18" charset="-128"/>
              <a:ea typeface="Kozuka Mincho Pro H" pitchFamily="18" charset="-128"/>
            </a:endParaRPr>
          </a:p>
          <a:p>
            <a:pPr lvl="1">
              <a:defRPr/>
            </a:pPr>
            <a:endParaRPr lang="en-US" sz="2400" b="1" dirty="0" smtClean="0">
              <a:solidFill>
                <a:schemeClr val="accent6">
                  <a:lumMod val="50000"/>
                </a:schemeClr>
              </a:solidFill>
              <a:latin typeface="Kozuka Mincho Pro H" pitchFamily="18" charset="-128"/>
              <a:ea typeface="Kozuka Mincho Pro H" pitchFamily="18" charset="-128"/>
            </a:endParaRPr>
          </a:p>
          <a:p>
            <a:pPr lvl="1">
              <a:defRPr/>
            </a:pPr>
            <a:endParaRPr lang="en-US" sz="2400" b="1" dirty="0" smtClean="0">
              <a:solidFill>
                <a:schemeClr val="accent6">
                  <a:lumMod val="50000"/>
                </a:schemeClr>
              </a:solidFill>
              <a:latin typeface="Kozuka Mincho Pro H" pitchFamily="18" charset="-128"/>
              <a:ea typeface="Kozuka Mincho Pro H" pitchFamily="18" charset="-128"/>
            </a:endParaRPr>
          </a:p>
          <a:p>
            <a:pPr lvl="1">
              <a:defRPr/>
            </a:pPr>
            <a:endParaRPr lang="en-US" sz="2400" b="1" dirty="0" smtClean="0">
              <a:solidFill>
                <a:schemeClr val="accent6">
                  <a:lumMod val="50000"/>
                </a:schemeClr>
              </a:solidFill>
              <a:latin typeface="Kozuka Mincho Pro H" pitchFamily="18" charset="-128"/>
              <a:ea typeface="Kozuka Mincho Pro H" pitchFamily="18" charset="-128"/>
            </a:endParaRPr>
          </a:p>
          <a:p>
            <a:pPr lvl="1">
              <a:defRPr/>
            </a:pPr>
            <a:endParaRPr lang="en-US" sz="2400" b="1" dirty="0" smtClean="0">
              <a:solidFill>
                <a:schemeClr val="accent6">
                  <a:lumMod val="50000"/>
                </a:schemeClr>
              </a:solidFill>
              <a:latin typeface="Kozuka Mincho Pro H" pitchFamily="18" charset="-128"/>
              <a:ea typeface="Kozuka Mincho Pro H" pitchFamily="18" charset="-128"/>
            </a:endParaRPr>
          </a:p>
          <a:p>
            <a:pPr lvl="1">
              <a:defRPr/>
            </a:pPr>
            <a:r>
              <a:rPr lang="en-US" sz="2400" b="1" dirty="0" smtClean="0">
                <a:solidFill>
                  <a:schemeClr val="accent6">
                    <a:lumMod val="50000"/>
                  </a:schemeClr>
                </a:solidFill>
                <a:latin typeface="Kozuka Mincho Pro H" pitchFamily="18" charset="-128"/>
                <a:ea typeface="Kozuka Mincho Pro H" pitchFamily="18" charset="-128"/>
              </a:rPr>
              <a:t>Everything done according to procedure or rules</a:t>
            </a:r>
          </a:p>
          <a:p>
            <a:pPr lvl="1">
              <a:defRPr/>
            </a:pPr>
            <a:r>
              <a:rPr lang="en-US" sz="2400" b="1" dirty="0" smtClean="0">
                <a:solidFill>
                  <a:schemeClr val="accent6">
                    <a:lumMod val="50000"/>
                  </a:schemeClr>
                </a:solidFill>
                <a:latin typeface="Kozuka Mincho Pro H" pitchFamily="18" charset="-128"/>
                <a:ea typeface="Kozuka Mincho Pro H" pitchFamily="18" charset="-128"/>
              </a:rPr>
              <a:t>If not covered by the book, referred to the next level above</a:t>
            </a:r>
          </a:p>
          <a:p>
            <a:pPr lvl="1">
              <a:defRPr/>
            </a:pPr>
            <a:r>
              <a:rPr lang="en-US" sz="2400" b="1" dirty="0" smtClean="0">
                <a:solidFill>
                  <a:schemeClr val="accent6">
                    <a:lumMod val="50000"/>
                  </a:schemeClr>
                </a:solidFill>
                <a:latin typeface="Kozuka Mincho Pro H" pitchFamily="18" charset="-128"/>
                <a:ea typeface="Kozuka Mincho Pro H" pitchFamily="18" charset="-128"/>
              </a:rPr>
              <a:t>Enforces the rules</a:t>
            </a:r>
          </a:p>
          <a:p>
            <a:pPr lvl="1">
              <a:defRPr/>
            </a:pPr>
            <a:r>
              <a:rPr lang="en-US" sz="2400" b="1" dirty="0" err="1" smtClean="0">
                <a:solidFill>
                  <a:schemeClr val="accent6">
                    <a:lumMod val="50000"/>
                  </a:schemeClr>
                </a:solidFill>
                <a:latin typeface="Kozuka Mincho Pro H" pitchFamily="18" charset="-128"/>
                <a:ea typeface="Kozuka Mincho Pro H" pitchFamily="18" charset="-128"/>
              </a:rPr>
              <a:t>Eg</a:t>
            </a:r>
            <a:r>
              <a:rPr lang="en-US" sz="2400" b="1" dirty="0" smtClean="0">
                <a:solidFill>
                  <a:schemeClr val="accent6">
                    <a:lumMod val="50000"/>
                  </a:schemeClr>
                </a:solidFill>
                <a:latin typeface="Kozuka Mincho Pro H" pitchFamily="18" charset="-128"/>
                <a:ea typeface="Kozuka Mincho Pro H" pitchFamily="18" charset="-128"/>
              </a:rPr>
              <a:t>. A police officer- not a leader</a:t>
            </a:r>
          </a:p>
          <a:p>
            <a:pPr lvl="1">
              <a:defRPr/>
            </a:pPr>
            <a:endParaRPr lang="en-GB" sz="2400" dirty="0"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6040438"/>
            <a:ext cx="20288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4200000"/>
        </a:gradFill>
        <a:effectLst/>
      </p:bgPr>
    </p:bg>
    <p:spTree>
      <p:nvGrpSpPr>
        <p:cNvPr id="1" name=""/>
        <p:cNvGrpSpPr/>
        <p:nvPr/>
      </p:nvGrpSpPr>
      <p:grpSpPr>
        <a:xfrm>
          <a:off x="0" y="0"/>
          <a:ext cx="0" cy="0"/>
          <a:chOff x="0" y="0"/>
          <a:chExt cx="0" cy="0"/>
        </a:xfrm>
      </p:grpSpPr>
      <p:sp>
        <p:nvSpPr>
          <p:cNvPr id="14338" name="Text Placeholder 2"/>
          <p:cNvSpPr>
            <a:spLocks noGrp="1"/>
          </p:cNvSpPr>
          <p:nvPr>
            <p:ph type="body" sz="half" idx="1"/>
          </p:nvPr>
        </p:nvSpPr>
        <p:spPr>
          <a:xfrm>
            <a:off x="0" y="457200"/>
            <a:ext cx="4495800" cy="5867400"/>
          </a:xfrm>
        </p:spPr>
        <p:txBody>
          <a:bodyPr/>
          <a:lstStyle/>
          <a:p>
            <a:r>
              <a:rPr lang="en-GB" sz="2800" smtClean="0">
                <a:solidFill>
                  <a:schemeClr val="bg1"/>
                </a:solidFill>
                <a:latin typeface="Kozuka Mincho Pro H" pitchFamily="18" charset="-128"/>
                <a:ea typeface="Kozuka Mincho Pro H" pitchFamily="18" charset="-128"/>
              </a:rPr>
              <a:t>Democratic :</a:t>
            </a:r>
          </a:p>
          <a:p>
            <a:endParaRPr lang="en-GB" sz="2800" smtClean="0">
              <a:solidFill>
                <a:schemeClr val="bg1"/>
              </a:solidFill>
              <a:latin typeface="Kozuka Mincho Pro H" pitchFamily="18" charset="-128"/>
              <a:ea typeface="Kozuka Mincho Pro H" pitchFamily="18" charset="-128"/>
            </a:endParaRPr>
          </a:p>
          <a:p>
            <a:pPr lvl="1"/>
            <a:r>
              <a:rPr lang="en-US" sz="2400" smtClean="0">
                <a:solidFill>
                  <a:schemeClr val="bg1"/>
                </a:solidFill>
                <a:latin typeface="Kozuka Mincho Pro H" pitchFamily="18" charset="-128"/>
                <a:ea typeface="Kozuka Mincho Pro H" pitchFamily="18" charset="-128"/>
              </a:rPr>
              <a:t>Also known as participative style</a:t>
            </a:r>
          </a:p>
          <a:p>
            <a:pPr lvl="1"/>
            <a:endParaRPr lang="en-US" sz="2400" smtClean="0">
              <a:solidFill>
                <a:schemeClr val="bg1"/>
              </a:solidFill>
              <a:latin typeface="Kozuka Mincho Pro H" pitchFamily="18" charset="-128"/>
              <a:ea typeface="Kozuka Mincho Pro H" pitchFamily="18" charset="-128"/>
            </a:endParaRPr>
          </a:p>
          <a:p>
            <a:pPr lvl="1"/>
            <a:r>
              <a:rPr lang="en-US" sz="2400" smtClean="0">
                <a:solidFill>
                  <a:schemeClr val="bg1"/>
                </a:solidFill>
                <a:latin typeface="Kozuka Mincho Pro H" pitchFamily="18" charset="-128"/>
                <a:ea typeface="Kozuka Mincho Pro H" pitchFamily="18" charset="-128"/>
              </a:rPr>
              <a:t>Encourages students to be a part of the decision making</a:t>
            </a:r>
          </a:p>
          <a:p>
            <a:pPr lvl="1"/>
            <a:endParaRPr lang="en-US" sz="2400" smtClean="0">
              <a:solidFill>
                <a:schemeClr val="bg1"/>
              </a:solidFill>
              <a:latin typeface="Kozuka Mincho Pro H" pitchFamily="18" charset="-128"/>
              <a:ea typeface="Kozuka Mincho Pro H" pitchFamily="18" charset="-128"/>
            </a:endParaRPr>
          </a:p>
          <a:p>
            <a:pPr lvl="1"/>
            <a:r>
              <a:rPr lang="en-US" sz="2400" smtClean="0">
                <a:solidFill>
                  <a:schemeClr val="bg1"/>
                </a:solidFill>
                <a:latin typeface="Kozuka Mincho Pro H" pitchFamily="18" charset="-128"/>
                <a:ea typeface="Kozuka Mincho Pro H" pitchFamily="18" charset="-128"/>
              </a:rPr>
              <a:t>Thanks to him;</a:t>
            </a:r>
            <a:r>
              <a:rPr lang="en-GB" sz="2400" smtClean="0">
                <a:solidFill>
                  <a:schemeClr val="bg1"/>
                </a:solidFill>
                <a:latin typeface="Kozuka Mincho Pro H" pitchFamily="18" charset="-128"/>
                <a:ea typeface="Kozuka Mincho Pro H" pitchFamily="18" charset="-128"/>
              </a:rPr>
              <a:t> students share the responsibility of the school and including rules and regulations</a:t>
            </a:r>
          </a:p>
        </p:txBody>
      </p:sp>
      <p:pic>
        <p:nvPicPr>
          <p:cNvPr id="13316" name="Content Placeholder 4" descr="teamwork.gif"/>
          <p:cNvPicPr>
            <a:picLocks noGrp="1" noChangeAspect="1"/>
          </p:cNvPicPr>
          <p:nvPr>
            <p:ph sz="half" idx="2"/>
          </p:nvPr>
        </p:nvPicPr>
        <p:blipFill>
          <a:blip r:embed="rId2" cstate="print"/>
          <a:srcRect/>
          <a:stretch>
            <a:fillRect/>
          </a:stretch>
        </p:blipFill>
        <p:spPr>
          <a:xfrm>
            <a:off x="4794250" y="1295400"/>
            <a:ext cx="3833813" cy="4572000"/>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4"/>
          <p:cNvSpPr>
            <a:spLocks noGrp="1"/>
          </p:cNvSpPr>
          <p:nvPr>
            <p:ph type="title"/>
          </p:nvPr>
        </p:nvSpPr>
        <p:spPr>
          <a:xfrm>
            <a:off x="5613400" y="914400"/>
            <a:ext cx="3530600" cy="5105400"/>
          </a:xfrm>
        </p:spPr>
        <p:txBody>
          <a:bodyPr/>
          <a:lstStyle/>
          <a:p>
            <a:r>
              <a:rPr lang="en-US" sz="3200" smtClean="0">
                <a:solidFill>
                  <a:schemeClr val="bg1"/>
                </a:solidFill>
                <a:latin typeface="Kozuka Mincho Pro H" pitchFamily="18" charset="-128"/>
                <a:ea typeface="Kozuka Mincho Pro H" pitchFamily="18" charset="-128"/>
              </a:rPr>
              <a:t>There is no one best style. Prefects must adjust their leadership style to the situation as well as to the students being led</a:t>
            </a:r>
            <a:endParaRPr lang="en-US" sz="2800" smtClean="0">
              <a:solidFill>
                <a:schemeClr val="bg1"/>
              </a:solidFill>
              <a:latin typeface="Kozuka Mincho Pro H" pitchFamily="18" charset="-128"/>
              <a:ea typeface="Kozuka Mincho Pro H" pitchFamily="18" charset="-128"/>
            </a:endParaRPr>
          </a:p>
        </p:txBody>
      </p:sp>
      <p:pic>
        <p:nvPicPr>
          <p:cNvPr id="4" name="Content Placeholder 3" descr="leadership-qualities-questionnaire.jpg"/>
          <p:cNvPicPr>
            <a:picLocks noGrp="1" noChangeAspect="1"/>
          </p:cNvPicPr>
          <p:nvPr>
            <p:ph idx="1"/>
          </p:nvPr>
        </p:nvPicPr>
        <p:blipFill>
          <a:blip r:embed="rId2" cstate="print"/>
          <a:stretch>
            <a:fillRect/>
          </a:stretch>
        </p:blipFill>
        <p:spPr>
          <a:xfrm>
            <a:off x="0" y="0"/>
            <a:ext cx="5562600" cy="4505706"/>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itle 2"/>
          <p:cNvSpPr>
            <a:spLocks noGrp="1"/>
          </p:cNvSpPr>
          <p:nvPr>
            <p:ph type="title"/>
          </p:nvPr>
        </p:nvSpPr>
        <p:spPr>
          <a:xfrm>
            <a:off x="457200" y="0"/>
            <a:ext cx="8229600" cy="990600"/>
          </a:xfrm>
        </p:spPr>
        <p:txBody>
          <a:bodyPr/>
          <a:lstStyle/>
          <a:p>
            <a:r>
              <a:rPr lang="en-GB" sz="3600" b="1" smtClean="0">
                <a:solidFill>
                  <a:schemeClr val="bg1"/>
                </a:solidFill>
                <a:latin typeface="Kozuka Mincho Pro H" pitchFamily="18" charset="-128"/>
                <a:ea typeface="Kozuka Mincho Pro H" pitchFamily="18" charset="-128"/>
              </a:rPr>
              <a:t>MISCONCEPTIONS ON LEADERSHIP</a:t>
            </a:r>
            <a:endParaRPr lang="en-US" sz="3600" smtClean="0">
              <a:solidFill>
                <a:schemeClr val="bg1"/>
              </a:solidFill>
              <a:latin typeface="Kozuka Mincho Pro H" pitchFamily="18" charset="-128"/>
              <a:ea typeface="Kozuka Mincho Pro H" pitchFamily="18" charset="-128"/>
            </a:endParaRPr>
          </a:p>
        </p:txBody>
      </p:sp>
      <p:sp>
        <p:nvSpPr>
          <p:cNvPr id="16387" name="Text Placeholder 3"/>
          <p:cNvSpPr>
            <a:spLocks noGrp="1"/>
          </p:cNvSpPr>
          <p:nvPr>
            <p:ph type="body" sz="half" idx="1"/>
          </p:nvPr>
        </p:nvSpPr>
        <p:spPr>
          <a:xfrm>
            <a:off x="76200" y="2895600"/>
            <a:ext cx="5334000" cy="2895600"/>
          </a:xfrm>
        </p:spPr>
        <p:txBody>
          <a:bodyPr/>
          <a:lstStyle/>
          <a:p>
            <a:r>
              <a:rPr lang="en-GB" sz="2800" smtClean="0">
                <a:solidFill>
                  <a:schemeClr val="bg1"/>
                </a:solidFill>
                <a:latin typeface="Arno Pro Caption" pitchFamily="18" charset="0"/>
              </a:rPr>
              <a:t>Leaders must appear powerful</a:t>
            </a:r>
            <a:endParaRPr lang="en-US" sz="2800" smtClean="0">
              <a:solidFill>
                <a:schemeClr val="bg1"/>
              </a:solidFill>
              <a:latin typeface="Arno Pro Caption" pitchFamily="18" charset="0"/>
            </a:endParaRPr>
          </a:p>
          <a:p>
            <a:r>
              <a:rPr lang="en-GB" sz="2800" smtClean="0">
                <a:solidFill>
                  <a:schemeClr val="bg1"/>
                </a:solidFill>
                <a:latin typeface="Arno Pro Caption" pitchFamily="18" charset="0"/>
              </a:rPr>
              <a:t>Leadership is only for men</a:t>
            </a:r>
            <a:endParaRPr lang="en-US" sz="2800" smtClean="0">
              <a:solidFill>
                <a:schemeClr val="bg1"/>
              </a:solidFill>
              <a:latin typeface="Arno Pro Caption" pitchFamily="18" charset="0"/>
            </a:endParaRPr>
          </a:p>
          <a:p>
            <a:r>
              <a:rPr lang="en-GB" sz="2800" smtClean="0">
                <a:solidFill>
                  <a:schemeClr val="bg1"/>
                </a:solidFill>
                <a:latin typeface="Arno Pro Caption" pitchFamily="18" charset="0"/>
              </a:rPr>
              <a:t>Leadership is positional</a:t>
            </a:r>
            <a:endParaRPr lang="en-US" sz="2800" smtClean="0">
              <a:solidFill>
                <a:schemeClr val="bg1"/>
              </a:solidFill>
              <a:latin typeface="Arno Pro Caption" pitchFamily="18" charset="0"/>
            </a:endParaRPr>
          </a:p>
          <a:p>
            <a:r>
              <a:rPr lang="en-GB" sz="2800" smtClean="0">
                <a:solidFill>
                  <a:schemeClr val="bg1"/>
                </a:solidFill>
                <a:latin typeface="Arno Pro Caption" pitchFamily="18" charset="0"/>
              </a:rPr>
              <a:t>Leaders are born, not made</a:t>
            </a:r>
            <a:endParaRPr lang="en-US" sz="2800" smtClean="0">
              <a:solidFill>
                <a:schemeClr val="bg1"/>
              </a:solidFill>
              <a:latin typeface="Arno Pro Caption" pitchFamily="18" charset="0"/>
            </a:endParaRPr>
          </a:p>
          <a:p>
            <a:r>
              <a:rPr lang="en-GB" sz="2800" smtClean="0">
                <a:solidFill>
                  <a:schemeClr val="bg1"/>
                </a:solidFill>
                <a:latin typeface="Arno Pro Caption" pitchFamily="18" charset="0"/>
              </a:rPr>
              <a:t>Leadership is the responsibility of a select, gifted few</a:t>
            </a:r>
            <a:endParaRPr lang="en-US" sz="2800" smtClean="0">
              <a:solidFill>
                <a:schemeClr val="bg1"/>
              </a:solidFill>
              <a:latin typeface="Arno Pro Caption" pitchFamily="18" charset="0"/>
            </a:endParaRPr>
          </a:p>
          <a:p>
            <a:endParaRPr lang="en-US" smtClean="0"/>
          </a:p>
        </p:txBody>
      </p:sp>
      <p:pic>
        <p:nvPicPr>
          <p:cNvPr id="5" name="Content Placeholder 4" descr="draft_lens17769253module149056710photo_1300811912muscles-feature-sized.jpg"/>
          <p:cNvPicPr>
            <a:picLocks noGrp="1" noChangeAspect="1"/>
          </p:cNvPicPr>
          <p:nvPr>
            <p:ph sz="half" idx="2"/>
          </p:nvPr>
        </p:nvPicPr>
        <p:blipFill>
          <a:blip r:embed="rId2" cstate="print"/>
          <a:stretch>
            <a:fillRect/>
          </a:stretch>
        </p:blipFill>
        <p:spPr>
          <a:xfrm>
            <a:off x="5791200" y="1825171"/>
            <a:ext cx="3276600" cy="3432629"/>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Content Placeholder 4" descr="draft_lens17769253module149056710photo_1300811912muscles-feature-sized.jpg"/>
          <p:cNvPicPr>
            <a:picLocks noChangeAspect="1"/>
          </p:cNvPicPr>
          <p:nvPr/>
        </p:nvPicPr>
        <p:blipFill>
          <a:blip r:embed="rId3" cstate="print"/>
          <a:stretch>
            <a:fillRect/>
          </a:stretch>
        </p:blipFill>
        <p:spPr bwMode="auto">
          <a:xfrm>
            <a:off x="0" y="1004355"/>
            <a:ext cx="5867400" cy="14340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457200" y="5486400"/>
            <a:ext cx="8305800" cy="1295400"/>
          </a:xfrm>
          <a:prstGeom prst="snip2Diag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GB" sz="2700" dirty="0">
                <a:solidFill>
                  <a:prstClr val="black"/>
                </a:solidFill>
                <a:latin typeface="Arno Pro Display" pitchFamily="18" charset="0"/>
                <a:ea typeface="+mj-ea"/>
                <a:cs typeface="+mj-cs"/>
              </a:rPr>
              <a:t>Leadership is </a:t>
            </a:r>
            <a:r>
              <a:rPr lang="en-GB" sz="2700" b="1" dirty="0">
                <a:solidFill>
                  <a:prstClr val="black"/>
                </a:solidFill>
                <a:latin typeface="Arno Pro Display" pitchFamily="18" charset="0"/>
                <a:ea typeface="+mj-ea"/>
                <a:cs typeface="+mj-cs"/>
              </a:rPr>
              <a:t>never a finished product</a:t>
            </a:r>
            <a:r>
              <a:rPr lang="en-GB" sz="2700" dirty="0">
                <a:solidFill>
                  <a:prstClr val="black"/>
                </a:solidFill>
                <a:latin typeface="Arno Pro Display" pitchFamily="18" charset="0"/>
                <a:ea typeface="+mj-ea"/>
                <a:cs typeface="+mj-cs"/>
              </a:rPr>
              <a:t>, but rather, it is </a:t>
            </a:r>
            <a:r>
              <a:rPr lang="en-GB" sz="2700" b="1" dirty="0">
                <a:solidFill>
                  <a:prstClr val="black"/>
                </a:solidFill>
                <a:latin typeface="Arno Pro Display" pitchFamily="18" charset="0"/>
                <a:ea typeface="+mj-ea"/>
                <a:cs typeface="+mj-cs"/>
              </a:rPr>
              <a:t>an ongoing process</a:t>
            </a:r>
            <a:r>
              <a:rPr lang="en-GB" sz="2700" dirty="0">
                <a:solidFill>
                  <a:prstClr val="black"/>
                </a:solidFill>
                <a:latin typeface="Arno Pro Display" pitchFamily="18" charset="0"/>
                <a:ea typeface="+mj-ea"/>
                <a:cs typeface="+mj-cs"/>
              </a:rPr>
              <a:t> that needs continuous nurturing and refinement</a:t>
            </a:r>
            <a:endParaRPr lang="en-US" dirty="0"/>
          </a:p>
        </p:txBody>
      </p:sp>
      <p:pic>
        <p:nvPicPr>
          <p:cNvPr id="17413" name="Content Placeholder 3" descr="leadership-crosswor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4450"/>
            <a:ext cx="8382000" cy="55181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0" b="-80000"/>
          </a:stretch>
        </a:blipFill>
        <a:effectLst/>
      </p:bgPr>
    </p:bg>
    <p:spTree>
      <p:nvGrpSpPr>
        <p:cNvPr id="1" name=""/>
        <p:cNvGrpSpPr/>
        <p:nvPr/>
      </p:nvGrpSpPr>
      <p:grpSpPr>
        <a:xfrm>
          <a:off x="0" y="0"/>
          <a:ext cx="0" cy="0"/>
          <a:chOff x="0" y="0"/>
          <a:chExt cx="0" cy="0"/>
        </a:xfrm>
      </p:grpSpPr>
      <p:pic>
        <p:nvPicPr>
          <p:cNvPr id="5" name="Content Placeholder 4" descr="331225-592329-38.jpg"/>
          <p:cNvPicPr>
            <a:picLocks noGrp="1" noChangeAspect="1"/>
          </p:cNvPicPr>
          <p:nvPr>
            <p:ph sz="half" idx="2"/>
          </p:nvPr>
        </p:nvPicPr>
        <p:blipFill>
          <a:blip r:embed="rId3" cstate="print"/>
          <a:stretch>
            <a:fillRect/>
          </a:stretch>
        </p:blipFill>
        <p:spPr>
          <a:xfrm>
            <a:off x="3607491" y="1371600"/>
            <a:ext cx="5536508" cy="5486400"/>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482" name="Title 1"/>
          <p:cNvSpPr>
            <a:spLocks noGrp="1"/>
          </p:cNvSpPr>
          <p:nvPr>
            <p:ph type="title"/>
          </p:nvPr>
        </p:nvSpPr>
        <p:spPr/>
        <p:txBody>
          <a:bodyPr/>
          <a:lstStyle/>
          <a:p>
            <a:pPr>
              <a:defRPr/>
            </a:pPr>
            <a:r>
              <a:rPr lang="en-GB" sz="3600" b="1" dirty="0" smtClean="0">
                <a:solidFill>
                  <a:schemeClr val="accent6">
                    <a:lumMod val="40000"/>
                    <a:lumOff val="60000"/>
                  </a:schemeClr>
                </a:solidFill>
              </a:rPr>
              <a:t>What makes a good leader out of a school prefect?</a:t>
            </a:r>
            <a:endParaRPr lang="en-US" sz="3600" dirty="0" smtClean="0">
              <a:solidFill>
                <a:schemeClr val="accent6">
                  <a:lumMod val="40000"/>
                  <a:lumOff val="60000"/>
                </a:schemeClr>
              </a:solidFill>
            </a:endParaRPr>
          </a:p>
        </p:txBody>
      </p:sp>
      <p:sp>
        <p:nvSpPr>
          <p:cNvPr id="4" name="Text Placeholder 3"/>
          <p:cNvSpPr>
            <a:spLocks noGrp="1"/>
          </p:cNvSpPr>
          <p:nvPr>
            <p:ph type="body" sz="half" idx="1"/>
          </p:nvPr>
        </p:nvSpPr>
        <p:spPr>
          <a:xfrm>
            <a:off x="152400" y="1600200"/>
            <a:ext cx="5181600" cy="5029200"/>
          </a:xfrm>
        </p:spPr>
        <p:txBody>
          <a:bodyPr/>
          <a:lstStyle/>
          <a:p>
            <a:pPr>
              <a:defRPr/>
            </a:pPr>
            <a:r>
              <a:rPr lang="en-US" b="1" dirty="0" smtClean="0">
                <a:solidFill>
                  <a:schemeClr val="accent6">
                    <a:lumMod val="40000"/>
                    <a:lumOff val="60000"/>
                  </a:schemeClr>
                </a:solidFill>
              </a:rPr>
              <a:t>Performance - </a:t>
            </a:r>
            <a:r>
              <a:rPr lang="en-US" dirty="0" smtClean="0">
                <a:solidFill>
                  <a:schemeClr val="accent6">
                    <a:lumMod val="40000"/>
                    <a:lumOff val="60000"/>
                  </a:schemeClr>
                </a:solidFill>
              </a:rPr>
              <a:t>Demonstrates success in carrying out the duties of the leadership position or duties necessary to successfully complete the project and/or activity</a:t>
            </a:r>
          </a:p>
          <a:p>
            <a:pPr>
              <a:defRPr/>
            </a:pPr>
            <a:r>
              <a:rPr lang="en-US" b="1" dirty="0" smtClean="0">
                <a:solidFill>
                  <a:schemeClr val="accent6">
                    <a:lumMod val="40000"/>
                    <a:lumOff val="60000"/>
                  </a:schemeClr>
                </a:solidFill>
              </a:rPr>
              <a:t>Vision - </a:t>
            </a:r>
            <a:r>
              <a:rPr lang="en-US" dirty="0" smtClean="0">
                <a:solidFill>
                  <a:schemeClr val="accent6">
                    <a:lumMod val="40000"/>
                    <a:lumOff val="60000"/>
                  </a:schemeClr>
                </a:solidFill>
              </a:rPr>
              <a:t>Demonstrates ability to provide direction for team.</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304800"/>
            <a:ext cx="8229600" cy="6400800"/>
          </a:xfrm>
        </p:spPr>
        <p:txBody>
          <a:bodyPr/>
          <a:lstStyle/>
          <a:p>
            <a:r>
              <a:rPr lang="en-US" sz="2700" b="1" smtClean="0">
                <a:solidFill>
                  <a:srgbClr val="00B050"/>
                </a:solidFill>
              </a:rPr>
              <a:t>Character - </a:t>
            </a:r>
            <a:r>
              <a:rPr lang="en-US" sz="2700" smtClean="0">
                <a:solidFill>
                  <a:srgbClr val="00B050"/>
                </a:solidFill>
              </a:rPr>
              <a:t>Use of good judgment reflected in all activities; Performance, vision and initiative above the norm in service activities </a:t>
            </a:r>
          </a:p>
          <a:p>
            <a:endParaRPr lang="en-US" sz="2700" smtClean="0"/>
          </a:p>
          <a:p>
            <a:endParaRPr lang="en-US" sz="2700" smtClean="0"/>
          </a:p>
          <a:p>
            <a:endParaRPr lang="en-US" sz="2700" smtClean="0"/>
          </a:p>
          <a:p>
            <a:endParaRPr lang="en-US" sz="2700" smtClean="0"/>
          </a:p>
          <a:p>
            <a:endParaRPr lang="en-US" sz="2700" smtClean="0"/>
          </a:p>
          <a:p>
            <a:endParaRPr lang="en-US" sz="2700" smtClean="0"/>
          </a:p>
          <a:p>
            <a:endParaRPr lang="en-US" sz="2700" smtClean="0"/>
          </a:p>
          <a:p>
            <a:r>
              <a:rPr lang="en-GB" sz="2700" b="1" smtClean="0">
                <a:solidFill>
                  <a:srgbClr val="00B050"/>
                </a:solidFill>
              </a:rPr>
              <a:t>Intelligence</a:t>
            </a:r>
            <a:r>
              <a:rPr lang="en-US" sz="2700" b="1" smtClean="0">
                <a:solidFill>
                  <a:srgbClr val="00B050"/>
                </a:solidFill>
              </a:rPr>
              <a:t> – </a:t>
            </a:r>
            <a:r>
              <a:rPr lang="en-GB" sz="2700" smtClean="0">
                <a:solidFill>
                  <a:srgbClr val="00B050"/>
                </a:solidFill>
              </a:rPr>
              <a:t>Intelligence should be built upon stressing that it makes one to know the right thing to do and the right group to deal with as it produces wisdom to relate with other students.</a:t>
            </a:r>
            <a:endParaRPr lang="en-US" sz="2700" smtClean="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62400" y="228600"/>
            <a:ext cx="4800600" cy="2743200"/>
          </a:xfrm>
        </p:spPr>
        <p:txBody>
          <a:bodyPr/>
          <a:lstStyle/>
          <a:p>
            <a:pPr marL="342900" indent="-342900" algn="l">
              <a:spcBef>
                <a:spcPct val="20000"/>
              </a:spcBef>
              <a:defRPr/>
            </a:pPr>
            <a:r>
              <a:rPr lang="en-GB" sz="2700" b="1" dirty="0" smtClean="0">
                <a:solidFill>
                  <a:prstClr val="black"/>
                </a:solidFill>
                <a:ea typeface="+mn-ea"/>
                <a:cs typeface="+mn-cs"/>
              </a:rPr>
              <a:t>	</a:t>
            </a:r>
            <a:r>
              <a:rPr lang="en-GB" sz="2700" dirty="0" smtClean="0">
                <a:solidFill>
                  <a:prstClr val="black"/>
                </a:solidFill>
                <a:ea typeface="+mn-ea"/>
                <a:cs typeface="+mn-cs"/>
              </a:rPr>
              <a:t/>
            </a:r>
            <a:br>
              <a:rPr lang="en-GB" sz="2700" dirty="0" smtClean="0">
                <a:solidFill>
                  <a:prstClr val="black"/>
                </a:solidFill>
                <a:ea typeface="+mn-ea"/>
                <a:cs typeface="+mn-cs"/>
              </a:rPr>
            </a:br>
            <a:r>
              <a:rPr lang="en-GB" sz="2700" b="1" dirty="0" smtClean="0">
                <a:solidFill>
                  <a:schemeClr val="bg1"/>
                </a:solidFill>
                <a:latin typeface="Candara" pitchFamily="34" charset="0"/>
                <a:ea typeface="+mn-ea"/>
                <a:cs typeface="+mn-cs"/>
              </a:rPr>
              <a:t>Be visionary - </a:t>
            </a:r>
            <a:r>
              <a:rPr lang="en-GB" sz="2700" dirty="0" smtClean="0">
                <a:solidFill>
                  <a:schemeClr val="bg1"/>
                </a:solidFill>
                <a:latin typeface="Candara" pitchFamily="34" charset="0"/>
                <a:ea typeface="+mn-ea"/>
                <a:cs typeface="+mn-cs"/>
              </a:rPr>
              <a:t>You should start thinking of the positive changes you want to effect in the school and be ready to take responsibility for these actions</a:t>
            </a:r>
            <a:r>
              <a:rPr lang="en-US" sz="2700" dirty="0" smtClean="0">
                <a:solidFill>
                  <a:prstClr val="black"/>
                </a:solidFill>
                <a:ea typeface="+mn-ea"/>
                <a:cs typeface="+mn-cs"/>
              </a:rPr>
              <a:t/>
            </a:r>
            <a:br>
              <a:rPr lang="en-US" sz="2700" dirty="0" smtClean="0">
                <a:solidFill>
                  <a:prstClr val="black"/>
                </a:solidFill>
                <a:ea typeface="+mn-ea"/>
                <a:cs typeface="+mn-cs"/>
              </a:rPr>
            </a:br>
            <a:endParaRPr lang="en-US" dirty="0"/>
          </a:p>
        </p:txBody>
      </p:sp>
      <p:pic>
        <p:nvPicPr>
          <p:cNvPr id="4" name="Content Placeholder 3" descr="leadership-lessons.jpg"/>
          <p:cNvPicPr>
            <a:picLocks noGrp="1" noChangeAspect="1"/>
          </p:cNvPicPr>
          <p:nvPr>
            <p:ph idx="1"/>
          </p:nvPr>
        </p:nvPicPr>
        <p:blipFill>
          <a:blip r:embed="rId2" cstate="print"/>
          <a:stretch>
            <a:fillRect/>
          </a:stretch>
        </p:blipFill>
        <p:spPr>
          <a:xfrm>
            <a:off x="0" y="-76200"/>
            <a:ext cx="3581400" cy="3652744"/>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2"/>
          <p:cNvSpPr txBox="1">
            <a:spLocks/>
          </p:cNvSpPr>
          <p:nvPr/>
        </p:nvSpPr>
        <p:spPr bwMode="auto">
          <a:xfrm>
            <a:off x="-152400" y="3733800"/>
            <a:ext cx="5334000" cy="3048000"/>
          </a:xfrm>
          <a:prstGeom prst="rect">
            <a:avLst/>
          </a:prstGeom>
          <a:noFill/>
          <a:ln w="9525">
            <a:noFill/>
            <a:miter lim="800000"/>
            <a:headEnd/>
            <a:tailEnd/>
          </a:ln>
        </p:spPr>
        <p:txBody>
          <a:bodyPr anchor="ctr"/>
          <a:lstStyle/>
          <a:p>
            <a:pPr marL="342900" indent="-342900" eaLnBrk="0" hangingPunct="0">
              <a:spcBef>
                <a:spcPct val="20000"/>
              </a:spcBef>
              <a:defRPr/>
            </a:pPr>
            <a:r>
              <a:rPr lang="en-GB" sz="2700" b="1" dirty="0">
                <a:solidFill>
                  <a:prstClr val="black"/>
                </a:solidFill>
                <a:latin typeface="+mj-lt"/>
              </a:rPr>
              <a:t>	</a:t>
            </a:r>
            <a:r>
              <a:rPr lang="en-GB" sz="2700" b="1" dirty="0">
                <a:solidFill>
                  <a:schemeClr val="bg1"/>
                </a:solidFill>
                <a:latin typeface="Candara" pitchFamily="34" charset="0"/>
              </a:rPr>
              <a:t>Be of high moral standards - </a:t>
            </a:r>
            <a:r>
              <a:rPr lang="en-GB" sz="2700" dirty="0">
                <a:solidFill>
                  <a:schemeClr val="bg1"/>
                </a:solidFill>
                <a:latin typeface="Candara" pitchFamily="34" charset="0"/>
              </a:rPr>
              <a:t>you need to be above the people you are leading in your moral standard. Pride, anger, dishonesty, greediness, stealing, selfishness and disobedience will mar your reputation as a leader</a:t>
            </a:r>
            <a:endParaRPr lang="en-US" sz="4400" dirty="0">
              <a:solidFill>
                <a:schemeClr val="bg1"/>
              </a:solidFill>
              <a:latin typeface="Candara" pitchFamily="34" charset="0"/>
              <a:ea typeface="+mj-ea"/>
              <a:cs typeface="+mj-cs"/>
            </a:endParaRPr>
          </a:p>
        </p:txBody>
      </p:sp>
      <p:pic>
        <p:nvPicPr>
          <p:cNvPr id="6" name="Content Placeholder 3" descr="leadership-lessons.jpg"/>
          <p:cNvPicPr>
            <a:picLocks noChangeAspect="1"/>
          </p:cNvPicPr>
          <p:nvPr/>
        </p:nvPicPr>
        <p:blipFill>
          <a:blip r:embed="rId3" cstate="print"/>
          <a:stretch>
            <a:fillRect/>
          </a:stretch>
        </p:blipFill>
        <p:spPr bwMode="auto">
          <a:xfrm>
            <a:off x="5043527" y="2514600"/>
            <a:ext cx="4176673" cy="2970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0" y="228600"/>
            <a:ext cx="4572000" cy="1143000"/>
          </a:xfrm>
        </p:spPr>
        <p:txBody>
          <a:bodyPr/>
          <a:lstStyle/>
          <a:p>
            <a:r>
              <a:rPr lang="en-GB" sz="3600" b="1" smtClean="0">
                <a:solidFill>
                  <a:schemeClr val="bg1"/>
                </a:solidFill>
                <a:latin typeface="Kozuka Mincho Pro H" pitchFamily="18" charset="-128"/>
                <a:ea typeface="Kozuka Mincho Pro H" pitchFamily="18" charset="-128"/>
              </a:rPr>
              <a:t>Outstanding Student Leader Qualities</a:t>
            </a:r>
            <a:endParaRPr lang="en-US" sz="3600" smtClean="0">
              <a:solidFill>
                <a:schemeClr val="bg1"/>
              </a:solidFill>
              <a:latin typeface="Kozuka Mincho Pro H" pitchFamily="18" charset="-128"/>
              <a:ea typeface="Kozuka Mincho Pro H" pitchFamily="18" charset="-128"/>
            </a:endParaRPr>
          </a:p>
        </p:txBody>
      </p:sp>
      <p:sp>
        <p:nvSpPr>
          <p:cNvPr id="21507" name="Text Placeholder 4"/>
          <p:cNvSpPr>
            <a:spLocks noGrp="1"/>
          </p:cNvSpPr>
          <p:nvPr>
            <p:ph type="body" sz="half" idx="1"/>
          </p:nvPr>
        </p:nvSpPr>
        <p:spPr>
          <a:xfrm>
            <a:off x="457200" y="1905000"/>
            <a:ext cx="4038600" cy="4800600"/>
          </a:xfrm>
        </p:spPr>
        <p:txBody>
          <a:bodyPr/>
          <a:lstStyle/>
          <a:p>
            <a:r>
              <a:rPr lang="en-GB" sz="2400" smtClean="0">
                <a:solidFill>
                  <a:schemeClr val="bg1"/>
                </a:solidFill>
                <a:latin typeface="Candara" pitchFamily="34" charset="0"/>
              </a:rPr>
              <a:t>As a leader, you must always look forward to the well being of your students</a:t>
            </a:r>
          </a:p>
          <a:p>
            <a:endParaRPr lang="en-GB" sz="2400" smtClean="0">
              <a:solidFill>
                <a:schemeClr val="bg1"/>
              </a:solidFill>
              <a:latin typeface="Candara" pitchFamily="34" charset="0"/>
            </a:endParaRPr>
          </a:p>
          <a:p>
            <a:r>
              <a:rPr lang="en-GB" sz="2400" smtClean="0">
                <a:solidFill>
                  <a:schemeClr val="bg1"/>
                </a:solidFill>
                <a:latin typeface="Candara" pitchFamily="34" charset="0"/>
              </a:rPr>
              <a:t>You must know how to delegate and groom your successors who will take over from you</a:t>
            </a:r>
          </a:p>
          <a:p>
            <a:endParaRPr lang="en-GB" sz="2400" smtClean="0">
              <a:solidFill>
                <a:schemeClr val="bg1"/>
              </a:solidFill>
              <a:latin typeface="Candara" pitchFamily="34" charset="0"/>
            </a:endParaRPr>
          </a:p>
          <a:p>
            <a:r>
              <a:rPr lang="en-GB" sz="2400" smtClean="0">
                <a:solidFill>
                  <a:schemeClr val="bg1"/>
                </a:solidFill>
                <a:latin typeface="Candara" pitchFamily="34" charset="0"/>
              </a:rPr>
              <a:t>Effective leader delegates authority and supervises to ensure that it is done</a:t>
            </a:r>
          </a:p>
          <a:p>
            <a:endParaRPr lang="en-US" smtClean="0">
              <a:solidFill>
                <a:schemeClr val="bg1"/>
              </a:solidFill>
            </a:endParaRPr>
          </a:p>
        </p:txBody>
      </p:sp>
      <p:pic>
        <p:nvPicPr>
          <p:cNvPr id="6" name="Content Placeholder 5" descr="leadership 4.jpg"/>
          <p:cNvPicPr>
            <a:picLocks noGrp="1" noChangeAspect="1"/>
          </p:cNvPicPr>
          <p:nvPr>
            <p:ph sz="half" idx="2"/>
          </p:nvPr>
        </p:nvPicPr>
        <p:blipFill>
          <a:blip r:embed="rId2" cstate="print"/>
          <a:stretch>
            <a:fillRect/>
          </a:stretch>
        </p:blipFill>
        <p:spPr>
          <a:xfrm>
            <a:off x="4800600" y="0"/>
            <a:ext cx="4279304" cy="6858000"/>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z="3600" b="1" smtClean="0">
                <a:solidFill>
                  <a:schemeClr val="bg1"/>
                </a:solidFill>
                <a:latin typeface="Kozuka Mincho Pro H" pitchFamily="18" charset="-128"/>
                <a:ea typeface="Kozuka Mincho Pro H" pitchFamily="18" charset="-128"/>
              </a:rPr>
              <a:t>THE PREFECT</a:t>
            </a:r>
          </a:p>
        </p:txBody>
      </p:sp>
      <p:sp>
        <p:nvSpPr>
          <p:cNvPr id="4099" name="Rectangle 6"/>
          <p:cNvSpPr>
            <a:spLocks noGrp="1" noChangeArrowheads="1"/>
          </p:cNvSpPr>
          <p:nvPr>
            <p:ph type="body" sz="half" idx="1"/>
          </p:nvPr>
        </p:nvSpPr>
        <p:spPr>
          <a:xfrm>
            <a:off x="4572000" y="1646238"/>
            <a:ext cx="4038600" cy="4525962"/>
          </a:xfrm>
        </p:spPr>
        <p:txBody>
          <a:bodyPr/>
          <a:lstStyle/>
          <a:p>
            <a:pPr eaLnBrk="1" hangingPunct="1"/>
            <a:r>
              <a:rPr lang="en-GB" sz="2800" b="1" smtClean="0">
                <a:solidFill>
                  <a:schemeClr val="bg1"/>
                </a:solidFill>
                <a:latin typeface="Bradley Hand ITC" pitchFamily="66" charset="0"/>
              </a:rPr>
              <a:t>Student appointed to a position of limited trusted authority/ power over other students in the school</a:t>
            </a:r>
          </a:p>
          <a:p>
            <a:pPr eaLnBrk="1" hangingPunct="1"/>
            <a:r>
              <a:rPr lang="en-GB" sz="2800" b="1" smtClean="0">
                <a:solidFill>
                  <a:schemeClr val="bg1"/>
                </a:solidFill>
                <a:latin typeface="Bradley Hand ITC" pitchFamily="66" charset="0"/>
              </a:rPr>
              <a:t>Young LEADERS in schools who have authority delegated to them by the school administration</a:t>
            </a:r>
            <a:r>
              <a:rPr lang="en-US" sz="2800" b="1" smtClean="0">
                <a:solidFill>
                  <a:schemeClr val="bg1"/>
                </a:solidFill>
                <a:latin typeface="Bradley Hand ITC" pitchFamily="66" charset="0"/>
              </a:rPr>
              <a:t>  </a:t>
            </a:r>
          </a:p>
        </p:txBody>
      </p:sp>
      <p:pic>
        <p:nvPicPr>
          <p:cNvPr id="18436" name="Picture 8" descr="prefect 1"/>
          <p:cNvPicPr>
            <a:picLocks noGrp="1" noChangeAspect="1" noChangeArrowheads="1"/>
          </p:cNvPicPr>
          <p:nvPr>
            <p:ph sz="half" idx="2"/>
          </p:nvPr>
        </p:nvPicPr>
        <p:blipFill>
          <a:blip r:embed="rId2" cstate="print"/>
          <a:srcRect/>
          <a:stretch>
            <a:fillRect/>
          </a:stretch>
        </p:blipFill>
        <p:spPr>
          <a:xfrm>
            <a:off x="457200" y="1547306"/>
            <a:ext cx="3876052" cy="4548694"/>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22530" name="Text Placeholder 5"/>
          <p:cNvSpPr>
            <a:spLocks noGrp="1"/>
          </p:cNvSpPr>
          <p:nvPr>
            <p:ph type="body" sz="half" idx="1"/>
          </p:nvPr>
        </p:nvSpPr>
        <p:spPr>
          <a:xfrm>
            <a:off x="2667000" y="5257800"/>
            <a:ext cx="5791200" cy="990600"/>
          </a:xfrm>
        </p:spPr>
        <p:txBody>
          <a:bodyPr/>
          <a:lstStyle/>
          <a:p>
            <a:r>
              <a:rPr lang="en-GB" b="1" smtClean="0">
                <a:latin typeface="Bradley Hand ITC" pitchFamily="66" charset="0"/>
              </a:rPr>
              <a:t>Empower others to achieve the objective</a:t>
            </a:r>
          </a:p>
          <a:p>
            <a:endParaRPr lang="en-US" smtClean="0"/>
          </a:p>
        </p:txBody>
      </p:sp>
      <p:sp>
        <p:nvSpPr>
          <p:cNvPr id="7" name="Text Placeholder 5"/>
          <p:cNvSpPr txBox="1">
            <a:spLocks/>
          </p:cNvSpPr>
          <p:nvPr/>
        </p:nvSpPr>
        <p:spPr bwMode="auto">
          <a:xfrm>
            <a:off x="0" y="0"/>
            <a:ext cx="5257800" cy="2057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GB" sz="3200" b="1" dirty="0">
                <a:latin typeface="Bradley Hand ITC" pitchFamily="66" charset="0"/>
              </a:rPr>
              <a:t>Before you motivate others you must be motivated as you cannot give what you do not have</a:t>
            </a:r>
            <a:endParaRPr lang="en-US" sz="3200" b="1" dirty="0">
              <a:latin typeface="Bradley Hand ITC" pitchFamily="66" charset="0"/>
            </a:endParaRPr>
          </a:p>
          <a:p>
            <a:pPr marL="342900" indent="-342900" eaLnBrk="0" hangingPunct="0">
              <a:spcBef>
                <a:spcPct val="20000"/>
              </a:spcBef>
              <a:buFont typeface="Arial" charset="0"/>
              <a:buChar char="•"/>
              <a:defRPr/>
            </a:pPr>
            <a:endParaRPr lang="en-US" sz="32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76200"/>
            <a:ext cx="6477000" cy="1143000"/>
          </a:xfrm>
        </p:spPr>
        <p:txBody>
          <a:bodyPr/>
          <a:lstStyle/>
          <a:p>
            <a:pPr eaLnBrk="1" hangingPunct="1"/>
            <a:r>
              <a:rPr lang="en-US" smtClean="0">
                <a:solidFill>
                  <a:srgbClr val="FF0000"/>
                </a:solidFill>
                <a:latin typeface="Kozuka Mincho Pro H" pitchFamily="18" charset="-128"/>
                <a:ea typeface="Kozuka Mincho Pro H" pitchFamily="18" charset="-128"/>
              </a:rPr>
              <a:t>THE PREFECT</a:t>
            </a:r>
          </a:p>
        </p:txBody>
      </p:sp>
      <p:sp>
        <p:nvSpPr>
          <p:cNvPr id="5" name="Rounded Rectangle 4"/>
          <p:cNvSpPr/>
          <p:nvPr/>
        </p:nvSpPr>
        <p:spPr>
          <a:xfrm>
            <a:off x="152400" y="5486400"/>
            <a:ext cx="8839200" cy="1219200"/>
          </a:xfrm>
          <a:prstGeom prst="roundRect">
            <a:avLst/>
          </a:prstGeom>
          <a:ln>
            <a:solidFill>
              <a:srgbClr val="00CC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3600" dirty="0" err="1">
                <a:solidFill>
                  <a:srgbClr val="FF0000"/>
                </a:solidFill>
              </a:rPr>
              <a:t>He/She</a:t>
            </a:r>
            <a:r>
              <a:rPr lang="en-GB" sz="3600" dirty="0">
                <a:solidFill>
                  <a:srgbClr val="FF0000"/>
                </a:solidFill>
              </a:rPr>
              <a:t> offers LEADERSHIP, maintains order and guides other students</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219200" y="0"/>
            <a:ext cx="7924800" cy="1295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en-GB" sz="2400">
                <a:latin typeface="Calibri" pitchFamily="34" charset="0"/>
              </a:rPr>
              <a:t>	 </a:t>
            </a:r>
            <a:r>
              <a:rPr lang="en-GB" sz="2400" b="1">
                <a:solidFill>
                  <a:srgbClr val="00CC00"/>
                </a:solidFill>
                <a:latin typeface="Calibri" pitchFamily="34" charset="0"/>
              </a:rPr>
              <a:t>LEADERSHIP:</a:t>
            </a:r>
          </a:p>
          <a:p>
            <a:pPr marL="342900" indent="-342900" eaLnBrk="0" hangingPunct="0">
              <a:spcBef>
                <a:spcPct val="20000"/>
              </a:spcBef>
              <a:buFont typeface="Arial" charset="0"/>
              <a:buNone/>
            </a:pPr>
            <a:r>
              <a:rPr lang="en-GB" sz="2400" b="1">
                <a:solidFill>
                  <a:srgbClr val="00CC00"/>
                </a:solidFill>
                <a:latin typeface="Calibri" pitchFamily="34" charset="0"/>
              </a:rPr>
              <a:t>	</a:t>
            </a:r>
            <a:r>
              <a:rPr lang="en-US" sz="2400" b="1" i="1">
                <a:solidFill>
                  <a:srgbClr val="00CC00"/>
                </a:solidFill>
                <a:latin typeface="Calibri" pitchFamily="34" charset="0"/>
              </a:rPr>
              <a:t>Prefects are leaders who affect other students behavior so as to accomplish a mission designated by the school </a:t>
            </a:r>
          </a:p>
        </p:txBody>
      </p:sp>
      <p:sp>
        <p:nvSpPr>
          <p:cNvPr id="5129" name="AutoShape 9"/>
          <p:cNvSpPr>
            <a:spLocks noChangeArrowheads="1"/>
          </p:cNvSpPr>
          <p:nvPr/>
        </p:nvSpPr>
        <p:spPr bwMode="auto">
          <a:xfrm rot="21363829">
            <a:off x="-30163" y="4746625"/>
            <a:ext cx="9144001" cy="1189038"/>
          </a:xfrm>
          <a:prstGeom prst="flowChartAlternateProcess">
            <a:avLst/>
          </a:prstGeom>
          <a:solidFill>
            <a:srgbClr val="008080"/>
          </a:solidFill>
          <a:ln w="9525">
            <a:solidFill>
              <a:schemeClr val="bg1"/>
            </a:solidFill>
            <a:miter lim="800000"/>
            <a:headEnd/>
            <a:tailEnd/>
          </a:ln>
          <a:effectLst>
            <a:outerShdw blurRad="50800" dist="38100" algn="l" rotWithShape="0">
              <a:prstClr val="black">
                <a:alpha val="40000"/>
              </a:prstClr>
            </a:outerShdw>
          </a:effectLst>
        </p:spPr>
        <p:txBody>
          <a:bodyPr wrap="none" anchor="ctr"/>
          <a:lstStyle/>
          <a:p>
            <a:pPr>
              <a:defRPr/>
            </a:pPr>
            <a:r>
              <a:rPr lang="en-GB" sz="1900" dirty="0">
                <a:solidFill>
                  <a:schemeClr val="bg1"/>
                </a:solidFill>
              </a:rPr>
              <a:t>Leadership is first </a:t>
            </a:r>
            <a:r>
              <a:rPr lang="en-GB" sz="1900" b="1" dirty="0">
                <a:solidFill>
                  <a:schemeClr val="bg1"/>
                </a:solidFill>
              </a:rPr>
              <a:t>BEHAVIOUR</a:t>
            </a:r>
            <a:r>
              <a:rPr lang="en-GB" sz="1900" dirty="0">
                <a:solidFill>
                  <a:schemeClr val="bg1"/>
                </a:solidFill>
              </a:rPr>
              <a:t> and </a:t>
            </a:r>
            <a:r>
              <a:rPr lang="en-GB" sz="1900" b="1" dirty="0">
                <a:solidFill>
                  <a:schemeClr val="bg1"/>
                </a:solidFill>
              </a:rPr>
              <a:t>SKILLS</a:t>
            </a:r>
            <a:r>
              <a:rPr lang="en-GB" sz="1900" dirty="0">
                <a:solidFill>
                  <a:schemeClr val="bg1"/>
                </a:solidFill>
              </a:rPr>
              <a:t> second</a:t>
            </a:r>
          </a:p>
          <a:p>
            <a:pPr>
              <a:defRPr/>
            </a:pPr>
            <a:r>
              <a:rPr lang="en-GB" sz="1900" dirty="0">
                <a:solidFill>
                  <a:schemeClr val="bg1"/>
                </a:solidFill>
              </a:rPr>
              <a:t>Good prefects are followed mainly because they are </a:t>
            </a:r>
            <a:r>
              <a:rPr lang="en-GB" sz="1900" b="1" dirty="0">
                <a:solidFill>
                  <a:schemeClr val="bg1"/>
                </a:solidFill>
              </a:rPr>
              <a:t>TRUSTED</a:t>
            </a:r>
            <a:r>
              <a:rPr lang="en-GB" sz="1900" dirty="0">
                <a:solidFill>
                  <a:schemeClr val="bg1"/>
                </a:solidFill>
              </a:rPr>
              <a:t> and </a:t>
            </a:r>
            <a:r>
              <a:rPr lang="en-GB" sz="1900" b="1" dirty="0">
                <a:solidFill>
                  <a:schemeClr val="bg1"/>
                </a:solidFill>
              </a:rPr>
              <a:t>RESPECTED</a:t>
            </a:r>
            <a:r>
              <a:rPr lang="en-GB" sz="1900" dirty="0">
                <a:solidFill>
                  <a:schemeClr val="bg1"/>
                </a:solidFill>
              </a:rPr>
              <a:t> </a:t>
            </a:r>
          </a:p>
          <a:p>
            <a:pPr>
              <a:defRPr/>
            </a:pPr>
            <a:r>
              <a:rPr lang="en-GB" sz="1900" dirty="0">
                <a:solidFill>
                  <a:schemeClr val="bg1"/>
                </a:solidFill>
              </a:rPr>
              <a:t>by the students they lead, not because of the skills they possess</a:t>
            </a:r>
            <a:endParaRPr lang="en-US" sz="1900" dirty="0">
              <a:solidFill>
                <a:schemeClr val="bg1"/>
              </a:solidFill>
            </a:endParaRP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6040438"/>
            <a:ext cx="20288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Placeholder 4"/>
          <p:cNvSpPr>
            <a:spLocks noGrp="1"/>
          </p:cNvSpPr>
          <p:nvPr>
            <p:ph type="body" sz="half" idx="1"/>
          </p:nvPr>
        </p:nvSpPr>
        <p:spPr>
          <a:xfrm>
            <a:off x="0" y="0"/>
            <a:ext cx="4267200" cy="2057400"/>
          </a:xfrm>
        </p:spPr>
        <p:txBody>
          <a:bodyPr/>
          <a:lstStyle/>
          <a:p>
            <a:pPr eaLnBrk="1" hangingPunct="1"/>
            <a:r>
              <a:rPr lang="en-GB" sz="2700" smtClean="0"/>
              <a:t>Possessing integrity</a:t>
            </a:r>
          </a:p>
          <a:p>
            <a:pPr eaLnBrk="1" hangingPunct="1"/>
            <a:r>
              <a:rPr lang="en-US" sz="2700" smtClean="0"/>
              <a:t>Being very grown-up</a:t>
            </a:r>
          </a:p>
          <a:p>
            <a:pPr eaLnBrk="1" hangingPunct="1"/>
            <a:r>
              <a:rPr lang="en-US" sz="2700" smtClean="0"/>
              <a:t>Leading by example</a:t>
            </a:r>
          </a:p>
          <a:p>
            <a:pPr eaLnBrk="1" hangingPunct="1"/>
            <a:r>
              <a:rPr lang="en-GB" sz="2700" smtClean="0"/>
              <a:t>Possessing integrity</a:t>
            </a:r>
          </a:p>
          <a:p>
            <a:pPr eaLnBrk="1" hangingPunct="1">
              <a:buFont typeface="Arial" charset="0"/>
              <a:buNone/>
            </a:pPr>
            <a:endParaRPr lang="en-US" sz="2700" smtClean="0"/>
          </a:p>
        </p:txBody>
      </p:sp>
      <p:sp>
        <p:nvSpPr>
          <p:cNvPr id="6" name="Text Placeholder 4"/>
          <p:cNvSpPr txBox="1">
            <a:spLocks/>
          </p:cNvSpPr>
          <p:nvPr/>
        </p:nvSpPr>
        <p:spPr bwMode="auto">
          <a:xfrm>
            <a:off x="0" y="4419600"/>
            <a:ext cx="8534400" cy="2209800"/>
          </a:xfrm>
          <a:prstGeom prst="rect">
            <a:avLst/>
          </a:prstGeom>
          <a:noFill/>
          <a:ln w="9525">
            <a:noFill/>
            <a:miter lim="800000"/>
            <a:headEnd/>
            <a:tailEnd/>
          </a:ln>
        </p:spPr>
        <p:txBody>
          <a:bodyPr/>
          <a:lstStyle/>
          <a:p>
            <a:pPr marL="342900" indent="-342900">
              <a:spcBef>
                <a:spcPct val="20000"/>
              </a:spcBef>
              <a:defRPr/>
            </a:pPr>
            <a:endParaRPr lang="en-US" sz="2700" dirty="0">
              <a:latin typeface="+mn-lt"/>
            </a:endParaRPr>
          </a:p>
          <a:p>
            <a:pPr marL="342900" indent="-342900">
              <a:spcBef>
                <a:spcPct val="20000"/>
              </a:spcBef>
              <a:defRPr/>
            </a:pPr>
            <a:endParaRPr lang="en-US" sz="2700" dirty="0">
              <a:latin typeface="+mn-lt"/>
            </a:endParaRPr>
          </a:p>
          <a:p>
            <a:pPr marL="342900" indent="-342900">
              <a:spcBef>
                <a:spcPct val="20000"/>
              </a:spcBef>
              <a:buFont typeface="Arial" charset="0"/>
              <a:buChar char="•"/>
              <a:defRPr/>
            </a:pPr>
            <a:r>
              <a:rPr lang="en-US" sz="2700" dirty="0">
                <a:latin typeface="+mn-lt"/>
              </a:rPr>
              <a:t>Always being seen to work harder and more determinedly than anyone else</a:t>
            </a:r>
          </a:p>
          <a:p>
            <a:pPr marL="342900" indent="-342900">
              <a:spcBef>
                <a:spcPct val="20000"/>
              </a:spcBef>
              <a:buFont typeface="Arial" charset="0"/>
              <a:buChar char="•"/>
              <a:defRPr/>
            </a:pPr>
            <a:r>
              <a:rPr lang="en-US" sz="2700" dirty="0">
                <a:latin typeface="+mn-lt"/>
              </a:rPr>
              <a:t>Helping alongside your team when they need you</a:t>
            </a:r>
          </a:p>
        </p:txBody>
      </p:sp>
      <p:sp>
        <p:nvSpPr>
          <p:cNvPr id="7" name="Rounded Rectangle 6"/>
          <p:cNvSpPr/>
          <p:nvPr/>
        </p:nvSpPr>
        <p:spPr>
          <a:xfrm>
            <a:off x="3200400" y="228600"/>
            <a:ext cx="5638800" cy="685800"/>
          </a:xfrm>
          <a:prstGeom prst="roundRect">
            <a:avLst/>
          </a:prstGeom>
          <a:solidFill>
            <a:srgbClr val="C00000"/>
          </a:solidFill>
          <a:ln>
            <a:solidFill>
              <a:srgbClr val="FF0000"/>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Kozuka Mincho Pro H" pitchFamily="18" charset="-128"/>
                <a:ea typeface="Kozuka Mincho Pro H" pitchFamily="18" charset="-128"/>
                <a:cs typeface="+mj-cs"/>
              </a:rPr>
              <a:t>Leadership is about…</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1295400" y="152400"/>
            <a:ext cx="7010400" cy="914400"/>
          </a:xfrm>
        </p:spPr>
        <p:txBody>
          <a:bodyPr/>
          <a:lstStyle/>
          <a:p>
            <a:pPr eaLnBrk="1" hangingPunct="1">
              <a:defRPr/>
            </a:pPr>
            <a:r>
              <a:rPr lang="en-US" sz="4000" dirty="0" smtClean="0">
                <a:solidFill>
                  <a:schemeClr val="accent6">
                    <a:lumMod val="50000"/>
                  </a:schemeClr>
                </a:solidFill>
                <a:latin typeface="Kozuka Mincho Pro H" pitchFamily="18" charset="-128"/>
                <a:ea typeface="Kozuka Mincho Pro H" pitchFamily="18" charset="-128"/>
              </a:rPr>
              <a:t>Prefectship is about…</a:t>
            </a:r>
          </a:p>
        </p:txBody>
      </p:sp>
      <p:sp>
        <p:nvSpPr>
          <p:cNvPr id="8195" name="Text Placeholder 2"/>
          <p:cNvSpPr>
            <a:spLocks noGrp="1"/>
          </p:cNvSpPr>
          <p:nvPr>
            <p:ph type="body" sz="half" idx="1"/>
          </p:nvPr>
        </p:nvSpPr>
        <p:spPr>
          <a:xfrm>
            <a:off x="1143000" y="1066800"/>
            <a:ext cx="6781800" cy="3276600"/>
          </a:xfrm>
        </p:spPr>
        <p:txBody>
          <a:bodyPr/>
          <a:lstStyle/>
          <a:p>
            <a:pPr eaLnBrk="1" hangingPunct="1"/>
            <a:r>
              <a:rPr lang="en-US" sz="2700" smtClean="0">
                <a:solidFill>
                  <a:srgbClr val="E907DE"/>
                </a:solidFill>
              </a:rPr>
              <a:t>Being firm and clear in dealing with bad or unethical behavior</a:t>
            </a:r>
          </a:p>
          <a:p>
            <a:pPr eaLnBrk="1" hangingPunct="1"/>
            <a:r>
              <a:rPr lang="en-US" sz="2700" smtClean="0">
                <a:solidFill>
                  <a:srgbClr val="E907DE"/>
                </a:solidFill>
              </a:rPr>
              <a:t>Treating everyone equally and on merit</a:t>
            </a:r>
          </a:p>
          <a:p>
            <a:pPr eaLnBrk="1" hangingPunct="1"/>
            <a:r>
              <a:rPr lang="en-US" sz="2700" smtClean="0">
                <a:solidFill>
                  <a:srgbClr val="E907DE"/>
                </a:solidFill>
              </a:rPr>
              <a:t>Backing up and supporting your team</a:t>
            </a:r>
          </a:p>
          <a:p>
            <a:pPr eaLnBrk="1" hangingPunct="1"/>
            <a:r>
              <a:rPr lang="en-US" sz="2700" smtClean="0">
                <a:solidFill>
                  <a:srgbClr val="E907DE"/>
                </a:solidFill>
              </a:rPr>
              <a:t>Asking for other student’s views and taking responsibility and blame for their mistakes</a:t>
            </a:r>
          </a:p>
        </p:txBody>
      </p:sp>
      <p:pic>
        <p:nvPicPr>
          <p:cNvPr id="6" name="Content Placeholder 5" descr="leadership mix.JPG"/>
          <p:cNvPicPr>
            <a:picLocks noGrp="1" noChangeAspect="1"/>
          </p:cNvPicPr>
          <p:nvPr>
            <p:ph sz="half" idx="2"/>
          </p:nvPr>
        </p:nvPicPr>
        <p:blipFill>
          <a:blip r:embed="rId2" cstate="print"/>
          <a:stretch>
            <a:fillRect/>
          </a:stretch>
        </p:blipFill>
        <p:spPr>
          <a:xfrm>
            <a:off x="0" y="4343400"/>
            <a:ext cx="9144000" cy="2514600"/>
          </a:xfrm>
          <a:effectLst>
            <a:softEdge rad="112500"/>
          </a:effec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6040438"/>
            <a:ext cx="20288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Content Placeholder 4" descr="le-leadership-traits.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 y="990600"/>
            <a:ext cx="8382000" cy="5867400"/>
          </a:xfrm>
        </p:spPr>
      </p:pic>
      <p:sp>
        <p:nvSpPr>
          <p:cNvPr id="9219" name="Title 3"/>
          <p:cNvSpPr>
            <a:spLocks noGrp="1"/>
          </p:cNvSpPr>
          <p:nvPr>
            <p:ph type="title"/>
          </p:nvPr>
        </p:nvSpPr>
        <p:spPr>
          <a:xfrm>
            <a:off x="457200" y="152400"/>
            <a:ext cx="8229600" cy="762000"/>
          </a:xfrm>
        </p:spPr>
        <p:txBody>
          <a:bodyPr/>
          <a:lstStyle/>
          <a:p>
            <a:pPr eaLnBrk="1" hangingPunct="1"/>
            <a:r>
              <a:rPr lang="en-US" sz="4000" smtClean="0">
                <a:solidFill>
                  <a:srgbClr val="00B0F0"/>
                </a:solidFill>
                <a:latin typeface="Kozuka Mincho Pro H" pitchFamily="18" charset="-128"/>
                <a:ea typeface="Kozuka Mincho Pro H" pitchFamily="18" charset="-128"/>
              </a:rPr>
              <a:t>A GOOD PREFECTS QUALITIES</a:t>
            </a:r>
          </a:p>
        </p:txBody>
      </p:sp>
      <p:sp>
        <p:nvSpPr>
          <p:cNvPr id="9220" name="Text Placeholder 4"/>
          <p:cNvSpPr>
            <a:spLocks noGrp="1"/>
          </p:cNvSpPr>
          <p:nvPr>
            <p:ph type="body" sz="half" idx="1"/>
          </p:nvPr>
        </p:nvSpPr>
        <p:spPr>
          <a:xfrm>
            <a:off x="457200" y="914400"/>
            <a:ext cx="5334000" cy="5410200"/>
          </a:xfrm>
        </p:spPr>
        <p:txBody>
          <a:bodyPr/>
          <a:lstStyle/>
          <a:p>
            <a:pPr eaLnBrk="1" hangingPunct="1"/>
            <a:r>
              <a:rPr lang="en-US" sz="2800" b="1" smtClean="0">
                <a:solidFill>
                  <a:srgbClr val="FF0000"/>
                </a:solidFill>
              </a:rPr>
              <a:t>Humility: </a:t>
            </a:r>
            <a:r>
              <a:rPr lang="en-US" sz="2700" smtClean="0">
                <a:solidFill>
                  <a:srgbClr val="FF0000"/>
                </a:solidFill>
              </a:rPr>
              <a:t>in the most effective leaders, including Pope John Paul II and Abraham Lincoln</a:t>
            </a:r>
          </a:p>
          <a:p>
            <a:pPr eaLnBrk="1" hangingPunct="1"/>
            <a:r>
              <a:rPr lang="en-US" sz="2800" b="1" smtClean="0">
                <a:solidFill>
                  <a:srgbClr val="FF0000"/>
                </a:solidFill>
              </a:rPr>
              <a:t>Integrity: </a:t>
            </a:r>
            <a:r>
              <a:rPr lang="en-US" sz="2800" smtClean="0">
                <a:solidFill>
                  <a:srgbClr val="FF0000"/>
                </a:solidFill>
              </a:rPr>
              <a:t>I</a:t>
            </a:r>
            <a:r>
              <a:rPr lang="en-US" sz="2700" smtClean="0">
                <a:solidFill>
                  <a:srgbClr val="FF0000"/>
                </a:solidFill>
              </a:rPr>
              <a:t>ntegrity is the bedrock characteristic of straight dealing. If you lose your integrity, you lose everything</a:t>
            </a:r>
          </a:p>
          <a:p>
            <a:pPr eaLnBrk="1" hangingPunct="1"/>
            <a:r>
              <a:rPr lang="en-US" sz="2800" b="1" smtClean="0">
                <a:solidFill>
                  <a:srgbClr val="FF0000"/>
                </a:solidFill>
              </a:rPr>
              <a:t>Decisiveness: </a:t>
            </a:r>
            <a:r>
              <a:rPr lang="en-US" sz="2800" smtClean="0">
                <a:solidFill>
                  <a:srgbClr val="FF0000"/>
                </a:solidFill>
              </a:rPr>
              <a:t>step up and make decisions</a:t>
            </a:r>
          </a:p>
          <a:p>
            <a:pPr eaLnBrk="1" hangingPunct="1"/>
            <a:r>
              <a:rPr lang="en-US" sz="2800" b="1" smtClean="0">
                <a:solidFill>
                  <a:srgbClr val="FF0000"/>
                </a:solidFill>
              </a:rPr>
              <a:t>Take risk: </a:t>
            </a:r>
            <a:r>
              <a:rPr lang="en-US" sz="2800" smtClean="0">
                <a:solidFill>
                  <a:srgbClr val="FF0000"/>
                </a:solidFill>
              </a:rPr>
              <a:t>have the courage to act in situations where results aren’t assured</a:t>
            </a:r>
            <a:endParaRPr lang="en-US" sz="270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leadership community.jpg"/>
          <p:cNvPicPr>
            <a:picLocks noGrp="1" noChangeAspect="1"/>
          </p:cNvPicPr>
          <p:nvPr>
            <p:ph sz="half" idx="2"/>
          </p:nvPr>
        </p:nvPicPr>
        <p:blipFill>
          <a:blip r:embed="rId2" cstate="print"/>
          <a:stretch>
            <a:fillRect/>
          </a:stretch>
        </p:blipFill>
        <p:spPr>
          <a:xfrm>
            <a:off x="4724400" y="1371600"/>
            <a:ext cx="4495800" cy="3762293"/>
          </a:xfrm>
          <a:prstGeom prst="ellipse">
            <a:avLst/>
          </a:prstGeom>
          <a:effectLst>
            <a:softEdge rad="112500"/>
          </a:effectLst>
        </p:spPr>
      </p:pic>
      <p:sp>
        <p:nvSpPr>
          <p:cNvPr id="10243" name="Title 3"/>
          <p:cNvSpPr>
            <a:spLocks noGrp="1"/>
          </p:cNvSpPr>
          <p:nvPr>
            <p:ph type="title"/>
          </p:nvPr>
        </p:nvSpPr>
        <p:spPr>
          <a:xfrm>
            <a:off x="457200" y="152400"/>
            <a:ext cx="8229600" cy="762000"/>
          </a:xfrm>
        </p:spPr>
        <p:txBody>
          <a:bodyPr/>
          <a:lstStyle/>
          <a:p>
            <a:pPr eaLnBrk="1" hangingPunct="1"/>
            <a:r>
              <a:rPr lang="en-US" sz="4000" smtClean="0">
                <a:solidFill>
                  <a:schemeClr val="bg1"/>
                </a:solidFill>
                <a:latin typeface="Kozuka Mincho Pro H" pitchFamily="18" charset="-128"/>
                <a:ea typeface="Kozuka Mincho Pro H" pitchFamily="18" charset="-128"/>
              </a:rPr>
              <a:t>LEADERSHIP QUALITIES</a:t>
            </a:r>
          </a:p>
        </p:txBody>
      </p:sp>
      <p:sp>
        <p:nvSpPr>
          <p:cNvPr id="10244" name="Text Placeholder 4"/>
          <p:cNvSpPr>
            <a:spLocks noGrp="1"/>
          </p:cNvSpPr>
          <p:nvPr>
            <p:ph type="body" sz="half" idx="1"/>
          </p:nvPr>
        </p:nvSpPr>
        <p:spPr>
          <a:xfrm>
            <a:off x="304800" y="914400"/>
            <a:ext cx="5334000" cy="2895600"/>
          </a:xfrm>
        </p:spPr>
        <p:txBody>
          <a:bodyPr/>
          <a:lstStyle/>
          <a:p>
            <a:pPr eaLnBrk="1" hangingPunct="1"/>
            <a:r>
              <a:rPr lang="en-US" sz="2800" b="1" smtClean="0">
                <a:solidFill>
                  <a:schemeClr val="bg1"/>
                </a:solidFill>
              </a:rPr>
              <a:t>Emotional resonance: </a:t>
            </a:r>
            <a:r>
              <a:rPr lang="en-US" sz="2800" smtClean="0">
                <a:solidFill>
                  <a:schemeClr val="bg1"/>
                </a:solidFill>
              </a:rPr>
              <a:t>ability to grasp what motivates others and use it to inspire them into action</a:t>
            </a:r>
          </a:p>
          <a:p>
            <a:pPr eaLnBrk="1" hangingPunct="1"/>
            <a:r>
              <a:rPr lang="en-US" sz="2800" b="1" smtClean="0">
                <a:solidFill>
                  <a:schemeClr val="bg1"/>
                </a:solidFill>
              </a:rPr>
              <a:t>Self-knowledge</a:t>
            </a:r>
          </a:p>
          <a:p>
            <a:pPr eaLnBrk="1" hangingPunct="1"/>
            <a:r>
              <a:rPr lang="en-US" sz="2800" b="1" smtClean="0">
                <a:solidFill>
                  <a:schemeClr val="bg1"/>
                </a:solidFill>
              </a:rPr>
              <a:t>Passion</a:t>
            </a:r>
          </a:p>
          <a:p>
            <a:pPr eaLnBrk="1" hangingPunct="1"/>
            <a:r>
              <a:rPr lang="en-US" sz="2800" b="1" smtClean="0">
                <a:solidFill>
                  <a:schemeClr val="bg1"/>
                </a:solidFill>
              </a:rPr>
              <a:t>Dedication</a:t>
            </a:r>
          </a:p>
          <a:p>
            <a:pPr eaLnBrk="1" hangingPunct="1"/>
            <a:endParaRPr lang="en-US" sz="2800" b="1" smtClean="0">
              <a:solidFill>
                <a:schemeClr val="bg1"/>
              </a:solidFill>
            </a:endParaRPr>
          </a:p>
        </p:txBody>
      </p:sp>
      <p:sp>
        <p:nvSpPr>
          <p:cNvPr id="6" name="Text Placeholder 4"/>
          <p:cNvSpPr txBox="1">
            <a:spLocks/>
          </p:cNvSpPr>
          <p:nvPr/>
        </p:nvSpPr>
        <p:spPr bwMode="auto">
          <a:xfrm>
            <a:off x="0" y="4953000"/>
            <a:ext cx="8229600" cy="19050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800" b="1" dirty="0">
                <a:solidFill>
                  <a:schemeClr val="bg1"/>
                </a:solidFill>
                <a:latin typeface="+mn-lt"/>
              </a:rPr>
              <a:t>Openness: </a:t>
            </a:r>
            <a:r>
              <a:rPr lang="en-US" sz="2800" dirty="0">
                <a:solidFill>
                  <a:schemeClr val="bg1"/>
                </a:solidFill>
                <a:latin typeface="+mn-lt"/>
              </a:rPr>
              <a:t>being able to listen to ideas that are outside one's current mental models</a:t>
            </a:r>
            <a:endParaRPr lang="en-US" sz="2800" b="1" dirty="0">
              <a:solidFill>
                <a:schemeClr val="bg1"/>
              </a:solidFill>
              <a:latin typeface="+mn-lt"/>
            </a:endParaRPr>
          </a:p>
          <a:p>
            <a:pPr marL="342900" indent="-342900">
              <a:spcBef>
                <a:spcPct val="20000"/>
              </a:spcBef>
              <a:buFont typeface="Arial" charset="0"/>
              <a:buChar char="•"/>
              <a:defRPr/>
            </a:pPr>
            <a:r>
              <a:rPr lang="en-US" sz="2800" b="1" dirty="0">
                <a:solidFill>
                  <a:schemeClr val="bg1"/>
                </a:solidFill>
                <a:latin typeface="+mn-lt"/>
              </a:rPr>
              <a:t>Conviction: </a:t>
            </a:r>
            <a:r>
              <a:rPr lang="en-US" sz="2800" dirty="0">
                <a:solidFill>
                  <a:schemeClr val="bg1"/>
                </a:solidFill>
                <a:latin typeface="+mn-lt"/>
              </a:rPr>
              <a:t>All leaders everywhere believe in what they're    doing</a:t>
            </a:r>
            <a:endParaRPr lang="en-US" sz="2800" b="1" dirty="0">
              <a:solidFill>
                <a:schemeClr val="bg1"/>
              </a:solidFill>
              <a:latin typeface="+mn-lt"/>
            </a:endParaRPr>
          </a:p>
          <a:p>
            <a:pPr marL="342900" indent="-342900">
              <a:spcBef>
                <a:spcPct val="20000"/>
              </a:spcBef>
              <a:buFont typeface="Arial" charset="0"/>
              <a:buChar char="•"/>
              <a:defRPr/>
            </a:pPr>
            <a:endParaRPr lang="en-US" sz="2800" b="1" dirty="0">
              <a:solidFill>
                <a:schemeClr val="bg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7"/>
          <p:cNvSpPr>
            <a:spLocks noGrp="1"/>
          </p:cNvSpPr>
          <p:nvPr>
            <p:ph type="title"/>
          </p:nvPr>
        </p:nvSpPr>
        <p:spPr>
          <a:xfrm>
            <a:off x="76200" y="304800"/>
            <a:ext cx="6858000" cy="2286000"/>
          </a:xfrm>
        </p:spPr>
        <p:txBody>
          <a:bodyPr/>
          <a:lstStyle/>
          <a:p>
            <a:pPr eaLnBrk="1" hangingPunct="1"/>
            <a:r>
              <a:rPr lang="en-GB" sz="3200" smtClean="0"/>
              <a:t>Obviously, the leader’s personal qualities are important, but also critical are the needs of the people being led and the objective they are pursuing</a:t>
            </a:r>
            <a:r>
              <a:rPr lang="en-US" sz="3200" smtClean="0"/>
              <a:t/>
            </a:r>
            <a:br>
              <a:rPr lang="en-US" sz="3200" smtClean="0"/>
            </a:br>
            <a:endParaRPr lang="en-US" sz="32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651</Words>
  <Application>Microsoft Office PowerPoint</Application>
  <PresentationFormat>On-screen Show (4:3)</PresentationFormat>
  <Paragraphs>95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Kozuka Mincho Pro H</vt:lpstr>
      <vt:lpstr>Bradley Hand ITC</vt:lpstr>
      <vt:lpstr>Baskerville Old Face</vt:lpstr>
      <vt:lpstr>Arno Pro Caption</vt:lpstr>
      <vt:lpstr>Arno Pro Display</vt:lpstr>
      <vt:lpstr>Candara</vt:lpstr>
      <vt:lpstr>Office Theme</vt:lpstr>
      <vt:lpstr>MENTORSHIP FOR FOR SCHOOL PREFECTS</vt:lpstr>
      <vt:lpstr>THE PREFECT</vt:lpstr>
      <vt:lpstr>THE PREFECT</vt:lpstr>
      <vt:lpstr>PowerPoint Presentation</vt:lpstr>
      <vt:lpstr>PowerPoint Presentation</vt:lpstr>
      <vt:lpstr>Prefectship is about…</vt:lpstr>
      <vt:lpstr>A GOOD PREFECTS QUALITIES</vt:lpstr>
      <vt:lpstr>LEADERSHIP QUALITIES</vt:lpstr>
      <vt:lpstr>Obviously, the leader’s personal qualities are important, but also critical are the needs of the people being led and the objective they are pursuing </vt:lpstr>
      <vt:lpstr>TYPES OF LEADERSHIP STYLES</vt:lpstr>
      <vt:lpstr>PowerPoint Presentation</vt:lpstr>
      <vt:lpstr>PowerPoint Presentation</vt:lpstr>
      <vt:lpstr>There is no one best style. Prefects must adjust their leadership style to the situation as well as to the students being led</vt:lpstr>
      <vt:lpstr>MISCONCEPTIONS ON LEADERSHIP</vt:lpstr>
      <vt:lpstr>PowerPoint Presentation</vt:lpstr>
      <vt:lpstr>What makes a good leader out of a school prefect?</vt:lpstr>
      <vt:lpstr>PowerPoint Presentation</vt:lpstr>
      <vt:lpstr>  Be visionary - You should start thinking of the positive changes you want to effect in the school and be ready to take responsibility for these actions </vt:lpstr>
      <vt:lpstr>Outstanding Student Leader Qualities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FOR SCHOOL PREFECTS</dc:title>
  <dc:creator>user</dc:creator>
  <cp:lastModifiedBy>Teacher E-Solutions</cp:lastModifiedBy>
  <cp:revision>60</cp:revision>
  <dcterms:created xsi:type="dcterms:W3CDTF">2011-01-22T20:18:07Z</dcterms:created>
  <dcterms:modified xsi:type="dcterms:W3CDTF">2019-01-18T16:04:06Z</dcterms:modified>
</cp:coreProperties>
</file>