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7" r:id="rId12"/>
    <p:sldId id="266" r:id="rId13"/>
    <p:sldId id="26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DE87B4-E61E-475E-B646-2606AA826412}" type="slidenum">
              <a:rPr lang="en-US"/>
              <a:pPr/>
              <a:t>‹#›</a:t>
            </a:fld>
            <a:endParaRPr lang="en-US"/>
          </a:p>
        </p:txBody>
      </p:sp>
    </p:spTree>
    <p:extLst>
      <p:ext uri="{BB962C8B-B14F-4D97-AF65-F5344CB8AC3E}">
        <p14:creationId xmlns:p14="http://schemas.microsoft.com/office/powerpoint/2010/main" val="3782667700"/>
      </p:ext>
    </p:extLst>
  </p:cSld>
  <p:clrMapOvr>
    <a:masterClrMapping/>
  </p:clrMapOvr>
  <p:transition advTm="7000">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C4F0DD-BCCE-40F6-9D55-FD86E3BEC65B}" type="slidenum">
              <a:rPr lang="en-US"/>
              <a:pPr/>
              <a:t>‹#›</a:t>
            </a:fld>
            <a:endParaRPr lang="en-US"/>
          </a:p>
        </p:txBody>
      </p:sp>
    </p:spTree>
    <p:extLst>
      <p:ext uri="{BB962C8B-B14F-4D97-AF65-F5344CB8AC3E}">
        <p14:creationId xmlns:p14="http://schemas.microsoft.com/office/powerpoint/2010/main" val="2949183359"/>
      </p:ext>
    </p:extLst>
  </p:cSld>
  <p:clrMapOvr>
    <a:masterClrMapping/>
  </p:clrMapOvr>
  <p:transition advTm="7000">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2E3DEA-58B4-4F8B-838B-7B7C67D028FC}" type="slidenum">
              <a:rPr lang="en-US"/>
              <a:pPr/>
              <a:t>‹#›</a:t>
            </a:fld>
            <a:endParaRPr lang="en-US"/>
          </a:p>
        </p:txBody>
      </p:sp>
    </p:spTree>
    <p:extLst>
      <p:ext uri="{BB962C8B-B14F-4D97-AF65-F5344CB8AC3E}">
        <p14:creationId xmlns:p14="http://schemas.microsoft.com/office/powerpoint/2010/main" val="1591610177"/>
      </p:ext>
    </p:extLst>
  </p:cSld>
  <p:clrMapOvr>
    <a:masterClrMapping/>
  </p:clrMapOvr>
  <p:transition advTm="7000">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EBB8F1-CF4A-41F0-8449-58D67DD30D01}" type="slidenum">
              <a:rPr lang="en-US"/>
              <a:pPr/>
              <a:t>‹#›</a:t>
            </a:fld>
            <a:endParaRPr lang="en-US"/>
          </a:p>
        </p:txBody>
      </p:sp>
    </p:spTree>
    <p:extLst>
      <p:ext uri="{BB962C8B-B14F-4D97-AF65-F5344CB8AC3E}">
        <p14:creationId xmlns:p14="http://schemas.microsoft.com/office/powerpoint/2010/main" val="2749532130"/>
      </p:ext>
    </p:extLst>
  </p:cSld>
  <p:clrMapOvr>
    <a:masterClrMapping/>
  </p:clrMapOvr>
  <p:transition advTm="7000">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304BC0-8B9C-48B1-AEC5-B56AA97EDA73}" type="slidenum">
              <a:rPr lang="en-US"/>
              <a:pPr/>
              <a:t>‹#›</a:t>
            </a:fld>
            <a:endParaRPr lang="en-US"/>
          </a:p>
        </p:txBody>
      </p:sp>
    </p:spTree>
    <p:extLst>
      <p:ext uri="{BB962C8B-B14F-4D97-AF65-F5344CB8AC3E}">
        <p14:creationId xmlns:p14="http://schemas.microsoft.com/office/powerpoint/2010/main" val="1064890690"/>
      </p:ext>
    </p:extLst>
  </p:cSld>
  <p:clrMapOvr>
    <a:masterClrMapping/>
  </p:clrMapOvr>
  <p:transition advTm="7000">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09B63E-6532-4D26-9166-5D91614ABC00}" type="slidenum">
              <a:rPr lang="en-US"/>
              <a:pPr/>
              <a:t>‹#›</a:t>
            </a:fld>
            <a:endParaRPr lang="en-US"/>
          </a:p>
        </p:txBody>
      </p:sp>
    </p:spTree>
    <p:extLst>
      <p:ext uri="{BB962C8B-B14F-4D97-AF65-F5344CB8AC3E}">
        <p14:creationId xmlns:p14="http://schemas.microsoft.com/office/powerpoint/2010/main" val="271014102"/>
      </p:ext>
    </p:extLst>
  </p:cSld>
  <p:clrMapOvr>
    <a:masterClrMapping/>
  </p:clrMapOvr>
  <p:transition advTm="7000">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EEBB953-215D-4873-9CD1-DFF3E5CA0FD2}" type="slidenum">
              <a:rPr lang="en-US"/>
              <a:pPr/>
              <a:t>‹#›</a:t>
            </a:fld>
            <a:endParaRPr lang="en-US"/>
          </a:p>
        </p:txBody>
      </p:sp>
    </p:spTree>
    <p:extLst>
      <p:ext uri="{BB962C8B-B14F-4D97-AF65-F5344CB8AC3E}">
        <p14:creationId xmlns:p14="http://schemas.microsoft.com/office/powerpoint/2010/main" val="677405"/>
      </p:ext>
    </p:extLst>
  </p:cSld>
  <p:clrMapOvr>
    <a:masterClrMapping/>
  </p:clrMapOvr>
  <p:transition advTm="7000">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7BB49D-0A29-4D82-84B5-D30F5E91D742}" type="slidenum">
              <a:rPr lang="en-US"/>
              <a:pPr/>
              <a:t>‹#›</a:t>
            </a:fld>
            <a:endParaRPr lang="en-US"/>
          </a:p>
        </p:txBody>
      </p:sp>
    </p:spTree>
    <p:extLst>
      <p:ext uri="{BB962C8B-B14F-4D97-AF65-F5344CB8AC3E}">
        <p14:creationId xmlns:p14="http://schemas.microsoft.com/office/powerpoint/2010/main" val="738644366"/>
      </p:ext>
    </p:extLst>
  </p:cSld>
  <p:clrMapOvr>
    <a:masterClrMapping/>
  </p:clrMapOvr>
  <p:transition advTm="7000">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E1E198B-829F-4D10-8DBF-4C0D084F6CC1}" type="slidenum">
              <a:rPr lang="en-US"/>
              <a:pPr/>
              <a:t>‹#›</a:t>
            </a:fld>
            <a:endParaRPr lang="en-US"/>
          </a:p>
        </p:txBody>
      </p:sp>
    </p:spTree>
    <p:extLst>
      <p:ext uri="{BB962C8B-B14F-4D97-AF65-F5344CB8AC3E}">
        <p14:creationId xmlns:p14="http://schemas.microsoft.com/office/powerpoint/2010/main" val="2039051440"/>
      </p:ext>
    </p:extLst>
  </p:cSld>
  <p:clrMapOvr>
    <a:masterClrMapping/>
  </p:clrMapOvr>
  <p:transition advTm="7000">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FCC22C-C385-4C4B-8D9E-DD12B55D443D}" type="slidenum">
              <a:rPr lang="en-US"/>
              <a:pPr/>
              <a:t>‹#›</a:t>
            </a:fld>
            <a:endParaRPr lang="en-US"/>
          </a:p>
        </p:txBody>
      </p:sp>
    </p:spTree>
    <p:extLst>
      <p:ext uri="{BB962C8B-B14F-4D97-AF65-F5344CB8AC3E}">
        <p14:creationId xmlns:p14="http://schemas.microsoft.com/office/powerpoint/2010/main" val="3362986001"/>
      </p:ext>
    </p:extLst>
  </p:cSld>
  <p:clrMapOvr>
    <a:masterClrMapping/>
  </p:clrMapOvr>
  <p:transition advTm="7000">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11A134-6ADA-47AE-A632-1281BD1148F1}" type="slidenum">
              <a:rPr lang="en-US"/>
              <a:pPr/>
              <a:t>‹#›</a:t>
            </a:fld>
            <a:endParaRPr lang="en-US"/>
          </a:p>
        </p:txBody>
      </p:sp>
    </p:spTree>
    <p:extLst>
      <p:ext uri="{BB962C8B-B14F-4D97-AF65-F5344CB8AC3E}">
        <p14:creationId xmlns:p14="http://schemas.microsoft.com/office/powerpoint/2010/main" val="3953499512"/>
      </p:ext>
    </p:extLst>
  </p:cSld>
  <p:clrMapOvr>
    <a:masterClrMapping/>
  </p:clrMapOvr>
  <p:transition advTm="7000">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C2389E6-D1C3-46C9-A83D-C87DE293030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7000">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2000" fill="hold"/>
                                        <p:tgtEl>
                                          <p:spTgt spid="1026"/>
                                        </p:tgtEl>
                                        <p:attrNameLst>
                                          <p:attrName>ppt_w</p:attrName>
                                        </p:attrNameLst>
                                      </p:cBhvr>
                                      <p:tavLst>
                                        <p:tav tm="0">
                                          <p:val>
                                            <p:strVal val="#ppt_w"/>
                                          </p:val>
                                        </p:tav>
                                        <p:tav tm="100000">
                                          <p:val>
                                            <p:strVal val="#ppt_w"/>
                                          </p:val>
                                        </p:tav>
                                      </p:tavLst>
                                    </p:anim>
                                    <p:anim calcmode="lin" valueType="num">
                                      <p:cBhvr>
                                        <p:cTn id="8" dur="2000" fill="hold"/>
                                        <p:tgtEl>
                                          <p:spTgt spid="102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026"/>
                                        </p:tgtEl>
                                        <p:attrNameLst>
                                          <p:attrName>ppt_x</p:attrName>
                                        </p:attrNameLst>
                                      </p:cBhvr>
                                      <p:tavLst>
                                        <p:tav tm="0">
                                          <p:val>
                                            <p:strVal val="#ppt_x-.4"/>
                                          </p:val>
                                        </p:tav>
                                        <p:tav tm="100000">
                                          <p:val>
                                            <p:strVal val="#ppt_x"/>
                                          </p:val>
                                        </p:tav>
                                      </p:tavLst>
                                    </p:anim>
                                    <p:anim calcmode="lin" valueType="num">
                                      <p:cBhvr>
                                        <p:cTn id="10" dur="2000" fill="hold"/>
                                        <p:tgtEl>
                                          <p:spTgt spid="102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500">
                                          <p:stCondLst>
                                            <p:cond delay="0"/>
                                          </p:stCondLst>
                                        </p:cTn>
                                        <p:tgtEl>
                                          <p:spTgt spid="1027">
                                            <p:txEl>
                                              <p:pRg st="0" end="0"/>
                                            </p:txEl>
                                          </p:spTgt>
                                        </p:tgtEl>
                                      </p:cBhvr>
                                    </p:animEffect>
                                    <p:anim calcmode="lin" valueType="num">
                                      <p:cBhvr>
                                        <p:cTn id="16" dur="500" fill="hold">
                                          <p:stCondLst>
                                            <p:cond delay="0"/>
                                          </p:stCondLst>
                                        </p:cTn>
                                        <p:tgtEl>
                                          <p:spTgt spid="102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027">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1027">
                                            <p:txEl>
                                              <p:pRg st="1" end="1"/>
                                            </p:txEl>
                                          </p:spTgt>
                                        </p:tgtEl>
                                        <p:attrNameLst>
                                          <p:attrName>style.visibility</p:attrName>
                                        </p:attrNameLst>
                                      </p:cBhvr>
                                      <p:to>
                                        <p:strVal val="visible"/>
                                      </p:to>
                                    </p:set>
                                    <p:animEffect transition="in" filter="fade">
                                      <p:cBhvr>
                                        <p:cTn id="20" dur="500">
                                          <p:stCondLst>
                                            <p:cond delay="0"/>
                                          </p:stCondLst>
                                        </p:cTn>
                                        <p:tgtEl>
                                          <p:spTgt spid="1027">
                                            <p:txEl>
                                              <p:pRg st="1" end="1"/>
                                            </p:txEl>
                                          </p:spTgt>
                                        </p:tgtEl>
                                      </p:cBhvr>
                                    </p:animEffect>
                                    <p:anim calcmode="lin" valueType="num">
                                      <p:cBhvr>
                                        <p:cTn id="21" dur="500" fill="hold">
                                          <p:stCondLst>
                                            <p:cond delay="0"/>
                                          </p:stCondLst>
                                        </p:cTn>
                                        <p:tgtEl>
                                          <p:spTgt spid="1027">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1027">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1027">
                                            <p:txEl>
                                              <p:pRg st="2" end="2"/>
                                            </p:txEl>
                                          </p:spTgt>
                                        </p:tgtEl>
                                        <p:attrNameLst>
                                          <p:attrName>style.visibility</p:attrName>
                                        </p:attrNameLst>
                                      </p:cBhvr>
                                      <p:to>
                                        <p:strVal val="visible"/>
                                      </p:to>
                                    </p:set>
                                    <p:animEffect transition="in" filter="fade">
                                      <p:cBhvr>
                                        <p:cTn id="25" dur="500">
                                          <p:stCondLst>
                                            <p:cond delay="0"/>
                                          </p:stCondLst>
                                        </p:cTn>
                                        <p:tgtEl>
                                          <p:spTgt spid="1027">
                                            <p:txEl>
                                              <p:pRg st="2" end="2"/>
                                            </p:txEl>
                                          </p:spTgt>
                                        </p:tgtEl>
                                      </p:cBhvr>
                                    </p:animEffect>
                                    <p:anim calcmode="lin" valueType="num">
                                      <p:cBhvr>
                                        <p:cTn id="26" dur="500" fill="hold">
                                          <p:stCondLst>
                                            <p:cond delay="0"/>
                                          </p:stCondLst>
                                        </p:cTn>
                                        <p:tgtEl>
                                          <p:spTgt spid="1027">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1027">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1027">
                                            <p:txEl>
                                              <p:pRg st="3" end="3"/>
                                            </p:txEl>
                                          </p:spTgt>
                                        </p:tgtEl>
                                        <p:attrNameLst>
                                          <p:attrName>style.visibility</p:attrName>
                                        </p:attrNameLst>
                                      </p:cBhvr>
                                      <p:to>
                                        <p:strVal val="visible"/>
                                      </p:to>
                                    </p:set>
                                    <p:animEffect transition="in" filter="fade">
                                      <p:cBhvr>
                                        <p:cTn id="30" dur="500">
                                          <p:stCondLst>
                                            <p:cond delay="0"/>
                                          </p:stCondLst>
                                        </p:cTn>
                                        <p:tgtEl>
                                          <p:spTgt spid="1027">
                                            <p:txEl>
                                              <p:pRg st="3" end="3"/>
                                            </p:txEl>
                                          </p:spTgt>
                                        </p:tgtEl>
                                      </p:cBhvr>
                                    </p:animEffect>
                                    <p:anim calcmode="lin" valueType="num">
                                      <p:cBhvr>
                                        <p:cTn id="31" dur="500" fill="hold">
                                          <p:stCondLst>
                                            <p:cond delay="0"/>
                                          </p:stCondLst>
                                        </p:cTn>
                                        <p:tgtEl>
                                          <p:spTgt spid="1027">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1027">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1027">
                                            <p:txEl>
                                              <p:pRg st="4" end="4"/>
                                            </p:txEl>
                                          </p:spTgt>
                                        </p:tgtEl>
                                        <p:attrNameLst>
                                          <p:attrName>style.visibility</p:attrName>
                                        </p:attrNameLst>
                                      </p:cBhvr>
                                      <p:to>
                                        <p:strVal val="visible"/>
                                      </p:to>
                                    </p:set>
                                    <p:animEffect transition="in" filter="fade">
                                      <p:cBhvr>
                                        <p:cTn id="35" dur="500">
                                          <p:stCondLst>
                                            <p:cond delay="0"/>
                                          </p:stCondLst>
                                        </p:cTn>
                                        <p:tgtEl>
                                          <p:spTgt spid="1027">
                                            <p:txEl>
                                              <p:pRg st="4" end="4"/>
                                            </p:txEl>
                                          </p:spTgt>
                                        </p:tgtEl>
                                      </p:cBhvr>
                                    </p:animEffect>
                                    <p:anim calcmode="lin" valueType="num">
                                      <p:cBhvr>
                                        <p:cTn id="36" dur="500" fill="hold">
                                          <p:stCondLst>
                                            <p:cond delay="0"/>
                                          </p:stCondLst>
                                        </p:cTn>
                                        <p:tgtEl>
                                          <p:spTgt spid="1027">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anim calcmode="lin" valueType="num">
                      <p:cBhvr>
                        <p:cTn dur="500" fill="hold">
                          <p:stCondLst>
                            <p:cond delay="0"/>
                          </p:stCondLst>
                        </p:cTn>
                        <p:tgtEl>
                          <p:spTgt spid="102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7"/>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anim calcmode="lin" valueType="num">
                      <p:cBhvr>
                        <p:cTn dur="500" fill="hold">
                          <p:stCondLst>
                            <p:cond delay="0"/>
                          </p:stCondLst>
                        </p:cTn>
                        <p:tgtEl>
                          <p:spTgt spid="102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7"/>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anim calcmode="lin" valueType="num">
                      <p:cBhvr>
                        <p:cTn dur="500" fill="hold">
                          <p:stCondLst>
                            <p:cond delay="0"/>
                          </p:stCondLst>
                        </p:cTn>
                        <p:tgtEl>
                          <p:spTgt spid="102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7"/>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anim calcmode="lin" valueType="num">
                      <p:cBhvr>
                        <p:cTn dur="500" fill="hold">
                          <p:stCondLst>
                            <p:cond delay="0"/>
                          </p:stCondLst>
                        </p:cTn>
                        <p:tgtEl>
                          <p:spTgt spid="102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7"/>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anim calcmode="lin" valueType="num">
                      <p:cBhvr>
                        <p:cTn dur="500" fill="hold">
                          <p:stCondLst>
                            <p:cond delay="0"/>
                          </p:stCondLst>
                        </p:cTn>
                        <p:tgtEl>
                          <p:spTgt spid="102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mnh.org/exhibitions/epidemic" TargetMode="External"/><Relationship Id="rId2" Type="http://schemas.openxmlformats.org/officeDocument/2006/relationships/hyperlink" Target="http://www.microbe.org/" TargetMode="External"/><Relationship Id="rId1" Type="http://schemas.openxmlformats.org/officeDocument/2006/relationships/slideLayout" Target="../slideLayouts/slideLayout2.xml"/><Relationship Id="rId5" Type="http://schemas.openxmlformats.org/officeDocument/2006/relationships/hyperlink" Target="http://www.cellsalive.com/howbig" TargetMode="External"/><Relationship Id="rId4" Type="http://schemas.openxmlformats.org/officeDocument/2006/relationships/hyperlink" Target="http://www.mikeymicrob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hyperlink" Target="http://www.cellsalive.com/howbig.htm" TargetMode="External"/><Relationship Id="rId2" Type="http://schemas.openxmlformats.org/officeDocument/2006/relationships/hyperlink" Target="http://www.cellsaliv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hyperlink" Target="http://www.amnh.org/nationalcenter/infection/02_bac/02_bac.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t>MICROBES</a:t>
            </a:r>
            <a:endParaRPr lang="en-US"/>
          </a:p>
        </p:txBody>
      </p:sp>
      <p:sp>
        <p:nvSpPr>
          <p:cNvPr id="2051" name="Rectangle 3"/>
          <p:cNvSpPr>
            <a:spLocks noGrp="1" noChangeArrowheads="1"/>
          </p:cNvSpPr>
          <p:nvPr>
            <p:ph type="subTitle" idx="1"/>
          </p:nvPr>
        </p:nvSpPr>
        <p:spPr/>
        <p:txBody>
          <a:bodyPr/>
          <a:lstStyle/>
          <a:p>
            <a:r>
              <a:rPr lang="en-GB"/>
              <a:t>Here are some of the things we shall learn  - </a:t>
            </a:r>
            <a:endParaRPr lang="en-US"/>
          </a:p>
        </p:txBody>
      </p:sp>
    </p:spTree>
  </p:cSld>
  <p:clrMapOvr>
    <a:masterClrMapping/>
  </p:clrMapOvr>
  <p:transition advTm="7000">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t>Algae are also Microbes</a:t>
            </a:r>
            <a:endParaRPr lang="en-US"/>
          </a:p>
        </p:txBody>
      </p:sp>
      <p:sp>
        <p:nvSpPr>
          <p:cNvPr id="16387" name="Rectangle 3"/>
          <p:cNvSpPr>
            <a:spLocks noGrp="1" noChangeArrowheads="1"/>
          </p:cNvSpPr>
          <p:nvPr>
            <p:ph type="body" idx="1"/>
          </p:nvPr>
        </p:nvSpPr>
        <p:spPr/>
        <p:txBody>
          <a:bodyPr/>
          <a:lstStyle/>
          <a:p>
            <a:r>
              <a:rPr lang="en-GB"/>
              <a:t>Algae photosynthesise – taking their energy from the sun, and producing oxygen in the process.  Algae are thought to produce over 50% of the oxygen in the world.</a:t>
            </a:r>
            <a:endParaRPr lang="en-US"/>
          </a:p>
        </p:txBody>
      </p:sp>
      <p:pic>
        <p:nvPicPr>
          <p:cNvPr id="16388" name="Picture 4" descr="pfiesteriaalga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3860800"/>
            <a:ext cx="2641600" cy="2482850"/>
          </a:xfrm>
          <a:prstGeom prst="rect">
            <a:avLst/>
          </a:prstGeom>
          <a:noFill/>
          <a:extLst>
            <a:ext uri="{909E8E84-426E-40DD-AFC4-6F175D3DCCD1}">
              <a14:hiddenFill xmlns:a14="http://schemas.microsoft.com/office/drawing/2010/main">
                <a:solidFill>
                  <a:srgbClr val="FFFFFF"/>
                </a:solidFill>
              </a14:hiddenFill>
            </a:ext>
          </a:extLst>
        </p:spPr>
      </p:pic>
      <p:pic>
        <p:nvPicPr>
          <p:cNvPr id="16389" name="Picture 5" descr="slimemo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4149725"/>
            <a:ext cx="1714500" cy="2197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7000">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t>Microbes live among us</a:t>
            </a:r>
            <a:endParaRPr lang="en-US"/>
          </a:p>
        </p:txBody>
      </p:sp>
      <p:sp>
        <p:nvSpPr>
          <p:cNvPr id="13315" name="Rectangle 3"/>
          <p:cNvSpPr>
            <a:spLocks noGrp="1" noChangeArrowheads="1"/>
          </p:cNvSpPr>
          <p:nvPr>
            <p:ph type="body" idx="1"/>
          </p:nvPr>
        </p:nvSpPr>
        <p:spPr/>
        <p:txBody>
          <a:bodyPr/>
          <a:lstStyle/>
          <a:p>
            <a:pPr>
              <a:lnSpc>
                <a:spcPct val="90000"/>
              </a:lnSpc>
            </a:pPr>
            <a:r>
              <a:rPr lang="en-GB"/>
              <a:t>In our food</a:t>
            </a:r>
          </a:p>
          <a:p>
            <a:pPr>
              <a:lnSpc>
                <a:spcPct val="90000"/>
              </a:lnSpc>
            </a:pPr>
            <a:r>
              <a:rPr lang="en-GB"/>
              <a:t>Cleaning up our waste</a:t>
            </a:r>
          </a:p>
          <a:p>
            <a:pPr>
              <a:lnSpc>
                <a:spcPct val="90000"/>
              </a:lnSpc>
            </a:pPr>
            <a:r>
              <a:rPr lang="en-GB"/>
              <a:t>Killing pests</a:t>
            </a:r>
          </a:p>
          <a:p>
            <a:pPr>
              <a:lnSpc>
                <a:spcPct val="90000"/>
              </a:lnSpc>
            </a:pPr>
            <a:r>
              <a:rPr lang="en-GB"/>
              <a:t>Making medicines</a:t>
            </a:r>
          </a:p>
          <a:p>
            <a:pPr>
              <a:lnSpc>
                <a:spcPct val="90000"/>
              </a:lnSpc>
            </a:pPr>
            <a:r>
              <a:rPr lang="en-GB"/>
              <a:t>In the making of such things as leather, soy sauce, cheese and paper.</a:t>
            </a:r>
          </a:p>
          <a:p>
            <a:pPr>
              <a:lnSpc>
                <a:spcPct val="90000"/>
              </a:lnSpc>
            </a:pPr>
            <a:r>
              <a:rPr lang="en-GB"/>
              <a:t>In our bodies.                             </a:t>
            </a:r>
            <a:r>
              <a:rPr lang="en-GB" sz="2400"/>
              <a:t>Microbes in</a:t>
            </a:r>
            <a:endParaRPr lang="en-GB"/>
          </a:p>
          <a:p>
            <a:pPr>
              <a:lnSpc>
                <a:spcPct val="90000"/>
              </a:lnSpc>
              <a:buFontTx/>
              <a:buNone/>
            </a:pPr>
            <a:r>
              <a:rPr lang="en-GB"/>
              <a:t>                                                      </a:t>
            </a:r>
            <a:r>
              <a:rPr lang="en-GB" sz="2400"/>
              <a:t>our mouths</a:t>
            </a:r>
            <a:endParaRPr lang="en-US" sz="2400"/>
          </a:p>
        </p:txBody>
      </p:sp>
      <p:pic>
        <p:nvPicPr>
          <p:cNvPr id="13316" name="Picture 4" descr="microbesinthem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4797425"/>
            <a:ext cx="2143125" cy="1381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7000">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And finally</a:t>
            </a:r>
            <a:endParaRPr lang="en-US"/>
          </a:p>
        </p:txBody>
      </p:sp>
      <p:sp>
        <p:nvSpPr>
          <p:cNvPr id="12291" name="Rectangle 3"/>
          <p:cNvSpPr>
            <a:spLocks noGrp="1" noChangeArrowheads="1"/>
          </p:cNvSpPr>
          <p:nvPr>
            <p:ph type="body" idx="1"/>
          </p:nvPr>
        </p:nvSpPr>
        <p:spPr/>
        <p:txBody>
          <a:bodyPr/>
          <a:lstStyle/>
          <a:p>
            <a:r>
              <a:rPr lang="en-GB" sz="2800"/>
              <a:t>Without microbes, life on this planet would be entirely different – they generate oxygen, are part of the carbon and nitrogen cycles, and can survive the harshest conditions. </a:t>
            </a:r>
          </a:p>
          <a:p>
            <a:r>
              <a:rPr lang="en-GB" sz="2800"/>
              <a:t>Without microbes, our bodies would not process the food we eat.</a:t>
            </a:r>
          </a:p>
          <a:p>
            <a:r>
              <a:rPr lang="en-GB" sz="2800"/>
              <a:t>They drive the chemistry of life, breaking things down into their parts so that life can being again.</a:t>
            </a:r>
          </a:p>
          <a:p>
            <a:r>
              <a:rPr lang="en-GB" sz="2800"/>
              <a:t>Microbes are small but mighty !</a:t>
            </a:r>
            <a:endParaRPr lang="en-US" sz="2800"/>
          </a:p>
        </p:txBody>
      </p:sp>
    </p:spTree>
  </p:cSld>
  <p:clrMapOvr>
    <a:masterClrMapping/>
  </p:clrMapOvr>
  <p:transition advTm="7000">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To find out more </a:t>
            </a:r>
            <a:endParaRPr lang="en-US"/>
          </a:p>
        </p:txBody>
      </p:sp>
      <p:sp>
        <p:nvSpPr>
          <p:cNvPr id="11267" name="Rectangle 3"/>
          <p:cNvSpPr>
            <a:spLocks noGrp="1" noChangeArrowheads="1"/>
          </p:cNvSpPr>
          <p:nvPr>
            <p:ph type="body" idx="1"/>
          </p:nvPr>
        </p:nvSpPr>
        <p:spPr/>
        <p:txBody>
          <a:bodyPr/>
          <a:lstStyle/>
          <a:p>
            <a:r>
              <a:rPr lang="en-GB">
                <a:hlinkClick r:id="rId2"/>
              </a:rPr>
              <a:t>www.microbe.org</a:t>
            </a:r>
            <a:endParaRPr lang="en-GB"/>
          </a:p>
          <a:p>
            <a:pPr>
              <a:buFontTx/>
              <a:buNone/>
            </a:pPr>
            <a:endParaRPr lang="en-GB"/>
          </a:p>
          <a:p>
            <a:r>
              <a:rPr lang="en-GB">
                <a:hlinkClick r:id="rId3"/>
              </a:rPr>
              <a:t>www.amnh.org/exhibitions/epidemic</a:t>
            </a:r>
            <a:endParaRPr lang="en-GB"/>
          </a:p>
          <a:p>
            <a:pPr>
              <a:buFontTx/>
              <a:buNone/>
            </a:pPr>
            <a:endParaRPr lang="en-GB"/>
          </a:p>
          <a:p>
            <a:r>
              <a:rPr lang="en-GB">
                <a:hlinkClick r:id="rId4"/>
              </a:rPr>
              <a:t>www.mikeymicrobe.com</a:t>
            </a:r>
            <a:endParaRPr lang="en-GB"/>
          </a:p>
          <a:p>
            <a:pPr>
              <a:buFontTx/>
              <a:buNone/>
            </a:pPr>
            <a:endParaRPr lang="en-GB"/>
          </a:p>
          <a:p>
            <a:r>
              <a:rPr lang="en-GB">
                <a:hlinkClick r:id="rId5"/>
              </a:rPr>
              <a:t>www.cellsalive.com/howbig</a:t>
            </a:r>
            <a:endParaRPr lang="en-GB"/>
          </a:p>
          <a:p>
            <a:pPr>
              <a:buFontTx/>
              <a:buNone/>
            </a:pPr>
            <a:endParaRPr lang="en-US"/>
          </a:p>
        </p:txBody>
      </p:sp>
    </p:spTree>
  </p:cSld>
  <p:clrMapOvr>
    <a:masterClrMapping/>
  </p:clrMapOvr>
  <p:transition advTm="7000">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t>Microbes</a:t>
            </a:r>
            <a:endParaRPr lang="en-US"/>
          </a:p>
        </p:txBody>
      </p:sp>
      <p:sp>
        <p:nvSpPr>
          <p:cNvPr id="3075" name="Rectangle 3"/>
          <p:cNvSpPr>
            <a:spLocks noGrp="1" noChangeArrowheads="1"/>
          </p:cNvSpPr>
          <p:nvPr>
            <p:ph type="body" idx="1"/>
          </p:nvPr>
        </p:nvSpPr>
        <p:spPr/>
        <p:txBody>
          <a:bodyPr/>
          <a:lstStyle/>
          <a:p>
            <a:r>
              <a:rPr lang="en-GB"/>
              <a:t>Are invisible to the naked eye, you need a powerful microscope to see them. </a:t>
            </a:r>
          </a:p>
          <a:p>
            <a:r>
              <a:rPr lang="en-GB"/>
              <a:t>Are everywhere around us, inside us, on us, in our food, in our homes, in the air we breathe and the water we wash in.</a:t>
            </a:r>
          </a:p>
          <a:p>
            <a:r>
              <a:rPr lang="en-GB"/>
              <a:t>Are mostly useful, but some are harmful</a:t>
            </a:r>
          </a:p>
          <a:p>
            <a:r>
              <a:rPr lang="en-GB"/>
              <a:t>Have been around for 3.8 bn years. </a:t>
            </a:r>
          </a:p>
          <a:p>
            <a:r>
              <a:rPr lang="en-GB"/>
              <a:t>Are vital for life on Earth.</a:t>
            </a:r>
            <a:endParaRPr lang="en-US"/>
          </a:p>
        </p:txBody>
      </p:sp>
    </p:spTree>
  </p:cSld>
  <p:clrMapOvr>
    <a:masterClrMapping/>
  </p:clrMapOvr>
  <p:transition advTm="7000">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t>What do Microbes look like ?</a:t>
            </a:r>
            <a:endParaRPr lang="en-US"/>
          </a:p>
        </p:txBody>
      </p:sp>
      <p:sp>
        <p:nvSpPr>
          <p:cNvPr id="4099" name="Rectangle 3"/>
          <p:cNvSpPr>
            <a:spLocks noGrp="1" noChangeArrowheads="1"/>
          </p:cNvSpPr>
          <p:nvPr>
            <p:ph type="body" idx="1"/>
          </p:nvPr>
        </p:nvSpPr>
        <p:spPr>
          <a:xfrm>
            <a:off x="395288" y="1268413"/>
            <a:ext cx="17098962" cy="9699625"/>
          </a:xfrm>
          <a:noFill/>
        </p:spPr>
        <p:txBody>
          <a:bodyPr/>
          <a:lstStyle/>
          <a:p>
            <a:pPr>
              <a:buFontTx/>
              <a:buNone/>
            </a:pPr>
            <a:r>
              <a:rPr lang="en-GB"/>
              <a:t>Magnified 1000’s of times and coloured using</a:t>
            </a:r>
          </a:p>
          <a:p>
            <a:pPr>
              <a:buFontTx/>
              <a:buNone/>
            </a:pPr>
            <a:r>
              <a:rPr lang="en-GB"/>
              <a:t>dye, we see - </a:t>
            </a:r>
            <a:endParaRPr lang="en-US"/>
          </a:p>
        </p:txBody>
      </p:sp>
      <p:pic>
        <p:nvPicPr>
          <p:cNvPr id="4100" name="Picture 4" descr="adenovir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1989138"/>
            <a:ext cx="1009650" cy="74295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owpeavir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3141663"/>
            <a:ext cx="2116137" cy="2039937"/>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orreliabacter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565400"/>
            <a:ext cx="2159000" cy="204470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Ebol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1916113"/>
            <a:ext cx="2378075" cy="1579562"/>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Epulopiscium2bactinfishgu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838" y="3789363"/>
            <a:ext cx="2032000" cy="1346200"/>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fungal_spor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4663" y="5300663"/>
            <a:ext cx="1019175" cy="1279525"/>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descr="fungi"/>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9938" y="4806950"/>
            <a:ext cx="2324100" cy="1778000"/>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influenza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88125" y="5445125"/>
            <a:ext cx="1190625" cy="106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7000">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Microbes exist in huge numbers</a:t>
            </a:r>
            <a:endParaRPr lang="en-US"/>
          </a:p>
        </p:txBody>
      </p:sp>
      <p:sp>
        <p:nvSpPr>
          <p:cNvPr id="5123" name="Rectangle 3"/>
          <p:cNvSpPr>
            <a:spLocks noGrp="1" noChangeArrowheads="1"/>
          </p:cNvSpPr>
          <p:nvPr>
            <p:ph type="body" idx="1"/>
          </p:nvPr>
        </p:nvSpPr>
        <p:spPr/>
        <p:txBody>
          <a:bodyPr/>
          <a:lstStyle/>
          <a:p>
            <a:pPr>
              <a:lnSpc>
                <a:spcPct val="90000"/>
              </a:lnSpc>
              <a:buFontTx/>
              <a:buNone/>
            </a:pPr>
            <a:r>
              <a:rPr lang="en-GB" sz="2800"/>
              <a:t>In one single teaspoon of garden soil, there are over 100,000 microbes. In 1ltr of seawater, there are over 1bn microbes.</a:t>
            </a:r>
          </a:p>
          <a:p>
            <a:pPr>
              <a:lnSpc>
                <a:spcPct val="90000"/>
              </a:lnSpc>
              <a:buFontTx/>
              <a:buNone/>
            </a:pPr>
            <a:r>
              <a:rPr lang="en-GB" sz="2800"/>
              <a:t>On your hands there are more microbes than there are people in the world.</a:t>
            </a:r>
          </a:p>
          <a:p>
            <a:pPr>
              <a:lnSpc>
                <a:spcPct val="90000"/>
              </a:lnSpc>
              <a:buFontTx/>
              <a:buNone/>
            </a:pPr>
            <a:r>
              <a:rPr lang="en-GB" sz="2800"/>
              <a:t>There are so many microbes, that scientists have only named 0.5% of them.</a:t>
            </a:r>
          </a:p>
          <a:p>
            <a:pPr>
              <a:lnSpc>
                <a:spcPct val="90000"/>
              </a:lnSpc>
              <a:buFontTx/>
              <a:buNone/>
            </a:pPr>
            <a:r>
              <a:rPr lang="en-GB" sz="2800"/>
              <a:t>Microbes outnumber all other species and make up most of the living matter on the planet.    See </a:t>
            </a:r>
            <a:r>
              <a:rPr lang="en-GB" sz="2800">
                <a:hlinkClick r:id="rId2"/>
              </a:rPr>
              <a:t>www.cellsalive.com</a:t>
            </a:r>
            <a:r>
              <a:rPr lang="en-GB" sz="2800"/>
              <a:t> </a:t>
            </a:r>
            <a:r>
              <a:rPr lang="en-GB" sz="2800">
                <a:hlinkClick r:id="rId3"/>
              </a:rPr>
              <a:t>How Big is a ... ?</a:t>
            </a:r>
            <a:endParaRPr lang="en-GB" sz="2800"/>
          </a:p>
        </p:txBody>
      </p:sp>
    </p:spTree>
  </p:cSld>
  <p:clrMapOvr>
    <a:masterClrMapping/>
  </p:clrMapOvr>
  <p:transition advTm="7000">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t>Microbes – three types</a:t>
            </a:r>
            <a:endParaRPr lang="en-US"/>
          </a:p>
        </p:txBody>
      </p:sp>
      <p:sp>
        <p:nvSpPr>
          <p:cNvPr id="6147" name="Rectangle 3"/>
          <p:cNvSpPr>
            <a:spLocks noGrp="1" noChangeArrowheads="1"/>
          </p:cNvSpPr>
          <p:nvPr>
            <p:ph type="body" idx="1"/>
          </p:nvPr>
        </p:nvSpPr>
        <p:spPr/>
        <p:txBody>
          <a:bodyPr/>
          <a:lstStyle/>
          <a:p>
            <a:pPr>
              <a:lnSpc>
                <a:spcPct val="90000"/>
              </a:lnSpc>
            </a:pPr>
            <a:r>
              <a:rPr lang="en-GB"/>
              <a:t>Bacteria                             strep bacteria</a:t>
            </a:r>
          </a:p>
          <a:p>
            <a:pPr>
              <a:lnSpc>
                <a:spcPct val="90000"/>
              </a:lnSpc>
              <a:buFontTx/>
              <a:buNone/>
            </a:pPr>
            <a:endParaRPr lang="en-GB"/>
          </a:p>
          <a:p>
            <a:pPr>
              <a:lnSpc>
                <a:spcPct val="90000"/>
              </a:lnSpc>
              <a:buFontTx/>
              <a:buNone/>
            </a:pPr>
            <a:endParaRPr lang="en-GB"/>
          </a:p>
          <a:p>
            <a:pPr>
              <a:lnSpc>
                <a:spcPct val="90000"/>
              </a:lnSpc>
            </a:pPr>
            <a:r>
              <a:rPr lang="en-GB"/>
              <a:t>Virus            rotavirus</a:t>
            </a:r>
          </a:p>
          <a:p>
            <a:pPr>
              <a:lnSpc>
                <a:spcPct val="90000"/>
              </a:lnSpc>
              <a:buFontTx/>
              <a:buNone/>
            </a:pPr>
            <a:endParaRPr lang="en-GB"/>
          </a:p>
          <a:p>
            <a:pPr>
              <a:lnSpc>
                <a:spcPct val="90000"/>
              </a:lnSpc>
              <a:buFontTx/>
              <a:buNone/>
            </a:pPr>
            <a:endParaRPr lang="en-GB"/>
          </a:p>
          <a:p>
            <a:pPr>
              <a:lnSpc>
                <a:spcPct val="90000"/>
              </a:lnSpc>
            </a:pPr>
            <a:r>
              <a:rPr lang="en-GB"/>
              <a:t>Fungi  </a:t>
            </a:r>
          </a:p>
          <a:p>
            <a:pPr>
              <a:lnSpc>
                <a:spcPct val="90000"/>
              </a:lnSpc>
              <a:buFontTx/>
              <a:buNone/>
            </a:pPr>
            <a:r>
              <a:rPr lang="en-GB"/>
              <a:t>                                              mould               </a:t>
            </a:r>
            <a:endParaRPr lang="en-US"/>
          </a:p>
        </p:txBody>
      </p:sp>
      <p:pic>
        <p:nvPicPr>
          <p:cNvPr id="6148" name="Picture 4" descr="strepbacte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938" y="1412875"/>
            <a:ext cx="1892300" cy="16510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rotavir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3068638"/>
            <a:ext cx="2493962" cy="2036762"/>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fung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4076700"/>
            <a:ext cx="1778000" cy="2324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7000">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Bacteria</a:t>
            </a:r>
            <a:endParaRPr lang="en-US"/>
          </a:p>
        </p:txBody>
      </p:sp>
      <p:sp>
        <p:nvSpPr>
          <p:cNvPr id="7171" name="Rectangle 3"/>
          <p:cNvSpPr>
            <a:spLocks noGrp="1" noChangeArrowheads="1"/>
          </p:cNvSpPr>
          <p:nvPr>
            <p:ph type="body" idx="1"/>
          </p:nvPr>
        </p:nvSpPr>
        <p:spPr/>
        <p:txBody>
          <a:bodyPr/>
          <a:lstStyle/>
          <a:p>
            <a:pPr>
              <a:lnSpc>
                <a:spcPct val="90000"/>
              </a:lnSpc>
            </a:pPr>
            <a:r>
              <a:rPr lang="en-GB" sz="2400"/>
              <a:t>Have three main shapes</a:t>
            </a:r>
          </a:p>
          <a:p>
            <a:pPr>
              <a:lnSpc>
                <a:spcPct val="90000"/>
              </a:lnSpc>
              <a:buFontTx/>
              <a:buNone/>
            </a:pPr>
            <a:endParaRPr lang="en-GB" sz="2400"/>
          </a:p>
          <a:p>
            <a:pPr>
              <a:lnSpc>
                <a:spcPct val="90000"/>
              </a:lnSpc>
              <a:buFontTx/>
              <a:buNone/>
            </a:pPr>
            <a:endParaRPr lang="en-GB" sz="2400"/>
          </a:p>
          <a:p>
            <a:pPr>
              <a:lnSpc>
                <a:spcPct val="90000"/>
              </a:lnSpc>
              <a:buFontTx/>
              <a:buNone/>
            </a:pPr>
            <a:endParaRPr lang="en-GB" sz="2400"/>
          </a:p>
          <a:p>
            <a:pPr>
              <a:lnSpc>
                <a:spcPct val="90000"/>
              </a:lnSpc>
              <a:buFontTx/>
              <a:buNone/>
            </a:pPr>
            <a:endParaRPr lang="en-GB" sz="2400"/>
          </a:p>
          <a:p>
            <a:pPr>
              <a:lnSpc>
                <a:spcPct val="90000"/>
              </a:lnSpc>
              <a:buFontTx/>
              <a:buNone/>
            </a:pPr>
            <a:r>
              <a:rPr lang="en-GB" sz="2400"/>
              <a:t>   spira l(boriella)          little balls(-cocci)     rods (-bacilli)</a:t>
            </a:r>
          </a:p>
          <a:p>
            <a:pPr>
              <a:lnSpc>
                <a:spcPct val="90000"/>
              </a:lnSpc>
              <a:buFontTx/>
              <a:buNone/>
            </a:pPr>
            <a:endParaRPr lang="en-GB" sz="2400"/>
          </a:p>
          <a:p>
            <a:pPr>
              <a:lnSpc>
                <a:spcPct val="90000"/>
              </a:lnSpc>
            </a:pPr>
            <a:r>
              <a:rPr lang="en-GB" sz="2400"/>
              <a:t>Can move about on their own</a:t>
            </a:r>
          </a:p>
          <a:p>
            <a:pPr>
              <a:lnSpc>
                <a:spcPct val="90000"/>
              </a:lnSpc>
              <a:buFontTx/>
              <a:buNone/>
            </a:pPr>
            <a:endParaRPr lang="en-GB" sz="2400"/>
          </a:p>
          <a:p>
            <a:pPr>
              <a:lnSpc>
                <a:spcPct val="90000"/>
              </a:lnSpc>
            </a:pPr>
            <a:r>
              <a:rPr lang="en-GB" sz="2400"/>
              <a:t>Join up together to form chains</a:t>
            </a:r>
          </a:p>
          <a:p>
            <a:pPr>
              <a:lnSpc>
                <a:spcPct val="90000"/>
              </a:lnSpc>
              <a:buFontTx/>
              <a:buNone/>
            </a:pPr>
            <a:r>
              <a:rPr lang="en-GB" sz="2400"/>
              <a:t>	called ‘bio-films’.  As on teeth ! </a:t>
            </a:r>
            <a:endParaRPr lang="en-US" sz="2400"/>
          </a:p>
        </p:txBody>
      </p:sp>
      <p:pic>
        <p:nvPicPr>
          <p:cNvPr id="7172" name="Picture 4" descr="borreliabacte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133600"/>
            <a:ext cx="1511300" cy="143192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occ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2276475"/>
            <a:ext cx="1093788" cy="1212850"/>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Epulopiscium2bactinfishg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2205038"/>
            <a:ext cx="2032000" cy="1346200"/>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bacteriaonthemov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4149725"/>
            <a:ext cx="2540000" cy="1003300"/>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bacteriabiofil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5300663"/>
            <a:ext cx="1849438" cy="9064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7000">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What can bacteria do ?</a:t>
            </a:r>
            <a:endParaRPr lang="en-US"/>
          </a:p>
        </p:txBody>
      </p:sp>
      <p:sp>
        <p:nvSpPr>
          <p:cNvPr id="8195" name="Rectangle 3"/>
          <p:cNvSpPr>
            <a:spLocks noGrp="1" noChangeArrowheads="1"/>
          </p:cNvSpPr>
          <p:nvPr>
            <p:ph type="body" idx="1"/>
          </p:nvPr>
        </p:nvSpPr>
        <p:spPr/>
        <p:txBody>
          <a:bodyPr/>
          <a:lstStyle/>
          <a:p>
            <a:pPr>
              <a:lnSpc>
                <a:spcPct val="90000"/>
              </a:lnSpc>
              <a:buFontTx/>
              <a:buNone/>
            </a:pPr>
            <a:r>
              <a:rPr lang="en-GB" sz="2800">
                <a:hlinkClick r:id="rId2"/>
              </a:rPr>
              <a:t>Bacteria in the Cafeteria</a:t>
            </a:r>
            <a:r>
              <a:rPr lang="en-GB" sz="2800"/>
              <a:t> - lets find out using this webpage.</a:t>
            </a:r>
          </a:p>
          <a:p>
            <a:pPr>
              <a:lnSpc>
                <a:spcPct val="90000"/>
              </a:lnSpc>
              <a:buFontTx/>
              <a:buNone/>
            </a:pPr>
            <a:endParaRPr lang="en-GB" sz="2800"/>
          </a:p>
          <a:p>
            <a:pPr>
              <a:lnSpc>
                <a:spcPct val="90000"/>
              </a:lnSpc>
              <a:buFontTx/>
              <a:buNone/>
            </a:pPr>
            <a:endParaRPr lang="en-GB" sz="2800"/>
          </a:p>
          <a:p>
            <a:pPr>
              <a:lnSpc>
                <a:spcPct val="90000"/>
              </a:lnSpc>
              <a:buFontTx/>
              <a:buNone/>
            </a:pPr>
            <a:r>
              <a:rPr lang="en-GB" sz="2800"/>
              <a:t>We have learnt that bacteria do many good things, such as decompose waste and give texture and flavour to food.  However, they can also cause illness.  They give off oxygen when they ‘eat’.  Half of all the oxygen in the world, comes from bacteria. </a:t>
            </a:r>
          </a:p>
        </p:txBody>
      </p:sp>
    </p:spTree>
  </p:cSld>
  <p:clrMapOvr>
    <a:masterClrMapping/>
  </p:clrMapOvr>
  <p:transition advTm="7000">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t>Virus</a:t>
            </a:r>
            <a:endParaRPr lang="en-US"/>
          </a:p>
        </p:txBody>
      </p:sp>
      <p:sp>
        <p:nvSpPr>
          <p:cNvPr id="9219" name="Rectangle 3"/>
          <p:cNvSpPr>
            <a:spLocks noGrp="1" noChangeArrowheads="1"/>
          </p:cNvSpPr>
          <p:nvPr>
            <p:ph type="body" idx="1"/>
          </p:nvPr>
        </p:nvSpPr>
        <p:spPr/>
        <p:txBody>
          <a:bodyPr/>
          <a:lstStyle/>
          <a:p>
            <a:pPr>
              <a:buFontTx/>
              <a:buNone/>
            </a:pPr>
            <a:r>
              <a:rPr lang="en-GB" sz="2800"/>
              <a:t>Come in 1000s of different shapes and sizes. </a:t>
            </a:r>
            <a:endParaRPr lang="en-US" sz="2800"/>
          </a:p>
          <a:p>
            <a:pPr>
              <a:buFontTx/>
              <a:buNone/>
            </a:pPr>
            <a:endParaRPr lang="en-GB" sz="2800"/>
          </a:p>
          <a:p>
            <a:pPr>
              <a:buFontTx/>
              <a:buNone/>
            </a:pPr>
            <a:endParaRPr lang="en-GB"/>
          </a:p>
          <a:p>
            <a:pPr>
              <a:buFontTx/>
              <a:buNone/>
            </a:pPr>
            <a:endParaRPr lang="en-GB" sz="2800"/>
          </a:p>
          <a:p>
            <a:pPr>
              <a:buFontTx/>
              <a:buNone/>
            </a:pPr>
            <a:endParaRPr lang="en-GB" sz="2800"/>
          </a:p>
          <a:p>
            <a:pPr>
              <a:buFontTx/>
              <a:buNone/>
            </a:pPr>
            <a:r>
              <a:rPr lang="en-GB" sz="2800"/>
              <a:t>They hang about waiting to meet a ‘host’ which they then invade, hijacking the host’s cells.  Beware the air you breathe and door handles !</a:t>
            </a:r>
            <a:endParaRPr lang="en-US" sz="2800"/>
          </a:p>
        </p:txBody>
      </p:sp>
      <p:pic>
        <p:nvPicPr>
          <p:cNvPr id="9220" name="Picture 4" descr="cowpeavir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2708275"/>
            <a:ext cx="10477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Ebo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2852738"/>
            <a:ext cx="1190625" cy="790575"/>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influenza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2636838"/>
            <a:ext cx="11906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9223" name="Picture 7" descr="rotaviru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2708275"/>
            <a:ext cx="1247775" cy="1019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7000">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Fungi</a:t>
            </a:r>
            <a:endParaRPr lang="en-US"/>
          </a:p>
        </p:txBody>
      </p:sp>
      <p:sp>
        <p:nvSpPr>
          <p:cNvPr id="10243" name="Rectangle 3"/>
          <p:cNvSpPr>
            <a:spLocks noGrp="1" noChangeArrowheads="1"/>
          </p:cNvSpPr>
          <p:nvPr>
            <p:ph type="body" idx="1"/>
          </p:nvPr>
        </p:nvSpPr>
        <p:spPr/>
        <p:txBody>
          <a:bodyPr/>
          <a:lstStyle/>
          <a:p>
            <a:pPr>
              <a:lnSpc>
                <a:spcPct val="90000"/>
              </a:lnSpc>
              <a:buFontTx/>
              <a:buNone/>
            </a:pPr>
            <a:r>
              <a:rPr lang="en-GB" sz="2800"/>
              <a:t>Not just mushrooms</a:t>
            </a:r>
            <a:r>
              <a:rPr lang="en-GB"/>
              <a:t> – </a:t>
            </a:r>
          </a:p>
          <a:p>
            <a:pPr>
              <a:lnSpc>
                <a:spcPct val="90000"/>
              </a:lnSpc>
              <a:buFontTx/>
              <a:buNone/>
            </a:pPr>
            <a:endParaRPr lang="en-GB"/>
          </a:p>
          <a:p>
            <a:pPr>
              <a:lnSpc>
                <a:spcPct val="90000"/>
              </a:lnSpc>
              <a:buFontTx/>
              <a:buNone/>
            </a:pPr>
            <a:endParaRPr lang="en-GB"/>
          </a:p>
          <a:p>
            <a:pPr>
              <a:lnSpc>
                <a:spcPct val="90000"/>
              </a:lnSpc>
              <a:buFontTx/>
              <a:buNone/>
            </a:pPr>
            <a:endParaRPr lang="en-GB"/>
          </a:p>
          <a:p>
            <a:pPr>
              <a:lnSpc>
                <a:spcPct val="90000"/>
              </a:lnSpc>
              <a:buFontTx/>
              <a:buNone/>
            </a:pPr>
            <a:endParaRPr lang="en-GB" sz="2800"/>
          </a:p>
          <a:p>
            <a:pPr>
              <a:lnSpc>
                <a:spcPct val="90000"/>
              </a:lnSpc>
              <a:buFontTx/>
              <a:buNone/>
            </a:pPr>
            <a:r>
              <a:rPr lang="en-GB" sz="2800"/>
              <a:t>athlete’s foot, penicillin, and yeast.</a:t>
            </a:r>
          </a:p>
          <a:p>
            <a:pPr>
              <a:lnSpc>
                <a:spcPct val="90000"/>
              </a:lnSpc>
              <a:buFontTx/>
              <a:buNone/>
            </a:pPr>
            <a:endParaRPr lang="en-GB" sz="2800"/>
          </a:p>
          <a:p>
            <a:pPr>
              <a:lnSpc>
                <a:spcPct val="90000"/>
              </a:lnSpc>
              <a:buFontTx/>
              <a:buNone/>
            </a:pPr>
            <a:r>
              <a:rPr lang="en-GB" sz="2800"/>
              <a:t>Yeast is used in bread making, </a:t>
            </a:r>
          </a:p>
          <a:p>
            <a:pPr>
              <a:lnSpc>
                <a:spcPct val="90000"/>
              </a:lnSpc>
              <a:buFontTx/>
              <a:buNone/>
            </a:pPr>
            <a:r>
              <a:rPr lang="en-GB" sz="2800"/>
              <a:t>and brewing</a:t>
            </a:r>
            <a:endParaRPr lang="en-US" sz="2800"/>
          </a:p>
        </p:txBody>
      </p:sp>
      <p:pic>
        <p:nvPicPr>
          <p:cNvPr id="10244" name="Picture 4" descr="fung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205038"/>
            <a:ext cx="2328863" cy="1782762"/>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penicill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2060575"/>
            <a:ext cx="2436813" cy="1949450"/>
          </a:xfrm>
          <a:prstGeom prst="rect">
            <a:avLst/>
          </a:prstGeom>
          <a:noFill/>
          <a:extLst>
            <a:ext uri="{909E8E84-426E-40DD-AFC4-6F175D3DCCD1}">
              <a14:hiddenFill xmlns:a14="http://schemas.microsoft.com/office/drawing/2010/main">
                <a:solidFill>
                  <a:srgbClr val="FFFFFF"/>
                </a:solidFill>
              </a14:hiddenFill>
            </a:ext>
          </a:extLst>
        </p:spPr>
      </p:pic>
      <p:pic>
        <p:nvPicPr>
          <p:cNvPr id="10247" name="Picture 7" descr="yeast-fung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7763" y="4221163"/>
            <a:ext cx="2389187" cy="2149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7000">
    <p:push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130</TotalTime>
  <Words>515</Words>
  <Application>Microsoft Office PowerPoint</Application>
  <PresentationFormat>On-screen Show (4:3)</PresentationFormat>
  <Paragraphs>82</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Default Design</vt:lpstr>
      <vt:lpstr>MICROBES</vt:lpstr>
      <vt:lpstr>Microbes</vt:lpstr>
      <vt:lpstr>What do Microbes look like ?</vt:lpstr>
      <vt:lpstr>Microbes exist in huge numbers</vt:lpstr>
      <vt:lpstr>Microbes – three types</vt:lpstr>
      <vt:lpstr>Bacteria</vt:lpstr>
      <vt:lpstr>What can bacteria do ?</vt:lpstr>
      <vt:lpstr>Virus</vt:lpstr>
      <vt:lpstr>Fungi</vt:lpstr>
      <vt:lpstr>Algae are also Microbes</vt:lpstr>
      <vt:lpstr>Microbes live among us</vt:lpstr>
      <vt:lpstr>And finally</vt:lpstr>
      <vt:lpstr>To find out more </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MICROBES</dc:title>
  <dc:creator> </dc:creator>
  <cp:lastModifiedBy>Teacher E-Solutions</cp:lastModifiedBy>
  <cp:revision>10</cp:revision>
  <dcterms:created xsi:type="dcterms:W3CDTF">2005-11-20T15:07:43Z</dcterms:created>
  <dcterms:modified xsi:type="dcterms:W3CDTF">2019-01-18T17:19:53Z</dcterms:modified>
</cp:coreProperties>
</file>