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8" r:id="rId11"/>
    <p:sldId id="267" r:id="rId12"/>
    <p:sldId id="266" r:id="rId13"/>
    <p:sldId id="265"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EDE87B4-E61E-475E-B646-2606AA826412}" type="slidenum">
              <a:rPr lang="en-US"/>
              <a:pPr/>
              <a:t>‹#›</a:t>
            </a:fld>
            <a:endParaRPr lang="en-US"/>
          </a:p>
        </p:txBody>
      </p:sp>
    </p:spTree>
    <p:extLst>
      <p:ext uri="{BB962C8B-B14F-4D97-AF65-F5344CB8AC3E}">
        <p14:creationId xmlns:p14="http://schemas.microsoft.com/office/powerpoint/2010/main" val="3782667700"/>
      </p:ext>
    </p:extLst>
  </p:cSld>
  <p:clrMapOvr>
    <a:masterClrMapping/>
  </p:clrMapOvr>
  <p:transition advTm="7000">
    <p:push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BC4F0DD-BCCE-40F6-9D55-FD86E3BEC65B}" type="slidenum">
              <a:rPr lang="en-US"/>
              <a:pPr/>
              <a:t>‹#›</a:t>
            </a:fld>
            <a:endParaRPr lang="en-US"/>
          </a:p>
        </p:txBody>
      </p:sp>
    </p:spTree>
    <p:extLst>
      <p:ext uri="{BB962C8B-B14F-4D97-AF65-F5344CB8AC3E}">
        <p14:creationId xmlns:p14="http://schemas.microsoft.com/office/powerpoint/2010/main" val="2949183359"/>
      </p:ext>
    </p:extLst>
  </p:cSld>
  <p:clrMapOvr>
    <a:masterClrMapping/>
  </p:clrMapOvr>
  <p:transition advTm="7000">
    <p:push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F2E3DEA-58B4-4F8B-838B-7B7C67D028FC}" type="slidenum">
              <a:rPr lang="en-US"/>
              <a:pPr/>
              <a:t>‹#›</a:t>
            </a:fld>
            <a:endParaRPr lang="en-US"/>
          </a:p>
        </p:txBody>
      </p:sp>
    </p:spTree>
    <p:extLst>
      <p:ext uri="{BB962C8B-B14F-4D97-AF65-F5344CB8AC3E}">
        <p14:creationId xmlns:p14="http://schemas.microsoft.com/office/powerpoint/2010/main" val="1591610177"/>
      </p:ext>
    </p:extLst>
  </p:cSld>
  <p:clrMapOvr>
    <a:masterClrMapping/>
  </p:clrMapOvr>
  <p:transition advTm="7000">
    <p:push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EBB8F1-CF4A-41F0-8449-58D67DD30D01}" type="slidenum">
              <a:rPr lang="en-US"/>
              <a:pPr/>
              <a:t>‹#›</a:t>
            </a:fld>
            <a:endParaRPr lang="en-US"/>
          </a:p>
        </p:txBody>
      </p:sp>
    </p:spTree>
    <p:extLst>
      <p:ext uri="{BB962C8B-B14F-4D97-AF65-F5344CB8AC3E}">
        <p14:creationId xmlns:p14="http://schemas.microsoft.com/office/powerpoint/2010/main" val="2749532130"/>
      </p:ext>
    </p:extLst>
  </p:cSld>
  <p:clrMapOvr>
    <a:masterClrMapping/>
  </p:clrMapOvr>
  <p:transition advTm="7000">
    <p:push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2304BC0-8B9C-48B1-AEC5-B56AA97EDA73}" type="slidenum">
              <a:rPr lang="en-US"/>
              <a:pPr/>
              <a:t>‹#›</a:t>
            </a:fld>
            <a:endParaRPr lang="en-US"/>
          </a:p>
        </p:txBody>
      </p:sp>
    </p:spTree>
    <p:extLst>
      <p:ext uri="{BB962C8B-B14F-4D97-AF65-F5344CB8AC3E}">
        <p14:creationId xmlns:p14="http://schemas.microsoft.com/office/powerpoint/2010/main" val="1064890690"/>
      </p:ext>
    </p:extLst>
  </p:cSld>
  <p:clrMapOvr>
    <a:masterClrMapping/>
  </p:clrMapOvr>
  <p:transition advTm="7000">
    <p:push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B09B63E-6532-4D26-9166-5D91614ABC00}" type="slidenum">
              <a:rPr lang="en-US"/>
              <a:pPr/>
              <a:t>‹#›</a:t>
            </a:fld>
            <a:endParaRPr lang="en-US"/>
          </a:p>
        </p:txBody>
      </p:sp>
    </p:spTree>
    <p:extLst>
      <p:ext uri="{BB962C8B-B14F-4D97-AF65-F5344CB8AC3E}">
        <p14:creationId xmlns:p14="http://schemas.microsoft.com/office/powerpoint/2010/main" val="271014102"/>
      </p:ext>
    </p:extLst>
  </p:cSld>
  <p:clrMapOvr>
    <a:masterClrMapping/>
  </p:clrMapOvr>
  <p:transition advTm="7000">
    <p:push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EEBB953-215D-4873-9CD1-DFF3E5CA0FD2}" type="slidenum">
              <a:rPr lang="en-US"/>
              <a:pPr/>
              <a:t>‹#›</a:t>
            </a:fld>
            <a:endParaRPr lang="en-US"/>
          </a:p>
        </p:txBody>
      </p:sp>
    </p:spTree>
    <p:extLst>
      <p:ext uri="{BB962C8B-B14F-4D97-AF65-F5344CB8AC3E}">
        <p14:creationId xmlns:p14="http://schemas.microsoft.com/office/powerpoint/2010/main" val="677405"/>
      </p:ext>
    </p:extLst>
  </p:cSld>
  <p:clrMapOvr>
    <a:masterClrMapping/>
  </p:clrMapOvr>
  <p:transition advTm="7000">
    <p:push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67BB49D-0A29-4D82-84B5-D30F5E91D742}" type="slidenum">
              <a:rPr lang="en-US"/>
              <a:pPr/>
              <a:t>‹#›</a:t>
            </a:fld>
            <a:endParaRPr lang="en-US"/>
          </a:p>
        </p:txBody>
      </p:sp>
    </p:spTree>
    <p:extLst>
      <p:ext uri="{BB962C8B-B14F-4D97-AF65-F5344CB8AC3E}">
        <p14:creationId xmlns:p14="http://schemas.microsoft.com/office/powerpoint/2010/main" val="738644366"/>
      </p:ext>
    </p:extLst>
  </p:cSld>
  <p:clrMapOvr>
    <a:masterClrMapping/>
  </p:clrMapOvr>
  <p:transition advTm="7000">
    <p:push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E1E198B-829F-4D10-8DBF-4C0D084F6CC1}" type="slidenum">
              <a:rPr lang="en-US"/>
              <a:pPr/>
              <a:t>‹#›</a:t>
            </a:fld>
            <a:endParaRPr lang="en-US"/>
          </a:p>
        </p:txBody>
      </p:sp>
    </p:spTree>
    <p:extLst>
      <p:ext uri="{BB962C8B-B14F-4D97-AF65-F5344CB8AC3E}">
        <p14:creationId xmlns:p14="http://schemas.microsoft.com/office/powerpoint/2010/main" val="2039051440"/>
      </p:ext>
    </p:extLst>
  </p:cSld>
  <p:clrMapOvr>
    <a:masterClrMapping/>
  </p:clrMapOvr>
  <p:transition advTm="7000">
    <p:push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1FCC22C-C385-4C4B-8D9E-DD12B55D443D}" type="slidenum">
              <a:rPr lang="en-US"/>
              <a:pPr/>
              <a:t>‹#›</a:t>
            </a:fld>
            <a:endParaRPr lang="en-US"/>
          </a:p>
        </p:txBody>
      </p:sp>
    </p:spTree>
    <p:extLst>
      <p:ext uri="{BB962C8B-B14F-4D97-AF65-F5344CB8AC3E}">
        <p14:creationId xmlns:p14="http://schemas.microsoft.com/office/powerpoint/2010/main" val="3362986001"/>
      </p:ext>
    </p:extLst>
  </p:cSld>
  <p:clrMapOvr>
    <a:masterClrMapping/>
  </p:clrMapOvr>
  <p:transition advTm="7000">
    <p:push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F11A134-6ADA-47AE-A632-1281BD1148F1}" type="slidenum">
              <a:rPr lang="en-US"/>
              <a:pPr/>
              <a:t>‹#›</a:t>
            </a:fld>
            <a:endParaRPr lang="en-US"/>
          </a:p>
        </p:txBody>
      </p:sp>
    </p:spTree>
    <p:extLst>
      <p:ext uri="{BB962C8B-B14F-4D97-AF65-F5344CB8AC3E}">
        <p14:creationId xmlns:p14="http://schemas.microsoft.com/office/powerpoint/2010/main" val="3953499512"/>
      </p:ext>
    </p:extLst>
  </p:cSld>
  <p:clrMapOvr>
    <a:masterClrMapping/>
  </p:clrMapOvr>
  <p:transition advTm="7000">
    <p:push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C2389E6-D1C3-46C9-A83D-C87DE2930309}"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Tm="7000">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2000" fill="hold"/>
                                        <p:tgtEl>
                                          <p:spTgt spid="1026"/>
                                        </p:tgtEl>
                                        <p:attrNameLst>
                                          <p:attrName>ppt_w</p:attrName>
                                        </p:attrNameLst>
                                      </p:cBhvr>
                                      <p:tavLst>
                                        <p:tav tm="0">
                                          <p:val>
                                            <p:strVal val="#ppt_w"/>
                                          </p:val>
                                        </p:tav>
                                        <p:tav tm="100000">
                                          <p:val>
                                            <p:strVal val="#ppt_w"/>
                                          </p:val>
                                        </p:tav>
                                      </p:tavLst>
                                    </p:anim>
                                    <p:anim calcmode="lin" valueType="num">
                                      <p:cBhvr>
                                        <p:cTn id="8" dur="2000" fill="hold"/>
                                        <p:tgtEl>
                                          <p:spTgt spid="1026"/>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1026"/>
                                        </p:tgtEl>
                                        <p:attrNameLst>
                                          <p:attrName>ppt_x</p:attrName>
                                        </p:attrNameLst>
                                      </p:cBhvr>
                                      <p:tavLst>
                                        <p:tav tm="0">
                                          <p:val>
                                            <p:strVal val="#ppt_x-.4"/>
                                          </p:val>
                                        </p:tav>
                                        <p:tav tm="100000">
                                          <p:val>
                                            <p:strVal val="#ppt_x"/>
                                          </p:val>
                                        </p:tav>
                                      </p:tavLst>
                                    </p:anim>
                                    <p:anim calcmode="lin" valueType="num">
                                      <p:cBhvr>
                                        <p:cTn id="10" dur="2000" fill="hold"/>
                                        <p:tgtEl>
                                          <p:spTgt spid="1026"/>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1027">
                                            <p:txEl>
                                              <p:pRg st="0" end="0"/>
                                            </p:txEl>
                                          </p:spTgt>
                                        </p:tgtEl>
                                        <p:attrNameLst>
                                          <p:attrName>style.visibility</p:attrName>
                                        </p:attrNameLst>
                                      </p:cBhvr>
                                      <p:to>
                                        <p:strVal val="visible"/>
                                      </p:to>
                                    </p:set>
                                    <p:animEffect transition="in" filter="fade">
                                      <p:cBhvr>
                                        <p:cTn id="15" dur="500">
                                          <p:stCondLst>
                                            <p:cond delay="0"/>
                                          </p:stCondLst>
                                        </p:cTn>
                                        <p:tgtEl>
                                          <p:spTgt spid="1027">
                                            <p:txEl>
                                              <p:pRg st="0" end="0"/>
                                            </p:txEl>
                                          </p:spTgt>
                                        </p:tgtEl>
                                      </p:cBhvr>
                                    </p:animEffect>
                                    <p:anim calcmode="lin" valueType="num">
                                      <p:cBhvr>
                                        <p:cTn id="16" dur="500" fill="hold">
                                          <p:stCondLst>
                                            <p:cond delay="0"/>
                                          </p:stCondLst>
                                        </p:cTn>
                                        <p:tgtEl>
                                          <p:spTgt spid="1027">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1027">
                                            <p:txEl>
                                              <p:pRg st="0" end="0"/>
                                            </p:txEl>
                                          </p:spTgt>
                                        </p:tgtEl>
                                        <p:attrNameLst>
                                          <p:attrName>ppt_y</p:attrName>
                                        </p:attrNameLst>
                                      </p:cBhvr>
                                      <p:tavLst>
                                        <p:tav tm="0">
                                          <p:val>
                                            <p:strVal val="#ppt_y"/>
                                          </p:val>
                                        </p:tav>
                                        <p:tav tm="100000">
                                          <p:val>
                                            <p:strVal val="#ppt_y"/>
                                          </p:val>
                                        </p:tav>
                                      </p:tavLst>
                                    </p:anim>
                                  </p:childTnLst>
                                </p:cTn>
                              </p:par>
                              <p:par>
                                <p:cTn id="18" presetID="40" presetClass="entr" presetSubtype="0" fill="hold" grpId="0" nodeType="withEffect">
                                  <p:stCondLst>
                                    <p:cond delay="0"/>
                                  </p:stCondLst>
                                  <p:iterate type="lt">
                                    <p:tmPct val="10000"/>
                                  </p:iterate>
                                  <p:childTnLst>
                                    <p:set>
                                      <p:cBhvr>
                                        <p:cTn id="19" dur="1" fill="hold">
                                          <p:stCondLst>
                                            <p:cond delay="0"/>
                                          </p:stCondLst>
                                        </p:cTn>
                                        <p:tgtEl>
                                          <p:spTgt spid="1027">
                                            <p:txEl>
                                              <p:pRg st="1" end="1"/>
                                            </p:txEl>
                                          </p:spTgt>
                                        </p:tgtEl>
                                        <p:attrNameLst>
                                          <p:attrName>style.visibility</p:attrName>
                                        </p:attrNameLst>
                                      </p:cBhvr>
                                      <p:to>
                                        <p:strVal val="visible"/>
                                      </p:to>
                                    </p:set>
                                    <p:animEffect transition="in" filter="fade">
                                      <p:cBhvr>
                                        <p:cTn id="20" dur="500">
                                          <p:stCondLst>
                                            <p:cond delay="0"/>
                                          </p:stCondLst>
                                        </p:cTn>
                                        <p:tgtEl>
                                          <p:spTgt spid="1027">
                                            <p:txEl>
                                              <p:pRg st="1" end="1"/>
                                            </p:txEl>
                                          </p:spTgt>
                                        </p:tgtEl>
                                      </p:cBhvr>
                                    </p:animEffect>
                                    <p:anim calcmode="lin" valueType="num">
                                      <p:cBhvr>
                                        <p:cTn id="21" dur="500" fill="hold">
                                          <p:stCondLst>
                                            <p:cond delay="0"/>
                                          </p:stCondLst>
                                        </p:cTn>
                                        <p:tgtEl>
                                          <p:spTgt spid="1027">
                                            <p:txEl>
                                              <p:pRg st="1" end="1"/>
                                            </p:txEl>
                                          </p:spTgt>
                                        </p:tgtEl>
                                        <p:attrNameLst>
                                          <p:attrName>ppt_x</p:attrName>
                                        </p:attrNameLst>
                                      </p:cBhvr>
                                      <p:tavLst>
                                        <p:tav tm="0">
                                          <p:val>
                                            <p:strVal val="#ppt_x-.1"/>
                                          </p:val>
                                        </p:tav>
                                        <p:tav tm="100000">
                                          <p:val>
                                            <p:strVal val="#ppt_x"/>
                                          </p:val>
                                        </p:tav>
                                      </p:tavLst>
                                    </p:anim>
                                    <p:anim calcmode="lin" valueType="num">
                                      <p:cBhvr>
                                        <p:cTn id="22" dur="500" fill="hold">
                                          <p:stCondLst>
                                            <p:cond delay="0"/>
                                          </p:stCondLst>
                                        </p:cTn>
                                        <p:tgtEl>
                                          <p:spTgt spid="1027">
                                            <p:txEl>
                                              <p:pRg st="1" end="1"/>
                                            </p:txEl>
                                          </p:spTgt>
                                        </p:tgtEl>
                                        <p:attrNameLst>
                                          <p:attrName>ppt_y</p:attrName>
                                        </p:attrNameLst>
                                      </p:cBhvr>
                                      <p:tavLst>
                                        <p:tav tm="0">
                                          <p:val>
                                            <p:strVal val="#ppt_y"/>
                                          </p:val>
                                        </p:tav>
                                        <p:tav tm="100000">
                                          <p:val>
                                            <p:strVal val="#ppt_y"/>
                                          </p:val>
                                        </p:tav>
                                      </p:tavLst>
                                    </p:anim>
                                  </p:childTnLst>
                                </p:cTn>
                              </p:par>
                              <p:par>
                                <p:cTn id="23" presetID="40" presetClass="entr" presetSubtype="0" fill="hold" grpId="0" nodeType="withEffect">
                                  <p:stCondLst>
                                    <p:cond delay="0"/>
                                  </p:stCondLst>
                                  <p:iterate type="lt">
                                    <p:tmPct val="10000"/>
                                  </p:iterate>
                                  <p:childTnLst>
                                    <p:set>
                                      <p:cBhvr>
                                        <p:cTn id="24" dur="1" fill="hold">
                                          <p:stCondLst>
                                            <p:cond delay="0"/>
                                          </p:stCondLst>
                                        </p:cTn>
                                        <p:tgtEl>
                                          <p:spTgt spid="1027">
                                            <p:txEl>
                                              <p:pRg st="2" end="2"/>
                                            </p:txEl>
                                          </p:spTgt>
                                        </p:tgtEl>
                                        <p:attrNameLst>
                                          <p:attrName>style.visibility</p:attrName>
                                        </p:attrNameLst>
                                      </p:cBhvr>
                                      <p:to>
                                        <p:strVal val="visible"/>
                                      </p:to>
                                    </p:set>
                                    <p:animEffect transition="in" filter="fade">
                                      <p:cBhvr>
                                        <p:cTn id="25" dur="500">
                                          <p:stCondLst>
                                            <p:cond delay="0"/>
                                          </p:stCondLst>
                                        </p:cTn>
                                        <p:tgtEl>
                                          <p:spTgt spid="1027">
                                            <p:txEl>
                                              <p:pRg st="2" end="2"/>
                                            </p:txEl>
                                          </p:spTgt>
                                        </p:tgtEl>
                                      </p:cBhvr>
                                    </p:animEffect>
                                    <p:anim calcmode="lin" valueType="num">
                                      <p:cBhvr>
                                        <p:cTn id="26" dur="500" fill="hold">
                                          <p:stCondLst>
                                            <p:cond delay="0"/>
                                          </p:stCondLst>
                                        </p:cTn>
                                        <p:tgtEl>
                                          <p:spTgt spid="1027">
                                            <p:txEl>
                                              <p:pRg st="2" end="2"/>
                                            </p:txEl>
                                          </p:spTgt>
                                        </p:tgtEl>
                                        <p:attrNameLst>
                                          <p:attrName>ppt_x</p:attrName>
                                        </p:attrNameLst>
                                      </p:cBhvr>
                                      <p:tavLst>
                                        <p:tav tm="0">
                                          <p:val>
                                            <p:strVal val="#ppt_x-.1"/>
                                          </p:val>
                                        </p:tav>
                                        <p:tav tm="100000">
                                          <p:val>
                                            <p:strVal val="#ppt_x"/>
                                          </p:val>
                                        </p:tav>
                                      </p:tavLst>
                                    </p:anim>
                                    <p:anim calcmode="lin" valueType="num">
                                      <p:cBhvr>
                                        <p:cTn id="27" dur="500" fill="hold">
                                          <p:stCondLst>
                                            <p:cond delay="0"/>
                                          </p:stCondLst>
                                        </p:cTn>
                                        <p:tgtEl>
                                          <p:spTgt spid="1027">
                                            <p:txEl>
                                              <p:pRg st="2" end="2"/>
                                            </p:txEl>
                                          </p:spTgt>
                                        </p:tgtEl>
                                        <p:attrNameLst>
                                          <p:attrName>ppt_y</p:attrName>
                                        </p:attrNameLst>
                                      </p:cBhvr>
                                      <p:tavLst>
                                        <p:tav tm="0">
                                          <p:val>
                                            <p:strVal val="#ppt_y"/>
                                          </p:val>
                                        </p:tav>
                                        <p:tav tm="100000">
                                          <p:val>
                                            <p:strVal val="#ppt_y"/>
                                          </p:val>
                                        </p:tav>
                                      </p:tavLst>
                                    </p:anim>
                                  </p:childTnLst>
                                </p:cTn>
                              </p:par>
                              <p:par>
                                <p:cTn id="28" presetID="40" presetClass="entr" presetSubtype="0" fill="hold" grpId="0" nodeType="withEffect">
                                  <p:stCondLst>
                                    <p:cond delay="0"/>
                                  </p:stCondLst>
                                  <p:iterate type="lt">
                                    <p:tmPct val="10000"/>
                                  </p:iterate>
                                  <p:childTnLst>
                                    <p:set>
                                      <p:cBhvr>
                                        <p:cTn id="29" dur="1" fill="hold">
                                          <p:stCondLst>
                                            <p:cond delay="0"/>
                                          </p:stCondLst>
                                        </p:cTn>
                                        <p:tgtEl>
                                          <p:spTgt spid="1027">
                                            <p:txEl>
                                              <p:pRg st="3" end="3"/>
                                            </p:txEl>
                                          </p:spTgt>
                                        </p:tgtEl>
                                        <p:attrNameLst>
                                          <p:attrName>style.visibility</p:attrName>
                                        </p:attrNameLst>
                                      </p:cBhvr>
                                      <p:to>
                                        <p:strVal val="visible"/>
                                      </p:to>
                                    </p:set>
                                    <p:animEffect transition="in" filter="fade">
                                      <p:cBhvr>
                                        <p:cTn id="30" dur="500">
                                          <p:stCondLst>
                                            <p:cond delay="0"/>
                                          </p:stCondLst>
                                        </p:cTn>
                                        <p:tgtEl>
                                          <p:spTgt spid="1027">
                                            <p:txEl>
                                              <p:pRg st="3" end="3"/>
                                            </p:txEl>
                                          </p:spTgt>
                                        </p:tgtEl>
                                      </p:cBhvr>
                                    </p:animEffect>
                                    <p:anim calcmode="lin" valueType="num">
                                      <p:cBhvr>
                                        <p:cTn id="31" dur="500" fill="hold">
                                          <p:stCondLst>
                                            <p:cond delay="0"/>
                                          </p:stCondLst>
                                        </p:cTn>
                                        <p:tgtEl>
                                          <p:spTgt spid="1027">
                                            <p:txEl>
                                              <p:pRg st="3" end="3"/>
                                            </p:txEl>
                                          </p:spTgt>
                                        </p:tgtEl>
                                        <p:attrNameLst>
                                          <p:attrName>ppt_x</p:attrName>
                                        </p:attrNameLst>
                                      </p:cBhvr>
                                      <p:tavLst>
                                        <p:tav tm="0">
                                          <p:val>
                                            <p:strVal val="#ppt_x-.1"/>
                                          </p:val>
                                        </p:tav>
                                        <p:tav tm="100000">
                                          <p:val>
                                            <p:strVal val="#ppt_x"/>
                                          </p:val>
                                        </p:tav>
                                      </p:tavLst>
                                    </p:anim>
                                    <p:anim calcmode="lin" valueType="num">
                                      <p:cBhvr>
                                        <p:cTn id="32" dur="500" fill="hold">
                                          <p:stCondLst>
                                            <p:cond delay="0"/>
                                          </p:stCondLst>
                                        </p:cTn>
                                        <p:tgtEl>
                                          <p:spTgt spid="1027">
                                            <p:txEl>
                                              <p:pRg st="3" end="3"/>
                                            </p:txEl>
                                          </p:spTgt>
                                        </p:tgtEl>
                                        <p:attrNameLst>
                                          <p:attrName>ppt_y</p:attrName>
                                        </p:attrNameLst>
                                      </p:cBhvr>
                                      <p:tavLst>
                                        <p:tav tm="0">
                                          <p:val>
                                            <p:strVal val="#ppt_y"/>
                                          </p:val>
                                        </p:tav>
                                        <p:tav tm="100000">
                                          <p:val>
                                            <p:strVal val="#ppt_y"/>
                                          </p:val>
                                        </p:tav>
                                      </p:tavLst>
                                    </p:anim>
                                  </p:childTnLst>
                                </p:cTn>
                              </p:par>
                              <p:par>
                                <p:cTn id="33" presetID="40" presetClass="entr" presetSubtype="0" fill="hold" grpId="0" nodeType="withEffect">
                                  <p:stCondLst>
                                    <p:cond delay="0"/>
                                  </p:stCondLst>
                                  <p:iterate type="lt">
                                    <p:tmPct val="10000"/>
                                  </p:iterate>
                                  <p:childTnLst>
                                    <p:set>
                                      <p:cBhvr>
                                        <p:cTn id="34" dur="1" fill="hold">
                                          <p:stCondLst>
                                            <p:cond delay="0"/>
                                          </p:stCondLst>
                                        </p:cTn>
                                        <p:tgtEl>
                                          <p:spTgt spid="1027">
                                            <p:txEl>
                                              <p:pRg st="4" end="4"/>
                                            </p:txEl>
                                          </p:spTgt>
                                        </p:tgtEl>
                                        <p:attrNameLst>
                                          <p:attrName>style.visibility</p:attrName>
                                        </p:attrNameLst>
                                      </p:cBhvr>
                                      <p:to>
                                        <p:strVal val="visible"/>
                                      </p:to>
                                    </p:set>
                                    <p:animEffect transition="in" filter="fade">
                                      <p:cBhvr>
                                        <p:cTn id="35" dur="500">
                                          <p:stCondLst>
                                            <p:cond delay="0"/>
                                          </p:stCondLst>
                                        </p:cTn>
                                        <p:tgtEl>
                                          <p:spTgt spid="1027">
                                            <p:txEl>
                                              <p:pRg st="4" end="4"/>
                                            </p:txEl>
                                          </p:spTgt>
                                        </p:tgtEl>
                                      </p:cBhvr>
                                    </p:animEffect>
                                    <p:anim calcmode="lin" valueType="num">
                                      <p:cBhvr>
                                        <p:cTn id="36" dur="500" fill="hold">
                                          <p:stCondLst>
                                            <p:cond delay="0"/>
                                          </p:stCondLst>
                                        </p:cTn>
                                        <p:tgtEl>
                                          <p:spTgt spid="1027">
                                            <p:txEl>
                                              <p:pRg st="4" end="4"/>
                                            </p:txEl>
                                          </p:spTgt>
                                        </p:tgtEl>
                                        <p:attrNameLst>
                                          <p:attrName>ppt_x</p:attrName>
                                        </p:attrNameLst>
                                      </p:cBhvr>
                                      <p:tavLst>
                                        <p:tav tm="0">
                                          <p:val>
                                            <p:strVal val="#ppt_x-.1"/>
                                          </p:val>
                                        </p:tav>
                                        <p:tav tm="100000">
                                          <p:val>
                                            <p:strVal val="#ppt_x"/>
                                          </p:val>
                                        </p:tav>
                                      </p:tavLst>
                                    </p:anim>
                                    <p:anim calcmode="lin" valueType="num">
                                      <p:cBhvr>
                                        <p:cTn id="37" dur="500" fill="hold">
                                          <p:stCondLst>
                                            <p:cond delay="0"/>
                                          </p:stCondLst>
                                        </p:cTn>
                                        <p:tgtEl>
                                          <p:spTgt spid="102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7" grpId="0" build="p">
        <p:tmplLst>
          <p:tmpl lvl="1">
            <p:tnLst>
              <p:par>
                <p:cTn presetID="40" presetClass="entr" presetSubtype="0" fill="hold" nodeType="clickEffect">
                  <p:stCondLst>
                    <p:cond delay="0"/>
                  </p:stCondLst>
                  <p:iterate type="lt">
                    <p:tmPct val="10000"/>
                  </p:iterate>
                  <p:childTnLst>
                    <p:set>
                      <p:cBhvr>
                        <p:cTn dur="1" fill="hold">
                          <p:stCondLst>
                            <p:cond delay="0"/>
                          </p:stCondLst>
                        </p:cTn>
                        <p:tgtEl>
                          <p:spTgt spid="1027"/>
                        </p:tgtEl>
                        <p:attrNameLst>
                          <p:attrName>style.visibility</p:attrName>
                        </p:attrNameLst>
                      </p:cBhvr>
                      <p:to>
                        <p:strVal val="visible"/>
                      </p:to>
                    </p:set>
                    <p:animEffect transition="in" filter="fade">
                      <p:cBhvr>
                        <p:cTn dur="500">
                          <p:stCondLst>
                            <p:cond delay="0"/>
                          </p:stCondLst>
                        </p:cTn>
                        <p:tgtEl>
                          <p:spTgt spid="1027"/>
                        </p:tgtEl>
                      </p:cBhvr>
                    </p:animEffect>
                    <p:anim calcmode="lin" valueType="num">
                      <p:cBhvr>
                        <p:cTn dur="500" fill="hold">
                          <p:stCondLst>
                            <p:cond delay="0"/>
                          </p:stCondLst>
                        </p:cTn>
                        <p:tgtEl>
                          <p:spTgt spid="1027"/>
                        </p:tgtEl>
                        <p:attrNameLst>
                          <p:attrName>ppt_x</p:attrName>
                        </p:attrNameLst>
                      </p:cBhvr>
                      <p:tavLst>
                        <p:tav tm="0">
                          <p:val>
                            <p:strVal val="#ppt_x-.1"/>
                          </p:val>
                        </p:tav>
                        <p:tav tm="100000">
                          <p:val>
                            <p:strVal val="#ppt_x"/>
                          </p:val>
                        </p:tav>
                      </p:tavLst>
                    </p:anim>
                    <p:anim calcmode="lin" valueType="num">
                      <p:cBhvr>
                        <p:cTn dur="500" fill="hold">
                          <p:stCondLst>
                            <p:cond delay="0"/>
                          </p:stCondLst>
                        </p:cTn>
                        <p:tgtEl>
                          <p:spTgt spid="1027"/>
                        </p:tgtEl>
                        <p:attrNameLst>
                          <p:attrName>ppt_y</p:attrName>
                        </p:attrNameLst>
                      </p:cBhvr>
                      <p:tavLst>
                        <p:tav tm="0">
                          <p:val>
                            <p:strVal val="#ppt_y"/>
                          </p:val>
                        </p:tav>
                        <p:tav tm="100000">
                          <p:val>
                            <p:strVal val="#ppt_y"/>
                          </p:val>
                        </p:tav>
                      </p:tavLst>
                    </p:anim>
                  </p:childTnLst>
                </p:cTn>
              </p:par>
            </p:tnLst>
          </p:tmpl>
          <p:tmpl lvl="2">
            <p:tnLst>
              <p:par>
                <p:cTn presetID="40" presetClass="entr" presetSubtype="0" fill="hold" nodeType="withEffect">
                  <p:stCondLst>
                    <p:cond delay="0"/>
                  </p:stCondLst>
                  <p:iterate type="lt">
                    <p:tmPct val="10000"/>
                  </p:iterate>
                  <p:childTnLst>
                    <p:set>
                      <p:cBhvr>
                        <p:cTn dur="1" fill="hold">
                          <p:stCondLst>
                            <p:cond delay="0"/>
                          </p:stCondLst>
                        </p:cTn>
                        <p:tgtEl>
                          <p:spTgt spid="1027"/>
                        </p:tgtEl>
                        <p:attrNameLst>
                          <p:attrName>style.visibility</p:attrName>
                        </p:attrNameLst>
                      </p:cBhvr>
                      <p:to>
                        <p:strVal val="visible"/>
                      </p:to>
                    </p:set>
                    <p:animEffect transition="in" filter="fade">
                      <p:cBhvr>
                        <p:cTn dur="500">
                          <p:stCondLst>
                            <p:cond delay="0"/>
                          </p:stCondLst>
                        </p:cTn>
                        <p:tgtEl>
                          <p:spTgt spid="1027"/>
                        </p:tgtEl>
                      </p:cBhvr>
                    </p:animEffect>
                    <p:anim calcmode="lin" valueType="num">
                      <p:cBhvr>
                        <p:cTn dur="500" fill="hold">
                          <p:stCondLst>
                            <p:cond delay="0"/>
                          </p:stCondLst>
                        </p:cTn>
                        <p:tgtEl>
                          <p:spTgt spid="1027"/>
                        </p:tgtEl>
                        <p:attrNameLst>
                          <p:attrName>ppt_x</p:attrName>
                        </p:attrNameLst>
                      </p:cBhvr>
                      <p:tavLst>
                        <p:tav tm="0">
                          <p:val>
                            <p:strVal val="#ppt_x-.1"/>
                          </p:val>
                        </p:tav>
                        <p:tav tm="100000">
                          <p:val>
                            <p:strVal val="#ppt_x"/>
                          </p:val>
                        </p:tav>
                      </p:tavLst>
                    </p:anim>
                    <p:anim calcmode="lin" valueType="num">
                      <p:cBhvr>
                        <p:cTn dur="500" fill="hold">
                          <p:stCondLst>
                            <p:cond delay="0"/>
                          </p:stCondLst>
                        </p:cTn>
                        <p:tgtEl>
                          <p:spTgt spid="1027"/>
                        </p:tgtEl>
                        <p:attrNameLst>
                          <p:attrName>ppt_y</p:attrName>
                        </p:attrNameLst>
                      </p:cBhvr>
                      <p:tavLst>
                        <p:tav tm="0">
                          <p:val>
                            <p:strVal val="#ppt_y"/>
                          </p:val>
                        </p:tav>
                        <p:tav tm="100000">
                          <p:val>
                            <p:strVal val="#ppt_y"/>
                          </p:val>
                        </p:tav>
                      </p:tavLst>
                    </p:anim>
                  </p:childTnLst>
                </p:cTn>
              </p:par>
            </p:tnLst>
          </p:tmpl>
          <p:tmpl lvl="3">
            <p:tnLst>
              <p:par>
                <p:cTn presetID="40" presetClass="entr" presetSubtype="0" fill="hold" nodeType="withEffect">
                  <p:stCondLst>
                    <p:cond delay="0"/>
                  </p:stCondLst>
                  <p:iterate type="lt">
                    <p:tmPct val="10000"/>
                  </p:iterate>
                  <p:childTnLst>
                    <p:set>
                      <p:cBhvr>
                        <p:cTn dur="1" fill="hold">
                          <p:stCondLst>
                            <p:cond delay="0"/>
                          </p:stCondLst>
                        </p:cTn>
                        <p:tgtEl>
                          <p:spTgt spid="1027"/>
                        </p:tgtEl>
                        <p:attrNameLst>
                          <p:attrName>style.visibility</p:attrName>
                        </p:attrNameLst>
                      </p:cBhvr>
                      <p:to>
                        <p:strVal val="visible"/>
                      </p:to>
                    </p:set>
                    <p:animEffect transition="in" filter="fade">
                      <p:cBhvr>
                        <p:cTn dur="500">
                          <p:stCondLst>
                            <p:cond delay="0"/>
                          </p:stCondLst>
                        </p:cTn>
                        <p:tgtEl>
                          <p:spTgt spid="1027"/>
                        </p:tgtEl>
                      </p:cBhvr>
                    </p:animEffect>
                    <p:anim calcmode="lin" valueType="num">
                      <p:cBhvr>
                        <p:cTn dur="500" fill="hold">
                          <p:stCondLst>
                            <p:cond delay="0"/>
                          </p:stCondLst>
                        </p:cTn>
                        <p:tgtEl>
                          <p:spTgt spid="1027"/>
                        </p:tgtEl>
                        <p:attrNameLst>
                          <p:attrName>ppt_x</p:attrName>
                        </p:attrNameLst>
                      </p:cBhvr>
                      <p:tavLst>
                        <p:tav tm="0">
                          <p:val>
                            <p:strVal val="#ppt_x-.1"/>
                          </p:val>
                        </p:tav>
                        <p:tav tm="100000">
                          <p:val>
                            <p:strVal val="#ppt_x"/>
                          </p:val>
                        </p:tav>
                      </p:tavLst>
                    </p:anim>
                    <p:anim calcmode="lin" valueType="num">
                      <p:cBhvr>
                        <p:cTn dur="500" fill="hold">
                          <p:stCondLst>
                            <p:cond delay="0"/>
                          </p:stCondLst>
                        </p:cTn>
                        <p:tgtEl>
                          <p:spTgt spid="1027"/>
                        </p:tgtEl>
                        <p:attrNameLst>
                          <p:attrName>ppt_y</p:attrName>
                        </p:attrNameLst>
                      </p:cBhvr>
                      <p:tavLst>
                        <p:tav tm="0">
                          <p:val>
                            <p:strVal val="#ppt_y"/>
                          </p:val>
                        </p:tav>
                        <p:tav tm="100000">
                          <p:val>
                            <p:strVal val="#ppt_y"/>
                          </p:val>
                        </p:tav>
                      </p:tavLst>
                    </p:anim>
                  </p:childTnLst>
                </p:cTn>
              </p:par>
            </p:tnLst>
          </p:tmpl>
          <p:tmpl lvl="4">
            <p:tnLst>
              <p:par>
                <p:cTn presetID="40" presetClass="entr" presetSubtype="0" fill="hold" nodeType="withEffect">
                  <p:stCondLst>
                    <p:cond delay="0"/>
                  </p:stCondLst>
                  <p:iterate type="lt">
                    <p:tmPct val="10000"/>
                  </p:iterate>
                  <p:childTnLst>
                    <p:set>
                      <p:cBhvr>
                        <p:cTn dur="1" fill="hold">
                          <p:stCondLst>
                            <p:cond delay="0"/>
                          </p:stCondLst>
                        </p:cTn>
                        <p:tgtEl>
                          <p:spTgt spid="1027"/>
                        </p:tgtEl>
                        <p:attrNameLst>
                          <p:attrName>style.visibility</p:attrName>
                        </p:attrNameLst>
                      </p:cBhvr>
                      <p:to>
                        <p:strVal val="visible"/>
                      </p:to>
                    </p:set>
                    <p:animEffect transition="in" filter="fade">
                      <p:cBhvr>
                        <p:cTn dur="500">
                          <p:stCondLst>
                            <p:cond delay="0"/>
                          </p:stCondLst>
                        </p:cTn>
                        <p:tgtEl>
                          <p:spTgt spid="1027"/>
                        </p:tgtEl>
                      </p:cBhvr>
                    </p:animEffect>
                    <p:anim calcmode="lin" valueType="num">
                      <p:cBhvr>
                        <p:cTn dur="500" fill="hold">
                          <p:stCondLst>
                            <p:cond delay="0"/>
                          </p:stCondLst>
                        </p:cTn>
                        <p:tgtEl>
                          <p:spTgt spid="1027"/>
                        </p:tgtEl>
                        <p:attrNameLst>
                          <p:attrName>ppt_x</p:attrName>
                        </p:attrNameLst>
                      </p:cBhvr>
                      <p:tavLst>
                        <p:tav tm="0">
                          <p:val>
                            <p:strVal val="#ppt_x-.1"/>
                          </p:val>
                        </p:tav>
                        <p:tav tm="100000">
                          <p:val>
                            <p:strVal val="#ppt_x"/>
                          </p:val>
                        </p:tav>
                      </p:tavLst>
                    </p:anim>
                    <p:anim calcmode="lin" valueType="num">
                      <p:cBhvr>
                        <p:cTn dur="500" fill="hold">
                          <p:stCondLst>
                            <p:cond delay="0"/>
                          </p:stCondLst>
                        </p:cTn>
                        <p:tgtEl>
                          <p:spTgt spid="1027"/>
                        </p:tgtEl>
                        <p:attrNameLst>
                          <p:attrName>ppt_y</p:attrName>
                        </p:attrNameLst>
                      </p:cBhvr>
                      <p:tavLst>
                        <p:tav tm="0">
                          <p:val>
                            <p:strVal val="#ppt_y"/>
                          </p:val>
                        </p:tav>
                        <p:tav tm="100000">
                          <p:val>
                            <p:strVal val="#ppt_y"/>
                          </p:val>
                        </p:tav>
                      </p:tavLst>
                    </p:anim>
                  </p:childTnLst>
                </p:cTn>
              </p:par>
            </p:tnLst>
          </p:tmpl>
          <p:tmpl lvl="5">
            <p:tnLst>
              <p:par>
                <p:cTn presetID="40" presetClass="entr" presetSubtype="0" fill="hold" nodeType="withEffect">
                  <p:stCondLst>
                    <p:cond delay="0"/>
                  </p:stCondLst>
                  <p:iterate type="lt">
                    <p:tmPct val="10000"/>
                  </p:iterate>
                  <p:childTnLst>
                    <p:set>
                      <p:cBhvr>
                        <p:cTn dur="1" fill="hold">
                          <p:stCondLst>
                            <p:cond delay="0"/>
                          </p:stCondLst>
                        </p:cTn>
                        <p:tgtEl>
                          <p:spTgt spid="1027"/>
                        </p:tgtEl>
                        <p:attrNameLst>
                          <p:attrName>style.visibility</p:attrName>
                        </p:attrNameLst>
                      </p:cBhvr>
                      <p:to>
                        <p:strVal val="visible"/>
                      </p:to>
                    </p:set>
                    <p:animEffect transition="in" filter="fade">
                      <p:cBhvr>
                        <p:cTn dur="500">
                          <p:stCondLst>
                            <p:cond delay="0"/>
                          </p:stCondLst>
                        </p:cTn>
                        <p:tgtEl>
                          <p:spTgt spid="1027"/>
                        </p:tgtEl>
                      </p:cBhvr>
                    </p:animEffect>
                    <p:anim calcmode="lin" valueType="num">
                      <p:cBhvr>
                        <p:cTn dur="500" fill="hold">
                          <p:stCondLst>
                            <p:cond delay="0"/>
                          </p:stCondLst>
                        </p:cTn>
                        <p:tgtEl>
                          <p:spTgt spid="1027"/>
                        </p:tgtEl>
                        <p:attrNameLst>
                          <p:attrName>ppt_x</p:attrName>
                        </p:attrNameLst>
                      </p:cBhvr>
                      <p:tavLst>
                        <p:tav tm="0">
                          <p:val>
                            <p:strVal val="#ppt_x-.1"/>
                          </p:val>
                        </p:tav>
                        <p:tav tm="100000">
                          <p:val>
                            <p:strVal val="#ppt_x"/>
                          </p:val>
                        </p:tav>
                      </p:tavLst>
                    </p:anim>
                    <p:anim calcmode="lin" valueType="num">
                      <p:cBhvr>
                        <p:cTn dur="500" fill="hold">
                          <p:stCondLst>
                            <p:cond delay="0"/>
                          </p:stCondLst>
                        </p:cTn>
                        <p:tgtEl>
                          <p:spTgt spid="1027"/>
                        </p:tgtEl>
                        <p:attrNameLst>
                          <p:attrName>ppt_y</p:attrName>
                        </p:attrNameLst>
                      </p:cBhvr>
                      <p:tavLst>
                        <p:tav tm="0">
                          <p:val>
                            <p:strVal val="#ppt_y"/>
                          </p:val>
                        </p:tav>
                        <p:tav tm="100000">
                          <p:val>
                            <p:strVal val="#ppt_y"/>
                          </p:val>
                        </p:tav>
                      </p:tavLst>
                    </p:anim>
                  </p:childTnLst>
                </p:cTn>
              </p:par>
            </p:tnLst>
          </p:tmpl>
        </p:tmplLst>
      </p:bldP>
    </p:bldLst>
  </p:timing>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defRPr>
      </a:lvl2pPr>
      <a:lvl3pPr algn="ctr" rtl="0" fontAlgn="base">
        <a:spcBef>
          <a:spcPct val="0"/>
        </a:spcBef>
        <a:spcAft>
          <a:spcPct val="0"/>
        </a:spcAft>
        <a:defRPr sz="4400">
          <a:solidFill>
            <a:schemeClr val="tx2"/>
          </a:solidFill>
          <a:latin typeface="Arial" pitchFamily="34" charset="0"/>
        </a:defRPr>
      </a:lvl3pPr>
      <a:lvl4pPr algn="ctr" rtl="0" fontAlgn="base">
        <a:spcBef>
          <a:spcPct val="0"/>
        </a:spcBef>
        <a:spcAft>
          <a:spcPct val="0"/>
        </a:spcAft>
        <a:defRPr sz="4400">
          <a:solidFill>
            <a:schemeClr val="tx2"/>
          </a:solidFill>
          <a:latin typeface="Arial" pitchFamily="34" charset="0"/>
        </a:defRPr>
      </a:lvl4pPr>
      <a:lvl5pPr algn="ctr" rtl="0" fontAlgn="base">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amnh.org/exhibitions/epidemic" TargetMode="External"/><Relationship Id="rId2" Type="http://schemas.openxmlformats.org/officeDocument/2006/relationships/hyperlink" Target="http://www.microbe.org/" TargetMode="External"/><Relationship Id="rId1" Type="http://schemas.openxmlformats.org/officeDocument/2006/relationships/slideLayout" Target="../slideLayouts/slideLayout2.xml"/><Relationship Id="rId5" Type="http://schemas.openxmlformats.org/officeDocument/2006/relationships/hyperlink" Target="http://www.cellsalive.com/howbig" TargetMode="External"/><Relationship Id="rId4" Type="http://schemas.openxmlformats.org/officeDocument/2006/relationships/hyperlink" Target="http://www.mikeymicrob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hyperlink" Target="http://www.cellsalive.com/howbig.htm" TargetMode="External"/><Relationship Id="rId2" Type="http://schemas.openxmlformats.org/officeDocument/2006/relationships/hyperlink" Target="http://www.cellsalive.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hyperlink" Target="http://www.amnh.org/nationalcenter/infection/02_bac/02_bac.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a:t>MICROBES</a:t>
            </a:r>
            <a:endParaRPr lang="en-US"/>
          </a:p>
        </p:txBody>
      </p:sp>
      <p:sp>
        <p:nvSpPr>
          <p:cNvPr id="2051" name="Rectangle 3"/>
          <p:cNvSpPr>
            <a:spLocks noGrp="1" noChangeArrowheads="1"/>
          </p:cNvSpPr>
          <p:nvPr>
            <p:ph type="subTitle" idx="1"/>
          </p:nvPr>
        </p:nvSpPr>
        <p:spPr/>
        <p:txBody>
          <a:bodyPr/>
          <a:lstStyle/>
          <a:p>
            <a:r>
              <a:rPr lang="en-GB"/>
              <a:t>Here are some of the things we shall learn  - </a:t>
            </a:r>
            <a:endParaRPr lang="en-US"/>
          </a:p>
        </p:txBody>
      </p:sp>
    </p:spTree>
  </p:cSld>
  <p:clrMapOvr>
    <a:masterClrMapping/>
  </p:clrMapOvr>
  <p:transition advTm="7000">
    <p:push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a:t>Algae are also Microbes</a:t>
            </a:r>
            <a:endParaRPr lang="en-US"/>
          </a:p>
        </p:txBody>
      </p:sp>
      <p:sp>
        <p:nvSpPr>
          <p:cNvPr id="16387" name="Rectangle 3"/>
          <p:cNvSpPr>
            <a:spLocks noGrp="1" noChangeArrowheads="1"/>
          </p:cNvSpPr>
          <p:nvPr>
            <p:ph type="body" idx="1"/>
          </p:nvPr>
        </p:nvSpPr>
        <p:spPr/>
        <p:txBody>
          <a:bodyPr/>
          <a:lstStyle/>
          <a:p>
            <a:r>
              <a:rPr lang="en-GB"/>
              <a:t>Algae photosynthesise – taking their energy from the sun, and producing oxygen in the process.  Algae are thought to produce over 50% of the oxygen in the world.</a:t>
            </a:r>
            <a:endParaRPr lang="en-US"/>
          </a:p>
        </p:txBody>
      </p:sp>
      <p:pic>
        <p:nvPicPr>
          <p:cNvPr id="16388" name="Picture 4" descr="pfiesteriaalga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313" y="3860800"/>
            <a:ext cx="2641600" cy="2482850"/>
          </a:xfrm>
          <a:prstGeom prst="rect">
            <a:avLst/>
          </a:prstGeom>
          <a:noFill/>
          <a:extLst>
            <a:ext uri="{909E8E84-426E-40DD-AFC4-6F175D3DCCD1}">
              <a14:hiddenFill xmlns:a14="http://schemas.microsoft.com/office/drawing/2010/main">
                <a:solidFill>
                  <a:srgbClr val="FFFFFF"/>
                </a:solidFill>
              </a14:hiddenFill>
            </a:ext>
          </a:extLst>
        </p:spPr>
      </p:pic>
      <p:pic>
        <p:nvPicPr>
          <p:cNvPr id="16389" name="Picture 5" descr="slimemo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7763" y="4149725"/>
            <a:ext cx="1714500" cy="2197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7000">
    <p:push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a:t>Microbes live among us</a:t>
            </a:r>
            <a:endParaRPr lang="en-US"/>
          </a:p>
        </p:txBody>
      </p:sp>
      <p:sp>
        <p:nvSpPr>
          <p:cNvPr id="13315" name="Rectangle 3"/>
          <p:cNvSpPr>
            <a:spLocks noGrp="1" noChangeArrowheads="1"/>
          </p:cNvSpPr>
          <p:nvPr>
            <p:ph type="body" idx="1"/>
          </p:nvPr>
        </p:nvSpPr>
        <p:spPr/>
        <p:txBody>
          <a:bodyPr/>
          <a:lstStyle/>
          <a:p>
            <a:pPr>
              <a:lnSpc>
                <a:spcPct val="90000"/>
              </a:lnSpc>
            </a:pPr>
            <a:r>
              <a:rPr lang="en-GB"/>
              <a:t>In our food</a:t>
            </a:r>
          </a:p>
          <a:p>
            <a:pPr>
              <a:lnSpc>
                <a:spcPct val="90000"/>
              </a:lnSpc>
            </a:pPr>
            <a:r>
              <a:rPr lang="en-GB"/>
              <a:t>Cleaning up our waste</a:t>
            </a:r>
          </a:p>
          <a:p>
            <a:pPr>
              <a:lnSpc>
                <a:spcPct val="90000"/>
              </a:lnSpc>
            </a:pPr>
            <a:r>
              <a:rPr lang="en-GB"/>
              <a:t>Killing pests</a:t>
            </a:r>
          </a:p>
          <a:p>
            <a:pPr>
              <a:lnSpc>
                <a:spcPct val="90000"/>
              </a:lnSpc>
            </a:pPr>
            <a:r>
              <a:rPr lang="en-GB"/>
              <a:t>Making medicines</a:t>
            </a:r>
          </a:p>
          <a:p>
            <a:pPr>
              <a:lnSpc>
                <a:spcPct val="90000"/>
              </a:lnSpc>
            </a:pPr>
            <a:r>
              <a:rPr lang="en-GB"/>
              <a:t>In the making of such things as leather, soy sauce, cheese and paper.</a:t>
            </a:r>
          </a:p>
          <a:p>
            <a:pPr>
              <a:lnSpc>
                <a:spcPct val="90000"/>
              </a:lnSpc>
            </a:pPr>
            <a:r>
              <a:rPr lang="en-GB"/>
              <a:t>In our bodies.                             </a:t>
            </a:r>
            <a:r>
              <a:rPr lang="en-GB" sz="2400"/>
              <a:t>Microbes in</a:t>
            </a:r>
            <a:endParaRPr lang="en-GB"/>
          </a:p>
          <a:p>
            <a:pPr>
              <a:lnSpc>
                <a:spcPct val="90000"/>
              </a:lnSpc>
              <a:buFontTx/>
              <a:buNone/>
            </a:pPr>
            <a:r>
              <a:rPr lang="en-GB"/>
              <a:t>                                                      </a:t>
            </a:r>
            <a:r>
              <a:rPr lang="en-GB" sz="2400"/>
              <a:t>our mouths</a:t>
            </a:r>
            <a:endParaRPr lang="en-US" sz="2400"/>
          </a:p>
        </p:txBody>
      </p:sp>
      <p:pic>
        <p:nvPicPr>
          <p:cNvPr id="13316" name="Picture 4" descr="microbesinthemout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4300" y="4797425"/>
            <a:ext cx="2143125" cy="1381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7000">
    <p:push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GB"/>
              <a:t>And finally</a:t>
            </a:r>
            <a:endParaRPr lang="en-US"/>
          </a:p>
        </p:txBody>
      </p:sp>
      <p:sp>
        <p:nvSpPr>
          <p:cNvPr id="12291" name="Rectangle 3"/>
          <p:cNvSpPr>
            <a:spLocks noGrp="1" noChangeArrowheads="1"/>
          </p:cNvSpPr>
          <p:nvPr>
            <p:ph type="body" idx="1"/>
          </p:nvPr>
        </p:nvSpPr>
        <p:spPr/>
        <p:txBody>
          <a:bodyPr/>
          <a:lstStyle/>
          <a:p>
            <a:r>
              <a:rPr lang="en-GB" sz="2800"/>
              <a:t>Without microbes, life on this planet would be entirely different – they generate oxygen, are part of the carbon and nitrogen cycles, and can survive the harshest conditions. </a:t>
            </a:r>
          </a:p>
          <a:p>
            <a:r>
              <a:rPr lang="en-GB" sz="2800"/>
              <a:t>Without microbes, our bodies would not process the food we eat.</a:t>
            </a:r>
          </a:p>
          <a:p>
            <a:r>
              <a:rPr lang="en-GB" sz="2800"/>
              <a:t>They drive the chemistry of life, breaking things down into their parts so that life can being again.</a:t>
            </a:r>
          </a:p>
          <a:p>
            <a:r>
              <a:rPr lang="en-GB" sz="2800"/>
              <a:t>Microbes are small but mighty !</a:t>
            </a:r>
            <a:endParaRPr lang="en-US" sz="2800"/>
          </a:p>
        </p:txBody>
      </p:sp>
    </p:spTree>
  </p:cSld>
  <p:clrMapOvr>
    <a:masterClrMapping/>
  </p:clrMapOvr>
  <p:transition advTm="7000">
    <p:push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t>To find out more </a:t>
            </a:r>
            <a:endParaRPr lang="en-US"/>
          </a:p>
        </p:txBody>
      </p:sp>
      <p:sp>
        <p:nvSpPr>
          <p:cNvPr id="11267" name="Rectangle 3"/>
          <p:cNvSpPr>
            <a:spLocks noGrp="1" noChangeArrowheads="1"/>
          </p:cNvSpPr>
          <p:nvPr>
            <p:ph type="body" idx="1"/>
          </p:nvPr>
        </p:nvSpPr>
        <p:spPr/>
        <p:txBody>
          <a:bodyPr/>
          <a:lstStyle/>
          <a:p>
            <a:r>
              <a:rPr lang="en-GB">
                <a:hlinkClick r:id="rId2"/>
              </a:rPr>
              <a:t>www.microbe.org</a:t>
            </a:r>
            <a:endParaRPr lang="en-GB"/>
          </a:p>
          <a:p>
            <a:pPr>
              <a:buFontTx/>
              <a:buNone/>
            </a:pPr>
            <a:endParaRPr lang="en-GB"/>
          </a:p>
          <a:p>
            <a:r>
              <a:rPr lang="en-GB">
                <a:hlinkClick r:id="rId3"/>
              </a:rPr>
              <a:t>www.amnh.org/exhibitions/epidemic</a:t>
            </a:r>
            <a:endParaRPr lang="en-GB"/>
          </a:p>
          <a:p>
            <a:pPr>
              <a:buFontTx/>
              <a:buNone/>
            </a:pPr>
            <a:endParaRPr lang="en-GB"/>
          </a:p>
          <a:p>
            <a:r>
              <a:rPr lang="en-GB">
                <a:hlinkClick r:id="rId4"/>
              </a:rPr>
              <a:t>www.mikeymicrobe.com</a:t>
            </a:r>
            <a:endParaRPr lang="en-GB"/>
          </a:p>
          <a:p>
            <a:pPr>
              <a:buFontTx/>
              <a:buNone/>
            </a:pPr>
            <a:endParaRPr lang="en-GB"/>
          </a:p>
          <a:p>
            <a:r>
              <a:rPr lang="en-GB">
                <a:hlinkClick r:id="rId5"/>
              </a:rPr>
              <a:t>www.cellsalive.com/howbig</a:t>
            </a:r>
            <a:endParaRPr lang="en-GB"/>
          </a:p>
          <a:p>
            <a:pPr>
              <a:buFontTx/>
              <a:buNone/>
            </a:pPr>
            <a:endParaRPr lang="en-US"/>
          </a:p>
        </p:txBody>
      </p:sp>
    </p:spTree>
  </p:cSld>
  <p:clrMapOvr>
    <a:masterClrMapping/>
  </p:clrMapOvr>
  <p:transition advTm="7000">
    <p:push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GB"/>
              <a:t>Microbes</a:t>
            </a:r>
            <a:endParaRPr lang="en-US"/>
          </a:p>
        </p:txBody>
      </p:sp>
      <p:sp>
        <p:nvSpPr>
          <p:cNvPr id="3075" name="Rectangle 3"/>
          <p:cNvSpPr>
            <a:spLocks noGrp="1" noChangeArrowheads="1"/>
          </p:cNvSpPr>
          <p:nvPr>
            <p:ph type="body" idx="1"/>
          </p:nvPr>
        </p:nvSpPr>
        <p:spPr/>
        <p:txBody>
          <a:bodyPr/>
          <a:lstStyle/>
          <a:p>
            <a:r>
              <a:rPr lang="en-GB"/>
              <a:t>Are invisible to the naked eye, you need a powerful microscope to see them. </a:t>
            </a:r>
          </a:p>
          <a:p>
            <a:r>
              <a:rPr lang="en-GB"/>
              <a:t>Are everywhere around us, inside us, on us, in our food, in our homes, in the air we breathe and the water we wash in.</a:t>
            </a:r>
          </a:p>
          <a:p>
            <a:r>
              <a:rPr lang="en-GB"/>
              <a:t>Are mostly useful, but some are harmful</a:t>
            </a:r>
          </a:p>
          <a:p>
            <a:r>
              <a:rPr lang="en-GB"/>
              <a:t>Have been around for 3.8 bn years. </a:t>
            </a:r>
          </a:p>
          <a:p>
            <a:r>
              <a:rPr lang="en-GB"/>
              <a:t>Are vital for life on Earth.</a:t>
            </a:r>
            <a:endParaRPr lang="en-US"/>
          </a:p>
        </p:txBody>
      </p:sp>
    </p:spTree>
  </p:cSld>
  <p:clrMapOvr>
    <a:masterClrMapping/>
  </p:clrMapOvr>
  <p:transition advTm="7000">
    <p:push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a:t>What do Microbes look like ?</a:t>
            </a:r>
            <a:endParaRPr lang="en-US"/>
          </a:p>
        </p:txBody>
      </p:sp>
      <p:sp>
        <p:nvSpPr>
          <p:cNvPr id="4099" name="Rectangle 3"/>
          <p:cNvSpPr>
            <a:spLocks noGrp="1" noChangeArrowheads="1"/>
          </p:cNvSpPr>
          <p:nvPr>
            <p:ph type="body" idx="1"/>
          </p:nvPr>
        </p:nvSpPr>
        <p:spPr>
          <a:xfrm>
            <a:off x="395288" y="1268413"/>
            <a:ext cx="17098962" cy="9699625"/>
          </a:xfrm>
          <a:noFill/>
        </p:spPr>
        <p:txBody>
          <a:bodyPr/>
          <a:lstStyle/>
          <a:p>
            <a:pPr>
              <a:buFontTx/>
              <a:buNone/>
            </a:pPr>
            <a:r>
              <a:rPr lang="en-GB"/>
              <a:t>Magnified 1000’s of times and coloured using</a:t>
            </a:r>
          </a:p>
          <a:p>
            <a:pPr>
              <a:buFontTx/>
              <a:buNone/>
            </a:pPr>
            <a:r>
              <a:rPr lang="en-GB"/>
              <a:t>dye, we see - </a:t>
            </a:r>
            <a:endParaRPr lang="en-US"/>
          </a:p>
        </p:txBody>
      </p:sp>
      <p:pic>
        <p:nvPicPr>
          <p:cNvPr id="4100" name="Picture 4" descr="adenoviru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950" y="1989138"/>
            <a:ext cx="1009650" cy="742950"/>
          </a:xfrm>
          <a:prstGeom prst="rect">
            <a:avLst/>
          </a:prstGeom>
          <a:noFill/>
          <a:extLst>
            <a:ext uri="{909E8E84-426E-40DD-AFC4-6F175D3DCCD1}">
              <a14:hiddenFill xmlns:a14="http://schemas.microsoft.com/office/drawing/2010/main">
                <a:solidFill>
                  <a:srgbClr val="FFFFFF"/>
                </a:solidFill>
              </a14:hiddenFill>
            </a:ext>
          </a:extLst>
        </p:spPr>
      </p:pic>
      <p:pic>
        <p:nvPicPr>
          <p:cNvPr id="4101" name="Picture 5" descr="cowpeaviru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688" y="3141663"/>
            <a:ext cx="2116137" cy="2039937"/>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borreliabacteri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213" y="2565400"/>
            <a:ext cx="2159000" cy="2044700"/>
          </a:xfrm>
          <a:prstGeom prst="rect">
            <a:avLst/>
          </a:prstGeom>
          <a:noFill/>
          <a:extLst>
            <a:ext uri="{909E8E84-426E-40DD-AFC4-6F175D3DCCD1}">
              <a14:hiddenFill xmlns:a14="http://schemas.microsoft.com/office/drawing/2010/main">
                <a:solidFill>
                  <a:srgbClr val="FFFFFF"/>
                </a:solidFill>
              </a14:hiddenFill>
            </a:ext>
          </a:extLst>
        </p:spPr>
      </p:pic>
      <p:pic>
        <p:nvPicPr>
          <p:cNvPr id="4103" name="Picture 7" descr="Ebol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8400" y="1916113"/>
            <a:ext cx="2378075" cy="1579562"/>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descr="Epulopiscium2bactinfishgu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9838" y="3789363"/>
            <a:ext cx="2032000" cy="1346200"/>
          </a:xfrm>
          <a:prstGeom prst="rect">
            <a:avLst/>
          </a:prstGeom>
          <a:noFill/>
          <a:extLst>
            <a:ext uri="{909E8E84-426E-40DD-AFC4-6F175D3DCCD1}">
              <a14:hiddenFill xmlns:a14="http://schemas.microsoft.com/office/drawing/2010/main">
                <a:solidFill>
                  <a:srgbClr val="FFFFFF"/>
                </a:solidFill>
              </a14:hiddenFill>
            </a:ext>
          </a:extLst>
        </p:spPr>
      </p:pic>
      <p:pic>
        <p:nvPicPr>
          <p:cNvPr id="4105" name="Picture 9" descr="fungal_spore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84663" y="5300663"/>
            <a:ext cx="1019175" cy="1279525"/>
          </a:xfrm>
          <a:prstGeom prst="rect">
            <a:avLst/>
          </a:prstGeom>
          <a:noFill/>
          <a:extLst>
            <a:ext uri="{909E8E84-426E-40DD-AFC4-6F175D3DCCD1}">
              <a14:hiddenFill xmlns:a14="http://schemas.microsoft.com/office/drawing/2010/main">
                <a:solidFill>
                  <a:srgbClr val="FFFFFF"/>
                </a:solidFill>
              </a14:hiddenFill>
            </a:ext>
          </a:extLst>
        </p:spPr>
      </p:pic>
      <p:pic>
        <p:nvPicPr>
          <p:cNvPr id="4107" name="Picture 11" descr="fungi"/>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9938" y="4806950"/>
            <a:ext cx="2324100" cy="1778000"/>
          </a:xfrm>
          <a:prstGeom prst="rect">
            <a:avLst/>
          </a:prstGeom>
          <a:noFill/>
          <a:extLst>
            <a:ext uri="{909E8E84-426E-40DD-AFC4-6F175D3DCCD1}">
              <a14:hiddenFill xmlns:a14="http://schemas.microsoft.com/office/drawing/2010/main">
                <a:solidFill>
                  <a:srgbClr val="FFFFFF"/>
                </a:solidFill>
              </a14:hiddenFill>
            </a:ext>
          </a:extLst>
        </p:spPr>
      </p:pic>
      <p:pic>
        <p:nvPicPr>
          <p:cNvPr id="4108" name="Picture 12" descr="influenzaA"/>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88125" y="5445125"/>
            <a:ext cx="1190625" cy="1066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7000">
    <p:push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a:t>Microbes exist in huge numbers</a:t>
            </a:r>
            <a:endParaRPr lang="en-US"/>
          </a:p>
        </p:txBody>
      </p:sp>
      <p:sp>
        <p:nvSpPr>
          <p:cNvPr id="5123" name="Rectangle 3"/>
          <p:cNvSpPr>
            <a:spLocks noGrp="1" noChangeArrowheads="1"/>
          </p:cNvSpPr>
          <p:nvPr>
            <p:ph type="body" idx="1"/>
          </p:nvPr>
        </p:nvSpPr>
        <p:spPr/>
        <p:txBody>
          <a:bodyPr/>
          <a:lstStyle/>
          <a:p>
            <a:pPr>
              <a:lnSpc>
                <a:spcPct val="90000"/>
              </a:lnSpc>
              <a:buFontTx/>
              <a:buNone/>
            </a:pPr>
            <a:r>
              <a:rPr lang="en-GB" sz="2800"/>
              <a:t>In one single teaspoon of garden soil, there are over 100,000 microbes. In 1ltr of seawater, there are over 1bn microbes.</a:t>
            </a:r>
          </a:p>
          <a:p>
            <a:pPr>
              <a:lnSpc>
                <a:spcPct val="90000"/>
              </a:lnSpc>
              <a:buFontTx/>
              <a:buNone/>
            </a:pPr>
            <a:r>
              <a:rPr lang="en-GB" sz="2800"/>
              <a:t>On your hands there are more microbes than there are people in the world.</a:t>
            </a:r>
          </a:p>
          <a:p>
            <a:pPr>
              <a:lnSpc>
                <a:spcPct val="90000"/>
              </a:lnSpc>
              <a:buFontTx/>
              <a:buNone/>
            </a:pPr>
            <a:r>
              <a:rPr lang="en-GB" sz="2800"/>
              <a:t>There are so many microbes, that scientists have only named 0.5% of them.</a:t>
            </a:r>
          </a:p>
          <a:p>
            <a:pPr>
              <a:lnSpc>
                <a:spcPct val="90000"/>
              </a:lnSpc>
              <a:buFontTx/>
              <a:buNone/>
            </a:pPr>
            <a:r>
              <a:rPr lang="en-GB" sz="2800"/>
              <a:t>Microbes outnumber all other species and make up most of the living matter on the planet.    See </a:t>
            </a:r>
            <a:r>
              <a:rPr lang="en-GB" sz="2800">
                <a:hlinkClick r:id="rId2"/>
              </a:rPr>
              <a:t>www.cellsalive.com</a:t>
            </a:r>
            <a:r>
              <a:rPr lang="en-GB" sz="2800"/>
              <a:t> </a:t>
            </a:r>
            <a:r>
              <a:rPr lang="en-GB" sz="2800">
                <a:hlinkClick r:id="rId3"/>
              </a:rPr>
              <a:t>How Big is a ... ?</a:t>
            </a:r>
            <a:endParaRPr lang="en-GB" sz="2800"/>
          </a:p>
        </p:txBody>
      </p:sp>
    </p:spTree>
  </p:cSld>
  <p:clrMapOvr>
    <a:masterClrMapping/>
  </p:clrMapOvr>
  <p:transition advTm="7000">
    <p:push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GB"/>
              <a:t>Microbes – three types</a:t>
            </a:r>
            <a:endParaRPr lang="en-US"/>
          </a:p>
        </p:txBody>
      </p:sp>
      <p:sp>
        <p:nvSpPr>
          <p:cNvPr id="6147" name="Rectangle 3"/>
          <p:cNvSpPr>
            <a:spLocks noGrp="1" noChangeArrowheads="1"/>
          </p:cNvSpPr>
          <p:nvPr>
            <p:ph type="body" idx="1"/>
          </p:nvPr>
        </p:nvSpPr>
        <p:spPr/>
        <p:txBody>
          <a:bodyPr/>
          <a:lstStyle/>
          <a:p>
            <a:pPr>
              <a:lnSpc>
                <a:spcPct val="90000"/>
              </a:lnSpc>
            </a:pPr>
            <a:r>
              <a:rPr lang="en-GB"/>
              <a:t>Bacteria                             strep bacteria</a:t>
            </a:r>
          </a:p>
          <a:p>
            <a:pPr>
              <a:lnSpc>
                <a:spcPct val="90000"/>
              </a:lnSpc>
              <a:buFontTx/>
              <a:buNone/>
            </a:pPr>
            <a:endParaRPr lang="en-GB"/>
          </a:p>
          <a:p>
            <a:pPr>
              <a:lnSpc>
                <a:spcPct val="90000"/>
              </a:lnSpc>
              <a:buFontTx/>
              <a:buNone/>
            </a:pPr>
            <a:endParaRPr lang="en-GB"/>
          </a:p>
          <a:p>
            <a:pPr>
              <a:lnSpc>
                <a:spcPct val="90000"/>
              </a:lnSpc>
            </a:pPr>
            <a:r>
              <a:rPr lang="en-GB"/>
              <a:t>Virus            rotavirus</a:t>
            </a:r>
          </a:p>
          <a:p>
            <a:pPr>
              <a:lnSpc>
                <a:spcPct val="90000"/>
              </a:lnSpc>
              <a:buFontTx/>
              <a:buNone/>
            </a:pPr>
            <a:endParaRPr lang="en-GB"/>
          </a:p>
          <a:p>
            <a:pPr>
              <a:lnSpc>
                <a:spcPct val="90000"/>
              </a:lnSpc>
              <a:buFontTx/>
              <a:buNone/>
            </a:pPr>
            <a:endParaRPr lang="en-GB"/>
          </a:p>
          <a:p>
            <a:pPr>
              <a:lnSpc>
                <a:spcPct val="90000"/>
              </a:lnSpc>
            </a:pPr>
            <a:r>
              <a:rPr lang="en-GB"/>
              <a:t>Fungi  </a:t>
            </a:r>
          </a:p>
          <a:p>
            <a:pPr>
              <a:lnSpc>
                <a:spcPct val="90000"/>
              </a:lnSpc>
              <a:buFontTx/>
              <a:buNone/>
            </a:pPr>
            <a:r>
              <a:rPr lang="en-GB"/>
              <a:t>                                              mould               </a:t>
            </a:r>
            <a:endParaRPr lang="en-US"/>
          </a:p>
        </p:txBody>
      </p:sp>
      <p:pic>
        <p:nvPicPr>
          <p:cNvPr id="6148" name="Picture 4" descr="strepbacter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938" y="1412875"/>
            <a:ext cx="1892300" cy="1651000"/>
          </a:xfrm>
          <a:prstGeom prst="rect">
            <a:avLst/>
          </a:prstGeom>
          <a:noFill/>
          <a:extLst>
            <a:ext uri="{909E8E84-426E-40DD-AFC4-6F175D3DCCD1}">
              <a14:hiddenFill xmlns:a14="http://schemas.microsoft.com/office/drawing/2010/main">
                <a:solidFill>
                  <a:srgbClr val="FFFFFF"/>
                </a:solidFill>
              </a14:hiddenFill>
            </a:ext>
          </a:extLst>
        </p:spPr>
      </p:pic>
      <p:pic>
        <p:nvPicPr>
          <p:cNvPr id="6149" name="Picture 5" descr="rotaviru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5963" y="3068638"/>
            <a:ext cx="2493962" cy="2036762"/>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fung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8038" y="4076700"/>
            <a:ext cx="1778000" cy="2324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7000">
    <p:push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a:t>Bacteria</a:t>
            </a:r>
            <a:endParaRPr lang="en-US"/>
          </a:p>
        </p:txBody>
      </p:sp>
      <p:sp>
        <p:nvSpPr>
          <p:cNvPr id="7171" name="Rectangle 3"/>
          <p:cNvSpPr>
            <a:spLocks noGrp="1" noChangeArrowheads="1"/>
          </p:cNvSpPr>
          <p:nvPr>
            <p:ph type="body" idx="1"/>
          </p:nvPr>
        </p:nvSpPr>
        <p:spPr/>
        <p:txBody>
          <a:bodyPr/>
          <a:lstStyle/>
          <a:p>
            <a:pPr>
              <a:lnSpc>
                <a:spcPct val="90000"/>
              </a:lnSpc>
            </a:pPr>
            <a:r>
              <a:rPr lang="en-GB" sz="2400"/>
              <a:t>Have three main shapes</a:t>
            </a:r>
          </a:p>
          <a:p>
            <a:pPr>
              <a:lnSpc>
                <a:spcPct val="90000"/>
              </a:lnSpc>
              <a:buFontTx/>
              <a:buNone/>
            </a:pPr>
            <a:endParaRPr lang="en-GB" sz="2400"/>
          </a:p>
          <a:p>
            <a:pPr>
              <a:lnSpc>
                <a:spcPct val="90000"/>
              </a:lnSpc>
              <a:buFontTx/>
              <a:buNone/>
            </a:pPr>
            <a:endParaRPr lang="en-GB" sz="2400"/>
          </a:p>
          <a:p>
            <a:pPr>
              <a:lnSpc>
                <a:spcPct val="90000"/>
              </a:lnSpc>
              <a:buFontTx/>
              <a:buNone/>
            </a:pPr>
            <a:endParaRPr lang="en-GB" sz="2400"/>
          </a:p>
          <a:p>
            <a:pPr>
              <a:lnSpc>
                <a:spcPct val="90000"/>
              </a:lnSpc>
              <a:buFontTx/>
              <a:buNone/>
            </a:pPr>
            <a:endParaRPr lang="en-GB" sz="2400"/>
          </a:p>
          <a:p>
            <a:pPr>
              <a:lnSpc>
                <a:spcPct val="90000"/>
              </a:lnSpc>
              <a:buFontTx/>
              <a:buNone/>
            </a:pPr>
            <a:r>
              <a:rPr lang="en-GB" sz="2400"/>
              <a:t>   spira l(boriella)          little balls(-cocci)     rods (-bacilli)</a:t>
            </a:r>
          </a:p>
          <a:p>
            <a:pPr>
              <a:lnSpc>
                <a:spcPct val="90000"/>
              </a:lnSpc>
              <a:buFontTx/>
              <a:buNone/>
            </a:pPr>
            <a:endParaRPr lang="en-GB" sz="2400"/>
          </a:p>
          <a:p>
            <a:pPr>
              <a:lnSpc>
                <a:spcPct val="90000"/>
              </a:lnSpc>
            </a:pPr>
            <a:r>
              <a:rPr lang="en-GB" sz="2400"/>
              <a:t>Can move about on their own</a:t>
            </a:r>
          </a:p>
          <a:p>
            <a:pPr>
              <a:lnSpc>
                <a:spcPct val="90000"/>
              </a:lnSpc>
              <a:buFontTx/>
              <a:buNone/>
            </a:pPr>
            <a:endParaRPr lang="en-GB" sz="2400"/>
          </a:p>
          <a:p>
            <a:pPr>
              <a:lnSpc>
                <a:spcPct val="90000"/>
              </a:lnSpc>
            </a:pPr>
            <a:r>
              <a:rPr lang="en-GB" sz="2400"/>
              <a:t>Join up together to form chains</a:t>
            </a:r>
          </a:p>
          <a:p>
            <a:pPr>
              <a:lnSpc>
                <a:spcPct val="90000"/>
              </a:lnSpc>
              <a:buFontTx/>
              <a:buNone/>
            </a:pPr>
            <a:r>
              <a:rPr lang="en-GB" sz="2400"/>
              <a:t>	called ‘bio-films’.  As on teeth ! </a:t>
            </a:r>
            <a:endParaRPr lang="en-US" sz="2400"/>
          </a:p>
        </p:txBody>
      </p:sp>
      <p:pic>
        <p:nvPicPr>
          <p:cNvPr id="7172" name="Picture 4" descr="borreliabacter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2133600"/>
            <a:ext cx="1511300" cy="1431925"/>
          </a:xfrm>
          <a:prstGeom prst="rect">
            <a:avLst/>
          </a:prstGeom>
          <a:noFill/>
          <a:extLst>
            <a:ext uri="{909E8E84-426E-40DD-AFC4-6F175D3DCCD1}">
              <a14:hiddenFill xmlns:a14="http://schemas.microsoft.com/office/drawing/2010/main">
                <a:solidFill>
                  <a:srgbClr val="FFFFFF"/>
                </a:solidFill>
              </a14:hiddenFill>
            </a:ext>
          </a:extLst>
        </p:spPr>
      </p:pic>
      <p:pic>
        <p:nvPicPr>
          <p:cNvPr id="7173" name="Picture 5" descr="cocc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2276475"/>
            <a:ext cx="1093788" cy="1212850"/>
          </a:xfrm>
          <a:prstGeom prst="rect">
            <a:avLst/>
          </a:prstGeom>
          <a:noFill/>
          <a:extLst>
            <a:ext uri="{909E8E84-426E-40DD-AFC4-6F175D3DCCD1}">
              <a14:hiddenFill xmlns:a14="http://schemas.microsoft.com/office/drawing/2010/main">
                <a:solidFill>
                  <a:srgbClr val="FFFFFF"/>
                </a:solidFill>
              </a14:hiddenFill>
            </a:ext>
          </a:extLst>
        </p:spPr>
      </p:pic>
      <p:pic>
        <p:nvPicPr>
          <p:cNvPr id="7174" name="Picture 6" descr="Epulopiscium2bactinfishgu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2225" y="2205038"/>
            <a:ext cx="2032000" cy="1346200"/>
          </a:xfrm>
          <a:prstGeom prst="rect">
            <a:avLst/>
          </a:prstGeom>
          <a:noFill/>
          <a:extLst>
            <a:ext uri="{909E8E84-426E-40DD-AFC4-6F175D3DCCD1}">
              <a14:hiddenFill xmlns:a14="http://schemas.microsoft.com/office/drawing/2010/main">
                <a:solidFill>
                  <a:srgbClr val="FFFFFF"/>
                </a:solidFill>
              </a14:hiddenFill>
            </a:ext>
          </a:extLst>
        </p:spPr>
      </p:pic>
      <p:pic>
        <p:nvPicPr>
          <p:cNvPr id="7175" name="Picture 7" descr="bacteriaonthemov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92725" y="4149725"/>
            <a:ext cx="2540000" cy="1003300"/>
          </a:xfrm>
          <a:prstGeom prst="rect">
            <a:avLst/>
          </a:prstGeom>
          <a:noFill/>
          <a:extLst>
            <a:ext uri="{909E8E84-426E-40DD-AFC4-6F175D3DCCD1}">
              <a14:hiddenFill xmlns:a14="http://schemas.microsoft.com/office/drawing/2010/main">
                <a:solidFill>
                  <a:srgbClr val="FFFFFF"/>
                </a:solidFill>
              </a14:hiddenFill>
            </a:ext>
          </a:extLst>
        </p:spPr>
      </p:pic>
      <p:pic>
        <p:nvPicPr>
          <p:cNvPr id="7176" name="Picture 8" descr="bacteriabiofil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7400" y="5300663"/>
            <a:ext cx="1849438" cy="9064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7000">
    <p:push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a:t>What can bacteria do ?</a:t>
            </a:r>
            <a:endParaRPr lang="en-US"/>
          </a:p>
        </p:txBody>
      </p:sp>
      <p:sp>
        <p:nvSpPr>
          <p:cNvPr id="8195" name="Rectangle 3"/>
          <p:cNvSpPr>
            <a:spLocks noGrp="1" noChangeArrowheads="1"/>
          </p:cNvSpPr>
          <p:nvPr>
            <p:ph type="body" idx="1"/>
          </p:nvPr>
        </p:nvSpPr>
        <p:spPr/>
        <p:txBody>
          <a:bodyPr/>
          <a:lstStyle/>
          <a:p>
            <a:pPr>
              <a:lnSpc>
                <a:spcPct val="90000"/>
              </a:lnSpc>
              <a:buFontTx/>
              <a:buNone/>
            </a:pPr>
            <a:r>
              <a:rPr lang="en-GB" sz="2800">
                <a:hlinkClick r:id="rId2"/>
              </a:rPr>
              <a:t>Bacteria in the Cafeteria</a:t>
            </a:r>
            <a:r>
              <a:rPr lang="en-GB" sz="2800"/>
              <a:t> - lets find out using this webpage.</a:t>
            </a:r>
          </a:p>
          <a:p>
            <a:pPr>
              <a:lnSpc>
                <a:spcPct val="90000"/>
              </a:lnSpc>
              <a:buFontTx/>
              <a:buNone/>
            </a:pPr>
            <a:endParaRPr lang="en-GB" sz="2800"/>
          </a:p>
          <a:p>
            <a:pPr>
              <a:lnSpc>
                <a:spcPct val="90000"/>
              </a:lnSpc>
              <a:buFontTx/>
              <a:buNone/>
            </a:pPr>
            <a:endParaRPr lang="en-GB" sz="2800"/>
          </a:p>
          <a:p>
            <a:pPr>
              <a:lnSpc>
                <a:spcPct val="90000"/>
              </a:lnSpc>
              <a:buFontTx/>
              <a:buNone/>
            </a:pPr>
            <a:r>
              <a:rPr lang="en-GB" sz="2800"/>
              <a:t>We have learnt that bacteria do many good things, such as decompose waste and give texture and flavour to food.  However, they can also cause illness.  They give off oxygen when they ‘eat’.  Half of all the oxygen in the world, comes from bacteria. </a:t>
            </a:r>
          </a:p>
        </p:txBody>
      </p:sp>
    </p:spTree>
  </p:cSld>
  <p:clrMapOvr>
    <a:masterClrMapping/>
  </p:clrMapOvr>
  <p:transition advTm="7000">
    <p:push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a:t>Virus</a:t>
            </a:r>
            <a:endParaRPr lang="en-US"/>
          </a:p>
        </p:txBody>
      </p:sp>
      <p:sp>
        <p:nvSpPr>
          <p:cNvPr id="9219" name="Rectangle 3"/>
          <p:cNvSpPr>
            <a:spLocks noGrp="1" noChangeArrowheads="1"/>
          </p:cNvSpPr>
          <p:nvPr>
            <p:ph type="body" idx="1"/>
          </p:nvPr>
        </p:nvSpPr>
        <p:spPr/>
        <p:txBody>
          <a:bodyPr/>
          <a:lstStyle/>
          <a:p>
            <a:pPr>
              <a:buFontTx/>
              <a:buNone/>
            </a:pPr>
            <a:r>
              <a:rPr lang="en-GB" sz="2800"/>
              <a:t>Come in 1000s of different shapes and sizes. </a:t>
            </a:r>
            <a:endParaRPr lang="en-US" sz="2800"/>
          </a:p>
          <a:p>
            <a:pPr>
              <a:buFontTx/>
              <a:buNone/>
            </a:pPr>
            <a:endParaRPr lang="en-GB" sz="2800"/>
          </a:p>
          <a:p>
            <a:pPr>
              <a:buFontTx/>
              <a:buNone/>
            </a:pPr>
            <a:endParaRPr lang="en-GB"/>
          </a:p>
          <a:p>
            <a:pPr>
              <a:buFontTx/>
              <a:buNone/>
            </a:pPr>
            <a:endParaRPr lang="en-GB" sz="2800"/>
          </a:p>
          <a:p>
            <a:pPr>
              <a:buFontTx/>
              <a:buNone/>
            </a:pPr>
            <a:endParaRPr lang="en-GB" sz="2800"/>
          </a:p>
          <a:p>
            <a:pPr>
              <a:buFontTx/>
              <a:buNone/>
            </a:pPr>
            <a:r>
              <a:rPr lang="en-GB" sz="2800"/>
              <a:t>They hang about waiting to meet a ‘host’ which they then invade, hijacking the host’s cells.  Beware the air you breathe and door handles !</a:t>
            </a:r>
            <a:endParaRPr lang="en-US" sz="2800"/>
          </a:p>
        </p:txBody>
      </p:sp>
      <p:pic>
        <p:nvPicPr>
          <p:cNvPr id="9220" name="Picture 4" descr="cowpeaviru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 y="2708275"/>
            <a:ext cx="1047750" cy="1009650"/>
          </a:xfrm>
          <a:prstGeom prst="rect">
            <a:avLst/>
          </a:prstGeom>
          <a:noFill/>
          <a:extLst>
            <a:ext uri="{909E8E84-426E-40DD-AFC4-6F175D3DCCD1}">
              <a14:hiddenFill xmlns:a14="http://schemas.microsoft.com/office/drawing/2010/main">
                <a:solidFill>
                  <a:srgbClr val="FFFFFF"/>
                </a:solidFill>
              </a14:hiddenFill>
            </a:ext>
          </a:extLst>
        </p:spPr>
      </p:pic>
      <p:pic>
        <p:nvPicPr>
          <p:cNvPr id="9221" name="Picture 5" descr="Ebol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313" y="2852738"/>
            <a:ext cx="1190625" cy="790575"/>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influenza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7538" y="2636838"/>
            <a:ext cx="1190625" cy="1066800"/>
          </a:xfrm>
          <a:prstGeom prst="rect">
            <a:avLst/>
          </a:prstGeom>
          <a:noFill/>
          <a:extLst>
            <a:ext uri="{909E8E84-426E-40DD-AFC4-6F175D3DCCD1}">
              <a14:hiddenFill xmlns:a14="http://schemas.microsoft.com/office/drawing/2010/main">
                <a:solidFill>
                  <a:srgbClr val="FFFFFF"/>
                </a:solidFill>
              </a14:hiddenFill>
            </a:ext>
          </a:extLst>
        </p:spPr>
      </p:pic>
      <p:pic>
        <p:nvPicPr>
          <p:cNvPr id="9223" name="Picture 7" descr="rotaviru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72225" y="2708275"/>
            <a:ext cx="1247775" cy="10191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7000">
    <p:push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a:t>Fungi</a:t>
            </a:r>
            <a:endParaRPr lang="en-US"/>
          </a:p>
        </p:txBody>
      </p:sp>
      <p:sp>
        <p:nvSpPr>
          <p:cNvPr id="10243" name="Rectangle 3"/>
          <p:cNvSpPr>
            <a:spLocks noGrp="1" noChangeArrowheads="1"/>
          </p:cNvSpPr>
          <p:nvPr>
            <p:ph type="body" idx="1"/>
          </p:nvPr>
        </p:nvSpPr>
        <p:spPr/>
        <p:txBody>
          <a:bodyPr/>
          <a:lstStyle/>
          <a:p>
            <a:pPr>
              <a:lnSpc>
                <a:spcPct val="90000"/>
              </a:lnSpc>
              <a:buFontTx/>
              <a:buNone/>
            </a:pPr>
            <a:r>
              <a:rPr lang="en-GB" sz="2800"/>
              <a:t>Not just mushrooms</a:t>
            </a:r>
            <a:r>
              <a:rPr lang="en-GB"/>
              <a:t> – </a:t>
            </a:r>
          </a:p>
          <a:p>
            <a:pPr>
              <a:lnSpc>
                <a:spcPct val="90000"/>
              </a:lnSpc>
              <a:buFontTx/>
              <a:buNone/>
            </a:pPr>
            <a:endParaRPr lang="en-GB"/>
          </a:p>
          <a:p>
            <a:pPr>
              <a:lnSpc>
                <a:spcPct val="90000"/>
              </a:lnSpc>
              <a:buFontTx/>
              <a:buNone/>
            </a:pPr>
            <a:endParaRPr lang="en-GB"/>
          </a:p>
          <a:p>
            <a:pPr>
              <a:lnSpc>
                <a:spcPct val="90000"/>
              </a:lnSpc>
              <a:buFontTx/>
              <a:buNone/>
            </a:pPr>
            <a:endParaRPr lang="en-GB"/>
          </a:p>
          <a:p>
            <a:pPr>
              <a:lnSpc>
                <a:spcPct val="90000"/>
              </a:lnSpc>
              <a:buFontTx/>
              <a:buNone/>
            </a:pPr>
            <a:endParaRPr lang="en-GB" sz="2800"/>
          </a:p>
          <a:p>
            <a:pPr>
              <a:lnSpc>
                <a:spcPct val="90000"/>
              </a:lnSpc>
              <a:buFontTx/>
              <a:buNone/>
            </a:pPr>
            <a:r>
              <a:rPr lang="en-GB" sz="2800"/>
              <a:t>athlete’s foot, penicillin, and yeast.</a:t>
            </a:r>
          </a:p>
          <a:p>
            <a:pPr>
              <a:lnSpc>
                <a:spcPct val="90000"/>
              </a:lnSpc>
              <a:buFontTx/>
              <a:buNone/>
            </a:pPr>
            <a:endParaRPr lang="en-GB" sz="2800"/>
          </a:p>
          <a:p>
            <a:pPr>
              <a:lnSpc>
                <a:spcPct val="90000"/>
              </a:lnSpc>
              <a:buFontTx/>
              <a:buNone/>
            </a:pPr>
            <a:r>
              <a:rPr lang="en-GB" sz="2800"/>
              <a:t>Yeast is used in bread making, </a:t>
            </a:r>
          </a:p>
          <a:p>
            <a:pPr>
              <a:lnSpc>
                <a:spcPct val="90000"/>
              </a:lnSpc>
              <a:buFontTx/>
              <a:buNone/>
            </a:pPr>
            <a:r>
              <a:rPr lang="en-GB" sz="2800"/>
              <a:t>and brewing</a:t>
            </a:r>
            <a:endParaRPr lang="en-US" sz="2800"/>
          </a:p>
        </p:txBody>
      </p:sp>
      <p:pic>
        <p:nvPicPr>
          <p:cNvPr id="10244" name="Picture 4" descr="fung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2205038"/>
            <a:ext cx="2328863" cy="1782762"/>
          </a:xfrm>
          <a:prstGeom prst="rect">
            <a:avLst/>
          </a:prstGeom>
          <a:noFill/>
          <a:extLst>
            <a:ext uri="{909E8E84-426E-40DD-AFC4-6F175D3DCCD1}">
              <a14:hiddenFill xmlns:a14="http://schemas.microsoft.com/office/drawing/2010/main">
                <a:solidFill>
                  <a:srgbClr val="FFFFFF"/>
                </a:solidFill>
              </a14:hiddenFill>
            </a:ext>
          </a:extLst>
        </p:spPr>
      </p:pic>
      <p:pic>
        <p:nvPicPr>
          <p:cNvPr id="10245" name="Picture 5" descr="penicill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725" y="2060575"/>
            <a:ext cx="2436813" cy="1949450"/>
          </a:xfrm>
          <a:prstGeom prst="rect">
            <a:avLst/>
          </a:prstGeom>
          <a:noFill/>
          <a:extLst>
            <a:ext uri="{909E8E84-426E-40DD-AFC4-6F175D3DCCD1}">
              <a14:hiddenFill xmlns:a14="http://schemas.microsoft.com/office/drawing/2010/main">
                <a:solidFill>
                  <a:srgbClr val="FFFFFF"/>
                </a:solidFill>
              </a14:hiddenFill>
            </a:ext>
          </a:extLst>
        </p:spPr>
      </p:pic>
      <p:pic>
        <p:nvPicPr>
          <p:cNvPr id="10247" name="Picture 7" descr="yeast-fung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27763" y="4221163"/>
            <a:ext cx="2389187" cy="21494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7000">
    <p:push dir="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130</TotalTime>
  <Words>515</Words>
  <Application>Microsoft Office PowerPoint</Application>
  <PresentationFormat>On-screen Show (4:3)</PresentationFormat>
  <Paragraphs>82</Paragraphs>
  <Slides>13</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13</vt:i4>
      </vt:variant>
    </vt:vector>
  </HeadingPairs>
  <TitlesOfParts>
    <vt:vector size="15" baseType="lpstr">
      <vt:lpstr>Arial</vt:lpstr>
      <vt:lpstr>Default Design</vt:lpstr>
      <vt:lpstr>MICROBES</vt:lpstr>
      <vt:lpstr>Microbes</vt:lpstr>
      <vt:lpstr>What do Microbes look like ?</vt:lpstr>
      <vt:lpstr>Microbes exist in huge numbers</vt:lpstr>
      <vt:lpstr>Microbes – three types</vt:lpstr>
      <vt:lpstr>Bacteria</vt:lpstr>
      <vt:lpstr>What can bacteria do ?</vt:lpstr>
      <vt:lpstr>Virus</vt:lpstr>
      <vt:lpstr>Fungi</vt:lpstr>
      <vt:lpstr>Algae are also Microbes</vt:lpstr>
      <vt:lpstr>Microbes live among us</vt:lpstr>
      <vt:lpstr>And finally</vt:lpstr>
      <vt:lpstr>To find out more </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MICROBES</dc:title>
  <dc:creator> </dc:creator>
  <cp:lastModifiedBy>Teacher E-Solutions</cp:lastModifiedBy>
  <cp:revision>10</cp:revision>
  <dcterms:created xsi:type="dcterms:W3CDTF">2005-11-20T15:07:43Z</dcterms:created>
  <dcterms:modified xsi:type="dcterms:W3CDTF">2019-01-18T17:19:53Z</dcterms:modified>
</cp:coreProperties>
</file>