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3" r:id="rId18"/>
    <p:sldId id="272"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672"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1986" name="Group 2"/>
          <p:cNvGrpSpPr>
            <a:grpSpLocks/>
          </p:cNvGrpSpPr>
          <p:nvPr/>
        </p:nvGrpSpPr>
        <p:grpSpPr bwMode="auto">
          <a:xfrm>
            <a:off x="-6350" y="20638"/>
            <a:ext cx="9144000" cy="6858000"/>
            <a:chOff x="0" y="0"/>
            <a:chExt cx="5760" cy="4320"/>
          </a:xfrm>
        </p:grpSpPr>
        <p:sp>
          <p:nvSpPr>
            <p:cNvPr id="41987"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88"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989" name="Freeform 5"/>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1990" name="Group 6"/>
          <p:cNvGrpSpPr>
            <a:grpSpLocks/>
          </p:cNvGrpSpPr>
          <p:nvPr/>
        </p:nvGrpSpPr>
        <p:grpSpPr bwMode="auto">
          <a:xfrm>
            <a:off x="-1588" y="6034088"/>
            <a:ext cx="7845426" cy="850900"/>
            <a:chOff x="0" y="3792"/>
            <a:chExt cx="4942" cy="536"/>
          </a:xfrm>
        </p:grpSpPr>
        <p:sp>
          <p:nvSpPr>
            <p:cNvPr id="41991"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1992" name="Group 8"/>
            <p:cNvGrpSpPr>
              <a:grpSpLocks/>
            </p:cNvGrpSpPr>
            <p:nvPr userDrawn="1"/>
          </p:nvGrpSpPr>
          <p:grpSpPr bwMode="auto">
            <a:xfrm>
              <a:off x="2486" y="3792"/>
              <a:ext cx="2456" cy="536"/>
              <a:chOff x="2486" y="3792"/>
              <a:chExt cx="2456" cy="536"/>
            </a:xfrm>
          </p:grpSpPr>
          <p:sp>
            <p:nvSpPr>
              <p:cNvPr id="41993"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4"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5"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6"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7"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998"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999" name="Group 15"/>
          <p:cNvGrpSpPr>
            <a:grpSpLocks/>
          </p:cNvGrpSpPr>
          <p:nvPr/>
        </p:nvGrpSpPr>
        <p:grpSpPr bwMode="auto">
          <a:xfrm>
            <a:off x="627063" y="6021388"/>
            <a:ext cx="5684837" cy="849312"/>
            <a:chOff x="395" y="3793"/>
            <a:chExt cx="3581" cy="535"/>
          </a:xfrm>
        </p:grpSpPr>
        <p:sp>
          <p:nvSpPr>
            <p:cNvPr id="42000" name="Freeform 16"/>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01"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02"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03"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04" name="Freeform 20"/>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05" name="Freeform 21"/>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2006" name="Rectangle 22"/>
          <p:cNvSpPr>
            <a:spLocks noGrp="1" noChangeArrowheads="1"/>
          </p:cNvSpPr>
          <p:nvPr>
            <p:ph type="ctrTitle" sz="quarter"/>
          </p:nvPr>
        </p:nvSpPr>
        <p:spPr>
          <a:xfrm>
            <a:off x="457200" y="1447800"/>
            <a:ext cx="8229600" cy="1736725"/>
          </a:xfrm>
        </p:spPr>
        <p:txBody>
          <a:bodyPr/>
          <a:lstStyle>
            <a:lvl1pPr>
              <a:defRPr sz="4400"/>
            </a:lvl1pPr>
          </a:lstStyle>
          <a:p>
            <a:pPr lvl="0"/>
            <a:r>
              <a:rPr lang="en-US" noProof="0" smtClean="0"/>
              <a:t>Click to edit Master title style</a:t>
            </a:r>
          </a:p>
        </p:txBody>
      </p:sp>
      <p:sp>
        <p:nvSpPr>
          <p:cNvPr id="4200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noProof="0" smtClean="0"/>
              <a:t>Click to edit Master subtitle style</a:t>
            </a:r>
          </a:p>
        </p:txBody>
      </p:sp>
      <p:sp>
        <p:nvSpPr>
          <p:cNvPr id="42008" name="Rectangle 24"/>
          <p:cNvSpPr>
            <a:spLocks noGrp="1" noChangeArrowheads="1"/>
          </p:cNvSpPr>
          <p:nvPr>
            <p:ph type="dt" sz="quarter" idx="2"/>
          </p:nvPr>
        </p:nvSpPr>
        <p:spPr/>
        <p:txBody>
          <a:bodyPr/>
          <a:lstStyle>
            <a:lvl1pPr>
              <a:defRPr/>
            </a:lvl1pPr>
          </a:lstStyle>
          <a:p>
            <a:endParaRPr lang="en-US"/>
          </a:p>
        </p:txBody>
      </p:sp>
      <p:sp>
        <p:nvSpPr>
          <p:cNvPr id="42009" name="Rectangle 25"/>
          <p:cNvSpPr>
            <a:spLocks noGrp="1" noChangeArrowheads="1"/>
          </p:cNvSpPr>
          <p:nvPr>
            <p:ph type="sldNum" sz="quarter" idx="4"/>
          </p:nvPr>
        </p:nvSpPr>
        <p:spPr/>
        <p:txBody>
          <a:bodyPr/>
          <a:lstStyle>
            <a:lvl1pPr>
              <a:defRPr/>
            </a:lvl1pPr>
          </a:lstStyle>
          <a:p>
            <a:fld id="{0E065043-4502-448F-8A25-C03755BA9866}" type="slidenum">
              <a:rPr lang="en-US"/>
              <a:pPr/>
              <a:t>‹#›</a:t>
            </a:fld>
            <a:endParaRPr lang="en-US"/>
          </a:p>
        </p:txBody>
      </p:sp>
      <p:sp>
        <p:nvSpPr>
          <p:cNvPr id="42010" name="Rectangle 26"/>
          <p:cNvSpPr>
            <a:spLocks noGrp="1" noChangeArrowheads="1"/>
          </p:cNvSpPr>
          <p:nvPr>
            <p:ph type="ftr" sz="quarter" idx="3"/>
          </p:nvPr>
        </p:nvSpPr>
        <p:spPr/>
        <p:txBody>
          <a:bodyPr/>
          <a:lstStyle>
            <a:lvl1pPr>
              <a:defRPr/>
            </a:lvl1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7" grpId="0" build="p">
        <p:tmplLst>
          <p:tmpl lvl="1">
            <p:tnLst>
              <p:par>
                <p:cTn presetID="1" presetClass="entr" presetSubtype="0" fill="hold" nodeType="clickEffect">
                  <p:stCondLst>
                    <p:cond delay="0"/>
                  </p:stCondLst>
                  <p:childTnLst>
                    <p:set>
                      <p:cBhvr>
                        <p:cTn dur="1" fill="hold">
                          <p:stCondLst>
                            <p:cond delay="0"/>
                          </p:stCondLst>
                        </p:cTn>
                        <p:tgtEl>
                          <p:spTgt spid="42007"/>
                        </p:tgtEl>
                        <p:attrNameLst>
                          <p:attrName>style.visibility</p:attrName>
                        </p:attrNameLst>
                      </p:cBhvr>
                      <p:to>
                        <p:strVal val="visible"/>
                      </p:to>
                    </p:se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19B391-8299-4FDF-8ACA-B4B4BD45DA4B}" type="slidenum">
              <a:rPr lang="en-US"/>
              <a:pPr/>
              <a:t>‹#›</a:t>
            </a:fld>
            <a:endParaRPr lang="en-US"/>
          </a:p>
        </p:txBody>
      </p:sp>
    </p:spTree>
    <p:extLst>
      <p:ext uri="{BB962C8B-B14F-4D97-AF65-F5344CB8AC3E}">
        <p14:creationId xmlns:p14="http://schemas.microsoft.com/office/powerpoint/2010/main" val="10526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70DA4C-51D4-4E81-B2E3-D3A9D24C92B6}" type="slidenum">
              <a:rPr lang="en-US"/>
              <a:pPr/>
              <a:t>‹#›</a:t>
            </a:fld>
            <a:endParaRPr lang="en-US"/>
          </a:p>
        </p:txBody>
      </p:sp>
    </p:spTree>
    <p:extLst>
      <p:ext uri="{BB962C8B-B14F-4D97-AF65-F5344CB8AC3E}">
        <p14:creationId xmlns:p14="http://schemas.microsoft.com/office/powerpoint/2010/main" val="2598191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989698-7105-4F7D-BADF-71195BD8D78F}" type="slidenum">
              <a:rPr lang="en-US"/>
              <a:pPr/>
              <a:t>‹#›</a:t>
            </a:fld>
            <a:endParaRPr lang="en-US"/>
          </a:p>
        </p:txBody>
      </p:sp>
    </p:spTree>
    <p:extLst>
      <p:ext uri="{BB962C8B-B14F-4D97-AF65-F5344CB8AC3E}">
        <p14:creationId xmlns:p14="http://schemas.microsoft.com/office/powerpoint/2010/main" val="151053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FC6433-277A-47E5-9555-4DD23F7A6D64}" type="slidenum">
              <a:rPr lang="en-US"/>
              <a:pPr/>
              <a:t>‹#›</a:t>
            </a:fld>
            <a:endParaRPr lang="en-US"/>
          </a:p>
        </p:txBody>
      </p:sp>
    </p:spTree>
    <p:extLst>
      <p:ext uri="{BB962C8B-B14F-4D97-AF65-F5344CB8AC3E}">
        <p14:creationId xmlns:p14="http://schemas.microsoft.com/office/powerpoint/2010/main" val="2746621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C2F9AF-227A-4F58-A752-77CE3AC9F7DD}" type="slidenum">
              <a:rPr lang="en-US"/>
              <a:pPr/>
              <a:t>‹#›</a:t>
            </a:fld>
            <a:endParaRPr lang="en-US"/>
          </a:p>
        </p:txBody>
      </p:sp>
    </p:spTree>
    <p:extLst>
      <p:ext uri="{BB962C8B-B14F-4D97-AF65-F5344CB8AC3E}">
        <p14:creationId xmlns:p14="http://schemas.microsoft.com/office/powerpoint/2010/main" val="4087820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1184421-5145-433F-9617-DFED34E429DA}" type="slidenum">
              <a:rPr lang="en-US"/>
              <a:pPr/>
              <a:t>‹#›</a:t>
            </a:fld>
            <a:endParaRPr lang="en-US"/>
          </a:p>
        </p:txBody>
      </p:sp>
    </p:spTree>
    <p:extLst>
      <p:ext uri="{BB962C8B-B14F-4D97-AF65-F5344CB8AC3E}">
        <p14:creationId xmlns:p14="http://schemas.microsoft.com/office/powerpoint/2010/main" val="628517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A1F8E2E-857C-4282-A1C3-A8CF8C60F983}" type="slidenum">
              <a:rPr lang="en-US"/>
              <a:pPr/>
              <a:t>‹#›</a:t>
            </a:fld>
            <a:endParaRPr lang="en-US"/>
          </a:p>
        </p:txBody>
      </p:sp>
    </p:spTree>
    <p:extLst>
      <p:ext uri="{BB962C8B-B14F-4D97-AF65-F5344CB8AC3E}">
        <p14:creationId xmlns:p14="http://schemas.microsoft.com/office/powerpoint/2010/main" val="2023244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9AE86B2-3D3A-470F-AE52-4F0DC725E198}" type="slidenum">
              <a:rPr lang="en-US"/>
              <a:pPr/>
              <a:t>‹#›</a:t>
            </a:fld>
            <a:endParaRPr lang="en-US"/>
          </a:p>
        </p:txBody>
      </p:sp>
    </p:spTree>
    <p:extLst>
      <p:ext uri="{BB962C8B-B14F-4D97-AF65-F5344CB8AC3E}">
        <p14:creationId xmlns:p14="http://schemas.microsoft.com/office/powerpoint/2010/main" val="54368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0C6E33-4F71-47CE-8624-52B7B00348A5}" type="slidenum">
              <a:rPr lang="en-US"/>
              <a:pPr/>
              <a:t>‹#›</a:t>
            </a:fld>
            <a:endParaRPr lang="en-US"/>
          </a:p>
        </p:txBody>
      </p:sp>
    </p:spTree>
    <p:extLst>
      <p:ext uri="{BB962C8B-B14F-4D97-AF65-F5344CB8AC3E}">
        <p14:creationId xmlns:p14="http://schemas.microsoft.com/office/powerpoint/2010/main" val="133788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05BB546-632A-4E54-B5D8-4DC5D457BD19}" type="slidenum">
              <a:rPr lang="en-US"/>
              <a:pPr/>
              <a:t>‹#›</a:t>
            </a:fld>
            <a:endParaRPr lang="en-US"/>
          </a:p>
        </p:txBody>
      </p:sp>
    </p:spTree>
    <p:extLst>
      <p:ext uri="{BB962C8B-B14F-4D97-AF65-F5344CB8AC3E}">
        <p14:creationId xmlns:p14="http://schemas.microsoft.com/office/powerpoint/2010/main" val="555880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40962" name="Group 2"/>
          <p:cNvGrpSpPr>
            <a:grpSpLocks/>
          </p:cNvGrpSpPr>
          <p:nvPr/>
        </p:nvGrpSpPr>
        <p:grpSpPr bwMode="auto">
          <a:xfrm>
            <a:off x="0" y="0"/>
            <a:ext cx="9144000" cy="6858000"/>
            <a:chOff x="0" y="0"/>
            <a:chExt cx="5760" cy="4320"/>
          </a:xfrm>
        </p:grpSpPr>
        <p:sp>
          <p:nvSpPr>
            <p:cNvPr id="40963"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4"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0965" name="Freeform 5"/>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0966" name="Group 6"/>
          <p:cNvGrpSpPr>
            <a:grpSpLocks/>
          </p:cNvGrpSpPr>
          <p:nvPr/>
        </p:nvGrpSpPr>
        <p:grpSpPr bwMode="auto">
          <a:xfrm>
            <a:off x="0" y="6019800"/>
            <a:ext cx="7848600" cy="857250"/>
            <a:chOff x="0" y="3792"/>
            <a:chExt cx="4944" cy="540"/>
          </a:xfrm>
        </p:grpSpPr>
        <p:sp>
          <p:nvSpPr>
            <p:cNvPr id="40967"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0968" name="Group 8"/>
            <p:cNvGrpSpPr>
              <a:grpSpLocks/>
            </p:cNvGrpSpPr>
            <p:nvPr userDrawn="1"/>
          </p:nvGrpSpPr>
          <p:grpSpPr bwMode="auto">
            <a:xfrm>
              <a:off x="2486" y="3792"/>
              <a:ext cx="2458" cy="540"/>
              <a:chOff x="2486" y="3792"/>
              <a:chExt cx="2458" cy="540"/>
            </a:xfrm>
          </p:grpSpPr>
          <p:sp>
            <p:nvSpPr>
              <p:cNvPr id="40969"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0"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1"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2"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3"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0974"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0975" name="Group 15"/>
          <p:cNvGrpSpPr>
            <a:grpSpLocks/>
          </p:cNvGrpSpPr>
          <p:nvPr/>
        </p:nvGrpSpPr>
        <p:grpSpPr bwMode="auto">
          <a:xfrm>
            <a:off x="627063" y="6021388"/>
            <a:ext cx="5684837" cy="849312"/>
            <a:chOff x="395" y="3793"/>
            <a:chExt cx="3581" cy="535"/>
          </a:xfrm>
        </p:grpSpPr>
        <p:sp>
          <p:nvSpPr>
            <p:cNvPr id="40976" name="Freeform 16"/>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7"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8"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9"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0" name="Freeform 20"/>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1" name="Freeform 21"/>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0982"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83"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84"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40985"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40986"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904F194B-5512-4555-92C9-D2A66FB40167}"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3" grpId="0" build="p">
        <p:tmplLst>
          <p:tmpl lvl="1">
            <p:tnLst>
              <p:par>
                <p:cTn presetID="1" presetClass="entr" presetSubtype="0" fill="hold" nodeType="clickEffect">
                  <p:stCondLst>
                    <p:cond delay="0"/>
                  </p:stCondLst>
                  <p:childTnLst>
                    <p:set>
                      <p:cBhvr>
                        <p:cTn dur="1" fill="hold">
                          <p:stCondLst>
                            <p:cond delay="0"/>
                          </p:stCondLst>
                        </p:cTn>
                        <p:tgtEl>
                          <p:spTgt spid="4098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098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098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098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0983"/>
                        </p:tgtEl>
                        <p:attrNameLst>
                          <p:attrName>style.visibility</p:attrName>
                        </p:attrNameLst>
                      </p:cBhvr>
                      <p:to>
                        <p:strVal val="visible"/>
                      </p:to>
                    </p:set>
                  </p:childTnLst>
                </p:cTn>
              </p:par>
            </p:tnLst>
          </p:tmpl>
        </p:tmplLst>
      </p:bldP>
    </p:bldLst>
  </p:timing>
  <p:txStyles>
    <p:titleStyle>
      <a:lvl1pPr algn="ctr" rtl="0" fontAlgn="base">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sz="8800"/>
              <a:t>Mountains</a:t>
            </a:r>
            <a:endParaRPr lang="en-US" sz="8800"/>
          </a:p>
        </p:txBody>
      </p:sp>
      <p:sp>
        <p:nvSpPr>
          <p:cNvPr id="2051" name="Rectangle 3"/>
          <p:cNvSpPr>
            <a:spLocks noGrp="1" noChangeArrowheads="1"/>
          </p:cNvSpPr>
          <p:nvPr>
            <p:ph type="subTitle" idx="1"/>
          </p:nvPr>
        </p:nvSpPr>
        <p:spPr/>
        <p:txBody>
          <a:bodyPr/>
          <a:lstStyle/>
          <a:p>
            <a:r>
              <a:rPr lang="en-GB"/>
              <a:t>An Introduction</a:t>
            </a:r>
            <a:endParaRPr lang="en-US"/>
          </a:p>
        </p:txBody>
      </p:sp>
      <p:pic>
        <p:nvPicPr>
          <p:cNvPr id="2054" name="Picture 6" descr="MMj0354669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00113" y="5300663"/>
            <a:ext cx="600075" cy="99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205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t>The Eiger - Swiss Alps.</a:t>
            </a:r>
            <a:endParaRPr lang="en-US"/>
          </a:p>
        </p:txBody>
      </p:sp>
      <p:sp>
        <p:nvSpPr>
          <p:cNvPr id="21507" name="Rectangle 3"/>
          <p:cNvSpPr>
            <a:spLocks noGrp="1" noChangeArrowheads="1"/>
          </p:cNvSpPr>
          <p:nvPr>
            <p:ph type="body" idx="1"/>
          </p:nvPr>
        </p:nvSpPr>
        <p:spPr>
          <a:xfrm>
            <a:off x="457200" y="1600200"/>
            <a:ext cx="3827463" cy="44958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spcBef>
                <a:spcPct val="60000"/>
              </a:spcBef>
            </a:pPr>
            <a:r>
              <a:rPr lang="en-GB" sz="2200"/>
              <a:t>At 3970m, one of Europe’s most fearsome</a:t>
            </a:r>
          </a:p>
          <a:p>
            <a:pPr>
              <a:spcBef>
                <a:spcPct val="60000"/>
              </a:spcBef>
            </a:pPr>
            <a:r>
              <a:rPr lang="en-GB" sz="2200"/>
              <a:t>Peaks – extremely difficult to climb.</a:t>
            </a:r>
          </a:p>
          <a:p>
            <a:pPr>
              <a:spcBef>
                <a:spcPct val="60000"/>
              </a:spcBef>
            </a:pPr>
            <a:r>
              <a:rPr lang="en-GB" sz="2200"/>
              <a:t>Its name means‘Ogre’, and it has a severely towering North face. </a:t>
            </a:r>
          </a:p>
          <a:p>
            <a:pPr>
              <a:spcBef>
                <a:spcPct val="60000"/>
              </a:spcBef>
            </a:pPr>
            <a:r>
              <a:rPr lang="en-GB" sz="2200"/>
              <a:t>Has claimed the lives of many Climbers.</a:t>
            </a:r>
            <a:endParaRPr lang="en-US" sz="2200"/>
          </a:p>
        </p:txBody>
      </p:sp>
      <p:pic>
        <p:nvPicPr>
          <p:cNvPr id="21508" name="Picture 4" descr="eige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3550" y="1700213"/>
            <a:ext cx="4762500" cy="3028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mounta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404813"/>
            <a:ext cx="3511550" cy="3521075"/>
          </a:xfrm>
          <a:prstGeom prst="rect">
            <a:avLst/>
          </a:prstGeom>
          <a:noFill/>
          <a:extLst>
            <a:ext uri="{909E8E84-426E-40DD-AFC4-6F175D3DCCD1}">
              <a14:hiddenFill xmlns:a14="http://schemas.microsoft.com/office/drawing/2010/main">
                <a:solidFill>
                  <a:srgbClr val="FFFFFF"/>
                </a:solidFill>
              </a14:hiddenFill>
            </a:ext>
          </a:extLst>
        </p:spPr>
      </p:pic>
      <p:pic>
        <p:nvPicPr>
          <p:cNvPr id="22533" name="Picture 5" descr="montblan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997200"/>
            <a:ext cx="4319587" cy="2886075"/>
          </a:xfrm>
          <a:prstGeom prst="rect">
            <a:avLst/>
          </a:prstGeom>
          <a:noFill/>
          <a:extLst>
            <a:ext uri="{909E8E84-426E-40DD-AFC4-6F175D3DCCD1}">
              <a14:hiddenFill xmlns:a14="http://schemas.microsoft.com/office/drawing/2010/main">
                <a:solidFill>
                  <a:srgbClr val="FFFFFF"/>
                </a:solidFill>
              </a14:hiddenFill>
            </a:ext>
          </a:extLst>
        </p:spPr>
      </p:pic>
      <p:sp>
        <p:nvSpPr>
          <p:cNvPr id="22534" name="Text Box 6"/>
          <p:cNvSpPr txBox="1">
            <a:spLocks noChangeArrowheads="1"/>
          </p:cNvSpPr>
          <p:nvPr/>
        </p:nvSpPr>
        <p:spPr bwMode="auto">
          <a:xfrm>
            <a:off x="323850" y="992188"/>
            <a:ext cx="4679950" cy="18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sz="1900"/>
              <a:t>The Matterhorn to the right (4476m) and Mont Blanc below (4807m) both part of the range of mountains called the Alps which runs across Europe.</a:t>
            </a:r>
          </a:p>
          <a:p>
            <a:pPr eaLnBrk="1" hangingPunct="1"/>
            <a:r>
              <a:rPr lang="en-GB" sz="1900"/>
              <a:t>M.Blanc is the highest peak in the Range. The Matterhorn was the focus</a:t>
            </a:r>
            <a:endParaRPr lang="en-US" sz="1900"/>
          </a:p>
        </p:txBody>
      </p:sp>
      <p:sp>
        <p:nvSpPr>
          <p:cNvPr id="22535" name="Text Box 7"/>
          <p:cNvSpPr txBox="1">
            <a:spLocks noChangeArrowheads="1"/>
          </p:cNvSpPr>
          <p:nvPr/>
        </p:nvSpPr>
        <p:spPr bwMode="auto">
          <a:xfrm>
            <a:off x="5292725" y="3933825"/>
            <a:ext cx="385127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sz="1900"/>
              <a:t>of the golden age of climbing in</a:t>
            </a:r>
          </a:p>
          <a:p>
            <a:pPr eaLnBrk="1" hangingPunct="1"/>
            <a:r>
              <a:rPr lang="en-GB" sz="1900"/>
              <a:t>the 1850’s when the sport </a:t>
            </a:r>
          </a:p>
          <a:p>
            <a:pPr eaLnBrk="1" hangingPunct="1"/>
            <a:r>
              <a:rPr lang="en-GB" sz="1900"/>
              <a:t>first got going.  The British </a:t>
            </a:r>
          </a:p>
          <a:p>
            <a:pPr eaLnBrk="1" hangingPunct="1"/>
            <a:r>
              <a:rPr lang="en-GB" sz="1900"/>
              <a:t>camped out in Zermatt and </a:t>
            </a:r>
          </a:p>
          <a:p>
            <a:pPr eaLnBrk="1" hangingPunct="1"/>
            <a:r>
              <a:rPr lang="en-GB" sz="1900"/>
              <a:t>scaled all the peaks in the area.</a:t>
            </a:r>
          </a:p>
          <a:p>
            <a:pPr eaLnBrk="1" hangingPunct="1"/>
            <a:r>
              <a:rPr lang="en-GB" sz="1900"/>
              <a:t>using only the most primitive of </a:t>
            </a:r>
          </a:p>
          <a:p>
            <a:pPr eaLnBrk="1" hangingPunct="1"/>
            <a:r>
              <a:rPr lang="en-GB" sz="1900"/>
              <a:t>equipment.</a:t>
            </a:r>
            <a:endParaRPr lang="en-US" sz="1900"/>
          </a:p>
        </p:txBody>
      </p:sp>
      <p:sp>
        <p:nvSpPr>
          <p:cNvPr id="22536" name="Rectangle 8"/>
          <p:cNvSpPr>
            <a:spLocks noChangeArrowheads="1"/>
          </p:cNvSpPr>
          <p:nvPr/>
        </p:nvSpPr>
        <p:spPr bwMode="auto">
          <a:xfrm>
            <a:off x="179388" y="-26988"/>
            <a:ext cx="47625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GB" sz="3200">
                <a:solidFill>
                  <a:schemeClr val="tx2"/>
                </a:solidFill>
                <a:effectLst>
                  <a:outerShdw blurRad="38100" dist="38100" dir="2700000" algn="tl">
                    <a:srgbClr val="000000"/>
                  </a:outerShdw>
                </a:effectLst>
              </a:rPr>
              <a:t>The Eiger - Swiss Alps.</a:t>
            </a:r>
            <a:endParaRPr lang="en-US" sz="3200">
              <a:solidFill>
                <a:schemeClr val="tx2"/>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323850" y="260350"/>
            <a:ext cx="8229600" cy="1143000"/>
          </a:xfrm>
        </p:spPr>
        <p:txBody>
          <a:bodyPr/>
          <a:lstStyle/>
          <a:p>
            <a:r>
              <a:rPr lang="en-GB" sz="3200"/>
              <a:t>British Peaks – Ben Nevis (1343m) and Snowdonia (1085m)</a:t>
            </a:r>
            <a:endParaRPr lang="en-US" sz="3200"/>
          </a:p>
        </p:txBody>
      </p:sp>
      <p:pic>
        <p:nvPicPr>
          <p:cNvPr id="23556" name="Picture 4" descr="snowdonr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2928938"/>
            <a:ext cx="4184650" cy="3021012"/>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5" descr="nevissumm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12875"/>
            <a:ext cx="3173413" cy="4679950"/>
          </a:xfrm>
          <a:prstGeom prst="rect">
            <a:avLst/>
          </a:prstGeom>
          <a:noFill/>
          <a:extLst>
            <a:ext uri="{909E8E84-426E-40DD-AFC4-6F175D3DCCD1}">
              <a14:hiddenFill xmlns:a14="http://schemas.microsoft.com/office/drawing/2010/main">
                <a:solidFill>
                  <a:srgbClr val="FFFFFF"/>
                </a:solidFill>
              </a14:hiddenFill>
            </a:ext>
          </a:extLst>
        </p:spPr>
      </p:pic>
      <p:sp>
        <p:nvSpPr>
          <p:cNvPr id="23558" name="Text Box 6"/>
          <p:cNvSpPr txBox="1">
            <a:spLocks noChangeArrowheads="1"/>
          </p:cNvSpPr>
          <p:nvPr/>
        </p:nvSpPr>
        <p:spPr bwMode="auto">
          <a:xfrm>
            <a:off x="3995738" y="1557338"/>
            <a:ext cx="5148262"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sz="1900"/>
              <a:t>Not in the same league in terms of height - but just as impressive and challenging to climbers as the changeable  weather in mountain environments remains a constant danger.</a:t>
            </a:r>
            <a:endParaRPr lang="en-US" sz="190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395288" y="260350"/>
            <a:ext cx="8229600" cy="1143000"/>
          </a:xfrm>
        </p:spPr>
        <p:txBody>
          <a:bodyPr/>
          <a:lstStyle/>
          <a:p>
            <a:r>
              <a:rPr lang="en-GB" sz="3200"/>
              <a:t>Mountains in the US</a:t>
            </a:r>
            <a:br>
              <a:rPr lang="en-GB" sz="3200"/>
            </a:br>
            <a:r>
              <a:rPr lang="en-GB" sz="3200"/>
              <a:t>McKinley(6194m) and El Capitain(2307m)</a:t>
            </a:r>
            <a:endParaRPr lang="en-US" sz="3200"/>
          </a:p>
        </p:txBody>
      </p:sp>
      <p:pic>
        <p:nvPicPr>
          <p:cNvPr id="24580" name="Picture 4" descr="mckinl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573463"/>
            <a:ext cx="4392613" cy="2951162"/>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descr="elcapita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3141663"/>
            <a:ext cx="2343150" cy="3476625"/>
          </a:xfrm>
          <a:prstGeom prst="rect">
            <a:avLst/>
          </a:prstGeom>
          <a:noFill/>
          <a:extLst>
            <a:ext uri="{909E8E84-426E-40DD-AFC4-6F175D3DCCD1}">
              <a14:hiddenFill xmlns:a14="http://schemas.microsoft.com/office/drawing/2010/main">
                <a:solidFill>
                  <a:srgbClr val="FFFFFF"/>
                </a:solidFill>
              </a14:hiddenFill>
            </a:ext>
          </a:extLst>
        </p:spPr>
      </p:pic>
      <p:sp>
        <p:nvSpPr>
          <p:cNvPr id="24582" name="Text Box 6"/>
          <p:cNvSpPr txBox="1">
            <a:spLocks noChangeArrowheads="1"/>
          </p:cNvSpPr>
          <p:nvPr/>
        </p:nvSpPr>
        <p:spPr bwMode="auto">
          <a:xfrm>
            <a:off x="303213" y="1484313"/>
            <a:ext cx="8058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spcBef>
                <a:spcPct val="60000"/>
              </a:spcBef>
              <a:buClr>
                <a:schemeClr val="tx2"/>
              </a:buClr>
            </a:pPr>
            <a:r>
              <a:rPr lang="en-GB" sz="2000"/>
              <a:t>	Part of the Alaskan range, McKinley is the highest mountain in the US. Known more commonly by its native name of ‘Denali’ meaning ‘The Great One’, this Giant snowy mass has 5 glaciers, and a steep southern slope 12 miles long. In the Sierra Nevadas, El Capitain dominates Yosemite Nat.Park and is a 4 day free climb.</a:t>
            </a:r>
            <a:endParaRPr lang="en-US" sz="200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250825" y="188913"/>
            <a:ext cx="8229600" cy="1143000"/>
          </a:xfrm>
        </p:spPr>
        <p:txBody>
          <a:bodyPr/>
          <a:lstStyle/>
          <a:p>
            <a:r>
              <a:rPr lang="en-GB" sz="3200"/>
              <a:t>Mountains in Africa – Kilimanjaro (5963m)and Mount Kenya(5199)</a:t>
            </a:r>
            <a:endParaRPr lang="en-US" sz="3200"/>
          </a:p>
        </p:txBody>
      </p:sp>
      <p:pic>
        <p:nvPicPr>
          <p:cNvPr id="25604" name="Picture 4" descr="ken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3716338"/>
            <a:ext cx="4859337" cy="3141662"/>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5" descr="ki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1263"/>
            <a:ext cx="4140200" cy="3106737"/>
          </a:xfrm>
          <a:prstGeom prst="rect">
            <a:avLst/>
          </a:prstGeom>
          <a:noFill/>
          <a:extLst>
            <a:ext uri="{909E8E84-426E-40DD-AFC4-6F175D3DCCD1}">
              <a14:hiddenFill xmlns:a14="http://schemas.microsoft.com/office/drawing/2010/main">
                <a:solidFill>
                  <a:srgbClr val="FFFFFF"/>
                </a:solidFill>
              </a14:hiddenFill>
            </a:ext>
          </a:extLst>
        </p:spPr>
      </p:pic>
      <p:sp>
        <p:nvSpPr>
          <p:cNvPr id="25606" name="Text Box 6"/>
          <p:cNvSpPr txBox="1">
            <a:spLocks noChangeArrowheads="1"/>
          </p:cNvSpPr>
          <p:nvPr/>
        </p:nvSpPr>
        <p:spPr bwMode="auto">
          <a:xfrm>
            <a:off x="395288" y="1268413"/>
            <a:ext cx="821055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spcBef>
                <a:spcPct val="60000"/>
              </a:spcBef>
              <a:buClr>
                <a:schemeClr val="tx2"/>
              </a:buClr>
              <a:buFontTx/>
              <a:buChar char="•"/>
            </a:pPr>
            <a:r>
              <a:rPr lang="en-GB"/>
              <a:t>Kili is the biggest extinct volcano in the world, and Africa’s highest mountain. </a:t>
            </a:r>
          </a:p>
          <a:p>
            <a:pPr eaLnBrk="1" hangingPunct="1">
              <a:spcBef>
                <a:spcPct val="60000"/>
              </a:spcBef>
              <a:buClr>
                <a:schemeClr val="tx2"/>
              </a:buClr>
              <a:buFontTx/>
              <a:buChar char="•"/>
            </a:pPr>
            <a:r>
              <a:rPr lang="en-GB"/>
              <a:t>Mt Kenya is also an extinct volcano.  Both mountains rise up from the flat plains. </a:t>
            </a:r>
          </a:p>
          <a:p>
            <a:pPr eaLnBrk="1" hangingPunct="1">
              <a:spcBef>
                <a:spcPct val="60000"/>
              </a:spcBef>
              <a:buClr>
                <a:schemeClr val="tx2"/>
              </a:buClr>
              <a:buFontTx/>
              <a:buChar char="•"/>
            </a:pPr>
            <a:r>
              <a:rPr lang="en-GB"/>
              <a:t>Their sides are covered at lower levels in scrub which is rich in wildlife and vegetation. Elephant, leopard and rhino hide in the scrub, and bamboo and camphor grow along side alpine flowers on the upper slopes.  </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274638"/>
            <a:ext cx="8229600" cy="1143000"/>
          </a:xfrm>
        </p:spPr>
        <p:txBody>
          <a:bodyPr/>
          <a:lstStyle/>
          <a:p>
            <a:r>
              <a:rPr lang="en-GB" sz="3200"/>
              <a:t>Japan’s highest mountain</a:t>
            </a:r>
            <a:br>
              <a:rPr lang="en-GB" sz="3200"/>
            </a:br>
            <a:r>
              <a:rPr lang="en-GB" sz="3200"/>
              <a:t>Mount Fuji (3776m)</a:t>
            </a:r>
            <a:endParaRPr lang="en-US" sz="3200"/>
          </a:p>
        </p:txBody>
      </p:sp>
      <p:pic>
        <p:nvPicPr>
          <p:cNvPr id="27652" name="Picture 4" descr="fujiy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51013"/>
            <a:ext cx="4176713" cy="2830512"/>
          </a:xfrm>
          <a:prstGeom prst="rect">
            <a:avLst/>
          </a:prstGeom>
          <a:noFill/>
          <a:extLst>
            <a:ext uri="{909E8E84-426E-40DD-AFC4-6F175D3DCCD1}">
              <a14:hiddenFill xmlns:a14="http://schemas.microsoft.com/office/drawing/2010/main">
                <a:solidFill>
                  <a:srgbClr val="FFFFFF"/>
                </a:solidFill>
              </a14:hiddenFill>
            </a:ext>
          </a:extLst>
        </p:spPr>
      </p:pic>
      <p:sp>
        <p:nvSpPr>
          <p:cNvPr id="27653" name="Text Box 5"/>
          <p:cNvSpPr txBox="1">
            <a:spLocks noChangeArrowheads="1"/>
          </p:cNvSpPr>
          <p:nvPr/>
        </p:nvSpPr>
        <p:spPr bwMode="auto">
          <a:xfrm>
            <a:off x="4643438" y="1628775"/>
            <a:ext cx="4392612" cy="396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spcBef>
                <a:spcPct val="60000"/>
              </a:spcBef>
              <a:buClr>
                <a:schemeClr val="tx2"/>
              </a:buClr>
              <a:buFontTx/>
              <a:buChar char="•"/>
            </a:pPr>
            <a:r>
              <a:rPr lang="en-GB" sz="2100"/>
              <a:t>What sort of mountain is this ?  Look at its shape.</a:t>
            </a:r>
          </a:p>
          <a:p>
            <a:pPr eaLnBrk="1" hangingPunct="1">
              <a:spcBef>
                <a:spcPct val="60000"/>
              </a:spcBef>
              <a:buClr>
                <a:schemeClr val="tx2"/>
              </a:buClr>
              <a:buFontTx/>
              <a:buChar char="•"/>
            </a:pPr>
            <a:r>
              <a:rPr lang="en-GB" sz="2100"/>
              <a:t>Close to Toyko, this mountain is a centre for winter and summer sports.  Sacred to the Shinto and Buddist religions</a:t>
            </a:r>
          </a:p>
          <a:p>
            <a:pPr eaLnBrk="1" hangingPunct="1">
              <a:spcBef>
                <a:spcPct val="60000"/>
              </a:spcBef>
              <a:buClr>
                <a:schemeClr val="tx2"/>
              </a:buClr>
              <a:buFontTx/>
              <a:buChar char="•"/>
            </a:pPr>
            <a:r>
              <a:rPr lang="en-GB" sz="2100"/>
              <a:t>It was first climbed by a monk in the 7th century.  People still climb it today as a form of pilgrimage. There are three temples on the summit.</a:t>
            </a:r>
            <a:endParaRPr lang="en-US" sz="210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274638"/>
            <a:ext cx="8229600" cy="1143000"/>
          </a:xfrm>
        </p:spPr>
        <p:txBody>
          <a:bodyPr/>
          <a:lstStyle/>
          <a:p>
            <a:r>
              <a:rPr lang="en-GB"/>
              <a:t>Some funny shaped examples</a:t>
            </a:r>
            <a:endParaRPr lang="en-US"/>
          </a:p>
        </p:txBody>
      </p:sp>
      <p:pic>
        <p:nvPicPr>
          <p:cNvPr id="26628" name="Picture 4" descr="sugarlo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924175"/>
            <a:ext cx="2276475" cy="3476625"/>
          </a:xfrm>
          <a:prstGeom prst="rect">
            <a:avLst/>
          </a:prstGeom>
          <a:noFill/>
          <a:extLst>
            <a:ext uri="{909E8E84-426E-40DD-AFC4-6F175D3DCCD1}">
              <a14:hiddenFill xmlns:a14="http://schemas.microsoft.com/office/drawing/2010/main">
                <a:solidFill>
                  <a:srgbClr val="FFFFFF"/>
                </a:solidFill>
              </a14:hiddenFill>
            </a:ext>
          </a:extLst>
        </p:spPr>
      </p:pic>
      <p:pic>
        <p:nvPicPr>
          <p:cNvPr id="26629" name="Picture 5" descr="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644900"/>
            <a:ext cx="4876800" cy="2693988"/>
          </a:xfrm>
          <a:prstGeom prst="rect">
            <a:avLst/>
          </a:prstGeom>
          <a:noFill/>
          <a:extLst>
            <a:ext uri="{909E8E84-426E-40DD-AFC4-6F175D3DCCD1}">
              <a14:hiddenFill xmlns:a14="http://schemas.microsoft.com/office/drawing/2010/main">
                <a:solidFill>
                  <a:srgbClr val="FFFFFF"/>
                </a:solidFill>
              </a14:hiddenFill>
            </a:ext>
          </a:extLst>
        </p:spPr>
      </p:pic>
      <p:sp>
        <p:nvSpPr>
          <p:cNvPr id="26630" name="Text Box 6"/>
          <p:cNvSpPr txBox="1">
            <a:spLocks noChangeArrowheads="1"/>
          </p:cNvSpPr>
          <p:nvPr/>
        </p:nvSpPr>
        <p:spPr bwMode="auto">
          <a:xfrm>
            <a:off x="376238" y="1504950"/>
            <a:ext cx="82867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t>Known as ‘Sugar Loaf’ and ‘Table’, these mountains show the variety of shapes</a:t>
            </a:r>
          </a:p>
          <a:p>
            <a:pPr eaLnBrk="1" hangingPunct="1"/>
            <a:r>
              <a:rPr lang="en-GB"/>
              <a:t>That mountains come in, depending on the exact circumstances surrounding</a:t>
            </a:r>
          </a:p>
          <a:p>
            <a:pPr eaLnBrk="1" hangingPunct="1"/>
            <a:r>
              <a:rPr lang="en-GB"/>
              <a:t>Their creation.  Some come into being as a result of tectonic plates crashing </a:t>
            </a:r>
          </a:p>
          <a:p>
            <a:pPr eaLnBrk="1" hangingPunct="1"/>
            <a:r>
              <a:rPr lang="en-GB"/>
              <a:t>Into each other, some due to plates pushing one under the other, and still others</a:t>
            </a:r>
          </a:p>
          <a:p>
            <a:pPr eaLnBrk="1" hangingPunct="1"/>
            <a:r>
              <a:rPr lang="en-GB"/>
              <a:t>From plates moving away from each other as we shall see.  </a:t>
            </a:r>
          </a:p>
          <a:p>
            <a:pPr eaLnBrk="1" hangingPunct="1"/>
            <a:r>
              <a:rPr lang="en-GB"/>
              <a:t>Can you tell what might have caused these shapes ?</a:t>
            </a: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mapser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565400"/>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5" descr="mapser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56540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9702" name="Rectangle 6"/>
          <p:cNvSpPr>
            <a:spLocks noGrp="1" noChangeArrowheads="1"/>
          </p:cNvSpPr>
          <p:nvPr>
            <p:ph type="title"/>
          </p:nvPr>
        </p:nvSpPr>
        <p:spPr>
          <a:xfrm>
            <a:off x="611188" y="228600"/>
            <a:ext cx="8075612" cy="1066800"/>
          </a:xfrm>
        </p:spPr>
        <p:txBody>
          <a:bodyPr/>
          <a:lstStyle/>
          <a:p>
            <a:r>
              <a:rPr lang="en-GB" sz="2800"/>
              <a:t>This is what a mountain looks like on a map.</a:t>
            </a:r>
            <a:endParaRPr lang="en-US" sz="2800"/>
          </a:p>
        </p:txBody>
      </p:sp>
      <p:sp>
        <p:nvSpPr>
          <p:cNvPr id="29703" name="Text Box 7"/>
          <p:cNvSpPr txBox="1">
            <a:spLocks noChangeArrowheads="1"/>
          </p:cNvSpPr>
          <p:nvPr/>
        </p:nvSpPr>
        <p:spPr bwMode="auto">
          <a:xfrm>
            <a:off x="611188" y="1412875"/>
            <a:ext cx="739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GB"/>
          </a:p>
        </p:txBody>
      </p:sp>
      <p:sp>
        <p:nvSpPr>
          <p:cNvPr id="29704" name="Text Box 8"/>
          <p:cNvSpPr txBox="1">
            <a:spLocks noChangeArrowheads="1"/>
          </p:cNvSpPr>
          <p:nvPr/>
        </p:nvSpPr>
        <p:spPr bwMode="auto">
          <a:xfrm>
            <a:off x="519113" y="1360488"/>
            <a:ext cx="81089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t>What do you notice about the lines on the map ?  Can you read the numbers ?</a:t>
            </a:r>
          </a:p>
          <a:p>
            <a:pPr eaLnBrk="1" hangingPunct="1"/>
            <a:r>
              <a:rPr lang="en-GB"/>
              <a:t>What do they mean ?  Look at an atlas and find a place where the ground is </a:t>
            </a:r>
          </a:p>
          <a:p>
            <a:pPr eaLnBrk="1" hangingPunct="1"/>
            <a:r>
              <a:rPr lang="en-GB"/>
              <a:t>high.  Can you identify a hill or a mountain ?</a:t>
            </a:r>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t>So – what have we learnt ?</a:t>
            </a:r>
            <a:endParaRPr lang="en-US"/>
          </a:p>
        </p:txBody>
      </p:sp>
      <p:sp>
        <p:nvSpPr>
          <p:cNvPr id="28675" name="Rectangle 3"/>
          <p:cNvSpPr>
            <a:spLocks noGrp="1" noChangeArrowheads="1"/>
          </p:cNvSpPr>
          <p:nvPr>
            <p:ph type="body" idx="1"/>
          </p:nvPr>
        </p:nvSpPr>
        <p:spPr>
          <a:xfrm>
            <a:off x="457200" y="1341438"/>
            <a:ext cx="8507413" cy="3959225"/>
          </a:xfrm>
        </p:spPr>
        <p:txBody>
          <a:bodyPr/>
          <a:lstStyle/>
          <a:p>
            <a:pPr>
              <a:lnSpc>
                <a:spcPct val="80000"/>
              </a:lnSpc>
              <a:spcBef>
                <a:spcPct val="80000"/>
              </a:spcBef>
            </a:pPr>
            <a:r>
              <a:rPr lang="en-GB" sz="2000"/>
              <a:t>There are mountains all over the world, and they come in all different shapes and sizes.</a:t>
            </a:r>
          </a:p>
          <a:p>
            <a:pPr>
              <a:lnSpc>
                <a:spcPct val="80000"/>
              </a:lnSpc>
              <a:spcBef>
                <a:spcPct val="80000"/>
              </a:spcBef>
            </a:pPr>
            <a:r>
              <a:rPr lang="en-GB" sz="2000"/>
              <a:t>They often have mystical significance for local people.</a:t>
            </a:r>
          </a:p>
          <a:p>
            <a:pPr>
              <a:lnSpc>
                <a:spcPct val="80000"/>
              </a:lnSpc>
              <a:spcBef>
                <a:spcPct val="80000"/>
              </a:spcBef>
            </a:pPr>
            <a:r>
              <a:rPr lang="en-GB" sz="2000"/>
              <a:t>Not much grows or survives up high on the mountains given the weather conditions</a:t>
            </a:r>
          </a:p>
          <a:p>
            <a:pPr>
              <a:lnSpc>
                <a:spcPct val="80000"/>
              </a:lnSpc>
              <a:spcBef>
                <a:spcPct val="80000"/>
              </a:spcBef>
            </a:pPr>
            <a:r>
              <a:rPr lang="en-GB" sz="2000"/>
              <a:t>Mountains have proved to be fascinating to men who wish to scale them despite the obvious dangers.</a:t>
            </a:r>
          </a:p>
          <a:p>
            <a:pPr>
              <a:lnSpc>
                <a:spcPct val="80000"/>
              </a:lnSpc>
              <a:spcBef>
                <a:spcPct val="80000"/>
              </a:spcBef>
            </a:pPr>
            <a:r>
              <a:rPr lang="en-GB" sz="2000"/>
              <a:t>The creation of Mountains is to do with forces below the earth’s surface</a:t>
            </a:r>
          </a:p>
          <a:p>
            <a:pPr>
              <a:lnSpc>
                <a:spcPct val="80000"/>
              </a:lnSpc>
              <a:spcBef>
                <a:spcPct val="80000"/>
              </a:spcBef>
            </a:pPr>
            <a:r>
              <a:rPr lang="en-GB" sz="2000"/>
              <a:t>That the temperature at the bottom of the mountain is different from that at the top.</a:t>
            </a:r>
          </a:p>
          <a:p>
            <a:pPr>
              <a:lnSpc>
                <a:spcPct val="80000"/>
              </a:lnSpc>
              <a:spcBef>
                <a:spcPct val="80000"/>
              </a:spcBef>
            </a:pPr>
            <a:r>
              <a:rPr lang="en-GB" sz="2000"/>
              <a:t>That it is important to preserve these environments as they play a key role in the water cycle, energy creation, and biodiversity.</a:t>
            </a:r>
          </a:p>
          <a:p>
            <a:pPr>
              <a:lnSpc>
                <a:spcPct val="80000"/>
              </a:lnSpc>
              <a:spcBef>
                <a:spcPct val="80000"/>
              </a:spcBef>
            </a:pPr>
            <a:endParaRPr lang="en-GB" sz="2000"/>
          </a:p>
          <a:p>
            <a:pPr>
              <a:lnSpc>
                <a:spcPct val="80000"/>
              </a:lnSpc>
              <a:spcBef>
                <a:spcPct val="80000"/>
              </a:spcBef>
            </a:pPr>
            <a:endParaRPr lang="en-GB" sz="2000"/>
          </a:p>
          <a:p>
            <a:pPr>
              <a:lnSpc>
                <a:spcPct val="80000"/>
              </a:lnSpc>
              <a:spcBef>
                <a:spcPct val="80000"/>
              </a:spcBef>
            </a:pPr>
            <a:endParaRPr lang="en-US" sz="200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a:t>What do you know ?</a:t>
            </a:r>
            <a:endParaRPr lang="en-US"/>
          </a:p>
        </p:txBody>
      </p:sp>
      <p:sp>
        <p:nvSpPr>
          <p:cNvPr id="7172" name="Rectangle 4"/>
          <p:cNvSpPr>
            <a:spLocks noGrp="1" noChangeArrowheads="1"/>
          </p:cNvSpPr>
          <p:nvPr>
            <p:ph type="body" idx="1"/>
          </p:nvPr>
        </p:nvSpPr>
        <p:spPr/>
        <p:txBody>
          <a:bodyPr/>
          <a:lstStyle/>
          <a:p>
            <a:pPr>
              <a:spcBef>
                <a:spcPct val="60000"/>
              </a:spcBef>
            </a:pPr>
            <a:r>
              <a:rPr lang="en-GB" sz="2800"/>
              <a:t>Write down anything that comes to mind when you think of the word ‘Mountain’</a:t>
            </a:r>
          </a:p>
          <a:p>
            <a:pPr>
              <a:spcBef>
                <a:spcPct val="60000"/>
              </a:spcBef>
            </a:pPr>
            <a:r>
              <a:rPr lang="en-GB" sz="2800"/>
              <a:t>Have you ever visited or climbed one ?</a:t>
            </a:r>
          </a:p>
          <a:p>
            <a:pPr>
              <a:spcBef>
                <a:spcPct val="60000"/>
              </a:spcBef>
            </a:pPr>
            <a:r>
              <a:rPr lang="en-GB" sz="2800"/>
              <a:t>What sorts of things would you expect to see on a mountain ?</a:t>
            </a:r>
          </a:p>
          <a:p>
            <a:pPr>
              <a:spcBef>
                <a:spcPct val="60000"/>
              </a:spcBef>
            </a:pPr>
            <a:r>
              <a:rPr lang="en-GB" sz="2800"/>
              <a:t>Where are mountains ?</a:t>
            </a:r>
            <a:endParaRPr lang="en-US" sz="280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r>
              <a:rPr lang="en-GB"/>
              <a:t>Let’s look at some mountains</a:t>
            </a:r>
            <a:endParaRPr lang="en-US"/>
          </a:p>
        </p:txBody>
      </p:sp>
      <p:sp>
        <p:nvSpPr>
          <p:cNvPr id="10245" name="Text Box 5"/>
          <p:cNvSpPr txBox="1">
            <a:spLocks noChangeArrowheads="1"/>
          </p:cNvSpPr>
          <p:nvPr/>
        </p:nvSpPr>
        <p:spPr bwMode="auto">
          <a:xfrm>
            <a:off x="827088" y="1557338"/>
            <a:ext cx="7491412"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spcBef>
                <a:spcPct val="60000"/>
              </a:spcBef>
              <a:buClr>
                <a:schemeClr val="tx2"/>
              </a:buClr>
              <a:buFontTx/>
              <a:buChar char="•"/>
            </a:pPr>
            <a:r>
              <a:rPr lang="en-GB" sz="2800"/>
              <a:t>While you look at the slides – think about the following</a:t>
            </a:r>
          </a:p>
          <a:p>
            <a:pPr lvl="1" eaLnBrk="1" hangingPunct="1">
              <a:spcBef>
                <a:spcPct val="60000"/>
              </a:spcBef>
              <a:buClr>
                <a:schemeClr val="tx2"/>
              </a:buClr>
              <a:buFontTx/>
              <a:buChar char="•"/>
            </a:pPr>
            <a:r>
              <a:rPr lang="en-GB" sz="2800"/>
              <a:t>What is the weather like ?</a:t>
            </a:r>
          </a:p>
          <a:p>
            <a:pPr lvl="1" eaLnBrk="1" hangingPunct="1">
              <a:spcBef>
                <a:spcPct val="60000"/>
              </a:spcBef>
              <a:buClr>
                <a:schemeClr val="tx2"/>
              </a:buClr>
              <a:buFontTx/>
              <a:buChar char="•"/>
            </a:pPr>
            <a:r>
              <a:rPr lang="en-GB" sz="2800"/>
              <a:t>Can you see anything growing or living ?</a:t>
            </a:r>
          </a:p>
          <a:p>
            <a:pPr lvl="1" eaLnBrk="1" hangingPunct="1">
              <a:spcBef>
                <a:spcPct val="60000"/>
              </a:spcBef>
              <a:buClr>
                <a:schemeClr val="tx2"/>
              </a:buClr>
              <a:buFontTx/>
              <a:buChar char="•"/>
            </a:pPr>
            <a:r>
              <a:rPr lang="en-GB" sz="2800"/>
              <a:t>What shape is the mountain ?</a:t>
            </a:r>
          </a:p>
          <a:p>
            <a:pPr lvl="1" eaLnBrk="1" hangingPunct="1">
              <a:spcBef>
                <a:spcPct val="60000"/>
              </a:spcBef>
              <a:buClr>
                <a:schemeClr val="tx2"/>
              </a:buClr>
              <a:buFontTx/>
              <a:buChar char="•"/>
            </a:pPr>
            <a:r>
              <a:rPr lang="en-GB" sz="2800"/>
              <a:t>Do people use the mountain – and if so, what for ?</a:t>
            </a:r>
          </a:p>
          <a:p>
            <a:pPr eaLnBrk="1" hangingPunct="1">
              <a:spcBef>
                <a:spcPct val="60000"/>
              </a:spcBef>
              <a:buClr>
                <a:schemeClr val="tx2"/>
              </a:buClr>
              <a:buFontTx/>
              <a:buChar char="•"/>
            </a:pPr>
            <a:r>
              <a:rPr lang="en-GB" sz="2800"/>
              <a:t> </a:t>
            </a:r>
            <a:endParaRPr lang="en-US" sz="2800"/>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4294967295"/>
          </p:nvPr>
        </p:nvSpPr>
        <p:spPr>
          <a:xfrm>
            <a:off x="250825" y="1454150"/>
            <a:ext cx="3960813" cy="4495800"/>
          </a:xfrm>
        </p:spPr>
        <p:txBody>
          <a:bodyPr/>
          <a:lstStyle/>
          <a:p>
            <a:pPr marL="533400" indent="-182563">
              <a:lnSpc>
                <a:spcPct val="80000"/>
              </a:lnSpc>
              <a:spcBef>
                <a:spcPct val="80000"/>
              </a:spcBef>
              <a:tabLst>
                <a:tab pos="533400" algn="l"/>
              </a:tabLst>
            </a:pPr>
            <a:r>
              <a:rPr lang="en-GB" sz="2200"/>
              <a:t>Himalayan Range, Mount Everest, Nepal.  8850m</a:t>
            </a:r>
          </a:p>
          <a:p>
            <a:pPr marL="533400" indent="-182563">
              <a:lnSpc>
                <a:spcPct val="80000"/>
              </a:lnSpc>
              <a:spcBef>
                <a:spcPct val="80000"/>
              </a:spcBef>
              <a:tabLst>
                <a:tab pos="533400" algn="l"/>
              </a:tabLst>
            </a:pPr>
            <a:r>
              <a:rPr lang="en-GB" sz="2200"/>
              <a:t>Highest peak in the world</a:t>
            </a:r>
          </a:p>
          <a:p>
            <a:pPr marL="533400" indent="-182563">
              <a:lnSpc>
                <a:spcPct val="80000"/>
              </a:lnSpc>
              <a:spcBef>
                <a:spcPct val="80000"/>
              </a:spcBef>
              <a:tabLst>
                <a:tab pos="533400" algn="l"/>
              </a:tabLst>
            </a:pPr>
            <a:r>
              <a:rPr lang="en-GB" sz="2200"/>
              <a:t>GPS was used in 1999 to verify its height. </a:t>
            </a:r>
          </a:p>
          <a:p>
            <a:pPr marL="533400" indent="-182563">
              <a:lnSpc>
                <a:spcPct val="80000"/>
              </a:lnSpc>
              <a:spcBef>
                <a:spcPct val="80000"/>
              </a:spcBef>
              <a:tabLst>
                <a:tab pos="533400" algn="l"/>
              </a:tabLst>
            </a:pPr>
            <a:r>
              <a:rPr lang="en-GB" sz="2200"/>
              <a:t>First scaled in 1958. </a:t>
            </a:r>
          </a:p>
          <a:p>
            <a:pPr marL="533400" indent="-182563">
              <a:lnSpc>
                <a:spcPct val="80000"/>
              </a:lnSpc>
              <a:spcBef>
                <a:spcPct val="80000"/>
              </a:spcBef>
              <a:tabLst>
                <a:tab pos="533400" algn="l"/>
              </a:tabLst>
            </a:pPr>
            <a:r>
              <a:rPr lang="en-GB" sz="2200"/>
              <a:t>600 climbers from 20 countries have reached the peak. </a:t>
            </a:r>
          </a:p>
          <a:p>
            <a:pPr marL="533400" indent="-182563">
              <a:lnSpc>
                <a:spcPct val="80000"/>
              </a:lnSpc>
              <a:spcBef>
                <a:spcPct val="80000"/>
              </a:spcBef>
              <a:tabLst>
                <a:tab pos="533400" algn="l"/>
              </a:tabLst>
            </a:pPr>
            <a:r>
              <a:rPr lang="en-GB" sz="2200"/>
              <a:t>100 have died.</a:t>
            </a:r>
            <a:endParaRPr lang="en-US" sz="2200"/>
          </a:p>
        </p:txBody>
      </p:sp>
      <p:sp>
        <p:nvSpPr>
          <p:cNvPr id="12294" name="Rectangle 6"/>
          <p:cNvSpPr>
            <a:spLocks noChangeArrowheads="1"/>
          </p:cNvSpPr>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GB" sz="4000">
                <a:solidFill>
                  <a:schemeClr val="tx2"/>
                </a:solidFill>
                <a:effectLst>
                  <a:outerShdw blurRad="38100" dist="38100" dir="2700000" algn="tl">
                    <a:srgbClr val="000000"/>
                  </a:outerShdw>
                </a:effectLst>
              </a:rPr>
              <a:t>Mount Everest</a:t>
            </a:r>
            <a:endParaRPr lang="en-US" sz="4000">
              <a:solidFill>
                <a:schemeClr val="tx2"/>
              </a:solidFill>
              <a:effectLst>
                <a:outerShdw blurRad="38100" dist="38100" dir="2700000" algn="tl">
                  <a:srgbClr val="000000"/>
                </a:outerShdw>
              </a:effectLst>
            </a:endParaRPr>
          </a:p>
        </p:txBody>
      </p:sp>
      <p:pic>
        <p:nvPicPr>
          <p:cNvPr id="12295" name="Picture 7" descr="Ever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341438"/>
            <a:ext cx="3170237" cy="4516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GB" sz="3200"/>
              <a:t>K2 – Karakoram Range</a:t>
            </a:r>
            <a:br>
              <a:rPr lang="en-GB" sz="3200"/>
            </a:br>
            <a:r>
              <a:rPr lang="en-GB" sz="3200"/>
              <a:t>Chinese/Pakistan border</a:t>
            </a:r>
            <a:endParaRPr lang="en-US" sz="3200"/>
          </a:p>
        </p:txBody>
      </p:sp>
      <p:sp>
        <p:nvSpPr>
          <p:cNvPr id="16387" name="Rectangle 3"/>
          <p:cNvSpPr>
            <a:spLocks noGrp="1" noChangeArrowheads="1"/>
          </p:cNvSpPr>
          <p:nvPr>
            <p:ph type="body" idx="1"/>
          </p:nvPr>
        </p:nvSpPr>
        <p:spPr>
          <a:xfrm>
            <a:off x="323850" y="1600200"/>
            <a:ext cx="4402138" cy="4495800"/>
          </a:xfrm>
        </p:spPr>
        <p:txBody>
          <a:bodyPr/>
          <a:lstStyle/>
          <a:p>
            <a:pPr>
              <a:spcBef>
                <a:spcPct val="60000"/>
              </a:spcBef>
            </a:pPr>
            <a:r>
              <a:rPr lang="en-GB" sz="2200"/>
              <a:t>World’s 2</a:t>
            </a:r>
            <a:r>
              <a:rPr lang="en-GB" sz="2200" baseline="30000"/>
              <a:t>nd</a:t>
            </a:r>
            <a:r>
              <a:rPr lang="en-GB" sz="2200"/>
              <a:t> highest mountain at 8612m.</a:t>
            </a:r>
          </a:p>
          <a:p>
            <a:pPr>
              <a:spcBef>
                <a:spcPct val="60000"/>
              </a:spcBef>
            </a:pPr>
            <a:r>
              <a:rPr lang="en-GB" sz="2200"/>
              <a:t>Named using surveyors notation.</a:t>
            </a:r>
          </a:p>
          <a:p>
            <a:pPr>
              <a:spcBef>
                <a:spcPct val="60000"/>
              </a:spcBef>
            </a:pPr>
            <a:r>
              <a:rPr lang="en-GB" sz="2200"/>
              <a:t>A giant pyramid of sheer ice with a maze of precipices</a:t>
            </a:r>
          </a:p>
          <a:p>
            <a:pPr>
              <a:spcBef>
                <a:spcPct val="60000"/>
              </a:spcBef>
            </a:pPr>
            <a:r>
              <a:rPr lang="en-GB" sz="2200"/>
              <a:t>Ultimate climbers peak.</a:t>
            </a:r>
          </a:p>
          <a:p>
            <a:pPr>
              <a:spcBef>
                <a:spcPct val="60000"/>
              </a:spcBef>
            </a:pPr>
            <a:r>
              <a:rPr lang="en-GB" sz="2200"/>
              <a:t>Between 1900-50 many unsuccessful attempts made.</a:t>
            </a:r>
          </a:p>
          <a:p>
            <a:pPr>
              <a:spcBef>
                <a:spcPct val="60000"/>
              </a:spcBef>
            </a:pPr>
            <a:r>
              <a:rPr lang="en-GB" sz="2200"/>
              <a:t>Finally scaled 1954.</a:t>
            </a:r>
          </a:p>
          <a:p>
            <a:pPr>
              <a:spcBef>
                <a:spcPct val="60000"/>
              </a:spcBef>
            </a:pPr>
            <a:endParaRPr lang="en-GB" sz="2200"/>
          </a:p>
          <a:p>
            <a:pPr>
              <a:spcBef>
                <a:spcPct val="60000"/>
              </a:spcBef>
              <a:buFontTx/>
              <a:buNone/>
            </a:pPr>
            <a:endParaRPr lang="en-GB" sz="2200"/>
          </a:p>
          <a:p>
            <a:pPr>
              <a:buFontTx/>
              <a:buNone/>
            </a:pPr>
            <a:endParaRPr lang="en-US" sz="2200"/>
          </a:p>
        </p:txBody>
      </p:sp>
      <p:pic>
        <p:nvPicPr>
          <p:cNvPr id="16388" name="Picture 4" descr="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916113"/>
            <a:ext cx="4176712" cy="3082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sz="3200"/>
              <a:t>Annapurna – Himalaya, Nepal</a:t>
            </a:r>
            <a:br>
              <a:rPr lang="en-GB" sz="3200"/>
            </a:br>
            <a:endParaRPr lang="en-US" sz="3200"/>
          </a:p>
        </p:txBody>
      </p:sp>
      <p:sp>
        <p:nvSpPr>
          <p:cNvPr id="17411" name="Rectangle 3"/>
          <p:cNvSpPr>
            <a:spLocks noGrp="1" noChangeArrowheads="1"/>
          </p:cNvSpPr>
          <p:nvPr>
            <p:ph type="body" idx="1"/>
          </p:nvPr>
        </p:nvSpPr>
        <p:spPr>
          <a:xfrm>
            <a:off x="395288" y="1557338"/>
            <a:ext cx="2881312" cy="4495800"/>
          </a:xfrm>
        </p:spPr>
        <p:txBody>
          <a:bodyPr/>
          <a:lstStyle/>
          <a:p>
            <a:pPr>
              <a:spcBef>
                <a:spcPct val="60000"/>
              </a:spcBef>
            </a:pPr>
            <a:r>
              <a:rPr lang="en-GB" sz="2200"/>
              <a:t>8091meters high, 10th highest in world.</a:t>
            </a:r>
          </a:p>
          <a:p>
            <a:pPr>
              <a:spcBef>
                <a:spcPct val="60000"/>
              </a:spcBef>
            </a:pPr>
            <a:r>
              <a:rPr lang="en-GB" sz="2200"/>
              <a:t>Name means ‘The Provider’</a:t>
            </a:r>
          </a:p>
          <a:p>
            <a:pPr>
              <a:spcBef>
                <a:spcPct val="60000"/>
              </a:spcBef>
            </a:pPr>
            <a:r>
              <a:rPr lang="en-GB" sz="2200"/>
              <a:t>Giant glaciers empty into the Kali Gandaki river.</a:t>
            </a:r>
            <a:endParaRPr lang="en-US" sz="2200"/>
          </a:p>
        </p:txBody>
      </p:sp>
      <p:pic>
        <p:nvPicPr>
          <p:cNvPr id="17412" name="Picture 4" descr="annapur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1238" y="1628775"/>
            <a:ext cx="5341937" cy="4298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395288" y="1412875"/>
            <a:ext cx="3671887" cy="44958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spcBef>
                <a:spcPct val="60000"/>
              </a:spcBef>
            </a:pPr>
            <a:r>
              <a:rPr lang="en-GB" sz="2200"/>
              <a:t>8462m, 5th highest.</a:t>
            </a:r>
          </a:p>
          <a:p>
            <a:pPr>
              <a:spcBef>
                <a:spcPct val="60000"/>
              </a:spcBef>
            </a:pPr>
            <a:r>
              <a:rPr lang="en-GB" sz="2200"/>
              <a:t>Very isolated Pyramid shape</a:t>
            </a:r>
          </a:p>
          <a:p>
            <a:pPr>
              <a:spcBef>
                <a:spcPct val="60000"/>
              </a:spcBef>
            </a:pPr>
            <a:r>
              <a:rPr lang="en-GB" sz="2200"/>
              <a:t>4 sharp ridges</a:t>
            </a:r>
          </a:p>
          <a:p>
            <a:pPr>
              <a:spcBef>
                <a:spcPct val="60000"/>
              </a:spcBef>
            </a:pPr>
            <a:r>
              <a:rPr lang="en-GB" sz="2200"/>
              <a:t>Picture taken from Everest.</a:t>
            </a:r>
            <a:endParaRPr lang="en-US" sz="2200"/>
          </a:p>
        </p:txBody>
      </p:sp>
      <p:pic>
        <p:nvPicPr>
          <p:cNvPr id="18436" name="Picture 4" descr="makalu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300" y="1485900"/>
            <a:ext cx="3506788" cy="4967288"/>
          </a:xfrm>
          <a:prstGeom prst="rect">
            <a:avLst/>
          </a:prstGeom>
          <a:noFill/>
          <a:extLst>
            <a:ext uri="{909E8E84-426E-40DD-AFC4-6F175D3DCCD1}">
              <a14:hiddenFill xmlns:a14="http://schemas.microsoft.com/office/drawing/2010/main">
                <a:solidFill>
                  <a:srgbClr val="FFFFFF"/>
                </a:solidFill>
              </a14:hiddenFill>
            </a:ext>
          </a:extLst>
        </p:spPr>
      </p:pic>
      <p:sp>
        <p:nvSpPr>
          <p:cNvPr id="18437" name="Rectangle 5"/>
          <p:cNvSpPr>
            <a:spLocks noChangeArrowheads="1"/>
          </p:cNvSpPr>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GB" sz="3200">
                <a:solidFill>
                  <a:schemeClr val="tx2"/>
                </a:solidFill>
                <a:effectLst>
                  <a:outerShdw blurRad="38100" dist="38100" dir="2700000" algn="tl">
                    <a:srgbClr val="000000"/>
                  </a:outerShdw>
                </a:effectLst>
              </a:rPr>
              <a:t>Malaku – Himalaya, Nepal.</a:t>
            </a:r>
            <a:endParaRPr lang="en-US" sz="3200">
              <a:solidFill>
                <a:schemeClr val="tx2"/>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sz="3200"/>
              <a:t>Aconcagua - Andes, Argentina.</a:t>
            </a:r>
            <a:br>
              <a:rPr lang="en-GB" sz="3200"/>
            </a:br>
            <a:endParaRPr lang="en-US" sz="3200"/>
          </a:p>
        </p:txBody>
      </p:sp>
      <p:sp>
        <p:nvSpPr>
          <p:cNvPr id="19459" name="Rectangle 3"/>
          <p:cNvSpPr>
            <a:spLocks noGrp="1" noChangeArrowheads="1"/>
          </p:cNvSpPr>
          <p:nvPr>
            <p:ph type="body" idx="1"/>
          </p:nvPr>
        </p:nvSpPr>
        <p:spPr>
          <a:xfrm>
            <a:off x="457200" y="1600200"/>
            <a:ext cx="3035300" cy="44958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spcBef>
                <a:spcPct val="60000"/>
              </a:spcBef>
            </a:pPr>
            <a:r>
              <a:rPr lang="en-GB" sz="2400"/>
              <a:t>At 6962m</a:t>
            </a:r>
            <a:r>
              <a:rPr lang="en-GB" sz="2200"/>
              <a:t> – the highest peak in Western Hemisphere.</a:t>
            </a:r>
          </a:p>
          <a:p>
            <a:pPr>
              <a:spcBef>
                <a:spcPct val="60000"/>
              </a:spcBef>
            </a:pPr>
            <a:r>
              <a:rPr lang="en-GB" sz="2200"/>
              <a:t>Death tolls high, as climbers go up too fast.</a:t>
            </a:r>
          </a:p>
          <a:p>
            <a:pPr>
              <a:spcBef>
                <a:spcPct val="60000"/>
              </a:spcBef>
            </a:pPr>
            <a:r>
              <a:rPr lang="en-GB" sz="2200"/>
              <a:t>No respect for altitude or weather.</a:t>
            </a:r>
            <a:endParaRPr lang="en-US" sz="2200"/>
          </a:p>
        </p:txBody>
      </p:sp>
      <p:pic>
        <p:nvPicPr>
          <p:cNvPr id="19460" name="Picture 4" descr="aconcag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4113" y="1700213"/>
            <a:ext cx="5341937" cy="3867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sz="3200"/>
              <a:t>Mt. Elbrus – Caucauses, Russia.   </a:t>
            </a:r>
            <a:endParaRPr lang="en-US" sz="3200"/>
          </a:p>
        </p:txBody>
      </p:sp>
      <p:sp>
        <p:nvSpPr>
          <p:cNvPr id="20483" name="Rectangle 3"/>
          <p:cNvSpPr>
            <a:spLocks noGrp="1" noChangeArrowheads="1"/>
          </p:cNvSpPr>
          <p:nvPr>
            <p:ph type="body" idx="1"/>
          </p:nvPr>
        </p:nvSpPr>
        <p:spPr>
          <a:xfrm>
            <a:off x="323850" y="1773238"/>
            <a:ext cx="4330700" cy="384651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spcBef>
                <a:spcPct val="60000"/>
              </a:spcBef>
            </a:pPr>
            <a:r>
              <a:rPr lang="en-GB" sz="2200"/>
              <a:t>At 5642m, Europe’s highest peak</a:t>
            </a:r>
          </a:p>
          <a:p>
            <a:pPr>
              <a:spcBef>
                <a:spcPct val="60000"/>
              </a:spcBef>
            </a:pPr>
            <a:r>
              <a:rPr lang="en-GB" sz="2200"/>
              <a:t>A long extinct volcano with a distinct conical shape, gently sloping sides. </a:t>
            </a:r>
          </a:p>
          <a:p>
            <a:pPr>
              <a:spcBef>
                <a:spcPct val="60000"/>
              </a:spcBef>
            </a:pPr>
            <a:r>
              <a:rPr lang="en-GB" sz="2200"/>
              <a:t>Countless glaciers</a:t>
            </a:r>
          </a:p>
          <a:p>
            <a:pPr>
              <a:spcBef>
                <a:spcPct val="60000"/>
              </a:spcBef>
            </a:pPr>
            <a:r>
              <a:rPr lang="en-GB" sz="2200"/>
              <a:t>Mountain covers 56 miles.</a:t>
            </a:r>
            <a:endParaRPr lang="en-US" sz="2200"/>
          </a:p>
        </p:txBody>
      </p:sp>
      <p:pic>
        <p:nvPicPr>
          <p:cNvPr id="20484" name="Picture 4" descr="elb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9788" y="1771650"/>
            <a:ext cx="4386262" cy="3025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themeOverride>
</file>

<file path=docProps/app.xml><?xml version="1.0" encoding="utf-8"?>
<Properties xmlns="http://schemas.openxmlformats.org/officeDocument/2006/extended-properties" xmlns:vt="http://schemas.openxmlformats.org/officeDocument/2006/docPropsVTypes">
  <Template/>
  <TotalTime>1057</TotalTime>
  <Words>897</Words>
  <Application>Microsoft Office PowerPoint</Application>
  <PresentationFormat>On-screen Show (4:3)</PresentationFormat>
  <Paragraphs>94</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Wingdings</vt:lpstr>
      <vt:lpstr>Mountain Top</vt:lpstr>
      <vt:lpstr>Mountains</vt:lpstr>
      <vt:lpstr>What do you know ?</vt:lpstr>
      <vt:lpstr>Let’s look at some mountains</vt:lpstr>
      <vt:lpstr>PowerPoint Presentation</vt:lpstr>
      <vt:lpstr>K2 – Karakoram Range Chinese/Pakistan border</vt:lpstr>
      <vt:lpstr>Annapurna – Himalaya, Nepal </vt:lpstr>
      <vt:lpstr>PowerPoint Presentation</vt:lpstr>
      <vt:lpstr>Aconcagua - Andes, Argentina. </vt:lpstr>
      <vt:lpstr>Mt. Elbrus – Caucauses, Russia.   </vt:lpstr>
      <vt:lpstr>The Eiger - Swiss Alps.</vt:lpstr>
      <vt:lpstr>PowerPoint Presentation</vt:lpstr>
      <vt:lpstr>British Peaks – Ben Nevis (1343m) and Snowdonia (1085m)</vt:lpstr>
      <vt:lpstr>Mountains in the US McKinley(6194m) and El Capitain(2307m)</vt:lpstr>
      <vt:lpstr>Mountains in Africa – Kilimanjaro (5963m)and Mount Kenya(5199)</vt:lpstr>
      <vt:lpstr>Japan’s highest mountain Mount Fuji (3776m)</vt:lpstr>
      <vt:lpstr>Some funny shaped examples</vt:lpstr>
      <vt:lpstr>This is what a mountain looks like on a map.</vt:lpstr>
      <vt:lpstr>So – what have we learnt ?</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Teacher E-Solutions</cp:lastModifiedBy>
  <cp:revision>15</cp:revision>
  <dcterms:created xsi:type="dcterms:W3CDTF">2005-10-25T19:11:11Z</dcterms:created>
  <dcterms:modified xsi:type="dcterms:W3CDTF">2019-01-18T17:28:09Z</dcterms:modified>
</cp:coreProperties>
</file>