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</p:sldIdLst>
  <p:sldSz cx="6858000" cy="9144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1" d="100"/>
          <a:sy n="31" d="100"/>
        </p:scale>
        <p:origin x="-1181" y="-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96560B8-4878-4BAB-B431-87BF50FE8FB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860925"/>
            <a:ext cx="5680075" cy="4605338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2DD11A3-962D-4629-AA76-303DA68BD01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3370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DC3EE24-45EB-4878-91BA-6655D183AC2D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3BB8F2B-E7A6-4D52-BF8B-512B7EB6B7B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9B0C25D-C1CC-4411-9376-7C7D71D6F143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5EDD497-248C-4ED3-B4DC-213862A180BE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2AA1BDE-2213-448A-A1CC-7253BB39A6CB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3B9F499-6C59-4754-B9E2-4962E8811BB5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059481C-CF87-44C4-8378-7CA0AABF05D1}" type="slidenum">
              <a:rPr lang="en-GB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8FB508-6D1C-424A-9929-2E09AD0A8D63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F3A13-532F-4CCE-87D6-3989BCA90B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0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FC46D6-CA35-4A66-9302-C0F72A5AE7D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20E17B-B647-4107-B1D1-84030D1F97E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798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7C30EE-3A90-48C2-81CD-CEF0073547D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4F5D8-D074-420F-84D7-889F8A3FFB0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614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29758-EC13-4D75-9482-AA9392C74963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454DD-7591-42AE-AAD3-F6F3DF10F5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369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DBA2F9-C32D-4107-A87A-7361E7F724C4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8AEF8-50EE-40C4-B09A-FD10EFD297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52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3BE32-F421-44C0-B2D5-2206C76233C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67AED-1D83-4DEF-A53E-FD52A9AAB4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2232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8032D-C2D8-4923-AAB3-044E43FEE92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0043A-7D81-4303-9772-B86BA53DB9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481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DD38D-8C29-48D5-BFCC-39FEAFE028A1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94561-3672-434D-A972-9CD4313819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92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F96DC-B616-41C3-82ED-9C24A6341F10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21B0D-242B-49A6-8B01-621C95D421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617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91F339-DBAD-4251-A47B-654D106F571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97123-D032-457A-AB55-C94338C6EF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121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969C66-B463-43F6-B835-15B5263F9BF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68EC01-CFAB-494A-9B82-19DDF53A5F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8791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B1D09D5-01A4-4AF8-BCE9-85F6CD2B0DA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AE6CED3-4807-45E4-8631-7D5F77EA254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5"/>
          <p:cNvGrpSpPr>
            <a:grpSpLocks/>
          </p:cNvGrpSpPr>
          <p:nvPr/>
        </p:nvGrpSpPr>
        <p:grpSpPr bwMode="auto">
          <a:xfrm>
            <a:off x="357188" y="285750"/>
            <a:ext cx="5857875" cy="2714625"/>
            <a:chOff x="357166" y="357158"/>
            <a:chExt cx="6000792" cy="2857520"/>
          </a:xfrm>
        </p:grpSpPr>
        <p:sp>
          <p:nvSpPr>
            <p:cNvPr id="4" name="Rectangle 3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6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I am an animal which doesn’t have a skeleton. </a:t>
              </a:r>
              <a:endParaRPr lang="en-GB" sz="3600" dirty="0">
                <a:solidFill>
                  <a:schemeClr val="tx1"/>
                </a:solidFill>
                <a:latin typeface="Gisha" pitchFamily="34" charset="-79"/>
                <a:cs typeface="Gisha" pitchFamily="34" charset="-79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7561" y="357158"/>
              <a:ext cx="3000397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6000" dirty="0">
                  <a:solidFill>
                    <a:schemeClr val="tx1"/>
                  </a:solidFill>
                  <a:latin typeface="Consolas" pitchFamily="49" charset="0"/>
                </a:rPr>
                <a:t>Femur</a:t>
              </a:r>
              <a:endParaRPr lang="en-GB" sz="6000" dirty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  <p:grpSp>
        <p:nvGrpSpPr>
          <p:cNvPr id="2051" name="Group 6"/>
          <p:cNvGrpSpPr>
            <a:grpSpLocks/>
          </p:cNvGrpSpPr>
          <p:nvPr/>
        </p:nvGrpSpPr>
        <p:grpSpPr bwMode="auto">
          <a:xfrm>
            <a:off x="428625" y="3286125"/>
            <a:ext cx="5857875" cy="2643188"/>
            <a:chOff x="357166" y="357158"/>
            <a:chExt cx="6000792" cy="2857520"/>
          </a:xfrm>
        </p:grpSpPr>
        <p:sp>
          <p:nvSpPr>
            <p:cNvPr id="8" name="Rectangle 7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357563" y="357158"/>
              <a:ext cx="3000395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2052" name="Group 9"/>
          <p:cNvGrpSpPr>
            <a:grpSpLocks/>
          </p:cNvGrpSpPr>
          <p:nvPr/>
        </p:nvGrpSpPr>
        <p:grpSpPr bwMode="auto">
          <a:xfrm>
            <a:off x="357188" y="6143625"/>
            <a:ext cx="5929312" cy="2714625"/>
            <a:chOff x="357166" y="357158"/>
            <a:chExt cx="6000792" cy="2857520"/>
          </a:xfrm>
        </p:grpSpPr>
        <p:sp>
          <p:nvSpPr>
            <p:cNvPr id="11" name="Rectangle 10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8366" y="357158"/>
              <a:ext cx="2999592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2053" name="Rectangle 13"/>
          <p:cNvSpPr>
            <a:spLocks noChangeArrowheads="1"/>
          </p:cNvSpPr>
          <p:nvPr/>
        </p:nvSpPr>
        <p:spPr bwMode="auto">
          <a:xfrm>
            <a:off x="428625" y="3714750"/>
            <a:ext cx="28575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This bone protects our brain.</a:t>
            </a:r>
            <a:endParaRPr lang="en-GB">
              <a:latin typeface="Calibri" pitchFamily="34" charset="0"/>
            </a:endParaRPr>
          </a:p>
        </p:txBody>
      </p:sp>
      <p:sp>
        <p:nvSpPr>
          <p:cNvPr id="2054" name="Rectangle 14"/>
          <p:cNvSpPr>
            <a:spLocks noChangeArrowheads="1"/>
          </p:cNvSpPr>
          <p:nvPr/>
        </p:nvSpPr>
        <p:spPr bwMode="auto">
          <a:xfrm>
            <a:off x="357188" y="6215063"/>
            <a:ext cx="2928937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The  bones in this protect our heart and lungs.</a:t>
            </a:r>
            <a:endParaRPr lang="en-GB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55" name="Rectangle 15"/>
          <p:cNvSpPr>
            <a:spLocks noChangeArrowheads="1"/>
          </p:cNvSpPr>
          <p:nvPr/>
        </p:nvSpPr>
        <p:spPr bwMode="auto">
          <a:xfrm>
            <a:off x="3643313" y="4071938"/>
            <a:ext cx="272415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GB" sz="6000">
                <a:solidFill>
                  <a:srgbClr val="000000"/>
                </a:solidFill>
                <a:latin typeface="Consolas" pitchFamily="49" charset="0"/>
              </a:rPr>
              <a:t>X-rays</a:t>
            </a:r>
            <a:endParaRPr lang="en-GB">
              <a:latin typeface="Calibri" pitchFamily="34" charset="0"/>
            </a:endParaRPr>
          </a:p>
        </p:txBody>
      </p:sp>
      <p:sp>
        <p:nvSpPr>
          <p:cNvPr id="2056" name="Rectangle 16"/>
          <p:cNvSpPr>
            <a:spLocks noChangeArrowheads="1"/>
          </p:cNvSpPr>
          <p:nvPr/>
        </p:nvSpPr>
        <p:spPr bwMode="auto">
          <a:xfrm>
            <a:off x="3429000" y="6929438"/>
            <a:ext cx="314325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4800">
                <a:latin typeface="Consolas" pitchFamily="49" charset="0"/>
              </a:rPr>
              <a:t>contract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5"/>
          <p:cNvGrpSpPr>
            <a:grpSpLocks/>
          </p:cNvGrpSpPr>
          <p:nvPr/>
        </p:nvGrpSpPr>
        <p:grpSpPr bwMode="auto">
          <a:xfrm>
            <a:off x="357188" y="285750"/>
            <a:ext cx="5857875" cy="2714625"/>
            <a:chOff x="357166" y="357158"/>
            <a:chExt cx="6000792" cy="2857520"/>
          </a:xfrm>
        </p:grpSpPr>
        <p:sp>
          <p:nvSpPr>
            <p:cNvPr id="4" name="Rectangle 3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44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These are muscles in our arms. </a:t>
              </a:r>
              <a:endParaRPr lang="en-GB" sz="4400" dirty="0">
                <a:solidFill>
                  <a:schemeClr val="tx1"/>
                </a:solidFill>
                <a:latin typeface="Gisha" pitchFamily="34" charset="-79"/>
                <a:cs typeface="Gisha" pitchFamily="34" charset="-79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7561" y="357158"/>
              <a:ext cx="3000397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6000" dirty="0">
                  <a:solidFill>
                    <a:schemeClr val="tx1"/>
                  </a:solidFill>
                  <a:latin typeface="Consolas" pitchFamily="49" charset="0"/>
                </a:rPr>
                <a:t>skull</a:t>
              </a:r>
              <a:endParaRPr lang="en-GB" sz="6000" dirty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  <p:grpSp>
        <p:nvGrpSpPr>
          <p:cNvPr id="3075" name="Group 9"/>
          <p:cNvGrpSpPr>
            <a:grpSpLocks/>
          </p:cNvGrpSpPr>
          <p:nvPr/>
        </p:nvGrpSpPr>
        <p:grpSpPr bwMode="auto">
          <a:xfrm>
            <a:off x="357188" y="6072188"/>
            <a:ext cx="5929312" cy="2714625"/>
            <a:chOff x="357166" y="357158"/>
            <a:chExt cx="6000792" cy="2857520"/>
          </a:xfrm>
        </p:grpSpPr>
        <p:sp>
          <p:nvSpPr>
            <p:cNvPr id="11" name="Rectangle 10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8366" y="357158"/>
              <a:ext cx="2999592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3076" name="Rectangle 14"/>
          <p:cNvSpPr>
            <a:spLocks noChangeArrowheads="1"/>
          </p:cNvSpPr>
          <p:nvPr/>
        </p:nvSpPr>
        <p:spPr bwMode="auto">
          <a:xfrm>
            <a:off x="357188" y="6215063"/>
            <a:ext cx="3000375" cy="224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8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An animal which doesn’t have a skeleton, for example a worm, is called this.</a:t>
            </a:r>
            <a:endParaRPr lang="en-GB" sz="1400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3077" name="Group 19"/>
          <p:cNvGrpSpPr>
            <a:grpSpLocks/>
          </p:cNvGrpSpPr>
          <p:nvPr/>
        </p:nvGrpSpPr>
        <p:grpSpPr bwMode="auto">
          <a:xfrm>
            <a:off x="428625" y="3286125"/>
            <a:ext cx="5929313" cy="2697163"/>
            <a:chOff x="428604" y="3286116"/>
            <a:chExt cx="5929354" cy="2697421"/>
          </a:xfrm>
        </p:grpSpPr>
        <p:grpSp>
          <p:nvGrpSpPr>
            <p:cNvPr id="3081" name="Group 6"/>
            <p:cNvGrpSpPr>
              <a:grpSpLocks/>
            </p:cNvGrpSpPr>
            <p:nvPr/>
          </p:nvGrpSpPr>
          <p:grpSpPr bwMode="auto">
            <a:xfrm>
              <a:off x="428604" y="3286116"/>
              <a:ext cx="5857916" cy="2643206"/>
              <a:chOff x="357166" y="357158"/>
              <a:chExt cx="6000792" cy="285752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57166" y="357158"/>
                <a:ext cx="3000396" cy="2857520"/>
              </a:xfrm>
              <a:prstGeom prst="rect">
                <a:avLst/>
              </a:prstGeom>
              <a:gradFill flip="none" rotWithShape="1">
                <a:gsLst>
                  <a:gs pos="0">
                    <a:srgbClr val="CCCCFF">
                      <a:alpha val="70000"/>
                    </a:srgbClr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  <a:tileRect r="-100000" b="-100000"/>
              </a:gradFill>
              <a:ln w="28575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357563" y="357158"/>
                <a:ext cx="3000395" cy="2857774"/>
              </a:xfrm>
              <a:prstGeom prst="rect">
                <a:avLst/>
              </a:prstGeom>
              <a:gradFill flip="none" rotWithShape="1"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  <a:tileRect r="-100000" b="-100000"/>
              </a:gradFill>
              <a:ln w="28575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3082" name="Rectangle 13"/>
            <p:cNvSpPr>
              <a:spLocks noChangeArrowheads="1"/>
            </p:cNvSpPr>
            <p:nvPr/>
          </p:nvSpPr>
          <p:spPr bwMode="auto">
            <a:xfrm>
              <a:off x="428604" y="3428992"/>
              <a:ext cx="2857520" cy="25545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4000">
                  <a:solidFill>
                    <a:srgbClr val="000000"/>
                  </a:solidFill>
                  <a:latin typeface="Gisha" pitchFamily="34" charset="-79"/>
                  <a:cs typeface="Gisha" pitchFamily="34" charset="-79"/>
                </a:rPr>
                <a:t>An animal which has a skeleton is called this.</a:t>
              </a:r>
              <a:endParaRPr lang="en-GB" sz="2000">
                <a:latin typeface="Calibri" pitchFamily="34" charset="0"/>
              </a:endParaRPr>
            </a:p>
          </p:txBody>
        </p:sp>
        <p:sp>
          <p:nvSpPr>
            <p:cNvPr id="3083" name="Rectangle 15"/>
            <p:cNvSpPr>
              <a:spLocks noChangeArrowheads="1"/>
            </p:cNvSpPr>
            <p:nvPr/>
          </p:nvSpPr>
          <p:spPr bwMode="auto">
            <a:xfrm>
              <a:off x="3429000" y="4071935"/>
              <a:ext cx="2928958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r>
                <a:rPr lang="en-GB" sz="5400">
                  <a:latin typeface="Consolas" pitchFamily="49" charset="0"/>
                </a:rPr>
                <a:t>patella</a:t>
              </a:r>
            </a:p>
          </p:txBody>
        </p:sp>
      </p:grpSp>
      <p:sp>
        <p:nvSpPr>
          <p:cNvPr id="3078" name="Rectangle 16"/>
          <p:cNvSpPr>
            <a:spLocks noChangeArrowheads="1"/>
          </p:cNvSpPr>
          <p:nvPr/>
        </p:nvSpPr>
        <p:spPr bwMode="auto">
          <a:xfrm>
            <a:off x="3714750" y="6286500"/>
            <a:ext cx="314325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6000">
                <a:latin typeface="Consolas" pitchFamily="49" charset="0"/>
              </a:rPr>
              <a:t>Rib-cage</a:t>
            </a:r>
          </a:p>
        </p:txBody>
      </p:sp>
      <p:sp>
        <p:nvSpPr>
          <p:cNvPr id="3079" name="TextBox 17"/>
          <p:cNvSpPr txBox="1">
            <a:spLocks noChangeArrowheads="1"/>
          </p:cNvSpPr>
          <p:nvPr/>
        </p:nvSpPr>
        <p:spPr bwMode="auto">
          <a:xfrm>
            <a:off x="5857875" y="2357438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/>
              <a:t>*</a:t>
            </a:r>
          </a:p>
        </p:txBody>
      </p:sp>
      <p:sp>
        <p:nvSpPr>
          <p:cNvPr id="3080" name="TextBox 18"/>
          <p:cNvSpPr txBox="1">
            <a:spLocks noChangeArrowheads="1"/>
          </p:cNvSpPr>
          <p:nvPr/>
        </p:nvSpPr>
        <p:spPr bwMode="auto">
          <a:xfrm>
            <a:off x="5857875" y="8072438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/>
              <a:t>*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5"/>
          <p:cNvGrpSpPr>
            <a:grpSpLocks/>
          </p:cNvGrpSpPr>
          <p:nvPr/>
        </p:nvGrpSpPr>
        <p:grpSpPr bwMode="auto">
          <a:xfrm>
            <a:off x="285750" y="285750"/>
            <a:ext cx="5929313" cy="2714625"/>
            <a:chOff x="283986" y="357158"/>
            <a:chExt cx="6073972" cy="2857520"/>
          </a:xfrm>
        </p:grpSpPr>
        <p:sp>
          <p:nvSpPr>
            <p:cNvPr id="4" name="Rectangle 3"/>
            <p:cNvSpPr/>
            <p:nvPr/>
          </p:nvSpPr>
          <p:spPr>
            <a:xfrm>
              <a:off x="283986" y="357158"/>
              <a:ext cx="307357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Our skeleton has three jobs these are movement protection </a:t>
              </a:r>
              <a:r>
                <a:rPr lang="en-GB" sz="28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and….?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7562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6000" dirty="0">
                  <a:solidFill>
                    <a:schemeClr val="tx1"/>
                  </a:solidFill>
                  <a:latin typeface="Consolas" pitchFamily="49" charset="0"/>
                </a:rPr>
                <a:t>slug</a:t>
              </a:r>
              <a:endParaRPr lang="en-GB" sz="6000" dirty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  <p:grpSp>
        <p:nvGrpSpPr>
          <p:cNvPr id="4099" name="Group 6"/>
          <p:cNvGrpSpPr>
            <a:grpSpLocks/>
          </p:cNvGrpSpPr>
          <p:nvPr/>
        </p:nvGrpSpPr>
        <p:grpSpPr bwMode="auto">
          <a:xfrm>
            <a:off x="428625" y="3286125"/>
            <a:ext cx="5857875" cy="2643188"/>
            <a:chOff x="357166" y="357158"/>
            <a:chExt cx="6000792" cy="2857520"/>
          </a:xfrm>
        </p:grpSpPr>
        <p:sp>
          <p:nvSpPr>
            <p:cNvPr id="8" name="Rectangle 7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357563" y="357158"/>
              <a:ext cx="3000395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4100" name="Group 9"/>
          <p:cNvGrpSpPr>
            <a:grpSpLocks/>
          </p:cNvGrpSpPr>
          <p:nvPr/>
        </p:nvGrpSpPr>
        <p:grpSpPr bwMode="auto">
          <a:xfrm>
            <a:off x="357188" y="6072188"/>
            <a:ext cx="5929312" cy="2714625"/>
            <a:chOff x="357166" y="357158"/>
            <a:chExt cx="6000792" cy="2857520"/>
          </a:xfrm>
        </p:grpSpPr>
        <p:sp>
          <p:nvSpPr>
            <p:cNvPr id="11" name="Rectangle 10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8366" y="357158"/>
              <a:ext cx="2999592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4101" name="Rectangle 13"/>
          <p:cNvSpPr>
            <a:spLocks noChangeArrowheads="1"/>
          </p:cNvSpPr>
          <p:nvPr/>
        </p:nvSpPr>
        <p:spPr bwMode="auto">
          <a:xfrm>
            <a:off x="428625" y="3286125"/>
            <a:ext cx="2857500" cy="2678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28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The parts of the body where some bones meet to allow us to move are called this?</a:t>
            </a:r>
            <a:endParaRPr lang="en-GB" sz="1400">
              <a:latin typeface="Calibri" pitchFamily="34" charset="0"/>
            </a:endParaRPr>
          </a:p>
        </p:txBody>
      </p:sp>
      <p:sp>
        <p:nvSpPr>
          <p:cNvPr id="4102" name="Rectangle 14"/>
          <p:cNvSpPr>
            <a:spLocks noChangeArrowheads="1"/>
          </p:cNvSpPr>
          <p:nvPr/>
        </p:nvSpPr>
        <p:spPr bwMode="auto">
          <a:xfrm>
            <a:off x="357188" y="6215063"/>
            <a:ext cx="3000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These are attached to our bones to help us move.</a:t>
            </a:r>
            <a:endParaRPr lang="en-GB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4103" name="Rectangle 15"/>
          <p:cNvSpPr>
            <a:spLocks noChangeArrowheads="1"/>
          </p:cNvSpPr>
          <p:nvPr/>
        </p:nvSpPr>
        <p:spPr bwMode="auto">
          <a:xfrm>
            <a:off x="3357563" y="3357563"/>
            <a:ext cx="2928937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5400">
                <a:solidFill>
                  <a:srgbClr val="000000"/>
                </a:solidFill>
                <a:latin typeface="Consolas" pitchFamily="49" charset="0"/>
              </a:rPr>
              <a:t>Bicep and Tricep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4104" name="Rectangle 16"/>
          <p:cNvSpPr>
            <a:spLocks noChangeArrowheads="1"/>
          </p:cNvSpPr>
          <p:nvPr/>
        </p:nvSpPr>
        <p:spPr bwMode="auto">
          <a:xfrm>
            <a:off x="3357563" y="6929438"/>
            <a:ext cx="314325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4000">
                <a:latin typeface="Consolas" pitchFamily="49" charset="0"/>
              </a:rPr>
              <a:t>Vertebrate</a:t>
            </a:r>
          </a:p>
        </p:txBody>
      </p:sp>
      <p:sp>
        <p:nvSpPr>
          <p:cNvPr id="4105" name="TextBox 17"/>
          <p:cNvSpPr txBox="1">
            <a:spLocks noChangeArrowheads="1"/>
          </p:cNvSpPr>
          <p:nvPr/>
        </p:nvSpPr>
        <p:spPr bwMode="auto">
          <a:xfrm>
            <a:off x="5857875" y="2357438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/>
              <a:t>*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5"/>
          <p:cNvGrpSpPr>
            <a:grpSpLocks/>
          </p:cNvGrpSpPr>
          <p:nvPr/>
        </p:nvGrpSpPr>
        <p:grpSpPr bwMode="auto">
          <a:xfrm>
            <a:off x="285750" y="285750"/>
            <a:ext cx="5929313" cy="2714625"/>
            <a:chOff x="283986" y="357158"/>
            <a:chExt cx="6073972" cy="2857520"/>
          </a:xfrm>
        </p:grpSpPr>
        <p:sp>
          <p:nvSpPr>
            <p:cNvPr id="4" name="Rectangle 3"/>
            <p:cNvSpPr/>
            <p:nvPr/>
          </p:nvSpPr>
          <p:spPr>
            <a:xfrm>
              <a:off x="283986" y="357158"/>
              <a:ext cx="307357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2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When an animal like a crab or a snail has a hard shell it is called this.</a:t>
              </a:r>
              <a:endParaRPr lang="en-GB" sz="2800" dirty="0">
                <a:solidFill>
                  <a:schemeClr val="tx1"/>
                </a:solidFill>
                <a:latin typeface="Gisha" pitchFamily="34" charset="-79"/>
                <a:cs typeface="Gisha" pitchFamily="34" charset="-79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7562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6000" dirty="0">
                  <a:solidFill>
                    <a:schemeClr val="tx1"/>
                  </a:solidFill>
                  <a:latin typeface="Consolas" pitchFamily="49" charset="0"/>
                </a:rPr>
                <a:t>joints</a:t>
              </a:r>
              <a:endParaRPr lang="en-GB" sz="6000" dirty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  <p:grpSp>
        <p:nvGrpSpPr>
          <p:cNvPr id="5123" name="Group 6"/>
          <p:cNvGrpSpPr>
            <a:grpSpLocks/>
          </p:cNvGrpSpPr>
          <p:nvPr/>
        </p:nvGrpSpPr>
        <p:grpSpPr bwMode="auto">
          <a:xfrm>
            <a:off x="428625" y="3286125"/>
            <a:ext cx="5857875" cy="2643188"/>
            <a:chOff x="357166" y="357158"/>
            <a:chExt cx="6000792" cy="2857520"/>
          </a:xfrm>
        </p:grpSpPr>
        <p:sp>
          <p:nvSpPr>
            <p:cNvPr id="8" name="Rectangle 7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357563" y="357158"/>
              <a:ext cx="3000395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5124" name="Group 9"/>
          <p:cNvGrpSpPr>
            <a:grpSpLocks/>
          </p:cNvGrpSpPr>
          <p:nvPr/>
        </p:nvGrpSpPr>
        <p:grpSpPr bwMode="auto">
          <a:xfrm>
            <a:off x="357188" y="6072188"/>
            <a:ext cx="5929312" cy="2714625"/>
            <a:chOff x="357166" y="357158"/>
            <a:chExt cx="6000792" cy="2857520"/>
          </a:xfrm>
        </p:grpSpPr>
        <p:sp>
          <p:nvSpPr>
            <p:cNvPr id="11" name="Rectangle 10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8366" y="357158"/>
              <a:ext cx="2999592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5125" name="Rectangle 13"/>
          <p:cNvSpPr>
            <a:spLocks noChangeArrowheads="1"/>
          </p:cNvSpPr>
          <p:nvPr/>
        </p:nvSpPr>
        <p:spPr bwMode="auto">
          <a:xfrm>
            <a:off x="428625" y="3286125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These word describe the properties of bones.</a:t>
            </a:r>
            <a:endParaRPr lang="en-GB">
              <a:latin typeface="Calibri" pitchFamily="34" charset="0"/>
            </a:endParaRPr>
          </a:p>
        </p:txBody>
      </p:sp>
      <p:sp>
        <p:nvSpPr>
          <p:cNvPr id="5126" name="Rectangle 14"/>
          <p:cNvSpPr>
            <a:spLocks noChangeArrowheads="1"/>
          </p:cNvSpPr>
          <p:nvPr/>
        </p:nvSpPr>
        <p:spPr bwMode="auto">
          <a:xfrm>
            <a:off x="357188" y="6000750"/>
            <a:ext cx="3000375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We can see the bones inside our bodies using these.</a:t>
            </a:r>
            <a:endParaRPr lang="en-GB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5127" name="Rectangle 16"/>
          <p:cNvSpPr>
            <a:spLocks noChangeArrowheads="1"/>
          </p:cNvSpPr>
          <p:nvPr/>
        </p:nvSpPr>
        <p:spPr bwMode="auto">
          <a:xfrm>
            <a:off x="3357563" y="6215063"/>
            <a:ext cx="3143250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4000">
                <a:latin typeface="Consolas" pitchFamily="49" charset="0"/>
              </a:rPr>
              <a:t>Hard, smooth,</a:t>
            </a:r>
          </a:p>
          <a:p>
            <a:r>
              <a:rPr lang="en-GB" sz="4000">
                <a:latin typeface="Consolas" pitchFamily="49" charset="0"/>
              </a:rPr>
              <a:t>strong, opaque.</a:t>
            </a:r>
          </a:p>
        </p:txBody>
      </p:sp>
      <p:sp>
        <p:nvSpPr>
          <p:cNvPr id="5128" name="TextBox 17"/>
          <p:cNvSpPr txBox="1">
            <a:spLocks noChangeArrowheads="1"/>
          </p:cNvSpPr>
          <p:nvPr/>
        </p:nvSpPr>
        <p:spPr bwMode="auto">
          <a:xfrm>
            <a:off x="5857875" y="2357438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/>
              <a:t>*</a:t>
            </a:r>
          </a:p>
        </p:txBody>
      </p:sp>
      <p:sp>
        <p:nvSpPr>
          <p:cNvPr id="5129" name="Rectangle 18"/>
          <p:cNvSpPr>
            <a:spLocks noChangeArrowheads="1"/>
          </p:cNvSpPr>
          <p:nvPr/>
        </p:nvSpPr>
        <p:spPr bwMode="auto">
          <a:xfrm>
            <a:off x="3357563" y="4214813"/>
            <a:ext cx="29289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>
                <a:latin typeface="Consolas" pitchFamily="49" charset="0"/>
              </a:rPr>
              <a:t>Invertebrate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5"/>
          <p:cNvGrpSpPr>
            <a:grpSpLocks/>
          </p:cNvGrpSpPr>
          <p:nvPr/>
        </p:nvGrpSpPr>
        <p:grpSpPr bwMode="auto">
          <a:xfrm>
            <a:off x="428625" y="357188"/>
            <a:ext cx="5929313" cy="2714625"/>
            <a:chOff x="283986" y="357158"/>
            <a:chExt cx="6073972" cy="2857520"/>
          </a:xfrm>
        </p:grpSpPr>
        <p:sp>
          <p:nvSpPr>
            <p:cNvPr id="4" name="Rectangle 3"/>
            <p:cNvSpPr/>
            <p:nvPr/>
          </p:nvSpPr>
          <p:spPr>
            <a:xfrm>
              <a:off x="283986" y="357158"/>
              <a:ext cx="307357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36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The scientific name for our knee bone is this</a:t>
              </a:r>
              <a:r>
                <a:rPr lang="en-GB" sz="28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.</a:t>
              </a:r>
              <a:endParaRPr lang="en-GB" sz="2400" dirty="0">
                <a:solidFill>
                  <a:schemeClr val="tx1"/>
                </a:solidFill>
                <a:latin typeface="Gisha" pitchFamily="34" charset="-79"/>
                <a:cs typeface="Gisha" pitchFamily="34" charset="-79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7562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6000" dirty="0">
                  <a:solidFill>
                    <a:schemeClr val="tx1"/>
                  </a:solidFill>
                  <a:latin typeface="Consolas" pitchFamily="49" charset="0"/>
                </a:rPr>
                <a:t>2</a:t>
              </a:r>
              <a:r>
                <a:rPr lang="en-GB" sz="6000" dirty="0">
                  <a:solidFill>
                    <a:schemeClr val="tx1"/>
                  </a:solidFill>
                  <a:latin typeface="Bookman Old Style" pitchFamily="18" charset="0"/>
                </a:rPr>
                <a:t>0</a:t>
              </a:r>
              <a:r>
                <a:rPr lang="en-GB" sz="6000" dirty="0">
                  <a:solidFill>
                    <a:schemeClr val="tx1"/>
                  </a:solidFill>
                  <a:latin typeface="Consolas" pitchFamily="49" charset="0"/>
                </a:rPr>
                <a:t>6</a:t>
              </a:r>
              <a:endParaRPr lang="en-GB" sz="6000" dirty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  <p:grpSp>
        <p:nvGrpSpPr>
          <p:cNvPr id="6147" name="Group 6"/>
          <p:cNvGrpSpPr>
            <a:grpSpLocks/>
          </p:cNvGrpSpPr>
          <p:nvPr/>
        </p:nvGrpSpPr>
        <p:grpSpPr bwMode="auto">
          <a:xfrm>
            <a:off x="428625" y="3286125"/>
            <a:ext cx="5857875" cy="2643188"/>
            <a:chOff x="357166" y="357158"/>
            <a:chExt cx="6000792" cy="2857520"/>
          </a:xfrm>
        </p:grpSpPr>
        <p:sp>
          <p:nvSpPr>
            <p:cNvPr id="8" name="Rectangle 7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357563" y="357158"/>
              <a:ext cx="3000395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6148" name="Group 9"/>
          <p:cNvGrpSpPr>
            <a:grpSpLocks/>
          </p:cNvGrpSpPr>
          <p:nvPr/>
        </p:nvGrpSpPr>
        <p:grpSpPr bwMode="auto">
          <a:xfrm>
            <a:off x="357188" y="6072188"/>
            <a:ext cx="5929312" cy="2714625"/>
            <a:chOff x="357166" y="357158"/>
            <a:chExt cx="6000792" cy="2857520"/>
          </a:xfrm>
        </p:grpSpPr>
        <p:sp>
          <p:nvSpPr>
            <p:cNvPr id="11" name="Rectangle 10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358366" y="357158"/>
              <a:ext cx="2999592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6149" name="Rectangle 13"/>
          <p:cNvSpPr>
            <a:spLocks noChangeArrowheads="1"/>
          </p:cNvSpPr>
          <p:nvPr/>
        </p:nvSpPr>
        <p:spPr bwMode="auto">
          <a:xfrm>
            <a:off x="428625" y="3286125"/>
            <a:ext cx="3000375" cy="2554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2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When a muscle pulls it gets shorter and fatter- we say it does this.</a:t>
            </a:r>
            <a:endParaRPr lang="en-GB" sz="1600">
              <a:latin typeface="Calibri" pitchFamily="34" charset="0"/>
            </a:endParaRPr>
          </a:p>
        </p:txBody>
      </p:sp>
      <p:sp>
        <p:nvSpPr>
          <p:cNvPr id="6150" name="Rectangle 14"/>
          <p:cNvSpPr>
            <a:spLocks noChangeArrowheads="1"/>
          </p:cNvSpPr>
          <p:nvPr/>
        </p:nvSpPr>
        <p:spPr bwMode="auto">
          <a:xfrm>
            <a:off x="357188" y="6215063"/>
            <a:ext cx="30003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solidFill>
                  <a:srgbClr val="000000"/>
                </a:solidFill>
                <a:latin typeface="Gisha" pitchFamily="34" charset="-79"/>
                <a:cs typeface="Gisha" pitchFamily="34" charset="-79"/>
              </a:rPr>
              <a:t>The muscles in our bodies are attached to these.</a:t>
            </a:r>
            <a:endParaRPr lang="en-GB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151" name="Rectangle 16"/>
          <p:cNvSpPr>
            <a:spLocks noChangeArrowheads="1"/>
          </p:cNvSpPr>
          <p:nvPr/>
        </p:nvSpPr>
        <p:spPr bwMode="auto">
          <a:xfrm>
            <a:off x="3286125" y="6786563"/>
            <a:ext cx="314325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3600">
                <a:latin typeface="Consolas" pitchFamily="49" charset="0"/>
              </a:rPr>
              <a:t>Exoskeleton</a:t>
            </a:r>
          </a:p>
        </p:txBody>
      </p:sp>
      <p:sp>
        <p:nvSpPr>
          <p:cNvPr id="6152" name="TextBox 17"/>
          <p:cNvSpPr txBox="1">
            <a:spLocks noChangeArrowheads="1"/>
          </p:cNvSpPr>
          <p:nvPr/>
        </p:nvSpPr>
        <p:spPr bwMode="auto">
          <a:xfrm>
            <a:off x="5857875" y="2357438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/>
              <a:t>*</a:t>
            </a:r>
          </a:p>
        </p:txBody>
      </p:sp>
      <p:sp>
        <p:nvSpPr>
          <p:cNvPr id="6153" name="Rectangle 18"/>
          <p:cNvSpPr>
            <a:spLocks noChangeArrowheads="1"/>
          </p:cNvSpPr>
          <p:nvPr/>
        </p:nvSpPr>
        <p:spPr bwMode="auto">
          <a:xfrm>
            <a:off x="3214688" y="4214813"/>
            <a:ext cx="314325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4400">
                <a:latin typeface="Consolas" pitchFamily="49" charset="0"/>
              </a:rPr>
              <a:t>Cartilage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5"/>
          <p:cNvGrpSpPr>
            <a:grpSpLocks/>
          </p:cNvGrpSpPr>
          <p:nvPr/>
        </p:nvGrpSpPr>
        <p:grpSpPr bwMode="auto">
          <a:xfrm>
            <a:off x="428625" y="357188"/>
            <a:ext cx="5929313" cy="2714625"/>
            <a:chOff x="283986" y="357158"/>
            <a:chExt cx="6073972" cy="2857520"/>
          </a:xfrm>
        </p:grpSpPr>
        <p:sp>
          <p:nvSpPr>
            <p:cNvPr id="4" name="Rectangle 3"/>
            <p:cNvSpPr/>
            <p:nvPr/>
          </p:nvSpPr>
          <p:spPr>
            <a:xfrm>
              <a:off x="283986" y="357158"/>
              <a:ext cx="307357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28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The ends of our bones are covered in this to help them move smoothly against one another.</a:t>
              </a:r>
              <a:endParaRPr lang="en-GB" sz="2400" dirty="0">
                <a:solidFill>
                  <a:schemeClr val="tx1"/>
                </a:solidFill>
                <a:latin typeface="Gisha" pitchFamily="34" charset="-79"/>
                <a:cs typeface="Gisha" pitchFamily="34" charset="-79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7562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400" dirty="0">
                  <a:solidFill>
                    <a:schemeClr val="tx1"/>
                  </a:solidFill>
                  <a:latin typeface="Consolas" pitchFamily="49" charset="0"/>
                </a:rPr>
                <a:t>muscles</a:t>
              </a:r>
              <a:endParaRPr lang="en-GB" sz="5400" dirty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  <p:grpSp>
        <p:nvGrpSpPr>
          <p:cNvPr id="7171" name="Group 6"/>
          <p:cNvGrpSpPr>
            <a:grpSpLocks/>
          </p:cNvGrpSpPr>
          <p:nvPr/>
        </p:nvGrpSpPr>
        <p:grpSpPr bwMode="auto">
          <a:xfrm>
            <a:off x="428625" y="3286125"/>
            <a:ext cx="5857875" cy="2643188"/>
            <a:chOff x="357166" y="357158"/>
            <a:chExt cx="6000792" cy="2857520"/>
          </a:xfrm>
        </p:grpSpPr>
        <p:sp>
          <p:nvSpPr>
            <p:cNvPr id="8" name="Rectangle 7"/>
            <p:cNvSpPr/>
            <p:nvPr/>
          </p:nvSpPr>
          <p:spPr>
            <a:xfrm>
              <a:off x="357166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357563" y="357158"/>
              <a:ext cx="3000395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7172" name="Rectangle 13"/>
          <p:cNvSpPr>
            <a:spLocks noChangeArrowheads="1"/>
          </p:cNvSpPr>
          <p:nvPr/>
        </p:nvSpPr>
        <p:spPr bwMode="auto">
          <a:xfrm>
            <a:off x="357188" y="3143250"/>
            <a:ext cx="3214687" cy="286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3600">
                <a:latin typeface="Calibri" pitchFamily="34" charset="0"/>
              </a:rPr>
              <a:t>There are this many bones in the adult human skeleton. </a:t>
            </a:r>
          </a:p>
        </p:txBody>
      </p:sp>
      <p:sp>
        <p:nvSpPr>
          <p:cNvPr id="7173" name="Rectangle 18"/>
          <p:cNvSpPr>
            <a:spLocks noChangeArrowheads="1"/>
          </p:cNvSpPr>
          <p:nvPr/>
        </p:nvSpPr>
        <p:spPr bwMode="auto">
          <a:xfrm>
            <a:off x="3214688" y="4214813"/>
            <a:ext cx="31432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GB" sz="5400">
                <a:latin typeface="Consolas" pitchFamily="49" charset="0"/>
              </a:rPr>
              <a:t>Support</a:t>
            </a:r>
          </a:p>
        </p:txBody>
      </p:sp>
      <p:grpSp>
        <p:nvGrpSpPr>
          <p:cNvPr id="7174" name="Group 20"/>
          <p:cNvGrpSpPr>
            <a:grpSpLocks/>
          </p:cNvGrpSpPr>
          <p:nvPr/>
        </p:nvGrpSpPr>
        <p:grpSpPr bwMode="auto">
          <a:xfrm>
            <a:off x="357188" y="6000750"/>
            <a:ext cx="6072187" cy="2862263"/>
            <a:chOff x="357166" y="6000760"/>
            <a:chExt cx="6072230" cy="2862322"/>
          </a:xfrm>
        </p:grpSpPr>
        <p:grpSp>
          <p:nvGrpSpPr>
            <p:cNvPr id="7176" name="Group 19"/>
            <p:cNvGrpSpPr>
              <a:grpSpLocks/>
            </p:cNvGrpSpPr>
            <p:nvPr/>
          </p:nvGrpSpPr>
          <p:grpSpPr bwMode="auto">
            <a:xfrm>
              <a:off x="357166" y="6000760"/>
              <a:ext cx="5893635" cy="2862322"/>
              <a:chOff x="357166" y="6000760"/>
              <a:chExt cx="5893635" cy="2862322"/>
            </a:xfrm>
          </p:grpSpPr>
          <p:grpSp>
            <p:nvGrpSpPr>
              <p:cNvPr id="7178" name="Group 9"/>
              <p:cNvGrpSpPr>
                <a:grpSpLocks/>
              </p:cNvGrpSpPr>
              <p:nvPr/>
            </p:nvGrpSpPr>
            <p:grpSpPr bwMode="auto">
              <a:xfrm>
                <a:off x="357166" y="6072198"/>
                <a:ext cx="5893635" cy="2714644"/>
                <a:chOff x="357166" y="357158"/>
                <a:chExt cx="5964643" cy="2857520"/>
              </a:xfrm>
            </p:grpSpPr>
            <p:sp>
              <p:nvSpPr>
                <p:cNvPr id="11" name="Rectangle 10"/>
                <p:cNvSpPr/>
                <p:nvPr/>
              </p:nvSpPr>
              <p:spPr>
                <a:xfrm>
                  <a:off x="357166" y="357158"/>
                  <a:ext cx="3000396" cy="2857520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CCCCFF">
                        <a:alpha val="70000"/>
                      </a:srgbClr>
                    </a:gs>
                    <a:gs pos="17999">
                      <a:srgbClr val="99CCFF"/>
                    </a:gs>
                    <a:gs pos="36000">
                      <a:srgbClr val="9966FF"/>
                    </a:gs>
                    <a:gs pos="61000">
                      <a:srgbClr val="CC99FF"/>
                    </a:gs>
                    <a:gs pos="82001">
                      <a:srgbClr val="99CCFF"/>
                    </a:gs>
                    <a:gs pos="100000">
                      <a:srgbClr val="CCCCFF"/>
                    </a:gs>
                  </a:gsLst>
                  <a:lin ang="5400000" scaled="0"/>
                  <a:tileRect r="-100000" b="-100000"/>
                </a:gradFill>
                <a:ln w="28575" cmpd="dbl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3321413" y="357159"/>
                  <a:ext cx="3001200" cy="2857559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BEAC7"/>
                    </a:gs>
                    <a:gs pos="17999">
                      <a:srgbClr val="FEE7F2"/>
                    </a:gs>
                    <a:gs pos="36000">
                      <a:srgbClr val="FAC77D"/>
                    </a:gs>
                    <a:gs pos="61000">
                      <a:srgbClr val="FBA97D"/>
                    </a:gs>
                    <a:gs pos="82001">
                      <a:srgbClr val="FBD49C"/>
                    </a:gs>
                    <a:gs pos="100000">
                      <a:srgbClr val="FEE7F2"/>
                    </a:gs>
                  </a:gsLst>
                  <a:lin ang="5400000" scaled="0"/>
                  <a:tileRect r="-100000" b="-100000"/>
                </a:gradFill>
                <a:ln w="28575" cmpd="dbl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GB" dirty="0"/>
                </a:p>
              </p:txBody>
            </p:sp>
          </p:grpSp>
          <p:sp>
            <p:nvSpPr>
              <p:cNvPr id="7179" name="Rectangle 14"/>
              <p:cNvSpPr>
                <a:spLocks noChangeArrowheads="1"/>
              </p:cNvSpPr>
              <p:nvPr/>
            </p:nvSpPr>
            <p:spPr bwMode="auto">
              <a:xfrm>
                <a:off x="357166" y="6000760"/>
                <a:ext cx="3000396" cy="2862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/>
              <a:p>
                <a:pPr algn="ctr"/>
                <a:r>
                  <a:rPr lang="en-GB" sz="3600">
                    <a:solidFill>
                      <a:srgbClr val="000000"/>
                    </a:solidFill>
                    <a:latin typeface="Gisha" pitchFamily="34" charset="-79"/>
                    <a:cs typeface="Gisha" pitchFamily="34" charset="-79"/>
                  </a:rPr>
                  <a:t>This part of our skeleton is made from bones called vertebrae.</a:t>
                </a:r>
                <a:endParaRPr lang="en-GB">
                  <a:solidFill>
                    <a:srgbClr val="000000"/>
                  </a:solidFill>
                  <a:latin typeface="Calibri" pitchFamily="34" charset="0"/>
                </a:endParaRPr>
              </a:p>
            </p:txBody>
          </p:sp>
        </p:grpSp>
        <p:sp>
          <p:nvSpPr>
            <p:cNvPr id="7177" name="Rectangle 15"/>
            <p:cNvSpPr>
              <a:spLocks noChangeArrowheads="1"/>
            </p:cNvSpPr>
            <p:nvPr/>
          </p:nvSpPr>
          <p:spPr bwMode="auto">
            <a:xfrm>
              <a:off x="3286124" y="6858016"/>
              <a:ext cx="314327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5400">
                  <a:latin typeface="Consolas" pitchFamily="49" charset="0"/>
                </a:rPr>
                <a:t>Bones</a:t>
              </a:r>
            </a:p>
          </p:txBody>
        </p:sp>
      </p:grpSp>
      <p:sp>
        <p:nvSpPr>
          <p:cNvPr id="7175" name="TextBox 16"/>
          <p:cNvSpPr txBox="1">
            <a:spLocks noChangeArrowheads="1"/>
          </p:cNvSpPr>
          <p:nvPr/>
        </p:nvSpPr>
        <p:spPr bwMode="auto">
          <a:xfrm>
            <a:off x="5786438" y="8001000"/>
            <a:ext cx="2857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GB" sz="3200"/>
              <a:t>*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5"/>
          <p:cNvGrpSpPr>
            <a:grpSpLocks/>
          </p:cNvGrpSpPr>
          <p:nvPr/>
        </p:nvGrpSpPr>
        <p:grpSpPr bwMode="auto">
          <a:xfrm>
            <a:off x="428625" y="357188"/>
            <a:ext cx="5929313" cy="2714625"/>
            <a:chOff x="283986" y="357158"/>
            <a:chExt cx="6073972" cy="2857520"/>
          </a:xfrm>
        </p:grpSpPr>
        <p:sp>
          <p:nvSpPr>
            <p:cNvPr id="4" name="Rectangle 3"/>
            <p:cNvSpPr/>
            <p:nvPr/>
          </p:nvSpPr>
          <p:spPr>
            <a:xfrm>
              <a:off x="283986" y="357158"/>
              <a:ext cx="3073576" cy="2857520"/>
            </a:xfrm>
            <a:prstGeom prst="rect">
              <a:avLst/>
            </a:prstGeom>
            <a:gradFill flip="none" rotWithShape="1">
              <a:gsLst>
                <a:gs pos="0">
                  <a:srgbClr val="CCCCFF">
                    <a:alpha val="70000"/>
                  </a:srgbClr>
                </a:gs>
                <a:gs pos="17999">
                  <a:srgbClr val="99CCFF"/>
                </a:gs>
                <a:gs pos="36000">
                  <a:srgbClr val="9966FF"/>
                </a:gs>
                <a:gs pos="61000">
                  <a:srgbClr val="CC99FF"/>
                </a:gs>
                <a:gs pos="82001">
                  <a:srgbClr val="99CCFF"/>
                </a:gs>
                <a:gs pos="100000">
                  <a:srgbClr val="CCCCFF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4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20 Cards</a:t>
              </a:r>
              <a:r>
                <a:rPr lang="en-GB" sz="2800" dirty="0">
                  <a:solidFill>
                    <a:schemeClr val="tx1"/>
                  </a:solidFill>
                  <a:latin typeface="Gisha" pitchFamily="34" charset="-79"/>
                  <a:cs typeface="Gisha" pitchFamily="34" charset="-79"/>
                </a:rPr>
                <a:t>.</a:t>
              </a:r>
              <a:endParaRPr lang="en-GB" sz="2400" dirty="0">
                <a:solidFill>
                  <a:schemeClr val="tx1"/>
                </a:solidFill>
                <a:latin typeface="Gisha" pitchFamily="34" charset="-79"/>
                <a:cs typeface="Gisha" pitchFamily="34" charset="-79"/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3357562" y="357158"/>
              <a:ext cx="3000396" cy="2857520"/>
            </a:xfrm>
            <a:prstGeom prst="rect">
              <a:avLst/>
            </a:prstGeom>
            <a:gradFill flip="none" rotWithShape="1">
              <a:gsLst>
                <a:gs pos="0">
                  <a:srgbClr val="FBEAC7"/>
                </a:gs>
                <a:gs pos="17999">
                  <a:srgbClr val="FEE7F2"/>
                </a:gs>
                <a:gs pos="36000">
                  <a:srgbClr val="FAC77D"/>
                </a:gs>
                <a:gs pos="61000">
                  <a:srgbClr val="FBA97D"/>
                </a:gs>
                <a:gs pos="82001">
                  <a:srgbClr val="FBD49C"/>
                </a:gs>
                <a:gs pos="100000">
                  <a:srgbClr val="FEE7F2"/>
                </a:gs>
              </a:gsLst>
              <a:lin ang="5400000" scaled="0"/>
              <a:tileRect r="-100000" b="-100000"/>
            </a:gradFill>
            <a:ln w="28575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5400" dirty="0">
                  <a:solidFill>
                    <a:schemeClr val="tx1"/>
                  </a:solidFill>
                  <a:latin typeface="Consolas" pitchFamily="49" charset="0"/>
                </a:rPr>
                <a:t>Moving and Growing</a:t>
              </a:r>
              <a:endParaRPr lang="en-GB" sz="5400" dirty="0">
                <a:solidFill>
                  <a:schemeClr val="tx1"/>
                </a:solidFill>
                <a:latin typeface="Consolas" pitchFamily="49" charset="0"/>
              </a:endParaRPr>
            </a:p>
          </p:txBody>
        </p:sp>
      </p:grpSp>
      <p:grpSp>
        <p:nvGrpSpPr>
          <p:cNvPr id="8195" name="Group 17"/>
          <p:cNvGrpSpPr>
            <a:grpSpLocks/>
          </p:cNvGrpSpPr>
          <p:nvPr/>
        </p:nvGrpSpPr>
        <p:grpSpPr bwMode="auto">
          <a:xfrm>
            <a:off x="214313" y="3286125"/>
            <a:ext cx="6143625" cy="2657475"/>
            <a:chOff x="214290" y="3286116"/>
            <a:chExt cx="6143668" cy="2656761"/>
          </a:xfrm>
        </p:grpSpPr>
        <p:grpSp>
          <p:nvGrpSpPr>
            <p:cNvPr id="8204" name="Group 6"/>
            <p:cNvGrpSpPr>
              <a:grpSpLocks/>
            </p:cNvGrpSpPr>
            <p:nvPr/>
          </p:nvGrpSpPr>
          <p:grpSpPr bwMode="auto">
            <a:xfrm>
              <a:off x="428604" y="3286116"/>
              <a:ext cx="5857916" cy="2643206"/>
              <a:chOff x="357166" y="357158"/>
              <a:chExt cx="6000792" cy="285752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357166" y="357158"/>
                <a:ext cx="3000396" cy="2857520"/>
              </a:xfrm>
              <a:prstGeom prst="rect">
                <a:avLst/>
              </a:prstGeom>
              <a:gradFill flip="none" rotWithShape="1">
                <a:gsLst>
                  <a:gs pos="0">
                    <a:srgbClr val="CCCCFF">
                      <a:alpha val="70000"/>
                    </a:srgbClr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  <a:tileRect r="-100000" b="-100000"/>
              </a:gradFill>
              <a:ln w="28575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3357563" y="357158"/>
                <a:ext cx="3000395" cy="2856733"/>
              </a:xfrm>
              <a:prstGeom prst="rect">
                <a:avLst/>
              </a:prstGeom>
              <a:gradFill flip="none" rotWithShape="1"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  <a:tileRect r="-100000" b="-100000"/>
              </a:gradFill>
              <a:ln w="28575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214290" y="3500430"/>
              <a:ext cx="3214710" cy="2308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3600">
                  <a:latin typeface="Calibri" pitchFamily="34" charset="0"/>
                </a:rPr>
                <a:t>The longest bone in the human body is called this. </a:t>
              </a:r>
            </a:p>
          </p:txBody>
        </p:sp>
        <p:sp>
          <p:nvSpPr>
            <p:cNvPr id="8206" name="Rectangle 18"/>
            <p:cNvSpPr>
              <a:spLocks noChangeArrowheads="1"/>
            </p:cNvSpPr>
            <p:nvPr/>
          </p:nvSpPr>
          <p:spPr bwMode="auto">
            <a:xfrm>
              <a:off x="3214686" y="3357554"/>
              <a:ext cx="3143272" cy="25853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5400">
                  <a:latin typeface="Consolas" pitchFamily="49" charset="0"/>
                </a:rPr>
                <a:t>Muscles work harder</a:t>
              </a:r>
            </a:p>
          </p:txBody>
        </p:sp>
      </p:grpSp>
      <p:grpSp>
        <p:nvGrpSpPr>
          <p:cNvPr id="8196" name="Group 16"/>
          <p:cNvGrpSpPr>
            <a:grpSpLocks/>
          </p:cNvGrpSpPr>
          <p:nvPr/>
        </p:nvGrpSpPr>
        <p:grpSpPr bwMode="auto">
          <a:xfrm>
            <a:off x="357188" y="6000750"/>
            <a:ext cx="6072187" cy="2800350"/>
            <a:chOff x="357166" y="6000760"/>
            <a:chExt cx="6072230" cy="2800767"/>
          </a:xfrm>
        </p:grpSpPr>
        <p:grpSp>
          <p:nvGrpSpPr>
            <p:cNvPr id="8197" name="Group 9"/>
            <p:cNvGrpSpPr>
              <a:grpSpLocks/>
            </p:cNvGrpSpPr>
            <p:nvPr/>
          </p:nvGrpSpPr>
          <p:grpSpPr bwMode="auto">
            <a:xfrm>
              <a:off x="428604" y="6072198"/>
              <a:ext cx="5929354" cy="2714644"/>
              <a:chOff x="357166" y="357158"/>
              <a:chExt cx="6000792" cy="2857520"/>
            </a:xfrm>
          </p:grpSpPr>
          <p:sp>
            <p:nvSpPr>
              <p:cNvPr id="11" name="Rectangle 10"/>
              <p:cNvSpPr/>
              <p:nvPr/>
            </p:nvSpPr>
            <p:spPr>
              <a:xfrm>
                <a:off x="357166" y="357158"/>
                <a:ext cx="3000396" cy="2857520"/>
              </a:xfrm>
              <a:prstGeom prst="rect">
                <a:avLst/>
              </a:prstGeom>
              <a:gradFill flip="none" rotWithShape="1">
                <a:gsLst>
                  <a:gs pos="0">
                    <a:srgbClr val="CCCCFF">
                      <a:alpha val="70000"/>
                    </a:srgbClr>
                  </a:gs>
                  <a:gs pos="17999">
                    <a:srgbClr val="99CCFF"/>
                  </a:gs>
                  <a:gs pos="36000">
                    <a:srgbClr val="9966FF"/>
                  </a:gs>
                  <a:gs pos="61000">
                    <a:srgbClr val="CC99FF"/>
                  </a:gs>
                  <a:gs pos="82001">
                    <a:srgbClr val="99CCFF"/>
                  </a:gs>
                  <a:gs pos="100000">
                    <a:srgbClr val="CCCCFF"/>
                  </a:gs>
                </a:gsLst>
                <a:lin ang="5400000" scaled="0"/>
                <a:tileRect r="-100000" b="-100000"/>
              </a:gradFill>
              <a:ln w="28575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3358366" y="357170"/>
                <a:ext cx="2999593" cy="2857925"/>
              </a:xfrm>
              <a:prstGeom prst="rect">
                <a:avLst/>
              </a:prstGeom>
              <a:gradFill flip="none" rotWithShape="1">
                <a:gsLst>
                  <a:gs pos="0">
                    <a:srgbClr val="FBEAC7"/>
                  </a:gs>
                  <a:gs pos="17999">
                    <a:srgbClr val="FEE7F2"/>
                  </a:gs>
                  <a:gs pos="36000">
                    <a:srgbClr val="FAC77D"/>
                  </a:gs>
                  <a:gs pos="61000">
                    <a:srgbClr val="FBA97D"/>
                  </a:gs>
                  <a:gs pos="82001">
                    <a:srgbClr val="FBD49C"/>
                  </a:gs>
                  <a:gs pos="100000">
                    <a:srgbClr val="FEE7F2"/>
                  </a:gs>
                </a:gsLst>
                <a:lin ang="5400000" scaled="0"/>
                <a:tileRect r="-100000" b="-100000"/>
              </a:gradFill>
              <a:ln w="28575" cmpd="dbl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 dirty="0"/>
              </a:p>
            </p:txBody>
          </p:sp>
        </p:grpSp>
        <p:sp>
          <p:nvSpPr>
            <p:cNvPr id="8198" name="Rectangle 14"/>
            <p:cNvSpPr>
              <a:spLocks noChangeArrowheads="1"/>
            </p:cNvSpPr>
            <p:nvPr/>
          </p:nvSpPr>
          <p:spPr bwMode="auto">
            <a:xfrm>
              <a:off x="357166" y="6000760"/>
              <a:ext cx="3000396" cy="28007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4400">
                  <a:solidFill>
                    <a:srgbClr val="000000"/>
                  </a:solidFill>
                  <a:latin typeface="Gisha" pitchFamily="34" charset="-79"/>
                  <a:cs typeface="Gisha" pitchFamily="34" charset="-79"/>
                </a:rPr>
                <a:t>This happens when we exercise.</a:t>
              </a:r>
              <a:endParaRPr lang="en-GB" sz="24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8199" name="Rectangle 15"/>
            <p:cNvSpPr>
              <a:spLocks noChangeArrowheads="1"/>
            </p:cNvSpPr>
            <p:nvPr/>
          </p:nvSpPr>
          <p:spPr bwMode="auto">
            <a:xfrm>
              <a:off x="3286124" y="6858016"/>
              <a:ext cx="3143272" cy="9233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en-GB" sz="5400">
                  <a:latin typeface="Consolas" pitchFamily="49" charset="0"/>
                </a:rPr>
                <a:t>Spine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</TotalTime>
  <Words>280</Words>
  <Application>Microsoft Office PowerPoint</Application>
  <PresentationFormat>On-screen Show (4:3)</PresentationFormat>
  <Paragraphs>56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Calibri</vt:lpstr>
      <vt:lpstr>Arial</vt:lpstr>
      <vt:lpstr>Gisha</vt:lpstr>
      <vt:lpstr>Consolas</vt:lpstr>
      <vt:lpstr>Bookman Old Style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Teacher E-Solutions</cp:lastModifiedBy>
  <cp:revision>32</cp:revision>
  <dcterms:created xsi:type="dcterms:W3CDTF">2009-01-10T15:43:42Z</dcterms:created>
  <dcterms:modified xsi:type="dcterms:W3CDTF">2019-01-18T17:20:06Z</dcterms:modified>
</cp:coreProperties>
</file>