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135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6" name="Oval 5"/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6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312" y="187"/>
              <a:ext cx="4299" cy="3372"/>
              <a:chOff x="0" y="0"/>
              <a:chExt cx="5533" cy="4341"/>
            </a:xfrm>
          </p:grpSpPr>
          <p:grpSp>
            <p:nvGrpSpPr>
              <p:cNvPr id="22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70" cy="4341"/>
                <a:chOff x="0" y="0"/>
                <a:chExt cx="5470" cy="4341"/>
              </a:xfrm>
            </p:grpSpPr>
            <p:grpSp>
              <p:nvGrpSpPr>
                <p:cNvPr id="33" name="Group 8"/>
                <p:cNvGrpSpPr>
                  <a:grpSpLocks/>
                </p:cNvGrpSpPr>
                <p:nvPr/>
              </p:nvGrpSpPr>
              <p:grpSpPr bwMode="auto">
                <a:xfrm>
                  <a:off x="1339" y="786"/>
                  <a:ext cx="2919" cy="2151"/>
                  <a:chOff x="1265" y="814"/>
                  <a:chExt cx="2919" cy="2151"/>
                </a:xfrm>
              </p:grpSpPr>
              <p:sp>
                <p:nvSpPr>
                  <p:cNvPr id="133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5"/>
                    <a:ext cx="2919" cy="2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34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79" y="1601"/>
                    <a:ext cx="579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34" name="Group 11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470" cy="4341"/>
                  <a:chOff x="0" y="0"/>
                  <a:chExt cx="5470" cy="4341"/>
                </a:xfrm>
              </p:grpSpPr>
              <p:grpSp>
                <p:nvGrpSpPr>
                  <p:cNvPr id="3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5" y="1502"/>
                    <a:ext cx="1258" cy="2327"/>
                    <a:chOff x="3471" y="1530"/>
                    <a:chExt cx="1258" cy="2327"/>
                  </a:xfrm>
                </p:grpSpPr>
                <p:sp>
                  <p:nvSpPr>
                    <p:cNvPr id="131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5" y="2236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132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2" y="3149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36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1"/>
                    <a:ext cx="2463" cy="1332"/>
                    <a:chOff x="2864" y="2019"/>
                    <a:chExt cx="2463" cy="1332"/>
                  </a:xfrm>
                </p:grpSpPr>
                <p:sp>
                  <p:nvSpPr>
                    <p:cNvPr id="129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20"/>
                      <a:ext cx="1813" cy="3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130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2" y="2806"/>
                      <a:ext cx="974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37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1" y="1804"/>
                    <a:ext cx="2477" cy="1064"/>
                    <a:chOff x="2897" y="1832"/>
                    <a:chExt cx="2477" cy="1064"/>
                  </a:xfrm>
                </p:grpSpPr>
                <p:sp>
                  <p:nvSpPr>
                    <p:cNvPr id="127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6" y="1832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128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38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125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126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6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39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2" cy="657"/>
                    <a:chOff x="2958" y="1414"/>
                    <a:chExt cx="2342" cy="657"/>
                  </a:xfrm>
                </p:grpSpPr>
                <p:sp>
                  <p:nvSpPr>
                    <p:cNvPr id="123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124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69" y="1582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40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3"/>
                    <a:chOff x="2983" y="1269"/>
                    <a:chExt cx="2150" cy="343"/>
                  </a:xfrm>
                </p:grpSpPr>
                <p:sp>
                  <p:nvSpPr>
                    <p:cNvPr id="121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90"/>
                      <a:ext cx="1404" cy="21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122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41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89"/>
                    <a:ext cx="1879" cy="427"/>
                    <a:chOff x="2938" y="917"/>
                    <a:chExt cx="1879" cy="427"/>
                  </a:xfrm>
                </p:grpSpPr>
                <p:sp>
                  <p:nvSpPr>
                    <p:cNvPr id="119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9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120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18"/>
                      <a:ext cx="662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42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117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8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118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1"/>
                      <a:ext cx="92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43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3" cy="1332"/>
                    <a:chOff x="-5" y="2196"/>
                    <a:chExt cx="2463" cy="1332"/>
                  </a:xfrm>
                </p:grpSpPr>
                <p:sp>
                  <p:nvSpPr>
                    <p:cNvPr id="115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3" cy="3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116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5" y="2984"/>
                      <a:ext cx="974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44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4"/>
                    <a:chOff x="-52" y="2009"/>
                    <a:chExt cx="2477" cy="1064"/>
                  </a:xfrm>
                </p:grpSpPr>
                <p:sp>
                  <p:nvSpPr>
                    <p:cNvPr id="113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114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6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45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5"/>
                    <a:ext cx="2472" cy="927"/>
                    <a:chOff x="-74" y="1813"/>
                    <a:chExt cx="2472" cy="927"/>
                  </a:xfrm>
                </p:grpSpPr>
                <p:sp>
                  <p:nvSpPr>
                    <p:cNvPr id="111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1" y="1814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112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46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6" y="1563"/>
                    <a:ext cx="2342" cy="657"/>
                    <a:chOff x="22" y="1591"/>
                    <a:chExt cx="2342" cy="657"/>
                  </a:xfrm>
                </p:grpSpPr>
                <p:sp>
                  <p:nvSpPr>
                    <p:cNvPr id="109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9" y="1591"/>
                      <a:ext cx="154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110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3" y="1758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47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8"/>
                    <a:ext cx="2150" cy="343"/>
                    <a:chOff x="189" y="1446"/>
                    <a:chExt cx="2150" cy="343"/>
                  </a:xfrm>
                </p:grpSpPr>
                <p:sp>
                  <p:nvSpPr>
                    <p:cNvPr id="107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5" y="1466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108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5"/>
                      <a:ext cx="754" cy="344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48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105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1" y="1306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106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49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1"/>
                    <a:ext cx="1850" cy="554"/>
                    <a:chOff x="616" y="899"/>
                    <a:chExt cx="1850" cy="554"/>
                  </a:xfrm>
                </p:grpSpPr>
                <p:sp>
                  <p:nvSpPr>
                    <p:cNvPr id="103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2" y="123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104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900"/>
                      <a:ext cx="662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50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89"/>
                    <a:ext cx="1767" cy="743"/>
                    <a:chOff x="911" y="589"/>
                    <a:chExt cx="1767" cy="743"/>
                  </a:xfrm>
                </p:grpSpPr>
                <p:sp>
                  <p:nvSpPr>
                    <p:cNvPr id="101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5" y="111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102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90"/>
                      <a:ext cx="662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51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99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100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52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6"/>
                    <a:ext cx="778" cy="1512"/>
                    <a:chOff x="1633" y="104"/>
                    <a:chExt cx="778" cy="1512"/>
                  </a:xfrm>
                </p:grpSpPr>
                <p:sp>
                  <p:nvSpPr>
                    <p:cNvPr id="97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3" y="959"/>
                      <a:ext cx="110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98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30"/>
                      <a:ext cx="591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53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0"/>
                    <a:ext cx="634" cy="1534"/>
                    <a:chOff x="1935" y="28"/>
                    <a:chExt cx="634" cy="1534"/>
                  </a:xfrm>
                </p:grpSpPr>
                <p:sp>
                  <p:nvSpPr>
                    <p:cNvPr id="95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32" y="925"/>
                      <a:ext cx="106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96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19" y="144"/>
                      <a:ext cx="570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54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5" cy="566"/>
                    <a:chOff x="2822" y="672"/>
                    <a:chExt cx="1845" cy="566"/>
                  </a:xfrm>
                </p:grpSpPr>
                <p:sp>
                  <p:nvSpPr>
                    <p:cNvPr id="93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2" y="1023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94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5" y="672"/>
                      <a:ext cx="663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55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1" cy="717"/>
                    <a:chOff x="2683" y="445"/>
                    <a:chExt cx="1781" cy="717"/>
                  </a:xfrm>
                </p:grpSpPr>
                <p:sp>
                  <p:nvSpPr>
                    <p:cNvPr id="91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92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3" y="445"/>
                      <a:ext cx="66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sp>
                <p:nvSpPr>
                  <p:cNvPr id="56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6" y="949"/>
                    <a:ext cx="1026" cy="1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57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9" y="196"/>
                    <a:ext cx="552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grpSp>
                <p:nvGrpSpPr>
                  <p:cNvPr id="58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40" cy="1520"/>
                    <a:chOff x="2800" y="41"/>
                    <a:chExt cx="640" cy="1520"/>
                  </a:xfrm>
                </p:grpSpPr>
                <p:sp>
                  <p:nvSpPr>
                    <p:cNvPr id="89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61" y="938"/>
                      <a:ext cx="1062" cy="18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90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10" y="182"/>
                      <a:ext cx="570" cy="28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59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08" y="135"/>
                    <a:ext cx="1017" cy="1464"/>
                    <a:chOff x="2934" y="163"/>
                    <a:chExt cx="1017" cy="1464"/>
                  </a:xfrm>
                </p:grpSpPr>
                <p:sp>
                  <p:nvSpPr>
                    <p:cNvPr id="87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2" y="914"/>
                      <a:ext cx="1155" cy="27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88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29" y="262"/>
                      <a:ext cx="621" cy="42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60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4" y="4"/>
                    <a:ext cx="243" cy="1448"/>
                    <a:chOff x="2730" y="32"/>
                    <a:chExt cx="243" cy="1448"/>
                  </a:xfrm>
                </p:grpSpPr>
                <p:sp>
                  <p:nvSpPr>
                    <p:cNvPr id="85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7" y="960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86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49" y="221"/>
                      <a:ext cx="512" cy="134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61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1"/>
                    <a:ext cx="1085" cy="2450"/>
                    <a:chOff x="943" y="1769"/>
                    <a:chExt cx="1085" cy="2450"/>
                  </a:xfrm>
                </p:grpSpPr>
                <p:sp>
                  <p:nvSpPr>
                    <p:cNvPr id="83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10" y="2475"/>
                      <a:ext cx="1724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84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6" y="3511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62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3"/>
                    <a:chOff x="1455" y="1936"/>
                    <a:chExt cx="766" cy="2373"/>
                  </a:xfrm>
                </p:grpSpPr>
                <p:sp>
                  <p:nvSpPr>
                    <p:cNvPr id="81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8" y="2578"/>
                      <a:ext cx="1595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82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2" y="3635"/>
                      <a:ext cx="85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63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1" y="1962"/>
                    <a:ext cx="459" cy="2329"/>
                    <a:chOff x="1956" y="1990"/>
                    <a:chExt cx="492" cy="2604"/>
                  </a:xfrm>
                </p:grpSpPr>
                <p:sp>
                  <p:nvSpPr>
                    <p:cNvPr id="79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41" y="2694"/>
                      <a:ext cx="1711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80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32" y="3897"/>
                      <a:ext cx="918" cy="47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64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6"/>
                    <a:chOff x="3334" y="1717"/>
                    <a:chExt cx="1125" cy="2426"/>
                  </a:xfrm>
                </p:grpSpPr>
                <p:sp>
                  <p:nvSpPr>
                    <p:cNvPr id="77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8" y="2423"/>
                      <a:ext cx="1724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78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2" y="3435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65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5" y="1838"/>
                    <a:ext cx="883" cy="2426"/>
                    <a:chOff x="3181" y="1866"/>
                    <a:chExt cx="883" cy="2426"/>
                  </a:xfrm>
                </p:grpSpPr>
                <p:sp>
                  <p:nvSpPr>
                    <p:cNvPr id="75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6" y="2542"/>
                      <a:ext cx="1649" cy="29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76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87" y="3615"/>
                      <a:ext cx="884" cy="46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66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5"/>
                    <a:ext cx="619" cy="2386"/>
                    <a:chOff x="3006" y="1983"/>
                    <a:chExt cx="619" cy="2386"/>
                  </a:xfrm>
                </p:grpSpPr>
                <p:sp>
                  <p:nvSpPr>
                    <p:cNvPr id="73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9" y="2661"/>
                      <a:ext cx="1600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74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3" y="3747"/>
                      <a:ext cx="859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67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3"/>
                    <a:ext cx="405" cy="2219"/>
                    <a:chOff x="2819" y="2101"/>
                    <a:chExt cx="405" cy="2219"/>
                  </a:xfrm>
                </p:grpSpPr>
                <p:sp>
                  <p:nvSpPr>
                    <p:cNvPr id="71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6" y="2713"/>
                      <a:ext cx="1471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72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  <p:grpSp>
                <p:nvGrpSpPr>
                  <p:cNvPr id="68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6" cy="2185"/>
                    <a:chOff x="2287" y="2135"/>
                    <a:chExt cx="426" cy="2185"/>
                  </a:xfrm>
                </p:grpSpPr>
                <p:sp>
                  <p:nvSpPr>
                    <p:cNvPr id="69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1" y="2760"/>
                      <a:ext cx="1437" cy="1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  <p:sp>
                  <p:nvSpPr>
                    <p:cNvPr id="70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49" y="3787"/>
                      <a:ext cx="771" cy="29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/>
                    </a:p>
                  </p:txBody>
                </p:sp>
              </p:grpSp>
            </p:grpSp>
          </p:grpSp>
          <p:grpSp>
            <p:nvGrpSpPr>
              <p:cNvPr id="23" name="Group 110"/>
              <p:cNvGrpSpPr>
                <a:grpSpLocks/>
              </p:cNvGrpSpPr>
              <p:nvPr/>
            </p:nvGrpSpPr>
            <p:grpSpPr bwMode="auto">
              <a:xfrm>
                <a:off x="74" y="313"/>
                <a:ext cx="5459" cy="3667"/>
                <a:chOff x="74" y="313"/>
                <a:chExt cx="5459" cy="3667"/>
              </a:xfrm>
            </p:grpSpPr>
            <p:grpSp>
              <p:nvGrpSpPr>
                <p:cNvPr id="24" name="Group 111"/>
                <p:cNvGrpSpPr>
                  <a:grpSpLocks/>
                </p:cNvGrpSpPr>
                <p:nvPr/>
              </p:nvGrpSpPr>
              <p:grpSpPr bwMode="auto">
                <a:xfrm>
                  <a:off x="74" y="313"/>
                  <a:ext cx="5459" cy="3667"/>
                  <a:chOff x="74" y="313"/>
                  <a:chExt cx="5459" cy="3667"/>
                </a:xfrm>
              </p:grpSpPr>
              <p:sp>
                <p:nvSpPr>
                  <p:cNvPr id="26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5" y="456"/>
                    <a:ext cx="2568" cy="2047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27" name="Arc 113"/>
                  <p:cNvSpPr>
                    <a:spLocks/>
                  </p:cNvSpPr>
                  <p:nvPr/>
                </p:nvSpPr>
                <p:spPr bwMode="hidden">
                  <a:xfrm flipH="1">
                    <a:off x="387" y="1601"/>
                    <a:ext cx="2017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28" name="Arc 114"/>
                  <p:cNvSpPr>
                    <a:spLocks/>
                  </p:cNvSpPr>
                  <p:nvPr/>
                </p:nvSpPr>
                <p:spPr bwMode="hidden">
                  <a:xfrm>
                    <a:off x="3028" y="1181"/>
                    <a:ext cx="1426" cy="2380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29" name="Arc 115"/>
                  <p:cNvSpPr>
                    <a:spLocks/>
                  </p:cNvSpPr>
                  <p:nvPr/>
                </p:nvSpPr>
                <p:spPr bwMode="hidden">
                  <a:xfrm flipH="1">
                    <a:off x="73" y="812"/>
                    <a:ext cx="2541" cy="2380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30" name="Arc 116"/>
                  <p:cNvSpPr>
                    <a:spLocks/>
                  </p:cNvSpPr>
                  <p:nvPr/>
                </p:nvSpPr>
                <p:spPr bwMode="hidden">
                  <a:xfrm flipH="1">
                    <a:off x="789" y="313"/>
                    <a:ext cx="1851" cy="2304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31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3" cy="2304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32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799" y="438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sp>
              <p:nvSpPr>
                <p:cNvPr id="25" name="Freeform 119"/>
                <p:cNvSpPr>
                  <a:spLocks/>
                </p:cNvSpPr>
                <p:nvPr/>
              </p:nvSpPr>
              <p:spPr bwMode="hidden">
                <a:xfrm rot="20253369">
                  <a:off x="3279" y="1529"/>
                  <a:ext cx="443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</p:grpSp>
        <p:grpSp>
          <p:nvGrpSpPr>
            <p:cNvPr id="7" name="Group 120"/>
            <p:cNvGrpSpPr>
              <a:grpSpLocks/>
            </p:cNvGrpSpPr>
            <p:nvPr/>
          </p:nvGrpSpPr>
          <p:grpSpPr bwMode="auto">
            <a:xfrm>
              <a:off x="1476" y="450"/>
              <a:ext cx="4040" cy="2966"/>
              <a:chOff x="210" y="337"/>
              <a:chExt cx="5198" cy="3818"/>
            </a:xfrm>
          </p:grpSpPr>
          <p:sp>
            <p:nvSpPr>
              <p:cNvPr id="8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9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2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4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Arc 124"/>
              <p:cNvSpPr>
                <a:spLocks/>
              </p:cNvSpPr>
              <p:nvPr/>
            </p:nvSpPr>
            <p:spPr bwMode="hidden">
              <a:xfrm flipH="1">
                <a:off x="210" y="1169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" name="Freeform 127"/>
              <p:cNvSpPr>
                <a:spLocks/>
              </p:cNvSpPr>
              <p:nvPr/>
            </p:nvSpPr>
            <p:spPr bwMode="hidden">
              <a:xfrm>
                <a:off x="3300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128"/>
              <p:cNvSpPr>
                <a:spLocks/>
              </p:cNvSpPr>
              <p:nvPr/>
            </p:nvSpPr>
            <p:spPr bwMode="hidden">
              <a:xfrm rot="19660755" flipV="1">
                <a:off x="2547" y="2149"/>
                <a:ext cx="441" cy="83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6" name="Freeform 129"/>
              <p:cNvSpPr>
                <a:spLocks/>
              </p:cNvSpPr>
              <p:nvPr/>
            </p:nvSpPr>
            <p:spPr bwMode="hidden">
              <a:xfrm flipH="1">
                <a:off x="489" y="2503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7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6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" name="Freeform 131"/>
              <p:cNvSpPr>
                <a:spLocks/>
              </p:cNvSpPr>
              <p:nvPr/>
            </p:nvSpPr>
            <p:spPr bwMode="hidden">
              <a:xfrm>
                <a:off x="4401" y="2279"/>
                <a:ext cx="1007" cy="1601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9" name="Freeform 132"/>
              <p:cNvSpPr>
                <a:spLocks/>
              </p:cNvSpPr>
              <p:nvPr/>
            </p:nvSpPr>
            <p:spPr bwMode="hidden">
              <a:xfrm>
                <a:off x="3878" y="1470"/>
                <a:ext cx="1518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0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4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1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1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15495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5496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37" name="Rectangle 13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8" name="Rectangle 1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9" name="Rectangle 1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775737-D107-4730-A3A8-2E76D3F5A5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142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1AEBD-C204-4404-B668-AAAA16BFCA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92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2227D-0FBA-473E-B5EC-110228442A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220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9CE8C6-0877-478D-808C-E27400CFEA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60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2985A-9E96-41AD-9356-A151577D7C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467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89214-2FB2-48F1-B1FA-596083344F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559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B4876-A0F7-412E-AA15-13B132519C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8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74A7E-6EA1-40B0-9D4E-97C621E140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184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F2C15-0919-4B6A-BA20-254992DC50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951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3A6F0-D7B2-4A20-BCCA-112E296DA5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93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0D58F-853B-4464-9611-31CDABA6A9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2E1A5-B9A0-42BF-9D77-9BB6409102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289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14340" name="Oval 4"/>
              <p:cNvSpPr>
                <a:spLocks noChangeArrowheads="1"/>
              </p:cNvSpPr>
              <p:nvPr/>
            </p:nvSpPr>
            <p:spPr bwMode="hidden">
              <a:xfrm>
                <a:off x="1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41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6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14343" name="Oval 7"/>
              <p:cNvSpPr>
                <a:spLocks noChangeArrowheads="1"/>
              </p:cNvSpPr>
              <p:nvPr/>
            </p:nvSpPr>
            <p:spPr bwMode="hidden">
              <a:xfrm>
                <a:off x="-1" y="1"/>
                <a:ext cx="769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44" name="Oval 8"/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6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1034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14346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347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6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1035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1036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14350" name="Oval 14"/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4351" name="Oval 15"/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  <p:grpSp>
            <p:nvGrpSpPr>
              <p:cNvPr id="1037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1060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14354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67" y="2235"/>
                    <a:ext cx="1720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355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21" y="3148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61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14357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358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62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14360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361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63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14363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22" y="1634"/>
                    <a:ext cx="1677" cy="33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364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94" y="2036"/>
                    <a:ext cx="900" cy="52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64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14366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367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8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65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14369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370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7" y="1267"/>
                    <a:ext cx="755" cy="3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66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14372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936" y="1128"/>
                    <a:ext cx="1234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373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54" y="918"/>
                    <a:ext cx="662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67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14375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75" y="2357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376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68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14378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2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379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69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14381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382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7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70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14384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3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385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2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71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14387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89"/>
                    <a:ext cx="154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388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72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14390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391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4"/>
                    <a:ext cx="755" cy="3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73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14393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394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74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14396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397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75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14399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80" y="438"/>
                    <a:ext cx="484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400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0"/>
                    <a:ext cx="260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76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14402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403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77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14405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406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78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14408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32" y="924"/>
                    <a:ext cx="1059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409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79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14411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20" y="1022"/>
                    <a:ext cx="1232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412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62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80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14414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33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415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61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sp>
              <p:nvSpPr>
                <p:cNvPr id="14416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4417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grpSp>
              <p:nvGrpSpPr>
                <p:cNvPr id="1083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14419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62" y="936"/>
                    <a:ext cx="1061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420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69" cy="28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84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14422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423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85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14425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426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86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14428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429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09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87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14431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432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4" y="3635"/>
                    <a:ext cx="854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88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14434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438" y="2692"/>
                    <a:ext cx="1712" cy="3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435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0" y="3897"/>
                    <a:ext cx="917" cy="47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89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14437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438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90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14440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6" y="2539"/>
                    <a:ext cx="1649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441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613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91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14443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59"/>
                    <a:ext cx="1600" cy="2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444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1" y="3744"/>
                    <a:ext cx="860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92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14446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08" y="2711"/>
                    <a:ext cx="1469" cy="2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447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7" y="3730"/>
                    <a:ext cx="78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grpSp>
              <p:nvGrpSpPr>
                <p:cNvPr id="1093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14449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2" y="2759"/>
                    <a:ext cx="1435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14450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50" y="3786"/>
                    <a:ext cx="770" cy="29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</p:grpSp>
          <p:sp>
            <p:nvSpPr>
              <p:cNvPr id="14451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52" name="Arc 116"/>
              <p:cNvSpPr>
                <a:spLocks/>
              </p:cNvSpPr>
              <p:nvPr/>
            </p:nvSpPr>
            <p:spPr bwMode="hidden">
              <a:xfrm flipH="1">
                <a:off x="3527" y="725"/>
                <a:ext cx="833" cy="903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53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54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6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55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1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56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57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58" name="Arc 122"/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59" name="Arc 123"/>
              <p:cNvSpPr>
                <a:spLocks/>
              </p:cNvSpPr>
              <p:nvPr/>
            </p:nvSpPr>
            <p:spPr bwMode="hidden">
              <a:xfrm>
                <a:off x="4302" y="463"/>
                <a:ext cx="55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60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89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61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2" cy="32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62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63" name="Arc 127"/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903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64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8" cy="90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65" name="Freeform 129"/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66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67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68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69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4" cy="41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70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61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71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5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472" name="Freeform 136"/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1027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8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4475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476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477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1847FA0-5B85-4AB8-A7C9-4549553FE6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0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484313"/>
            <a:ext cx="7772400" cy="1470025"/>
          </a:xfrm>
        </p:spPr>
        <p:txBody>
          <a:bodyPr/>
          <a:lstStyle/>
          <a:p>
            <a:pPr algn="ctr" eaLnBrk="1" hangingPunct="1"/>
            <a:r>
              <a:rPr lang="en-GB" sz="6000" smtClean="0">
                <a:solidFill>
                  <a:schemeClr val="tx1"/>
                </a:solidFill>
              </a:rPr>
              <a:t>Which material is best for muffling sound?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11288" y="4916488"/>
            <a:ext cx="6400800" cy="1752600"/>
          </a:xfrm>
        </p:spPr>
        <p:txBody>
          <a:bodyPr/>
          <a:lstStyle/>
          <a:p>
            <a:pPr eaLnBrk="1" hangingPunct="1"/>
            <a:r>
              <a:rPr lang="en-GB" sz="3600" smtClean="0"/>
              <a:t>Miss M Gheewala</a:t>
            </a:r>
          </a:p>
          <a:p>
            <a:pPr eaLnBrk="1" hangingPunct="1"/>
            <a:endParaRPr lang="en-GB" sz="3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611188" y="946150"/>
            <a:ext cx="81724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sz="2400"/>
              <a:t>Can you write a letter to Professor Big-Hair and Professor Beehive to explain your findings from your investigation.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611188" y="2822575"/>
            <a:ext cx="81724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sz="2400"/>
              <a:t>Explain in your letter what you did and how you reached the final solution.</a:t>
            </a: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611188" y="4335463"/>
            <a:ext cx="81724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sz="2400"/>
              <a:t>Ensure you give the Professors advice on fair testing and why this is important.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/>
      <p:bldP spid="2970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466725" y="647700"/>
            <a:ext cx="8353425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sz="2400">
                <a:latin typeface="Arial" pitchFamily="34" charset="0"/>
              </a:rPr>
              <a:t>Professor Big-Hair and Professor Bee-Hive have a problem.</a:t>
            </a:r>
          </a:p>
          <a:p>
            <a:pPr algn="l" eaLnBrk="1" hangingPunct="1">
              <a:spcBef>
                <a:spcPct val="50000"/>
              </a:spcBef>
            </a:pPr>
            <a:endParaRPr lang="en-GB" sz="1200">
              <a:latin typeface="Arial" pitchFamily="34" charset="0"/>
            </a:endParaRPr>
          </a:p>
          <a:p>
            <a:pPr algn="l" eaLnBrk="1" hangingPunct="1">
              <a:spcBef>
                <a:spcPct val="50000"/>
              </a:spcBef>
            </a:pPr>
            <a:r>
              <a:rPr lang="en-GB" sz="2400">
                <a:latin typeface="Arial" pitchFamily="34" charset="0"/>
              </a:rPr>
              <a:t>They can’t do any work, because their alarm clock is constantly ringing and the off switch is broken.  </a:t>
            </a:r>
          </a:p>
          <a:p>
            <a:pPr algn="l" eaLnBrk="1" hangingPunct="1">
              <a:spcBef>
                <a:spcPct val="50000"/>
              </a:spcBef>
            </a:pPr>
            <a:endParaRPr lang="en-GB" sz="1400">
              <a:latin typeface="Arial" pitchFamily="34" charset="0"/>
            </a:endParaRPr>
          </a:p>
          <a:p>
            <a:pPr algn="l" eaLnBrk="1" hangingPunct="1">
              <a:spcBef>
                <a:spcPct val="50000"/>
              </a:spcBef>
            </a:pPr>
            <a:r>
              <a:rPr lang="en-GB" sz="2400">
                <a:latin typeface="Arial" pitchFamily="34" charset="0"/>
              </a:rPr>
              <a:t>Professor Big-hair thinks if they </a:t>
            </a:r>
            <a:r>
              <a:rPr lang="en-GB" sz="2400" u="sng">
                <a:latin typeface="Arial" pitchFamily="34" charset="0"/>
              </a:rPr>
              <a:t>wrap</a:t>
            </a:r>
            <a:r>
              <a:rPr lang="en-GB" sz="2400">
                <a:latin typeface="Arial" pitchFamily="34" charset="0"/>
              </a:rPr>
              <a:t> it in a sheet, they can muffle the sound so they won’t be able to hear it.</a:t>
            </a:r>
          </a:p>
          <a:p>
            <a:pPr algn="l" eaLnBrk="1" hangingPunct="1">
              <a:spcBef>
                <a:spcPct val="50000"/>
              </a:spcBef>
            </a:pPr>
            <a:endParaRPr lang="en-GB" sz="1400">
              <a:latin typeface="Arial" pitchFamily="34" charset="0"/>
            </a:endParaRPr>
          </a:p>
          <a:p>
            <a:pPr algn="l" eaLnBrk="1" hangingPunct="1">
              <a:spcBef>
                <a:spcPct val="50000"/>
              </a:spcBef>
            </a:pPr>
            <a:r>
              <a:rPr lang="en-GB" sz="2400">
                <a:latin typeface="Arial" pitchFamily="34" charset="0"/>
              </a:rPr>
              <a:t>Professor Beehive thinks they should do an experiment with </a:t>
            </a:r>
            <a:r>
              <a:rPr lang="en-GB" sz="2400" u="sng">
                <a:latin typeface="Arial" pitchFamily="34" charset="0"/>
              </a:rPr>
              <a:t>different materials</a:t>
            </a:r>
            <a:r>
              <a:rPr lang="en-GB" sz="2400" b="1">
                <a:latin typeface="Arial" pitchFamily="34" charset="0"/>
              </a:rPr>
              <a:t>, </a:t>
            </a:r>
            <a:r>
              <a:rPr lang="en-GB" sz="2400">
                <a:latin typeface="Arial" pitchFamily="34" charset="0"/>
              </a:rPr>
              <a:t>to see which one will muffle the sound </a:t>
            </a:r>
            <a:r>
              <a:rPr lang="en-GB" sz="2400" u="sng">
                <a:latin typeface="Arial" pitchFamily="34" charset="0"/>
              </a:rPr>
              <a:t>best</a:t>
            </a:r>
            <a:r>
              <a:rPr lang="en-GB" sz="2400">
                <a:latin typeface="Arial" pitchFamily="34" charset="0"/>
              </a:rPr>
              <a:t>.  </a:t>
            </a:r>
          </a:p>
          <a:p>
            <a:pPr algn="l" eaLnBrk="1" hangingPunct="1">
              <a:spcBef>
                <a:spcPct val="50000"/>
              </a:spcBef>
            </a:pPr>
            <a:endParaRPr lang="en-GB" sz="1200">
              <a:latin typeface="Arial" pitchFamily="34" charset="0"/>
            </a:endParaRPr>
          </a:p>
          <a:p>
            <a:pPr algn="l" eaLnBrk="1" hangingPunct="1">
              <a:spcBef>
                <a:spcPct val="50000"/>
              </a:spcBef>
            </a:pPr>
            <a:r>
              <a:rPr lang="en-GB" sz="2400">
                <a:latin typeface="Arial" pitchFamily="34" charset="0"/>
              </a:rPr>
              <a:t>She says they should wrap the alarm clock in each of the materials, and see if they can </a:t>
            </a:r>
            <a:r>
              <a:rPr lang="en-GB" sz="2400" u="sng">
                <a:latin typeface="Arial" pitchFamily="34" charset="0"/>
              </a:rPr>
              <a:t>still hear</a:t>
            </a:r>
            <a:r>
              <a:rPr lang="en-GB" sz="2400">
                <a:latin typeface="Arial" pitchFamily="34" charset="0"/>
              </a:rPr>
              <a:t> it ringing.</a:t>
            </a:r>
            <a:endParaRPr lang="en-GB" sz="2400" u="sng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0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0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395288" y="476250"/>
            <a:ext cx="8280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sz="3200"/>
              <a:t>Which material do you think will be good at muffling the sound?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468313" y="1773238"/>
            <a:ext cx="83518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sz="2000"/>
              <a:t>Fill in the gaps in these sentences about the experiment.  Choose the right words from the boxes at the bottom.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468313" y="2708275"/>
            <a:ext cx="8351837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sz="2400">
                <a:solidFill>
                  <a:schemeClr val="accent1"/>
                </a:solidFill>
              </a:rPr>
              <a:t>The professors should wrap the _______________ in each ___________ they are testing.  They should make sure they use ________________ number of layers of each material, and they leave ______________ gaps when they wrap up the alarm clock.</a:t>
            </a:r>
          </a:p>
        </p:txBody>
      </p:sp>
      <p:sp>
        <p:nvSpPr>
          <p:cNvPr id="5125" name="WordArt 9"/>
          <p:cNvSpPr>
            <a:spLocks noChangeArrowheads="1" noChangeShapeType="1" noTextEdit="1"/>
          </p:cNvSpPr>
          <p:nvPr/>
        </p:nvSpPr>
        <p:spPr bwMode="auto">
          <a:xfrm>
            <a:off x="3779838" y="5229225"/>
            <a:ext cx="1152525" cy="3714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4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the same</a:t>
            </a:r>
          </a:p>
        </p:txBody>
      </p:sp>
      <p:sp>
        <p:nvSpPr>
          <p:cNvPr id="5126" name="WordArt 10"/>
          <p:cNvSpPr>
            <a:spLocks noChangeArrowheads="1" noChangeShapeType="1" noTextEdit="1"/>
          </p:cNvSpPr>
          <p:nvPr/>
        </p:nvSpPr>
        <p:spPr bwMode="auto">
          <a:xfrm>
            <a:off x="5435600" y="5865813"/>
            <a:ext cx="1152525" cy="3714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4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alarm clock</a:t>
            </a:r>
          </a:p>
        </p:txBody>
      </p:sp>
      <p:sp>
        <p:nvSpPr>
          <p:cNvPr id="5127" name="WordArt 11"/>
          <p:cNvSpPr>
            <a:spLocks noChangeArrowheads="1" noChangeShapeType="1" noTextEdit="1"/>
          </p:cNvSpPr>
          <p:nvPr/>
        </p:nvSpPr>
        <p:spPr bwMode="auto">
          <a:xfrm>
            <a:off x="3059113" y="6092825"/>
            <a:ext cx="1152525" cy="3714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4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a tiny</a:t>
            </a:r>
          </a:p>
        </p:txBody>
      </p:sp>
      <p:sp>
        <p:nvSpPr>
          <p:cNvPr id="5128" name="WordArt 12"/>
          <p:cNvSpPr>
            <a:spLocks noChangeArrowheads="1" noChangeShapeType="1" noTextEdit="1"/>
          </p:cNvSpPr>
          <p:nvPr/>
        </p:nvSpPr>
        <p:spPr bwMode="auto">
          <a:xfrm>
            <a:off x="6659563" y="5084763"/>
            <a:ext cx="1152525" cy="3714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4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material</a:t>
            </a:r>
          </a:p>
        </p:txBody>
      </p:sp>
      <p:sp>
        <p:nvSpPr>
          <p:cNvPr id="5129" name="WordArt 13"/>
          <p:cNvSpPr>
            <a:spLocks noChangeArrowheads="1" noChangeShapeType="1" noTextEdit="1"/>
          </p:cNvSpPr>
          <p:nvPr/>
        </p:nvSpPr>
        <p:spPr bwMode="auto">
          <a:xfrm>
            <a:off x="1908175" y="5013325"/>
            <a:ext cx="792163" cy="2984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4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no</a:t>
            </a:r>
          </a:p>
        </p:txBody>
      </p:sp>
      <p:sp>
        <p:nvSpPr>
          <p:cNvPr id="5130" name="WordArt 14"/>
          <p:cNvSpPr>
            <a:spLocks noChangeArrowheads="1" noChangeShapeType="1" noTextEdit="1"/>
          </p:cNvSpPr>
          <p:nvPr/>
        </p:nvSpPr>
        <p:spPr bwMode="auto">
          <a:xfrm>
            <a:off x="1187450" y="5661025"/>
            <a:ext cx="1152525" cy="3714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4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different</a:t>
            </a:r>
          </a:p>
        </p:txBody>
      </p:sp>
      <p:sp>
        <p:nvSpPr>
          <p:cNvPr id="5131" name="WordArt 15"/>
          <p:cNvSpPr>
            <a:spLocks noChangeArrowheads="1" noChangeShapeType="1" noTextEdit="1"/>
          </p:cNvSpPr>
          <p:nvPr/>
        </p:nvSpPr>
        <p:spPr bwMode="auto">
          <a:xfrm>
            <a:off x="7307263" y="6081713"/>
            <a:ext cx="1152525" cy="3714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4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notebook</a:t>
            </a:r>
          </a:p>
        </p:txBody>
      </p:sp>
      <p:sp>
        <p:nvSpPr>
          <p:cNvPr id="5132" name="WordArt 16"/>
          <p:cNvSpPr>
            <a:spLocks noChangeArrowheads="1" noChangeShapeType="1" noTextEdit="1"/>
          </p:cNvSpPr>
          <p:nvPr/>
        </p:nvSpPr>
        <p:spPr bwMode="auto">
          <a:xfrm>
            <a:off x="250825" y="6297613"/>
            <a:ext cx="1152525" cy="3714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4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bubble wrap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3"/>
          <p:cNvSpPr>
            <a:spLocks noChangeArrowheads="1"/>
          </p:cNvSpPr>
          <p:nvPr/>
        </p:nvSpPr>
        <p:spPr bwMode="auto">
          <a:xfrm>
            <a:off x="250825" y="1628775"/>
            <a:ext cx="5329238" cy="4895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395288" y="620713"/>
            <a:ext cx="84248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sz="2400"/>
              <a:t>When you do an experiment, it’s important to make sure that it’s a </a:t>
            </a:r>
            <a:r>
              <a:rPr lang="en-GB" sz="2400" u="sng"/>
              <a:t>fair test</a:t>
            </a:r>
            <a:r>
              <a:rPr lang="en-GB" sz="2400"/>
              <a:t>.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395288" y="1751013"/>
            <a:ext cx="5113337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>
                <a:solidFill>
                  <a:schemeClr val="accent1"/>
                </a:solidFill>
              </a:rPr>
              <a:t>Doing a ‘fair test’ means doing an experiment where you change only _______________.  To test which material muffles sound best, you must only change the _______________ each time – you have to make sure you use the ______________ number of layers for each wrapping, that you’ve used the same __________________________ to muffle each time, and you measure how ______________ it is in the same way each time.  If you changed the material and changed the number of layers as well, you __________ know if the result was because of the material or the number of layer.</a:t>
            </a:r>
          </a:p>
        </p:txBody>
      </p:sp>
      <p:sp>
        <p:nvSpPr>
          <p:cNvPr id="6149" name="Text Box 6"/>
          <p:cNvSpPr txBox="1">
            <a:spLocks noChangeArrowheads="1"/>
          </p:cNvSpPr>
          <p:nvPr/>
        </p:nvSpPr>
        <p:spPr bwMode="auto">
          <a:xfrm>
            <a:off x="6372225" y="6021388"/>
            <a:ext cx="1584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/>
              <a:t>always</a:t>
            </a:r>
          </a:p>
        </p:txBody>
      </p:sp>
      <p:sp>
        <p:nvSpPr>
          <p:cNvPr id="6150" name="Text Box 7"/>
          <p:cNvSpPr txBox="1">
            <a:spLocks noChangeArrowheads="1"/>
          </p:cNvSpPr>
          <p:nvPr/>
        </p:nvSpPr>
        <p:spPr bwMode="auto">
          <a:xfrm>
            <a:off x="7524750" y="2492375"/>
            <a:ext cx="122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/>
              <a:t>Same</a:t>
            </a:r>
          </a:p>
        </p:txBody>
      </p:sp>
      <p:sp>
        <p:nvSpPr>
          <p:cNvPr id="6151" name="Text Box 8"/>
          <p:cNvSpPr txBox="1">
            <a:spLocks noChangeArrowheads="1"/>
          </p:cNvSpPr>
          <p:nvPr/>
        </p:nvSpPr>
        <p:spPr bwMode="auto">
          <a:xfrm>
            <a:off x="6227763" y="2133600"/>
            <a:ext cx="1008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/>
              <a:t>Would</a:t>
            </a:r>
          </a:p>
        </p:txBody>
      </p:sp>
      <p:sp>
        <p:nvSpPr>
          <p:cNvPr id="6152" name="Text Box 9"/>
          <p:cNvSpPr txBox="1">
            <a:spLocks noChangeArrowheads="1"/>
          </p:cNvSpPr>
          <p:nvPr/>
        </p:nvSpPr>
        <p:spPr bwMode="auto">
          <a:xfrm>
            <a:off x="7885113" y="1916113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/>
              <a:t>Sound</a:t>
            </a:r>
          </a:p>
        </p:txBody>
      </p:sp>
      <p:sp>
        <p:nvSpPr>
          <p:cNvPr id="6153" name="Text Box 10"/>
          <p:cNvSpPr txBox="1">
            <a:spLocks noChangeArrowheads="1"/>
          </p:cNvSpPr>
          <p:nvPr/>
        </p:nvSpPr>
        <p:spPr bwMode="auto">
          <a:xfrm>
            <a:off x="7740650" y="3068638"/>
            <a:ext cx="12239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/>
              <a:t>weather</a:t>
            </a:r>
          </a:p>
        </p:txBody>
      </p:sp>
      <p:sp>
        <p:nvSpPr>
          <p:cNvPr id="6154" name="Text Box 11"/>
          <p:cNvSpPr txBox="1">
            <a:spLocks noChangeArrowheads="1"/>
          </p:cNvSpPr>
          <p:nvPr/>
        </p:nvSpPr>
        <p:spPr bwMode="auto">
          <a:xfrm>
            <a:off x="6011863" y="2924175"/>
            <a:ext cx="1584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/>
              <a:t>two things</a:t>
            </a:r>
          </a:p>
        </p:txBody>
      </p:sp>
      <p:sp>
        <p:nvSpPr>
          <p:cNvPr id="6155" name="Rectangle 14"/>
          <p:cNvSpPr>
            <a:spLocks noChangeArrowheads="1"/>
          </p:cNvSpPr>
          <p:nvPr/>
        </p:nvSpPr>
        <p:spPr bwMode="auto">
          <a:xfrm>
            <a:off x="5940425" y="1628775"/>
            <a:ext cx="3168650" cy="4895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6" name="Text Box 15"/>
          <p:cNvSpPr txBox="1">
            <a:spLocks noChangeArrowheads="1"/>
          </p:cNvSpPr>
          <p:nvPr/>
        </p:nvSpPr>
        <p:spPr bwMode="auto">
          <a:xfrm>
            <a:off x="6948488" y="3567113"/>
            <a:ext cx="1439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/>
              <a:t>material</a:t>
            </a:r>
          </a:p>
        </p:txBody>
      </p:sp>
      <p:sp>
        <p:nvSpPr>
          <p:cNvPr id="6157" name="Text Box 16"/>
          <p:cNvSpPr txBox="1">
            <a:spLocks noChangeArrowheads="1"/>
          </p:cNvSpPr>
          <p:nvPr/>
        </p:nvSpPr>
        <p:spPr bwMode="auto">
          <a:xfrm>
            <a:off x="6084888" y="3998913"/>
            <a:ext cx="1439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/>
              <a:t>different</a:t>
            </a:r>
          </a:p>
        </p:txBody>
      </p:sp>
      <p:sp>
        <p:nvSpPr>
          <p:cNvPr id="6158" name="Text Box 17"/>
          <p:cNvSpPr txBox="1">
            <a:spLocks noChangeArrowheads="1"/>
          </p:cNvSpPr>
          <p:nvPr/>
        </p:nvSpPr>
        <p:spPr bwMode="auto">
          <a:xfrm>
            <a:off x="7380288" y="4286250"/>
            <a:ext cx="16557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/>
              <a:t>your socks</a:t>
            </a:r>
          </a:p>
        </p:txBody>
      </p:sp>
      <p:sp>
        <p:nvSpPr>
          <p:cNvPr id="6159" name="Text Box 18"/>
          <p:cNvSpPr txBox="1">
            <a:spLocks noChangeArrowheads="1"/>
          </p:cNvSpPr>
          <p:nvPr/>
        </p:nvSpPr>
        <p:spPr bwMode="auto">
          <a:xfrm>
            <a:off x="6156325" y="4718050"/>
            <a:ext cx="1439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/>
              <a:t>One thing</a:t>
            </a:r>
          </a:p>
        </p:txBody>
      </p:sp>
      <p:sp>
        <p:nvSpPr>
          <p:cNvPr id="6160" name="Text Box 19"/>
          <p:cNvSpPr txBox="1">
            <a:spLocks noChangeArrowheads="1"/>
          </p:cNvSpPr>
          <p:nvPr/>
        </p:nvSpPr>
        <p:spPr bwMode="auto">
          <a:xfrm>
            <a:off x="7596188" y="5149850"/>
            <a:ext cx="1439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/>
              <a:t>Wouldn’t</a:t>
            </a:r>
          </a:p>
        </p:txBody>
      </p:sp>
      <p:sp>
        <p:nvSpPr>
          <p:cNvPr id="6161" name="Text Box 20"/>
          <p:cNvSpPr txBox="1">
            <a:spLocks noChangeArrowheads="1"/>
          </p:cNvSpPr>
          <p:nvPr/>
        </p:nvSpPr>
        <p:spPr bwMode="auto">
          <a:xfrm>
            <a:off x="6084888" y="5367338"/>
            <a:ext cx="1439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/>
              <a:t>loud</a:t>
            </a:r>
          </a:p>
        </p:txBody>
      </p:sp>
      <p:sp>
        <p:nvSpPr>
          <p:cNvPr id="6162" name="Text Box 21"/>
          <p:cNvSpPr txBox="1">
            <a:spLocks noChangeArrowheads="1"/>
          </p:cNvSpPr>
          <p:nvPr/>
        </p:nvSpPr>
        <p:spPr bwMode="auto">
          <a:xfrm>
            <a:off x="7453313" y="5726113"/>
            <a:ext cx="1439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/>
              <a:t>hear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539750" y="476250"/>
            <a:ext cx="84248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sz="2800"/>
              <a:t>Which materials are we going to use?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468313" y="1268413"/>
            <a:ext cx="813593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sz="2800"/>
              <a:t>Materials we are going to use in this investigation are: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684213" y="2535238"/>
            <a:ext cx="8424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en-GB" sz="2400">
                <a:solidFill>
                  <a:schemeClr val="accent1"/>
                </a:solidFill>
              </a:rPr>
              <a:t> Newspaper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684213" y="3254375"/>
            <a:ext cx="8424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en-GB" sz="2400">
                <a:solidFill>
                  <a:schemeClr val="accent1"/>
                </a:solidFill>
              </a:rPr>
              <a:t> Bubble wrap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684213" y="3908425"/>
            <a:ext cx="8424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en-GB" sz="2400">
                <a:solidFill>
                  <a:schemeClr val="accent1"/>
                </a:solidFill>
              </a:rPr>
              <a:t> Fabric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684213" y="4556125"/>
            <a:ext cx="8424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en-GB" sz="2400">
                <a:solidFill>
                  <a:schemeClr val="accent1"/>
                </a:solidFill>
              </a:rPr>
              <a:t> Cardboard boxes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684213" y="5203825"/>
            <a:ext cx="8424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en-GB" sz="2400">
                <a:solidFill>
                  <a:schemeClr val="accent1"/>
                </a:solidFill>
              </a:rPr>
              <a:t> Coats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395288" y="5851525"/>
            <a:ext cx="842486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/>
              <a:t>Which material do you predict to be the best at muffling sound?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8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8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Method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What are you going to do?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>
              <a:buFontTx/>
              <a:buNone/>
            </a:pPr>
            <a:r>
              <a:rPr lang="en-GB" smtClean="0"/>
              <a:t>How are you going to do it?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>
              <a:buFontTx/>
              <a:buNone/>
            </a:pPr>
            <a:r>
              <a:rPr lang="en-GB" smtClean="0"/>
              <a:t>What will you need to keep the same or change?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>
              <a:buFontTx/>
              <a:buNone/>
            </a:pP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Results</a:t>
            </a:r>
          </a:p>
        </p:txBody>
      </p:sp>
      <p:graphicFrame>
        <p:nvGraphicFramePr>
          <p:cNvPr id="24606" name="Group 30"/>
          <p:cNvGraphicFramePr>
            <a:graphicFrameLocks noGrp="1"/>
          </p:cNvGraphicFramePr>
          <p:nvPr>
            <p:ph idx="1"/>
          </p:nvPr>
        </p:nvGraphicFramePr>
        <p:xfrm>
          <a:off x="685800" y="2706688"/>
          <a:ext cx="7772400" cy="3386137"/>
        </p:xfrm>
        <a:graphic>
          <a:graphicData uri="http://schemas.openxmlformats.org/drawingml/2006/table">
            <a:tbl>
              <a:tblPr/>
              <a:tblGrid>
                <a:gridCol w="2590800"/>
                <a:gridCol w="2590800"/>
                <a:gridCol w="2590800"/>
              </a:tblGrid>
              <a:tr h="1087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Material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Layers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How good it was at muffling sound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986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607" name="Text Box 31"/>
          <p:cNvSpPr txBox="1">
            <a:spLocks noChangeArrowheads="1"/>
          </p:cNvSpPr>
          <p:nvPr/>
        </p:nvSpPr>
        <p:spPr bwMode="auto">
          <a:xfrm>
            <a:off x="684213" y="1574800"/>
            <a:ext cx="77057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sz="2000"/>
              <a:t>In your groups use the following table to investigate if your material is the best at muffling sound.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60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46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0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Class results</a:t>
            </a:r>
          </a:p>
        </p:txBody>
      </p:sp>
      <p:graphicFrame>
        <p:nvGraphicFramePr>
          <p:cNvPr id="21559" name="Group 55"/>
          <p:cNvGraphicFramePr>
            <a:graphicFrameLocks noGrp="1"/>
          </p:cNvGraphicFramePr>
          <p:nvPr>
            <p:ph idx="1"/>
          </p:nvPr>
        </p:nvGraphicFramePr>
        <p:xfrm>
          <a:off x="395288" y="1773238"/>
          <a:ext cx="8424862" cy="4656137"/>
        </p:xfrm>
        <a:graphic>
          <a:graphicData uri="http://schemas.openxmlformats.org/drawingml/2006/table">
            <a:tbl>
              <a:tblPr/>
              <a:tblGrid>
                <a:gridCol w="3119437"/>
                <a:gridCol w="2497138"/>
                <a:gridCol w="2808287"/>
              </a:tblGrid>
              <a:tr h="768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Material</a:t>
                      </a:r>
                    </a:p>
                  </a:txBody>
                  <a:tcPr marL="90000" marR="90000" marT="720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Layers used</a:t>
                      </a:r>
                    </a:p>
                  </a:txBody>
                  <a:tcPr marL="90000" marR="90000" marT="720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How good it was at muffling sound</a:t>
                      </a:r>
                    </a:p>
                  </a:txBody>
                  <a:tcPr marL="90000" marR="90000" marT="720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Newspaper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Bubble wrap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6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Fabric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5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Cardboard boxes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</a:rPr>
                        <a:t>Coats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155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412875"/>
            <a:ext cx="7772400" cy="1462088"/>
          </a:xfrm>
        </p:spPr>
        <p:txBody>
          <a:bodyPr/>
          <a:lstStyle/>
          <a:p>
            <a:pPr algn="ctr" eaLnBrk="1" hangingPunct="1"/>
            <a:r>
              <a:rPr lang="en-GB" sz="3200" smtClean="0"/>
              <a:t>Which material was best at muffling sound?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684213" y="3213100"/>
            <a:ext cx="77724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3200"/>
              <a:t>Remember the quieter it made the sound, the better it was at muffling sound.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684213" y="4868863"/>
            <a:ext cx="7772400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3200"/>
              <a:t>How can you compare the different materials?</a:t>
            </a:r>
          </a:p>
        </p:txBody>
      </p:sp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685800" y="260350"/>
            <a:ext cx="77724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/>
            <a:r>
              <a:rPr lang="en-GB" sz="4400">
                <a:solidFill>
                  <a:schemeClr val="tx2"/>
                </a:solidFill>
              </a:rPr>
              <a:t>Conclusion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2" grpId="1"/>
    </p:bldLst>
  </p:timing>
</p:sld>
</file>

<file path=ppt/theme/theme1.xml><?xml version="1.0" encoding="utf-8"?>
<a:theme xmlns:a="http://schemas.openxmlformats.org/drawingml/2006/main" name="Fireworks">
  <a:themeElements>
    <a:clrScheme name="Fireworks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Fireworks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FFFF00"/>
            </a:gs>
            <a:gs pos="100000">
              <a:srgbClr val="FF9933"/>
            </a:gs>
          </a:gsLst>
          <a:path path="rect">
            <a:fillToRect l="50000" t="50000" r="50000" b="50000"/>
          </a:path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C0C0C0">
              <a:alpha val="80000"/>
            </a:srgb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Black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FFFF00"/>
            </a:gs>
            <a:gs pos="100000">
              <a:srgbClr val="FF9933"/>
            </a:gs>
          </a:gsLst>
          <a:path path="rect">
            <a:fillToRect l="50000" t="50000" r="50000" b="50000"/>
          </a:path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C0C0C0">
              <a:alpha val="80000"/>
            </a:srgb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Black" pitchFamily="34" charset="0"/>
          </a:defRPr>
        </a:defPPr>
      </a:lstStyle>
    </a:lnDef>
  </a:objectDefaults>
  <a:extraClrSchemeLst>
    <a:extraClrScheme>
      <a:clrScheme name="Fireworks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Fireworks</Template>
  <TotalTime>259</TotalTime>
  <Words>536</Words>
  <Application>Microsoft Office PowerPoint</Application>
  <PresentationFormat>On-screen Show (4:3)</PresentationFormat>
  <Paragraphs>74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 Black</vt:lpstr>
      <vt:lpstr>Arial</vt:lpstr>
      <vt:lpstr>Times New Roman</vt:lpstr>
      <vt:lpstr>Calibri</vt:lpstr>
      <vt:lpstr>Wingdings</vt:lpstr>
      <vt:lpstr>Fireworks</vt:lpstr>
      <vt:lpstr>Which material is best for muffling sound?</vt:lpstr>
      <vt:lpstr>PowerPoint Presentation</vt:lpstr>
      <vt:lpstr>PowerPoint Presentation</vt:lpstr>
      <vt:lpstr>PowerPoint Presentation</vt:lpstr>
      <vt:lpstr>PowerPoint Presentation</vt:lpstr>
      <vt:lpstr>Method</vt:lpstr>
      <vt:lpstr>Results</vt:lpstr>
      <vt:lpstr>Class results</vt:lpstr>
      <vt:lpstr>Which material was best at muffling sound?</vt:lpstr>
      <vt:lpstr>PowerPoint Presentation</vt:lpstr>
    </vt:vector>
  </TitlesOfParts>
  <Company>LCC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Which material is best for muffling sound?</dc:title>
  <dc:creator>Administrator</dc:creator>
  <cp:lastModifiedBy>Teacher E-Solutions</cp:lastModifiedBy>
  <cp:revision>7</cp:revision>
  <dcterms:created xsi:type="dcterms:W3CDTF">2007-03-02T17:09:25Z</dcterms:created>
  <dcterms:modified xsi:type="dcterms:W3CDTF">2019-01-18T17:20:15Z</dcterms:modified>
</cp:coreProperties>
</file>