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31"/>
  </p:notesMasterIdLst>
  <p:sldIdLst>
    <p:sldId id="256" r:id="rId6"/>
    <p:sldId id="267" r:id="rId7"/>
    <p:sldId id="257" r:id="rId8"/>
    <p:sldId id="273" r:id="rId9"/>
    <p:sldId id="265" r:id="rId10"/>
    <p:sldId id="268" r:id="rId11"/>
    <p:sldId id="269" r:id="rId12"/>
    <p:sldId id="270" r:id="rId13"/>
    <p:sldId id="271" r:id="rId14"/>
    <p:sldId id="263" r:id="rId15"/>
    <p:sldId id="275" r:id="rId16"/>
    <p:sldId id="277" r:id="rId17"/>
    <p:sldId id="279" r:id="rId18"/>
    <p:sldId id="281" r:id="rId19"/>
    <p:sldId id="283" r:id="rId20"/>
    <p:sldId id="285" r:id="rId21"/>
    <p:sldId id="301" r:id="rId22"/>
    <p:sldId id="291" r:id="rId23"/>
    <p:sldId id="287" r:id="rId24"/>
    <p:sldId id="289" r:id="rId25"/>
    <p:sldId id="293" r:id="rId26"/>
    <p:sldId id="294" r:id="rId27"/>
    <p:sldId id="296" r:id="rId28"/>
    <p:sldId id="298" r:id="rId29"/>
    <p:sldId id="300"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51" autoAdjust="0"/>
  </p:normalViewPr>
  <p:slideViewPr>
    <p:cSldViewPr>
      <p:cViewPr varScale="1">
        <p:scale>
          <a:sx n="30" d="100"/>
          <a:sy n="30" d="100"/>
        </p:scale>
        <p:origin x="-98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86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E5421216-F357-4BB8-ADC4-15ED551C4D8B}" type="slidenum">
              <a:rPr lang="en-US"/>
              <a:pPr>
                <a:defRPr/>
              </a:pPr>
              <a:t>‹#›</a:t>
            </a:fld>
            <a:endParaRPr lang="en-US"/>
          </a:p>
        </p:txBody>
      </p:sp>
    </p:spTree>
    <p:extLst>
      <p:ext uri="{BB962C8B-B14F-4D97-AF65-F5344CB8AC3E}">
        <p14:creationId xmlns:p14="http://schemas.microsoft.com/office/powerpoint/2010/main" val="2414064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A0CFE02-5982-4799-A6F4-E9D8C6C54E12}" type="slidenum">
              <a:rPr lang="en-US">
                <a:latin typeface="Arial" pitchFamily="34" charset="0"/>
              </a:rPr>
              <a:pPr/>
              <a:t>1</a:t>
            </a:fld>
            <a:endParaRPr lang="en-US">
              <a:latin typeface="Arial" pitchFamily="34"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latin typeface="Arial" pitchFamily="34" charset="0"/>
              </a:rPr>
              <a:t>Um, approximate!! 7 MYA diverge (bentley says 5M), 3.5 MYA bipedal, not until 50K great leap fwd</a:t>
            </a:r>
          </a:p>
          <a:p>
            <a:pPr eaLnBrk="1" hangingPunct="1"/>
            <a:r>
              <a:rPr lang="en-US" sz="1600" smtClean="0">
                <a:latin typeface="Arial" pitchFamily="34" charset="0"/>
              </a:rPr>
              <a:t>Prehistory- means before writing, so we’re working here in anthropology and archaeology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FFA981B-13F9-4DF9-A23C-19FF724A7A60}" type="slidenum">
              <a:rPr lang="en-US">
                <a:latin typeface="Arial" pitchFamily="34" charset="0"/>
              </a:rPr>
              <a:pPr/>
              <a:t>15</a:t>
            </a:fld>
            <a:endParaRPr lang="en-US">
              <a:latin typeface="Arial" pitchFamily="34"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VIDEO!!!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8FBAA08-4DDD-4FC2-BE56-0A7257A3882C}" type="slidenum">
              <a:rPr lang="en-US">
                <a:latin typeface="Arial" pitchFamily="34" charset="0"/>
              </a:rPr>
              <a:pPr/>
              <a:t>16</a:t>
            </a:fld>
            <a:endParaRPr lang="en-US">
              <a:latin typeface="Arial" pitchFamily="34"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3 harvests/year</a:t>
            </a:r>
          </a:p>
          <a:p>
            <a:pPr eaLnBrk="1" hangingPunct="1"/>
            <a:r>
              <a:rPr lang="en-US" smtClean="0">
                <a:latin typeface="Arial" pitchFamily="34" charset="0"/>
              </a:rPr>
              <a:t>rural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889A56D-4481-4830-A7AC-C79CA6290911}" type="slidenum">
              <a:rPr lang="en-US">
                <a:latin typeface="Arial" pitchFamily="34" charset="0"/>
              </a:rPr>
              <a:pPr/>
              <a:t>19</a:t>
            </a:fld>
            <a:endParaRPr lang="en-US">
              <a:latin typeface="Arial" pitchFamily="34"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Hatshepsut- TRADE!!!!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BFE9601-34E9-474B-A7CB-9BF58A2F3A8F}" type="slidenum">
              <a:rPr lang="en-US">
                <a:latin typeface="Arial" pitchFamily="34" charset="0"/>
              </a:rPr>
              <a:pPr/>
              <a:t>23</a:t>
            </a:fld>
            <a:endParaRPr lang="en-US">
              <a:latin typeface="Arial" pitchFamily="34"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Harappa a major city in Indus River Valley in present Pakistan</a:t>
            </a:r>
          </a:p>
          <a:p>
            <a:pPr eaLnBrk="1" hangingPunct="1"/>
            <a:r>
              <a:rPr lang="en-US" b="1" smtClean="0">
                <a:latin typeface="Arial" pitchFamily="34" charset="0"/>
              </a:rPr>
              <a:t>Monsoons</a:t>
            </a:r>
          </a:p>
          <a:p>
            <a:pPr eaLnBrk="1" hangingPunct="1"/>
            <a:r>
              <a:rPr lang="en-US" b="1" smtClean="0">
                <a:latin typeface="Arial" pitchFamily="34" charset="0"/>
              </a:rPr>
              <a:t>Water flowed from the Kush and Himalaya mountains</a:t>
            </a:r>
          </a:p>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340EE82-CA2D-4625-9985-0991044D4901}" type="slidenum">
              <a:rPr lang="en-US">
                <a:latin typeface="Arial" pitchFamily="34" charset="0"/>
              </a:rPr>
              <a:pPr/>
              <a:t>24</a:t>
            </a:fld>
            <a:endParaRPr lang="en-US">
              <a:latin typeface="Arial" pitchFamily="34"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Bigger than Mesopotamia or Egypt, Traders (w/china), More than 80 villages discovered in the area- all modeled on Mohenjo-Daro and Harappa- urban planning!  All right angles, all exact same size brick</a:t>
            </a:r>
          </a:p>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1AB4641-5D96-470E-B825-F006567E1CAE}" type="slidenum">
              <a:rPr lang="en-US">
                <a:latin typeface="Arial" pitchFamily="34" charset="0"/>
              </a:rPr>
              <a:pPr/>
              <a:t>25</a:t>
            </a:fld>
            <a:endParaRPr lang="en-US">
              <a:latin typeface="Arial" pitchFamily="34"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Can’t read writing- which is also a reason that we don’t know exactly what caused the downfall – previously, thought possibly aryans, but since refuted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3B4EFB5-0C71-40E1-92BE-C9395632A5C0}" type="slidenum">
              <a:rPr lang="en-US">
                <a:latin typeface="Arial" pitchFamily="34" charset="0"/>
              </a:rPr>
              <a:pPr/>
              <a:t>3</a:t>
            </a:fld>
            <a:endParaRPr lang="en-US">
              <a:latin typeface="Arial" pitchFamily="34" charset="0"/>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latin typeface="Arial" pitchFamily="34" charset="0"/>
              </a:rPr>
              <a:t>Leakey’s, 1960’s, east africa/tanzania- might have been asia but leakey’s stopped that- lucy named after beatles </a:t>
            </a:r>
          </a:p>
          <a:p>
            <a:pPr eaLnBrk="1" hangingPunct="1"/>
            <a:r>
              <a:rPr lang="en-US" sz="1600" smtClean="0">
                <a:latin typeface="Arial" pitchFamily="34" charset="0"/>
              </a:rPr>
              <a:t>Evolution often a byproduct of climate change- first instance of human interaction with environment</a:t>
            </a:r>
          </a:p>
          <a:p>
            <a:pPr eaLnBrk="1" hangingPunct="1"/>
            <a:r>
              <a:rPr lang="en-US" sz="1600" smtClean="0">
                <a:latin typeface="Arial" pitchFamily="34" charset="0"/>
              </a:rPr>
              <a:t>98.5 % chimpanzee!</a:t>
            </a:r>
          </a:p>
          <a:p>
            <a:pPr eaLnBrk="1" hangingPunct="1"/>
            <a:r>
              <a:rPr lang="en-US" sz="1600" smtClean="0">
                <a:latin typeface="Arial" pitchFamily="34" charset="0"/>
              </a:rPr>
              <a:t>EVOLUTION HANDOUT</a:t>
            </a:r>
          </a:p>
          <a:p>
            <a:pPr eaLnBrk="1" hangingPunct="1"/>
            <a:r>
              <a:rPr lang="en-US" sz="1600" smtClean="0">
                <a:latin typeface="Arial" pitchFamily="34" charset="0"/>
              </a:rPr>
              <a:t>GOODALL VIDEO!!!</a:t>
            </a:r>
          </a:p>
          <a:p>
            <a:pPr eaLnBrk="1" hangingPunct="1"/>
            <a:r>
              <a:rPr lang="en-US" sz="1600" smtClean="0">
                <a:latin typeface="Arial" pitchFamily="34" charset="0"/>
              </a:rPr>
              <a:t>*interesting note about race:  white people would have evolved to lose pigment/be more susceptible to the effects of the sun because they weren’t getting enough vitamin D in their bodies, so they needed the sun</a:t>
            </a:r>
          </a:p>
          <a:p>
            <a:pPr eaLnBrk="1" hangingPunct="1"/>
            <a:r>
              <a:rPr lang="en-US" sz="1600" smtClean="0">
                <a:latin typeface="Arial" pitchFamily="34" charset="0"/>
              </a:rPr>
              <a:t>Erectus- fire- hunters worked in groups</a:t>
            </a:r>
          </a:p>
          <a:p>
            <a:pPr eaLnBrk="1" hangingPunct="1"/>
            <a:r>
              <a:rPr lang="en-US" b="1" smtClean="0">
                <a:latin typeface="Arial" pitchFamily="34" charset="0"/>
              </a:rPr>
              <a:t>Distinguished from other primates by:</a:t>
            </a:r>
          </a:p>
          <a:p>
            <a:pPr eaLnBrk="1" hangingPunct="1">
              <a:buClr>
                <a:schemeClr val="tx1"/>
              </a:buClr>
            </a:pPr>
            <a:r>
              <a:rPr lang="en-US" b="1" smtClean="0">
                <a:latin typeface="Arial" pitchFamily="34" charset="0"/>
              </a:rPr>
              <a:t>Bipedalism</a:t>
            </a:r>
          </a:p>
          <a:p>
            <a:pPr eaLnBrk="1" hangingPunct="1">
              <a:buClr>
                <a:schemeClr val="tx1"/>
              </a:buClr>
            </a:pPr>
            <a:r>
              <a:rPr lang="en-US" b="1" smtClean="0">
                <a:latin typeface="Arial" pitchFamily="34" charset="0"/>
              </a:rPr>
              <a:t>Larger brain</a:t>
            </a:r>
          </a:p>
          <a:p>
            <a:pPr eaLnBrk="1" hangingPunct="1">
              <a:buClr>
                <a:schemeClr val="tx1"/>
              </a:buClr>
            </a:pPr>
            <a:r>
              <a:rPr lang="en-US" b="1" smtClean="0">
                <a:latin typeface="Arial" pitchFamily="34" charset="0"/>
              </a:rPr>
              <a:t>Larynx (voicebox)</a:t>
            </a:r>
          </a:p>
          <a:p>
            <a:pPr eaLnBrk="1" hangingPunct="1"/>
            <a:r>
              <a:rPr lang="en-US" sz="1600" smtClean="0">
                <a:latin typeface="Arial" pitchFamily="34" charset="0"/>
              </a:rPr>
              <a:t>Hunter – gatherer societies require as much as 2.5 square miles of space per person</a:t>
            </a:r>
          </a:p>
          <a:p>
            <a:pPr eaLnBrk="1" hangingPunct="1"/>
            <a:r>
              <a:rPr lang="en-US" sz="1600" smtClean="0">
                <a:latin typeface="Arial" pitchFamily="34" charset="0"/>
              </a:rPr>
              <a:t>H.s.s. still didn’t occupy New Zealand, Bermuda, and some Pacific Islands</a:t>
            </a:r>
          </a:p>
          <a:p>
            <a:pPr eaLnBrk="1" hangingPunct="1"/>
            <a:endParaRPr lang="en-US" sz="1600" smtClean="0">
              <a:latin typeface="Arial" pitchFamily="34" charset="0"/>
            </a:endParaRPr>
          </a:p>
          <a:p>
            <a:pPr eaLnBrk="1" hangingPunct="1"/>
            <a:r>
              <a:rPr lang="en-US" sz="1600" smtClean="0">
                <a:latin typeface="Arial" pitchFamily="34" charset="0"/>
              </a:rPr>
              <a:t>Discussion:  “The fact that similar art and tools were produced over wide areas and long periods of time demonstrates that skills and ideas were not simply individual but were deliberately passed along within societies.  These learned patterns of action and expression constitute culture.  Culture includes material objects, such as dwellings, clothing, tolls, and crafts, along with nonmaterial values, beliefs and languages.  Although it is true that some animals also learn new ways, their activities are determined primarily by inherited instincts.  Among humans the proportions are reversed: instincts are less important than the cultural traditions that each new generation learns.  All living creatures are part of natural history, which traces biological development, but only human communities trace profound cultural developments over time.  The development, transmission, and transformation of cultural practices and events are the subject of history.”</a:t>
            </a:r>
          </a:p>
          <a:p>
            <a:pPr eaLnBrk="1" hangingPunct="1"/>
            <a:r>
              <a:rPr lang="en-US" sz="1600" smtClean="0">
                <a:latin typeface="Arial" pitchFamily="34" charset="0"/>
              </a:rPr>
              <a:t>Does culture override instinct?</a:t>
            </a:r>
          </a:p>
          <a:p>
            <a:pPr eaLnBrk="1" hangingPunct="1"/>
            <a:endParaRPr lang="en-US" sz="16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833FB8D-3D14-4949-97D4-AE7906CA9836}" type="slidenum">
              <a:rPr lang="en-US">
                <a:latin typeface="Arial" pitchFamily="34" charset="0"/>
              </a:rPr>
              <a:pPr/>
              <a:t>6</a:t>
            </a:fld>
            <a:endParaRPr lang="en-US">
              <a:latin typeface="Arial" pitchFamily="34"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latin typeface="Arial" pitchFamily="34" charset="0"/>
              </a:rPr>
              <a:t>Easiest way to survive- small group, but enough to go hunting together for big animals- as they got better, made many animals extinct</a:t>
            </a:r>
          </a:p>
          <a:p>
            <a:pPr eaLnBrk="1" hangingPunct="1"/>
            <a:r>
              <a:rPr lang="en-US" sz="1600" smtClean="0">
                <a:latin typeface="Arial" pitchFamily="34" charset="0"/>
              </a:rPr>
              <a:t>Need two parents- one to get food and one to stay with kid- humans more productive- </a:t>
            </a:r>
          </a:p>
          <a:p>
            <a:pPr eaLnBrk="1" hangingPunct="1"/>
            <a:r>
              <a:rPr lang="en-US" sz="1600" smtClean="0">
                <a:latin typeface="Arial" pitchFamily="34" charset="0"/>
              </a:rPr>
              <a:t>Women=ag, kids, men= hunting- but both only worked maybe 3 days/week</a:t>
            </a:r>
          </a:p>
          <a:p>
            <a:pPr eaLnBrk="1" hangingPunct="1"/>
            <a:r>
              <a:rPr lang="en-US" sz="1600" smtClean="0">
                <a:latin typeface="Arial" pitchFamily="34" charset="0"/>
              </a:rPr>
              <a:t>Relative equality between the sexes</a:t>
            </a:r>
          </a:p>
          <a:p>
            <a:pPr eaLnBrk="1" hangingPunct="1"/>
            <a:r>
              <a:rPr lang="en-US" sz="1600" smtClean="0">
                <a:latin typeface="Arial" pitchFamily="34" charset="0"/>
              </a:rPr>
              <a:t>Women were accomplished and respected in society- very good at weaving, textile production- linen esque- must have been important- took time to carve it- maybe even female carvers</a:t>
            </a:r>
          </a:p>
          <a:p>
            <a:pPr eaLnBrk="1" hangingPunct="1"/>
            <a:r>
              <a:rPr lang="en-US" sz="1600" smtClean="0">
                <a:latin typeface="Arial" pitchFamily="34" charset="0"/>
              </a:rPr>
              <a:t>Many matrilineal neolithic societies- ancient china.  Some even today!</a:t>
            </a:r>
          </a:p>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0F2153E-7334-42AD-A245-A6489EBC8D27}" type="slidenum">
              <a:rPr lang="en-US">
                <a:latin typeface="Arial" pitchFamily="34" charset="0"/>
              </a:rPr>
              <a:pPr/>
              <a:t>9</a:t>
            </a:fld>
            <a:endParaRPr lang="en-US">
              <a:latin typeface="Arial" pitchFamily="34"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Agricultural economies constrained by limitations in the amount of food each worker could generate so you needed around 80% of population to be working in agriculture.  Limits the amount of taxation that could be collected and kept cities to no more than 20% of population.</a:t>
            </a:r>
          </a:p>
          <a:p>
            <a:pPr eaLnBrk="1" hangingPunct="1"/>
            <a:r>
              <a:rPr lang="en-US" smtClean="0">
                <a:latin typeface="Arial" pitchFamily="34" charset="0"/>
              </a:rPr>
              <a:t>Surpluses allowed other members of society to specialize in different things – like manufacturing pottery and other technologies.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77A648B-1E89-4C05-9A27-A725541EAC41}" type="slidenum">
              <a:rPr lang="en-US">
                <a:latin typeface="Arial" pitchFamily="34" charset="0"/>
              </a:rPr>
              <a:pPr/>
              <a:t>10</a:t>
            </a:fld>
            <a:endParaRPr lang="en-US">
              <a:latin typeface="Arial" pitchFamily="34"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latin typeface="Arial" pitchFamily="34" charset="0"/>
              </a:rPr>
              <a:t>Began cultivating little gardens at rest stops -&gt; planting lots -&gt; wanting to stay &amp; build -&gt; private property -&gt; fighting… saw that animals would stay closer with intentional feeding -&gt;populations boom, began building bigger settlements -&gt; community projects like irrigation -&gt; surplus -&gt; leaders </a:t>
            </a:r>
          </a:p>
          <a:p>
            <a:pPr eaLnBrk="1" hangingPunct="1"/>
            <a:endParaRPr lang="en-US" sz="1600" smtClean="0">
              <a:latin typeface="Arial" pitchFamily="34" charset="0"/>
            </a:endParaRPr>
          </a:p>
          <a:p>
            <a:pPr eaLnBrk="1" hangingPunct="1"/>
            <a:r>
              <a:rPr lang="en-US" sz="1600" smtClean="0">
                <a:latin typeface="Arial" pitchFamily="34" charset="0"/>
              </a:rPr>
              <a:t>Needed clothes, needed housing, needed fire, cold enables migration across land bridges, </a:t>
            </a:r>
            <a:r>
              <a:rPr lang="en-US" sz="1600" b="1" smtClean="0">
                <a:latin typeface="Arial" pitchFamily="34" charset="0"/>
              </a:rPr>
              <a:t>warm enables agriculture,</a:t>
            </a:r>
            <a:r>
              <a:rPr lang="en-US" sz="1600" smtClean="0">
                <a:latin typeface="Arial" pitchFamily="34" charset="0"/>
              </a:rPr>
              <a:t> change hunting and gathering methods- need to adapt!!! (think!) as they get smarter, figure out environment- AND MOVE!!!  Ice age gets rid of farmland in the Sahara desert… </a:t>
            </a:r>
          </a:p>
          <a:p>
            <a:pPr eaLnBrk="1" hangingPunct="1"/>
            <a:endParaRPr lang="en-US" sz="16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EEF91C3-C919-4916-BF2A-67E09AE232E8}" type="slidenum">
              <a:rPr lang="en-US">
                <a:latin typeface="Arial" pitchFamily="34" charset="0"/>
              </a:rPr>
              <a:pPr/>
              <a:t>11</a:t>
            </a:fld>
            <a:endParaRPr lang="en-US">
              <a:latin typeface="Arial" pitchFamily="34"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Early civilization = 3500 BCE – 1000 BCE, beforehand, agriculture resulted in isolated cities</a:t>
            </a: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F153F9D-432E-4789-B1F7-4203BE84C773}" type="slidenum">
              <a:rPr lang="en-US">
                <a:latin typeface="Arial" pitchFamily="34" charset="0"/>
              </a:rPr>
              <a:pPr/>
              <a:t>12</a:t>
            </a:fld>
            <a:endParaRPr lang="en-US">
              <a:latin typeface="Arial" pitchFamily="34"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Define civilization- writing? Ag? Big buildings? Government? Social structure? Specialization?</a:t>
            </a:r>
          </a:p>
          <a:p>
            <a:pPr eaLnBrk="1" hangingPunct="1"/>
            <a:r>
              <a:rPr lang="en-US" smtClean="0">
                <a:latin typeface="Arial" pitchFamily="34" charset="0"/>
              </a:rPr>
              <a:t>3</a:t>
            </a:r>
            <a:r>
              <a:rPr lang="en-US" baseline="30000" smtClean="0">
                <a:latin typeface="Arial" pitchFamily="34" charset="0"/>
              </a:rPr>
              <a:t>rd</a:t>
            </a:r>
            <a:r>
              <a:rPr lang="en-US" smtClean="0">
                <a:latin typeface="Arial" pitchFamily="34" charset="0"/>
              </a:rPr>
              <a:t> dynasty of UR, Babylon- conquered by Kassites and Hittites -1600’s bce</a:t>
            </a:r>
          </a:p>
          <a:p>
            <a:pPr eaLnBrk="1" hangingPunct="1"/>
            <a:r>
              <a:rPr lang="en-US" smtClean="0">
                <a:latin typeface="Arial" pitchFamily="34" charset="0"/>
              </a:rPr>
              <a:t>Akkad- semitic, Sumer- no, Babylon- Amorites (old babylonian)</a:t>
            </a:r>
          </a:p>
          <a:p>
            <a:pPr eaLnBrk="1" hangingPunct="1"/>
            <a:r>
              <a:rPr lang="en-US" smtClean="0">
                <a:latin typeface="Arial" pitchFamily="34" charset="0"/>
              </a:rPr>
              <a:t>Wood, metals, stone </a:t>
            </a:r>
          </a:p>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F304844-1E4E-49C2-9F05-B24740FEC3C1}" type="slidenum">
              <a:rPr lang="en-US">
                <a:latin typeface="Arial" pitchFamily="34" charset="0"/>
              </a:rPr>
              <a:pPr/>
              <a:t>13</a:t>
            </a:fld>
            <a:endParaRPr lang="en-US">
              <a:latin typeface="Arial" pitchFamily="34"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Maybe egypt first on the writing, not first to have cities </a:t>
            </a:r>
          </a:p>
          <a:p>
            <a:pPr eaLnBrk="1" hangingPunct="1"/>
            <a:r>
              <a:rPr lang="en-US" b="1" smtClean="0">
                <a:latin typeface="Arial" pitchFamily="34" charset="0"/>
              </a:rPr>
              <a:t>Epic of Gilgamesh</a:t>
            </a:r>
            <a:r>
              <a:rPr lang="en-US" smtClean="0">
                <a:latin typeface="Arial" pitchFamily="34" charset="0"/>
              </a:rPr>
              <a:t> , Astronomy and math and accounting</a:t>
            </a:r>
          </a:p>
          <a:p>
            <a:pPr eaLnBrk="1" hangingPunct="1"/>
            <a:r>
              <a:rPr lang="en-US" smtClean="0">
                <a:latin typeface="Arial" pitchFamily="34" charset="0"/>
              </a:rPr>
              <a:t>LUGAL- big man</a:t>
            </a:r>
          </a:p>
          <a:p>
            <a:pPr eaLnBrk="1" hangingPunct="1"/>
            <a:r>
              <a:rPr lang="en-US" smtClean="0">
                <a:latin typeface="Arial" pitchFamily="34" charset="0"/>
              </a:rPr>
              <a:t>Ziggurats</a:t>
            </a:r>
          </a:p>
          <a:p>
            <a:pPr eaLnBrk="1" hangingPunct="1"/>
            <a:r>
              <a:rPr lang="en-US" smtClean="0">
                <a:latin typeface="Arial" pitchFamily="34" charset="0"/>
              </a:rPr>
              <a:t>Important to note that continuity exists from mesopotamian state to mesopotamian state- law code of hammurabi, religion, iron, etc.</a:t>
            </a:r>
          </a:p>
          <a:p>
            <a:pPr eaLnBrk="1" hangingPunct="1"/>
            <a:endParaRPr lang="en-US" smtClean="0">
              <a:latin typeface="Arial" pitchFamily="34" charset="0"/>
            </a:endParaRPr>
          </a:p>
          <a:p>
            <a:pPr eaLnBrk="1" hangingPunct="1"/>
            <a:r>
              <a:rPr lang="en-US" smtClean="0">
                <a:latin typeface="Arial" pitchFamily="34" charset="0"/>
              </a:rPr>
              <a:t>Barley a favored crop – could tolerate Mesopotamian climate, withstand salt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E64EADC-9FFE-4CC5-8C08-594C1C663644}" type="slidenum">
              <a:rPr lang="en-US">
                <a:latin typeface="Arial" pitchFamily="34" charset="0"/>
              </a:rPr>
              <a:pPr/>
              <a:t>14</a:t>
            </a:fld>
            <a:endParaRPr lang="en-US">
              <a:latin typeface="Arial" pitchFamily="34"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Mud mud mud- clay model of a house in UR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301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30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499B23E2-19AF-4BA3-AE49-1355E6E44C20}" type="slidenum">
              <a:rPr lang="en-US"/>
              <a:pPr>
                <a:defRPr/>
              </a:pPr>
              <a:t>‹#›</a:t>
            </a:fld>
            <a:endParaRPr lang="en-US"/>
          </a:p>
        </p:txBody>
      </p:sp>
    </p:spTree>
    <p:extLst>
      <p:ext uri="{BB962C8B-B14F-4D97-AF65-F5344CB8AC3E}">
        <p14:creationId xmlns:p14="http://schemas.microsoft.com/office/powerpoint/2010/main" val="293158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B2A95AD-66AE-40B7-8AAD-4588E4D19EA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09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ED7929F-0073-4FFB-A132-C352F65E5D0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298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EED89B6-7A38-489C-B8EA-14EF7E98137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022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AAA8B2E-1CD8-48B6-9505-7DE00D9F3FB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5413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B5A0976-6862-4487-B778-88CD1501166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289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62C1DBC-EC6B-47CA-8901-75F88B79804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665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C2CBAB-F959-4215-B2BE-CAADAC056AE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971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9D40EAD-F55A-4DEE-99A8-5A90A8C0236A}"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146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37F432E-47E8-4645-B6C2-B1572EABFBA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5389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A1D12AF-AD2F-4B7A-84DE-F7F0315905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04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C2B9177-35EB-476F-89A2-170E95E795C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949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98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AE30E29C-EF53-4A56-8490-2B73B0105045}"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99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99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99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4199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4199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99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4199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199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9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4199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2"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5400" smtClean="0"/>
              <a:t>Prehistory, the Neolithic Revolution, and River Civilizations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smtClean="0"/>
              <a:t>WHY?</a:t>
            </a:r>
          </a:p>
        </p:txBody>
      </p:sp>
      <p:sp>
        <p:nvSpPr>
          <p:cNvPr id="46083" name="Rectangle 3"/>
          <p:cNvSpPr>
            <a:spLocks noGrp="1" noChangeArrowheads="1"/>
          </p:cNvSpPr>
          <p:nvPr>
            <p:ph type="body" idx="1"/>
          </p:nvPr>
        </p:nvSpPr>
        <p:spPr/>
        <p:txBody>
          <a:bodyPr/>
          <a:lstStyle/>
          <a:p>
            <a:pPr eaLnBrk="1" hangingPunct="1">
              <a:defRPr/>
            </a:pPr>
            <a:r>
              <a:rPr lang="en-US" smtClean="0"/>
              <a:t>Why would perfectly happy and healthy hunter-gatherers have settled down to be farmers?  What processes encouraged this transition?</a:t>
            </a:r>
          </a:p>
          <a:p>
            <a:pPr eaLnBrk="1" hangingPunct="1">
              <a:defRPr/>
            </a:pPr>
            <a:r>
              <a:rPr lang="en-US" smtClean="0"/>
              <a:t>How do periods of cold and warm weather affect human development?</a:t>
            </a:r>
          </a:p>
          <a:p>
            <a:pPr eaLnBrk="1" hangingPunct="1">
              <a:defRPr/>
            </a:pPr>
            <a:endParaRPr lang="en-US" smtClean="0"/>
          </a:p>
          <a:p>
            <a:pPr eaLnBrk="1" hangingPunct="1">
              <a:buFont typeface="Wingdings" pitchFamily="2" charset="2"/>
              <a:buNone/>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2000"/>
                                        <p:tgtEl>
                                          <p:spTgt spid="46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fade">
                                      <p:cBhvr>
                                        <p:cTn id="17" dur="2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smtClean="0"/>
              <a:t> IV. Early Civilizations</a:t>
            </a:r>
          </a:p>
        </p:txBody>
      </p:sp>
      <p:sp>
        <p:nvSpPr>
          <p:cNvPr id="68611" name="Rectangle 3"/>
          <p:cNvSpPr>
            <a:spLocks noGrp="1" noChangeArrowheads="1"/>
          </p:cNvSpPr>
          <p:nvPr>
            <p:ph type="body" idx="1"/>
          </p:nvPr>
        </p:nvSpPr>
        <p:spPr/>
        <p:txBody>
          <a:bodyPr/>
          <a:lstStyle/>
          <a:p>
            <a:pPr algn="ctr" eaLnBrk="1" hangingPunct="1">
              <a:lnSpc>
                <a:spcPct val="90000"/>
              </a:lnSpc>
              <a:buFont typeface="Wingdings" pitchFamily="2" charset="2"/>
              <a:buNone/>
              <a:defRPr/>
            </a:pPr>
            <a:r>
              <a:rPr lang="en-US" smtClean="0"/>
              <a:t>Why Rivers?</a:t>
            </a:r>
          </a:p>
          <a:p>
            <a:pPr eaLnBrk="1" hangingPunct="1">
              <a:lnSpc>
                <a:spcPct val="90000"/>
              </a:lnSpc>
              <a:defRPr/>
            </a:pPr>
            <a:r>
              <a:rPr lang="en-US" smtClean="0"/>
              <a:t>Agriculture- dependable water supply</a:t>
            </a:r>
          </a:p>
          <a:p>
            <a:pPr eaLnBrk="1" hangingPunct="1">
              <a:lnSpc>
                <a:spcPct val="90000"/>
              </a:lnSpc>
              <a:buFont typeface="Wingdings" pitchFamily="2" charset="2"/>
              <a:buNone/>
              <a:defRPr/>
            </a:pPr>
            <a:r>
              <a:rPr lang="en-US" smtClean="0"/>
              <a:t>	AND stuff already grows there</a:t>
            </a:r>
          </a:p>
          <a:p>
            <a:pPr eaLnBrk="1" hangingPunct="1">
              <a:lnSpc>
                <a:spcPct val="90000"/>
              </a:lnSpc>
              <a:defRPr/>
            </a:pPr>
            <a:r>
              <a:rPr lang="en-US" smtClean="0"/>
              <a:t>Domesticated animals</a:t>
            </a:r>
          </a:p>
          <a:p>
            <a:pPr eaLnBrk="1" hangingPunct="1">
              <a:lnSpc>
                <a:spcPct val="90000"/>
              </a:lnSpc>
              <a:defRPr/>
            </a:pPr>
            <a:r>
              <a:rPr lang="en-US" smtClean="0"/>
              <a:t>Ability to settle</a:t>
            </a:r>
          </a:p>
          <a:p>
            <a:pPr eaLnBrk="1" hangingPunct="1">
              <a:lnSpc>
                <a:spcPct val="90000"/>
              </a:lnSpc>
              <a:defRPr/>
            </a:pPr>
            <a:r>
              <a:rPr lang="en-US" smtClean="0"/>
              <a:t>More temperate climate</a:t>
            </a:r>
          </a:p>
          <a:p>
            <a:pPr eaLnBrk="1" hangingPunct="1">
              <a:lnSpc>
                <a:spcPct val="90000"/>
              </a:lnSpc>
              <a:defRPr/>
            </a:pPr>
            <a:r>
              <a:rPr lang="en-US" smtClean="0"/>
              <a:t>Irrigation possible- plays a big role in emergence of civilizations </a:t>
            </a:r>
          </a:p>
          <a:p>
            <a:pPr eaLnBrk="1" hangingPunct="1">
              <a:lnSpc>
                <a:spcPct val="90000"/>
              </a:lnSpc>
              <a:buFont typeface="Wingdings" pitchFamily="2" charset="2"/>
              <a:buNone/>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2000"/>
                                        <p:tgtEl>
                                          <p:spTgt spid="68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fade">
                                      <p:cBhvr>
                                        <p:cTn id="12" dur="2000"/>
                                        <p:tgtEl>
                                          <p:spTgt spid="686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1" end="1"/>
                                            </p:txEl>
                                          </p:spTgt>
                                        </p:tgtEl>
                                        <p:attrNameLst>
                                          <p:attrName>style.visibility</p:attrName>
                                        </p:attrNameLst>
                                      </p:cBhvr>
                                      <p:to>
                                        <p:strVal val="visible"/>
                                      </p:to>
                                    </p:set>
                                    <p:animEffect transition="in" filter="fade">
                                      <p:cBhvr>
                                        <p:cTn id="17" dur="2000"/>
                                        <p:tgtEl>
                                          <p:spTgt spid="686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2" end="2"/>
                                            </p:txEl>
                                          </p:spTgt>
                                        </p:tgtEl>
                                        <p:attrNameLst>
                                          <p:attrName>style.visibility</p:attrName>
                                        </p:attrNameLst>
                                      </p:cBhvr>
                                      <p:to>
                                        <p:strVal val="visible"/>
                                      </p:to>
                                    </p:set>
                                    <p:animEffect transition="in" filter="fade">
                                      <p:cBhvr>
                                        <p:cTn id="22" dur="2000"/>
                                        <p:tgtEl>
                                          <p:spTgt spid="686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611">
                                            <p:txEl>
                                              <p:pRg st="3" end="3"/>
                                            </p:txEl>
                                          </p:spTgt>
                                        </p:tgtEl>
                                        <p:attrNameLst>
                                          <p:attrName>style.visibility</p:attrName>
                                        </p:attrNameLst>
                                      </p:cBhvr>
                                      <p:to>
                                        <p:strVal val="visible"/>
                                      </p:to>
                                    </p:set>
                                    <p:animEffect transition="in" filter="fade">
                                      <p:cBhvr>
                                        <p:cTn id="27" dur="2000"/>
                                        <p:tgtEl>
                                          <p:spTgt spid="686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611">
                                            <p:txEl>
                                              <p:pRg st="4" end="4"/>
                                            </p:txEl>
                                          </p:spTgt>
                                        </p:tgtEl>
                                        <p:attrNameLst>
                                          <p:attrName>style.visibility</p:attrName>
                                        </p:attrNameLst>
                                      </p:cBhvr>
                                      <p:to>
                                        <p:strVal val="visible"/>
                                      </p:to>
                                    </p:set>
                                    <p:animEffect transition="in" filter="fade">
                                      <p:cBhvr>
                                        <p:cTn id="32" dur="2000"/>
                                        <p:tgtEl>
                                          <p:spTgt spid="686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611">
                                            <p:txEl>
                                              <p:pRg st="5" end="5"/>
                                            </p:txEl>
                                          </p:spTgt>
                                        </p:tgtEl>
                                        <p:attrNameLst>
                                          <p:attrName>style.visibility</p:attrName>
                                        </p:attrNameLst>
                                      </p:cBhvr>
                                      <p:to>
                                        <p:strVal val="visible"/>
                                      </p:to>
                                    </p:set>
                                    <p:animEffect transition="in" filter="fade">
                                      <p:cBhvr>
                                        <p:cTn id="37" dur="2000"/>
                                        <p:tgtEl>
                                          <p:spTgt spid="6861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8611">
                                            <p:txEl>
                                              <p:pRg st="6" end="6"/>
                                            </p:txEl>
                                          </p:spTgt>
                                        </p:tgtEl>
                                        <p:attrNameLst>
                                          <p:attrName>style.visibility</p:attrName>
                                        </p:attrNameLst>
                                      </p:cBhvr>
                                      <p:to>
                                        <p:strVal val="visible"/>
                                      </p:to>
                                    </p:set>
                                    <p:animEffect transition="in" filter="fade">
                                      <p:cBhvr>
                                        <p:cTn id="42" dur="20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US" smtClean="0"/>
              <a:t>A. Mesopotamia</a:t>
            </a:r>
          </a:p>
        </p:txBody>
      </p:sp>
      <p:sp>
        <p:nvSpPr>
          <p:cNvPr id="70659" name="Rectangle 3"/>
          <p:cNvSpPr>
            <a:spLocks noGrp="1" noChangeArrowheads="1"/>
          </p:cNvSpPr>
          <p:nvPr>
            <p:ph type="body" idx="1"/>
          </p:nvPr>
        </p:nvSpPr>
        <p:spPr/>
        <p:txBody>
          <a:bodyPr/>
          <a:lstStyle/>
          <a:p>
            <a:pPr eaLnBrk="1" hangingPunct="1">
              <a:defRPr/>
            </a:pPr>
            <a:r>
              <a:rPr lang="en-US" smtClean="0"/>
              <a:t>First “civilization”= Sumeria, 5,000 BCE</a:t>
            </a:r>
          </a:p>
          <a:p>
            <a:pPr eaLnBrk="1" hangingPunct="1">
              <a:defRPr/>
            </a:pPr>
            <a:r>
              <a:rPr lang="en-US" smtClean="0"/>
              <a:t>Tigris &amp; Euphrates – large agricultural surplus</a:t>
            </a:r>
          </a:p>
          <a:p>
            <a:pPr eaLnBrk="1" hangingPunct="1">
              <a:defRPr/>
            </a:pPr>
            <a:r>
              <a:rPr lang="en-US" smtClean="0"/>
              <a:t>Later, Akkad (empire 2340 BCE), Babylon (early 2</a:t>
            </a:r>
            <a:r>
              <a:rPr lang="en-US" baseline="30000" smtClean="0"/>
              <a:t>nd</a:t>
            </a:r>
            <a:r>
              <a:rPr lang="en-US" smtClean="0"/>
              <a:t> millenium BCE)</a:t>
            </a:r>
          </a:p>
          <a:p>
            <a:pPr eaLnBrk="1" hangingPunct="1">
              <a:defRPr/>
            </a:pPr>
            <a:r>
              <a:rPr lang="en-US" smtClean="0"/>
              <a:t>Used bronze – improved military, required long distance trade</a:t>
            </a:r>
          </a:p>
          <a:p>
            <a:pPr eaLnBrk="1" hangingPunct="1">
              <a:defRPr/>
            </a:pPr>
            <a:r>
              <a:rPr lang="en-US" smtClean="0"/>
              <a:t>Wheel (Central Asian nomads)</a:t>
            </a:r>
          </a:p>
          <a:p>
            <a:pPr lvl="1" eaLnBrk="1" hangingPunct="1">
              <a:buClr>
                <a:schemeClr val="tx1"/>
              </a:buClr>
              <a:buFont typeface="Wingdings" pitchFamily="2" charset="2"/>
              <a:buNone/>
              <a:defRPr/>
            </a:pPr>
            <a:endParaRPr lang="en-US" smtClean="0"/>
          </a:p>
          <a:p>
            <a:pPr lvl="1" eaLnBrk="1" hangingPunct="1">
              <a:buClr>
                <a:schemeClr val="tx1"/>
              </a:buClr>
              <a:buFont typeface="Wingdings" pitchFamily="2" charset="2"/>
              <a:buNone/>
              <a:defRPr/>
            </a:pPr>
            <a:endParaRPr lang="en-US" smtClean="0"/>
          </a:p>
          <a:p>
            <a:pPr eaLnBrk="1" hangingPunct="1">
              <a:buFont typeface="Wingdings" pitchFamily="2" charset="2"/>
              <a:buNone/>
              <a:defRPr/>
            </a:pPr>
            <a:endParaRPr lang="en-US" smtClean="0"/>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fade">
                                      <p:cBhvr>
                                        <p:cTn id="12" dur="20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fade">
                                      <p:cBhvr>
                                        <p:cTn id="17" dur="20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2" end="2"/>
                                            </p:txEl>
                                          </p:spTgt>
                                        </p:tgtEl>
                                        <p:attrNameLst>
                                          <p:attrName>style.visibility</p:attrName>
                                        </p:attrNameLst>
                                      </p:cBhvr>
                                      <p:to>
                                        <p:strVal val="visible"/>
                                      </p:to>
                                    </p:set>
                                    <p:animEffect transition="in" filter="fade">
                                      <p:cBhvr>
                                        <p:cTn id="22" dur="2000"/>
                                        <p:tgtEl>
                                          <p:spTgt spid="706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9">
                                            <p:txEl>
                                              <p:pRg st="3" end="3"/>
                                            </p:txEl>
                                          </p:spTgt>
                                        </p:tgtEl>
                                        <p:attrNameLst>
                                          <p:attrName>style.visibility</p:attrName>
                                        </p:attrNameLst>
                                      </p:cBhvr>
                                      <p:to>
                                        <p:strVal val="visible"/>
                                      </p:to>
                                    </p:set>
                                    <p:animEffect transition="in" filter="fade">
                                      <p:cBhvr>
                                        <p:cTn id="27" dur="2000"/>
                                        <p:tgtEl>
                                          <p:spTgt spid="706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659">
                                            <p:txEl>
                                              <p:pRg st="4" end="4"/>
                                            </p:txEl>
                                          </p:spTgt>
                                        </p:tgtEl>
                                        <p:attrNameLst>
                                          <p:attrName>style.visibility</p:attrName>
                                        </p:attrNameLst>
                                      </p:cBhvr>
                                      <p:to>
                                        <p:strVal val="visible"/>
                                      </p:to>
                                    </p:set>
                                    <p:animEffect transition="in" filter="fade">
                                      <p:cBhvr>
                                        <p:cTn id="32" dur="20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mtClean="0"/>
              <a:t>Mesopotamian firsts</a:t>
            </a:r>
          </a:p>
        </p:txBody>
      </p:sp>
      <p:sp>
        <p:nvSpPr>
          <p:cNvPr id="73731" name="Rectangle 3"/>
          <p:cNvSpPr>
            <a:spLocks noGrp="1" noChangeArrowheads="1"/>
          </p:cNvSpPr>
          <p:nvPr>
            <p:ph type="body" idx="1"/>
          </p:nvPr>
        </p:nvSpPr>
        <p:spPr/>
        <p:txBody>
          <a:bodyPr/>
          <a:lstStyle/>
          <a:p>
            <a:pPr marL="609600" indent="-609600" eaLnBrk="1" hangingPunct="1">
              <a:lnSpc>
                <a:spcPct val="90000"/>
              </a:lnSpc>
              <a:defRPr/>
            </a:pPr>
            <a:r>
              <a:rPr lang="en-US" smtClean="0"/>
              <a:t>First because:</a:t>
            </a:r>
          </a:p>
          <a:p>
            <a:pPr marL="990600" lvl="1" indent="-533400" eaLnBrk="1" hangingPunct="1">
              <a:lnSpc>
                <a:spcPct val="90000"/>
              </a:lnSpc>
              <a:buClr>
                <a:schemeClr val="tx1"/>
              </a:buClr>
              <a:buFont typeface="Wingdings" pitchFamily="2" charset="2"/>
              <a:buChar char="Ø"/>
              <a:defRPr/>
            </a:pPr>
            <a:r>
              <a:rPr lang="en-US" smtClean="0"/>
              <a:t>Writing - cuneiform (long distance comm., trade, knowledge passed on)</a:t>
            </a:r>
          </a:p>
          <a:p>
            <a:pPr marL="990600" lvl="1" indent="-533400" eaLnBrk="1" hangingPunct="1">
              <a:lnSpc>
                <a:spcPct val="90000"/>
              </a:lnSpc>
              <a:buClr>
                <a:schemeClr val="tx1"/>
              </a:buClr>
              <a:buFont typeface="Wingdings" pitchFamily="2" charset="2"/>
              <a:buChar char="Ø"/>
              <a:defRPr/>
            </a:pPr>
            <a:r>
              <a:rPr lang="en-US" smtClean="0"/>
              <a:t>City-states, formal/structured government</a:t>
            </a:r>
          </a:p>
          <a:p>
            <a:pPr marL="990600" lvl="1" indent="-533400" eaLnBrk="1" hangingPunct="1">
              <a:lnSpc>
                <a:spcPct val="90000"/>
              </a:lnSpc>
              <a:buClr>
                <a:schemeClr val="tx1"/>
              </a:buClr>
              <a:buFont typeface="Wingdings" pitchFamily="2" charset="2"/>
              <a:buChar char="Ø"/>
              <a:defRPr/>
            </a:pPr>
            <a:r>
              <a:rPr lang="en-US" smtClean="0"/>
              <a:t>Monumental architecture (ziggurat) </a:t>
            </a:r>
          </a:p>
          <a:p>
            <a:pPr marL="990600" lvl="1" indent="-533400" eaLnBrk="1" hangingPunct="1">
              <a:lnSpc>
                <a:spcPct val="90000"/>
              </a:lnSpc>
              <a:buClr>
                <a:schemeClr val="tx1"/>
              </a:buClr>
              <a:buFont typeface="Wingdings" pitchFamily="2" charset="2"/>
              <a:buChar char="Ø"/>
              <a:defRPr/>
            </a:pPr>
            <a:r>
              <a:rPr lang="en-US" smtClean="0"/>
              <a:t>Military strategies and armor </a:t>
            </a:r>
          </a:p>
          <a:p>
            <a:pPr marL="990600" lvl="1" indent="-533400" eaLnBrk="1" hangingPunct="1">
              <a:lnSpc>
                <a:spcPct val="90000"/>
              </a:lnSpc>
              <a:buClr>
                <a:schemeClr val="tx1"/>
              </a:buClr>
              <a:buFont typeface="Wingdings" pitchFamily="2" charset="2"/>
              <a:buChar char="Ø"/>
              <a:defRPr/>
            </a:pPr>
            <a:r>
              <a:rPr lang="en-US" smtClean="0"/>
              <a:t>Irrigation (need rules to regulate)</a:t>
            </a:r>
          </a:p>
          <a:p>
            <a:pPr marL="609600" indent="-609600" eaLnBrk="1" hangingPunct="1">
              <a:lnSpc>
                <a:spcPct val="90000"/>
              </a:lnSpc>
              <a:defRPr/>
            </a:pPr>
            <a:r>
              <a:rPr lang="en-US" smtClean="0"/>
              <a:t>Not first, but remembered for:</a:t>
            </a:r>
          </a:p>
          <a:p>
            <a:pPr marL="990600" lvl="1" indent="-533400" eaLnBrk="1" hangingPunct="1">
              <a:lnSpc>
                <a:spcPct val="90000"/>
              </a:lnSpc>
              <a:buClr>
                <a:schemeClr val="tx1"/>
              </a:buClr>
              <a:buFont typeface="Wingdings" pitchFamily="2" charset="2"/>
              <a:buChar char="Ø"/>
              <a:defRPr/>
            </a:pPr>
            <a:r>
              <a:rPr lang="en-US" smtClean="0"/>
              <a:t>Law code of Hammurabi (c. 1750 BCE)</a:t>
            </a:r>
          </a:p>
          <a:p>
            <a:pPr marL="990600" lvl="1" indent="-533400" eaLnBrk="1" hangingPunct="1">
              <a:lnSpc>
                <a:spcPct val="90000"/>
              </a:lnSpc>
              <a:buClr>
                <a:schemeClr val="tx1"/>
              </a:buClr>
              <a:buFont typeface="Wingdings" pitchFamily="2" charset="2"/>
              <a:buNone/>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fade">
                                      <p:cBhvr>
                                        <p:cTn id="12" dur="2000"/>
                                        <p:tgtEl>
                                          <p:spTgt spid="7373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731">
                                            <p:txEl>
                                              <p:pRg st="1" end="1"/>
                                            </p:txEl>
                                          </p:spTgt>
                                        </p:tgtEl>
                                        <p:attrNameLst>
                                          <p:attrName>style.visibility</p:attrName>
                                        </p:attrNameLst>
                                      </p:cBhvr>
                                      <p:to>
                                        <p:strVal val="visible"/>
                                      </p:to>
                                    </p:set>
                                    <p:animEffect transition="in" filter="fade">
                                      <p:cBhvr>
                                        <p:cTn id="15" dur="2000"/>
                                        <p:tgtEl>
                                          <p:spTgt spid="7373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731">
                                            <p:txEl>
                                              <p:pRg st="2" end="2"/>
                                            </p:txEl>
                                          </p:spTgt>
                                        </p:tgtEl>
                                        <p:attrNameLst>
                                          <p:attrName>style.visibility</p:attrName>
                                        </p:attrNameLst>
                                      </p:cBhvr>
                                      <p:to>
                                        <p:strVal val="visible"/>
                                      </p:to>
                                    </p:set>
                                    <p:animEffect transition="in" filter="fade">
                                      <p:cBhvr>
                                        <p:cTn id="18" dur="2000"/>
                                        <p:tgtEl>
                                          <p:spTgt spid="7373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731">
                                            <p:txEl>
                                              <p:pRg st="3" end="3"/>
                                            </p:txEl>
                                          </p:spTgt>
                                        </p:tgtEl>
                                        <p:attrNameLst>
                                          <p:attrName>style.visibility</p:attrName>
                                        </p:attrNameLst>
                                      </p:cBhvr>
                                      <p:to>
                                        <p:strVal val="visible"/>
                                      </p:to>
                                    </p:set>
                                    <p:animEffect transition="in" filter="fade">
                                      <p:cBhvr>
                                        <p:cTn id="21" dur="2000"/>
                                        <p:tgtEl>
                                          <p:spTgt spid="7373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731">
                                            <p:txEl>
                                              <p:pRg st="4" end="4"/>
                                            </p:txEl>
                                          </p:spTgt>
                                        </p:tgtEl>
                                        <p:attrNameLst>
                                          <p:attrName>style.visibility</p:attrName>
                                        </p:attrNameLst>
                                      </p:cBhvr>
                                      <p:to>
                                        <p:strVal val="visible"/>
                                      </p:to>
                                    </p:set>
                                    <p:animEffect transition="in" filter="fade">
                                      <p:cBhvr>
                                        <p:cTn id="24" dur="2000"/>
                                        <p:tgtEl>
                                          <p:spTgt spid="73731">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3731">
                                            <p:txEl>
                                              <p:pRg st="5" end="5"/>
                                            </p:txEl>
                                          </p:spTgt>
                                        </p:tgtEl>
                                        <p:attrNameLst>
                                          <p:attrName>style.visibility</p:attrName>
                                        </p:attrNameLst>
                                      </p:cBhvr>
                                      <p:to>
                                        <p:strVal val="visible"/>
                                      </p:to>
                                    </p:set>
                                    <p:animEffect transition="in" filter="fade">
                                      <p:cBhvr>
                                        <p:cTn id="27" dur="2000"/>
                                        <p:tgtEl>
                                          <p:spTgt spid="7373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3731">
                                            <p:txEl>
                                              <p:pRg st="6" end="6"/>
                                            </p:txEl>
                                          </p:spTgt>
                                        </p:tgtEl>
                                        <p:attrNameLst>
                                          <p:attrName>style.visibility</p:attrName>
                                        </p:attrNameLst>
                                      </p:cBhvr>
                                      <p:to>
                                        <p:strVal val="visible"/>
                                      </p:to>
                                    </p:set>
                                    <p:animEffect transition="in" filter="fade">
                                      <p:cBhvr>
                                        <p:cTn id="32" dur="2000"/>
                                        <p:tgtEl>
                                          <p:spTgt spid="73731">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731">
                                            <p:txEl>
                                              <p:pRg st="7" end="7"/>
                                            </p:txEl>
                                          </p:spTgt>
                                        </p:tgtEl>
                                        <p:attrNameLst>
                                          <p:attrName>style.visibility</p:attrName>
                                        </p:attrNameLst>
                                      </p:cBhvr>
                                      <p:to>
                                        <p:strVal val="visible"/>
                                      </p:to>
                                    </p:set>
                                    <p:animEffect transition="in" filter="fade">
                                      <p:cBhvr>
                                        <p:cTn id="35" dur="2000"/>
                                        <p:tgtEl>
                                          <p:spTgt spid="737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smtClean="0"/>
              <a:t>Mesopotamia</a:t>
            </a:r>
          </a:p>
        </p:txBody>
      </p:sp>
      <p:pic>
        <p:nvPicPr>
          <p:cNvPr id="16387" name="Picture 3" descr="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295400"/>
            <a:ext cx="466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30200"/>
            <a:ext cx="699135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en-US" smtClean="0"/>
              <a:t>B. EGYPT- Gift of the Nile</a:t>
            </a:r>
          </a:p>
        </p:txBody>
      </p:sp>
      <p:sp>
        <p:nvSpPr>
          <p:cNvPr id="82947" name="Rectangle 3"/>
          <p:cNvSpPr>
            <a:spLocks noGrp="1" noChangeArrowheads="1"/>
          </p:cNvSpPr>
          <p:nvPr>
            <p:ph type="body" idx="1"/>
          </p:nvPr>
        </p:nvSpPr>
        <p:spPr>
          <a:xfrm>
            <a:off x="457200" y="1600200"/>
            <a:ext cx="5486400" cy="4525963"/>
          </a:xfrm>
        </p:spPr>
        <p:txBody>
          <a:bodyPr/>
          <a:lstStyle/>
          <a:p>
            <a:pPr eaLnBrk="1" hangingPunct="1">
              <a:defRPr/>
            </a:pPr>
            <a:r>
              <a:rPr lang="en-US" sz="2800" smtClean="0"/>
              <a:t>MIGRATION ~5000 BCE to Nile- ran out of water in Sahara</a:t>
            </a:r>
          </a:p>
          <a:p>
            <a:pPr eaLnBrk="1" hangingPunct="1">
              <a:defRPr/>
            </a:pPr>
            <a:r>
              <a:rPr lang="en-US" sz="2800" smtClean="0"/>
              <a:t>Civilization emerged 3000 BCE</a:t>
            </a:r>
          </a:p>
          <a:p>
            <a:pPr eaLnBrk="1" hangingPunct="1">
              <a:defRPr/>
            </a:pPr>
            <a:r>
              <a:rPr lang="en-US" sz="2800" smtClean="0"/>
              <a:t>Nile – very regular, viewed as a benevolent god</a:t>
            </a:r>
          </a:p>
          <a:p>
            <a:pPr eaLnBrk="1" hangingPunct="1">
              <a:defRPr/>
            </a:pPr>
            <a:r>
              <a:rPr lang="en-US" sz="2800" smtClean="0"/>
              <a:t>Made Egypt hugely productive</a:t>
            </a:r>
          </a:p>
          <a:p>
            <a:pPr eaLnBrk="1" hangingPunct="1">
              <a:defRPr/>
            </a:pPr>
            <a:r>
              <a:rPr lang="en-US" sz="2800" smtClean="0"/>
              <a:t>Creation myths – flood cycle</a:t>
            </a:r>
          </a:p>
          <a:p>
            <a:pPr eaLnBrk="1" hangingPunct="1">
              <a:defRPr/>
            </a:pPr>
            <a:r>
              <a:rPr lang="en-US" sz="2800" smtClean="0"/>
              <a:t>5X the area of France, 6M years old</a:t>
            </a:r>
          </a:p>
          <a:p>
            <a:pPr eaLnBrk="1" hangingPunct="1">
              <a:defRPr/>
            </a:pPr>
            <a:endParaRPr lang="en-US" sz="2800" smtClean="0"/>
          </a:p>
          <a:p>
            <a:pPr eaLnBrk="1" hangingPunct="1">
              <a:defRPr/>
            </a:pPr>
            <a:endParaRPr lang="en-US" sz="2800" smtClean="0"/>
          </a:p>
        </p:txBody>
      </p:sp>
      <p:pic>
        <p:nvPicPr>
          <p:cNvPr id="18436" name="Picture 4" descr="Map of ancient 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1447800"/>
            <a:ext cx="3009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fade">
                                      <p:cBhvr>
                                        <p:cTn id="12" dur="20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fade">
                                      <p:cBhvr>
                                        <p:cTn id="17" dur="2000"/>
                                        <p:tgtEl>
                                          <p:spTgt spid="82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947">
                                            <p:txEl>
                                              <p:pRg st="2" end="2"/>
                                            </p:txEl>
                                          </p:spTgt>
                                        </p:tgtEl>
                                        <p:attrNameLst>
                                          <p:attrName>style.visibility</p:attrName>
                                        </p:attrNameLst>
                                      </p:cBhvr>
                                      <p:to>
                                        <p:strVal val="visible"/>
                                      </p:to>
                                    </p:set>
                                    <p:animEffect transition="in" filter="fade">
                                      <p:cBhvr>
                                        <p:cTn id="22" dur="2000"/>
                                        <p:tgtEl>
                                          <p:spTgt spid="829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947">
                                            <p:txEl>
                                              <p:pRg st="3" end="3"/>
                                            </p:txEl>
                                          </p:spTgt>
                                        </p:tgtEl>
                                        <p:attrNameLst>
                                          <p:attrName>style.visibility</p:attrName>
                                        </p:attrNameLst>
                                      </p:cBhvr>
                                      <p:to>
                                        <p:strVal val="visible"/>
                                      </p:to>
                                    </p:set>
                                    <p:animEffect transition="in" filter="fade">
                                      <p:cBhvr>
                                        <p:cTn id="27" dur="2000"/>
                                        <p:tgtEl>
                                          <p:spTgt spid="829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947">
                                            <p:txEl>
                                              <p:pRg st="4" end="4"/>
                                            </p:txEl>
                                          </p:spTgt>
                                        </p:tgtEl>
                                        <p:attrNameLst>
                                          <p:attrName>style.visibility</p:attrName>
                                        </p:attrNameLst>
                                      </p:cBhvr>
                                      <p:to>
                                        <p:strVal val="visible"/>
                                      </p:to>
                                    </p:set>
                                    <p:animEffect transition="in" filter="fade">
                                      <p:cBhvr>
                                        <p:cTn id="32" dur="2000"/>
                                        <p:tgtEl>
                                          <p:spTgt spid="829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Effect transition="in" filter="fade">
                                      <p:cBhvr>
                                        <p:cTn id="37" dur="2000"/>
                                        <p:tgtEl>
                                          <p:spTgt spid="82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p:txBody>
          <a:bodyPr/>
          <a:lstStyle/>
          <a:p>
            <a:pPr eaLnBrk="1" hangingPunct="1">
              <a:defRPr/>
            </a:pPr>
            <a:r>
              <a:rPr lang="en-US" smtClean="0"/>
              <a:t>Increasing population needs greater political organization</a:t>
            </a:r>
          </a:p>
          <a:p>
            <a:pPr eaLnBrk="1" hangingPunct="1">
              <a:defRPr/>
            </a:pPr>
            <a:r>
              <a:rPr lang="en-US" smtClean="0"/>
              <a:t>Larger % of pop. lived in farming villages than cities</a:t>
            </a:r>
          </a:p>
          <a:p>
            <a:pPr eaLnBrk="1" hangingPunct="1">
              <a:defRPr/>
            </a:pPr>
            <a:r>
              <a:rPr lang="en-US" smtClean="0"/>
              <a:t>Ethnically diverse</a:t>
            </a:r>
          </a:p>
          <a:p>
            <a:pPr eaLnBrk="1" hangingPunct="1">
              <a:defRPr/>
            </a:pPr>
            <a:r>
              <a:rPr lang="en-US" smtClean="0"/>
              <a:t>Less stark social divisions than Mesopotamia</a:t>
            </a:r>
          </a:p>
          <a:p>
            <a:pPr eaLnBrk="1" hangingPunct="1">
              <a:defRPr/>
            </a:pPr>
            <a:r>
              <a:rPr lang="en-US" smtClean="0"/>
              <a:t>Women had more mobility (esp. upper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20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20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fade">
                                      <p:cBhvr>
                                        <p:cTn id="17" dur="2000"/>
                                        <p:tgtEl>
                                          <p:spTgt spid="1075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fade">
                                      <p:cBhvr>
                                        <p:cTn id="22" dur="2000"/>
                                        <p:tgtEl>
                                          <p:spTgt spid="1075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7523">
                                            <p:txEl>
                                              <p:pRg st="4" end="4"/>
                                            </p:txEl>
                                          </p:spTgt>
                                        </p:tgtEl>
                                        <p:attrNameLst>
                                          <p:attrName>style.visibility</p:attrName>
                                        </p:attrNameLst>
                                      </p:cBhvr>
                                      <p:to>
                                        <p:strVal val="visible"/>
                                      </p:to>
                                    </p:set>
                                    <p:animEffect transition="in" filter="fade">
                                      <p:cBhvr>
                                        <p:cTn id="27" dur="2000"/>
                                        <p:tgtEl>
                                          <p:spTgt spid="10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n-US" smtClean="0"/>
              <a:t>Social Pyramid</a:t>
            </a:r>
          </a:p>
        </p:txBody>
      </p:sp>
      <p:sp>
        <p:nvSpPr>
          <p:cNvPr id="20483" name="AutoShape 3"/>
          <p:cNvSpPr>
            <a:spLocks noChangeArrowheads="1"/>
          </p:cNvSpPr>
          <p:nvPr/>
        </p:nvSpPr>
        <p:spPr bwMode="auto">
          <a:xfrm>
            <a:off x="1371600" y="1371600"/>
            <a:ext cx="6248400" cy="4648200"/>
          </a:xfrm>
          <a:prstGeom prst="triangle">
            <a:avLst>
              <a:gd name="adj" fmla="val 50000"/>
            </a:avLst>
          </a:prstGeom>
          <a:solidFill>
            <a:srgbClr val="008000"/>
          </a:solidFill>
          <a:ln w="9525">
            <a:solidFill>
              <a:schemeClr val="tx1"/>
            </a:solidFill>
            <a:miter lim="800000"/>
            <a:headEnd/>
            <a:tailEnd/>
          </a:ln>
        </p:spPr>
        <p:txBody>
          <a:bodyPr wrap="none" anchor="ctr"/>
          <a:lstStyle/>
          <a:p>
            <a:endParaRPr lang="en-US"/>
          </a:p>
        </p:txBody>
      </p:sp>
      <p:sp>
        <p:nvSpPr>
          <p:cNvPr id="20484" name="Text Box 4"/>
          <p:cNvSpPr txBox="1">
            <a:spLocks noChangeArrowheads="1"/>
          </p:cNvSpPr>
          <p:nvPr/>
        </p:nvSpPr>
        <p:spPr bwMode="auto">
          <a:xfrm>
            <a:off x="3581400" y="1447800"/>
            <a:ext cx="1828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500" b="1"/>
              <a:t>PHAROAH</a:t>
            </a:r>
          </a:p>
        </p:txBody>
      </p:sp>
      <p:sp>
        <p:nvSpPr>
          <p:cNvPr id="20485" name="Text Box 5"/>
          <p:cNvSpPr txBox="1">
            <a:spLocks noChangeArrowheads="1"/>
          </p:cNvSpPr>
          <p:nvPr/>
        </p:nvSpPr>
        <p:spPr bwMode="auto">
          <a:xfrm>
            <a:off x="3733800" y="2362200"/>
            <a:ext cx="1676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500" b="1"/>
              <a:t>PRIESTS</a:t>
            </a:r>
          </a:p>
        </p:txBody>
      </p:sp>
      <p:sp>
        <p:nvSpPr>
          <p:cNvPr id="20486" name="Text Box 6"/>
          <p:cNvSpPr txBox="1">
            <a:spLocks noChangeArrowheads="1"/>
          </p:cNvSpPr>
          <p:nvPr/>
        </p:nvSpPr>
        <p:spPr bwMode="auto">
          <a:xfrm>
            <a:off x="3733800" y="3200400"/>
            <a:ext cx="1828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500" b="1"/>
              <a:t>NOBLES</a:t>
            </a:r>
          </a:p>
        </p:txBody>
      </p:sp>
      <p:sp>
        <p:nvSpPr>
          <p:cNvPr id="20487" name="Text Box 7"/>
          <p:cNvSpPr txBox="1">
            <a:spLocks noChangeArrowheads="1"/>
          </p:cNvSpPr>
          <p:nvPr/>
        </p:nvSpPr>
        <p:spPr bwMode="auto">
          <a:xfrm>
            <a:off x="2514600" y="4191000"/>
            <a:ext cx="419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500" b="1"/>
              <a:t>MERCHANTS/ARTISANS</a:t>
            </a:r>
          </a:p>
        </p:txBody>
      </p:sp>
      <p:sp>
        <p:nvSpPr>
          <p:cNvPr id="20488" name="Text Box 8"/>
          <p:cNvSpPr txBox="1">
            <a:spLocks noChangeArrowheads="1"/>
          </p:cNvSpPr>
          <p:nvPr/>
        </p:nvSpPr>
        <p:spPr bwMode="auto">
          <a:xfrm>
            <a:off x="3657600" y="4953000"/>
            <a:ext cx="1981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500" b="1"/>
              <a:t>PEASANTS</a:t>
            </a:r>
          </a:p>
        </p:txBody>
      </p:sp>
      <p:sp>
        <p:nvSpPr>
          <p:cNvPr id="20489" name="Text Box 9"/>
          <p:cNvSpPr txBox="1">
            <a:spLocks noChangeArrowheads="1"/>
          </p:cNvSpPr>
          <p:nvPr/>
        </p:nvSpPr>
        <p:spPr bwMode="auto">
          <a:xfrm>
            <a:off x="3886200" y="5638800"/>
            <a:ext cx="1981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500" b="1"/>
              <a:t>SLAVES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smtClean="0"/>
              <a:t>Politics</a:t>
            </a:r>
          </a:p>
        </p:txBody>
      </p:sp>
      <p:sp>
        <p:nvSpPr>
          <p:cNvPr id="86019" name="Rectangle 3"/>
          <p:cNvSpPr>
            <a:spLocks noGrp="1" noChangeArrowheads="1"/>
          </p:cNvSpPr>
          <p:nvPr>
            <p:ph type="body" idx="1"/>
          </p:nvPr>
        </p:nvSpPr>
        <p:spPr/>
        <p:txBody>
          <a:bodyPr/>
          <a:lstStyle/>
          <a:p>
            <a:pPr eaLnBrk="1" hangingPunct="1">
              <a:lnSpc>
                <a:spcPct val="90000"/>
              </a:lnSpc>
              <a:defRPr/>
            </a:pPr>
            <a:r>
              <a:rPr lang="en-US" sz="2800" b="1" smtClean="0"/>
              <a:t> Three major periods: </a:t>
            </a:r>
          </a:p>
          <a:p>
            <a:pPr eaLnBrk="1" hangingPunct="1">
              <a:lnSpc>
                <a:spcPct val="90000"/>
              </a:lnSpc>
              <a:defRPr/>
            </a:pPr>
            <a:r>
              <a:rPr lang="en-US" sz="2800" b="1" smtClean="0"/>
              <a:t>OLD KINGDOM  2700 B.C. to 2200 B.C.</a:t>
            </a:r>
          </a:p>
          <a:p>
            <a:pPr eaLnBrk="1" hangingPunct="1">
              <a:lnSpc>
                <a:spcPct val="90000"/>
              </a:lnSpc>
              <a:defRPr/>
            </a:pPr>
            <a:r>
              <a:rPr lang="en-US" sz="2800" b="1" smtClean="0"/>
              <a:t>MIDDLE KINGDOM  2050 B.C. to 1652 B.C.</a:t>
            </a:r>
          </a:p>
          <a:p>
            <a:pPr eaLnBrk="1" hangingPunct="1">
              <a:lnSpc>
                <a:spcPct val="90000"/>
              </a:lnSpc>
              <a:defRPr/>
            </a:pPr>
            <a:r>
              <a:rPr lang="en-US" sz="2800" b="1" smtClean="0"/>
              <a:t>NEW KINGDOM  1532 B.C. to 1070 B.C. (height)</a:t>
            </a:r>
          </a:p>
          <a:p>
            <a:pPr eaLnBrk="1" hangingPunct="1">
              <a:lnSpc>
                <a:spcPct val="90000"/>
              </a:lnSpc>
              <a:defRPr/>
            </a:pPr>
            <a:endParaRPr lang="en-US" sz="2800" b="1" smtClean="0"/>
          </a:p>
          <a:p>
            <a:pPr eaLnBrk="1" hangingPunct="1">
              <a:lnSpc>
                <a:spcPct val="90000"/>
              </a:lnSpc>
              <a:defRPr/>
            </a:pPr>
            <a:r>
              <a:rPr lang="en-US" sz="2800" b="1" smtClean="0"/>
              <a:t>Major rulers:</a:t>
            </a:r>
          </a:p>
          <a:p>
            <a:pPr eaLnBrk="1" hangingPunct="1">
              <a:lnSpc>
                <a:spcPct val="90000"/>
              </a:lnSpc>
              <a:buFont typeface="Wingdings" pitchFamily="2" charset="2"/>
              <a:buNone/>
              <a:defRPr/>
            </a:pPr>
            <a:r>
              <a:rPr lang="en-US" sz="2800" b="1" smtClean="0"/>
              <a:t>Old Kingdom:  Narmer (Menes), Khufu, Khafra, Menkure</a:t>
            </a:r>
          </a:p>
          <a:p>
            <a:pPr eaLnBrk="1" hangingPunct="1">
              <a:lnSpc>
                <a:spcPct val="90000"/>
              </a:lnSpc>
              <a:buFont typeface="Wingdings" pitchFamily="2" charset="2"/>
              <a:buNone/>
              <a:defRPr/>
            </a:pPr>
            <a:r>
              <a:rPr lang="en-US" sz="2800" b="1" smtClean="0"/>
              <a:t>New Kingdom:  Ramses II, Hatshepsut, Akhenaten</a:t>
            </a:r>
          </a:p>
          <a:p>
            <a:pPr eaLnBrk="1" hangingPunct="1">
              <a:lnSpc>
                <a:spcPct val="90000"/>
              </a:lnSpc>
              <a:defRPr/>
            </a:pPr>
            <a:endParaRPr 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2000"/>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fade">
                                      <p:cBhvr>
                                        <p:cTn id="12" dur="2000"/>
                                        <p:tgtEl>
                                          <p:spTgt spid="860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Effect transition="in" filter="fade">
                                      <p:cBhvr>
                                        <p:cTn id="17" dur="2000"/>
                                        <p:tgtEl>
                                          <p:spTgt spid="860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19">
                                            <p:txEl>
                                              <p:pRg st="2" end="2"/>
                                            </p:txEl>
                                          </p:spTgt>
                                        </p:tgtEl>
                                        <p:attrNameLst>
                                          <p:attrName>style.visibility</p:attrName>
                                        </p:attrNameLst>
                                      </p:cBhvr>
                                      <p:to>
                                        <p:strVal val="visible"/>
                                      </p:to>
                                    </p:set>
                                    <p:animEffect transition="in" filter="fade">
                                      <p:cBhvr>
                                        <p:cTn id="22" dur="2000"/>
                                        <p:tgtEl>
                                          <p:spTgt spid="860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19">
                                            <p:txEl>
                                              <p:pRg st="3" end="3"/>
                                            </p:txEl>
                                          </p:spTgt>
                                        </p:tgtEl>
                                        <p:attrNameLst>
                                          <p:attrName>style.visibility</p:attrName>
                                        </p:attrNameLst>
                                      </p:cBhvr>
                                      <p:to>
                                        <p:strVal val="visible"/>
                                      </p:to>
                                    </p:set>
                                    <p:animEffect transition="in" filter="fade">
                                      <p:cBhvr>
                                        <p:cTn id="27" dur="2000"/>
                                        <p:tgtEl>
                                          <p:spTgt spid="860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019">
                                            <p:txEl>
                                              <p:pRg st="5" end="5"/>
                                            </p:txEl>
                                          </p:spTgt>
                                        </p:tgtEl>
                                        <p:attrNameLst>
                                          <p:attrName>style.visibility</p:attrName>
                                        </p:attrNameLst>
                                      </p:cBhvr>
                                      <p:to>
                                        <p:strVal val="visible"/>
                                      </p:to>
                                    </p:set>
                                    <p:animEffect transition="in" filter="fade">
                                      <p:cBhvr>
                                        <p:cTn id="32" dur="2000"/>
                                        <p:tgtEl>
                                          <p:spTgt spid="860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19">
                                            <p:txEl>
                                              <p:pRg st="6" end="6"/>
                                            </p:txEl>
                                          </p:spTgt>
                                        </p:tgtEl>
                                        <p:attrNameLst>
                                          <p:attrName>style.visibility</p:attrName>
                                        </p:attrNameLst>
                                      </p:cBhvr>
                                      <p:to>
                                        <p:strVal val="visible"/>
                                      </p:to>
                                    </p:set>
                                    <p:animEffect transition="in" filter="fade">
                                      <p:cBhvr>
                                        <p:cTn id="37" dur="2000"/>
                                        <p:tgtEl>
                                          <p:spTgt spid="860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19">
                                            <p:txEl>
                                              <p:pRg st="7" end="7"/>
                                            </p:txEl>
                                          </p:spTgt>
                                        </p:tgtEl>
                                        <p:attrNameLst>
                                          <p:attrName>style.visibility</p:attrName>
                                        </p:attrNameLst>
                                      </p:cBhvr>
                                      <p:to>
                                        <p:strVal val="visible"/>
                                      </p:to>
                                    </p:set>
                                    <p:animEffect transition="in" filter="fade">
                                      <p:cBhvr>
                                        <p:cTn id="42" dur="2000"/>
                                        <p:tgtEl>
                                          <p:spTgt spid="86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lstStyle/>
          <a:p>
            <a:pPr eaLnBrk="1" hangingPunct="1">
              <a:defRPr/>
            </a:pPr>
            <a:r>
              <a:rPr lang="en-US" smtClean="0"/>
              <a:t>BIG PICTURE: Development of agriculture a MAJOR CHANGE in human history.  Most societies were agricultural.  Still a clash between industrialized world and agricultural patterns.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457200" y="381000"/>
            <a:ext cx="8229600" cy="1143000"/>
          </a:xfrm>
        </p:spPr>
        <p:txBody>
          <a:bodyPr/>
          <a:lstStyle/>
          <a:p>
            <a:pPr eaLnBrk="1" hangingPunct="1">
              <a:defRPr/>
            </a:pPr>
            <a:r>
              <a:rPr lang="en-US" smtClean="0"/>
              <a:t>Religion</a:t>
            </a:r>
          </a:p>
        </p:txBody>
      </p:sp>
      <p:sp>
        <p:nvSpPr>
          <p:cNvPr id="89093" name="Rectangle 5"/>
          <p:cNvSpPr>
            <a:spLocks noChangeArrowheads="1"/>
          </p:cNvSpPr>
          <p:nvPr/>
        </p:nvSpPr>
        <p:spPr bwMode="auto">
          <a:xfrm>
            <a:off x="533400" y="1371600"/>
            <a:ext cx="8229600" cy="4648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3200" b="1">
                <a:effectLst>
                  <a:outerShdw blurRad="38100" dist="38100" dir="2700000" algn="tl">
                    <a:srgbClr val="000000"/>
                  </a:outerShdw>
                </a:effectLst>
              </a:rPr>
              <a:t>Re (Sun god), Osiris, Isis - reincarnation (Egyptian Book of the Dead) – Papyrus</a:t>
            </a:r>
          </a:p>
          <a:p>
            <a:pPr marL="342900" indent="-342900" eaLnBrk="1" hangingPunct="1">
              <a:spcBef>
                <a:spcPct val="20000"/>
              </a:spcBef>
              <a:buClr>
                <a:schemeClr val="hlink"/>
              </a:buClr>
              <a:buSzPct val="70000"/>
              <a:buFont typeface="Wingdings" pitchFamily="2" charset="2"/>
              <a:buChar char="n"/>
              <a:defRPr/>
            </a:pPr>
            <a:r>
              <a:rPr lang="en-US" sz="3200" b="1">
                <a:effectLst>
                  <a:outerShdw blurRad="38100" dist="38100" dir="2700000" algn="tl">
                    <a:srgbClr val="000000"/>
                  </a:outerShdw>
                </a:effectLst>
              </a:rPr>
              <a:t>Pharoahs divine (Horus)</a:t>
            </a:r>
          </a:p>
          <a:p>
            <a:pPr marL="342900" indent="-342900" eaLnBrk="1" hangingPunct="1">
              <a:spcBef>
                <a:spcPct val="20000"/>
              </a:spcBef>
              <a:buClr>
                <a:schemeClr val="hlink"/>
              </a:buClr>
              <a:buSzPct val="70000"/>
              <a:buFont typeface="Wingdings" pitchFamily="2" charset="2"/>
              <a:buChar char="n"/>
              <a:defRPr/>
            </a:pPr>
            <a:r>
              <a:rPr lang="en-US" sz="3200" b="1">
                <a:effectLst>
                  <a:outerShdw blurRad="38100" dist="38100" dir="2700000" algn="tl">
                    <a:srgbClr val="000000"/>
                  </a:outerShdw>
                </a:effectLst>
              </a:rPr>
              <a:t>Pyramids, mummies – postmortem judgment</a:t>
            </a:r>
          </a:p>
          <a:p>
            <a:pPr marL="342900" indent="-342900" eaLnBrk="1" hangingPunct="1">
              <a:spcBef>
                <a:spcPct val="20000"/>
              </a:spcBef>
              <a:buClr>
                <a:schemeClr val="hlink"/>
              </a:buClr>
              <a:buSzPct val="70000"/>
              <a:buFont typeface="Wingdings" pitchFamily="2" charset="2"/>
              <a:buChar char="n"/>
              <a:defRPr/>
            </a:pPr>
            <a:r>
              <a:rPr lang="en-US" sz="3200" b="1">
                <a:effectLst>
                  <a:outerShdw blurRad="38100" dist="38100" dir="2700000" algn="tl">
                    <a:srgbClr val="000000"/>
                  </a:outerShdw>
                </a:effectLst>
              </a:rPr>
              <a:t>Gods of conquered territories incorporated</a:t>
            </a:r>
          </a:p>
          <a:p>
            <a:pPr marL="342900" indent="-342900" eaLnBrk="1" hangingPunct="1">
              <a:spcBef>
                <a:spcPct val="20000"/>
              </a:spcBef>
              <a:buClr>
                <a:schemeClr val="hlink"/>
              </a:buClr>
              <a:buSzPct val="70000"/>
              <a:buFont typeface="Wingdings" pitchFamily="2" charset="2"/>
              <a:buChar char="n"/>
              <a:defRPr/>
            </a:pPr>
            <a:endParaRPr lang="en-US" sz="3200" b="1">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3200" b="1">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3200" b="1">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89093">
                                            <p:txEl>
                                              <p:pRg st="0" end="0"/>
                                            </p:txEl>
                                          </p:spTgt>
                                        </p:tgtEl>
                                        <p:attrNameLst>
                                          <p:attrName>style.visibility</p:attrName>
                                        </p:attrNameLst>
                                      </p:cBhvr>
                                      <p:to>
                                        <p:strVal val="visible"/>
                                      </p:to>
                                    </p:set>
                                    <p:animEffect transition="in" filter="plus(in)">
                                      <p:cBhvr>
                                        <p:cTn id="12" dur="2000"/>
                                        <p:tgtEl>
                                          <p:spTgt spid="89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89093">
                                            <p:txEl>
                                              <p:pRg st="1" end="1"/>
                                            </p:txEl>
                                          </p:spTgt>
                                        </p:tgtEl>
                                        <p:attrNameLst>
                                          <p:attrName>style.visibility</p:attrName>
                                        </p:attrNameLst>
                                      </p:cBhvr>
                                      <p:to>
                                        <p:strVal val="visible"/>
                                      </p:to>
                                    </p:set>
                                    <p:animEffect transition="in" filter="plus(in)">
                                      <p:cBhvr>
                                        <p:cTn id="17" dur="2000"/>
                                        <p:tgtEl>
                                          <p:spTgt spid="89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89093">
                                            <p:txEl>
                                              <p:pRg st="2" end="2"/>
                                            </p:txEl>
                                          </p:spTgt>
                                        </p:tgtEl>
                                        <p:attrNameLst>
                                          <p:attrName>style.visibility</p:attrName>
                                        </p:attrNameLst>
                                      </p:cBhvr>
                                      <p:to>
                                        <p:strVal val="visible"/>
                                      </p:to>
                                    </p:set>
                                    <p:animEffect transition="in" filter="plus(in)">
                                      <p:cBhvr>
                                        <p:cTn id="22" dur="2000"/>
                                        <p:tgtEl>
                                          <p:spTgt spid="89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89093">
                                            <p:txEl>
                                              <p:pRg st="3" end="3"/>
                                            </p:txEl>
                                          </p:spTgt>
                                        </p:tgtEl>
                                        <p:attrNameLst>
                                          <p:attrName>style.visibility</p:attrName>
                                        </p:attrNameLst>
                                      </p:cBhvr>
                                      <p:to>
                                        <p:strVal val="visible"/>
                                      </p:to>
                                    </p:set>
                                    <p:animEffect transition="in" filter="plus(in)">
                                      <p:cBhvr>
                                        <p:cTn id="27" dur="2000"/>
                                        <p:tgtEl>
                                          <p:spTgt spid="89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457200" y="0"/>
            <a:ext cx="8229600" cy="1143000"/>
          </a:xfrm>
        </p:spPr>
        <p:txBody>
          <a:bodyPr/>
          <a:lstStyle/>
          <a:p>
            <a:pPr eaLnBrk="1" hangingPunct="1">
              <a:defRPr/>
            </a:pPr>
            <a:r>
              <a:rPr lang="en-US" smtClean="0"/>
              <a:t>Hieroglyphs</a:t>
            </a:r>
          </a:p>
        </p:txBody>
      </p:sp>
      <p:graphicFrame>
        <p:nvGraphicFramePr>
          <p:cNvPr id="93187" name="Group 3"/>
          <p:cNvGraphicFramePr>
            <a:graphicFrameLocks noGrp="1"/>
          </p:cNvGraphicFramePr>
          <p:nvPr/>
        </p:nvGraphicFramePr>
        <p:xfrm>
          <a:off x="685800" y="3511550"/>
          <a:ext cx="8229600" cy="3352800"/>
        </p:xfrm>
        <a:graphic>
          <a:graphicData uri="http://schemas.openxmlformats.org/drawingml/2006/table">
            <a:tbl>
              <a:tblPr/>
              <a:tblGrid>
                <a:gridCol w="4114800"/>
                <a:gridCol w="4114800"/>
              </a:tblGrid>
              <a:tr h="669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Hieroglyphs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(formal writing)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Ancient Egyptian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Hieratic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(cursive ‘handwriting’)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69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Demotic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(evolved from hieratic)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Demotic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Coptic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(evolved from Demotic, uses Greek characters)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Coptic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1" name="Text Box 19"/>
          <p:cNvSpPr txBox="1">
            <a:spLocks noChangeArrowheads="1"/>
          </p:cNvSpPr>
          <p:nvPr/>
        </p:nvSpPr>
        <p:spPr bwMode="auto">
          <a:xfrm>
            <a:off x="1371600" y="31242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a:latin typeface="Verdana" pitchFamily="34" charset="0"/>
              </a:rPr>
              <a:t>Written script	</a:t>
            </a:r>
          </a:p>
        </p:txBody>
      </p:sp>
      <p:sp>
        <p:nvSpPr>
          <p:cNvPr id="23572" name="Text Box 20"/>
          <p:cNvSpPr txBox="1">
            <a:spLocks noChangeArrowheads="1"/>
          </p:cNvSpPr>
          <p:nvPr/>
        </p:nvSpPr>
        <p:spPr bwMode="auto">
          <a:xfrm>
            <a:off x="5791200" y="31242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a:latin typeface="Verdana" pitchFamily="34" charset="0"/>
              </a:rPr>
              <a:t>Spoken language</a:t>
            </a:r>
          </a:p>
        </p:txBody>
      </p:sp>
      <p:sp>
        <p:nvSpPr>
          <p:cNvPr id="93205" name="Rectangle 21"/>
          <p:cNvSpPr>
            <a:spLocks noGrp="1" noChangeArrowheads="1"/>
          </p:cNvSpPr>
          <p:nvPr>
            <p:ph type="body" sz="half" idx="1"/>
          </p:nvPr>
        </p:nvSpPr>
        <p:spPr>
          <a:xfrm>
            <a:off x="0" y="990600"/>
            <a:ext cx="7315200" cy="1676400"/>
          </a:xfrm>
        </p:spPr>
        <p:txBody>
          <a:bodyPr/>
          <a:lstStyle/>
          <a:p>
            <a:pPr eaLnBrk="1" hangingPunct="1">
              <a:defRPr/>
            </a:pPr>
            <a:r>
              <a:rPr lang="en-US" sz="2800" smtClean="0"/>
              <a:t>  </a:t>
            </a:r>
            <a:r>
              <a:rPr lang="en-US" sz="2000" b="1" smtClean="0"/>
              <a:t>Hieroglyphic pictograms can be read in up to three different ways:</a:t>
            </a:r>
          </a:p>
          <a:p>
            <a:pPr lvl="1" eaLnBrk="1" hangingPunct="1">
              <a:defRPr/>
            </a:pPr>
            <a:r>
              <a:rPr lang="en-US" sz="2000" b="1" smtClean="0"/>
              <a:t>they can represent exactly what they look like</a:t>
            </a:r>
          </a:p>
          <a:p>
            <a:pPr lvl="1" eaLnBrk="1" hangingPunct="1">
              <a:defRPr/>
            </a:pPr>
            <a:r>
              <a:rPr lang="en-US" sz="2000" b="1" smtClean="0"/>
              <a:t>they can represent an idea (i.e. son of), or</a:t>
            </a:r>
          </a:p>
          <a:p>
            <a:pPr lvl="1" eaLnBrk="1" hangingPunct="1">
              <a:defRPr/>
            </a:pPr>
            <a:r>
              <a:rPr lang="en-US" sz="2000" b="1" smtClean="0"/>
              <a:t>they can represent a sound (sa)</a:t>
            </a:r>
          </a:p>
        </p:txBody>
      </p:sp>
      <p:pic>
        <p:nvPicPr>
          <p:cNvPr id="2357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219200"/>
            <a:ext cx="157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2000"/>
                                        <p:tgtEl>
                                          <p:spTgt spid="931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205"/>
                                        </p:tgtEl>
                                        <p:attrNameLst>
                                          <p:attrName>style.visibility</p:attrName>
                                        </p:attrNameLst>
                                      </p:cBhvr>
                                      <p:to>
                                        <p:strVal val="visible"/>
                                      </p:to>
                                    </p:set>
                                    <p:animEffect transition="in" filter="fade">
                                      <p:cBhvr>
                                        <p:cTn id="10" dur="2000"/>
                                        <p:tgtEl>
                                          <p:spTgt spid="932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93187"/>
                                        </p:tgtEl>
                                        <p:attrNameLst>
                                          <p:attrName>style.visibility</p:attrName>
                                        </p:attrNameLst>
                                      </p:cBhvr>
                                      <p:to>
                                        <p:strVal val="visible"/>
                                      </p:to>
                                    </p:set>
                                    <p:anim calcmode="lin" valueType="num">
                                      <p:cBhvr>
                                        <p:cTn id="15" dur="500" fill="hold"/>
                                        <p:tgtEl>
                                          <p:spTgt spid="93187"/>
                                        </p:tgtEl>
                                        <p:attrNameLst>
                                          <p:attrName>ppt_w</p:attrName>
                                        </p:attrNameLst>
                                      </p:cBhvr>
                                      <p:tavLst>
                                        <p:tav tm="0">
                                          <p:val>
                                            <p:strVal val="#ppt_w*2.5"/>
                                          </p:val>
                                        </p:tav>
                                        <p:tav tm="100000">
                                          <p:val>
                                            <p:strVal val="#ppt_w"/>
                                          </p:val>
                                        </p:tav>
                                      </p:tavLst>
                                    </p:anim>
                                    <p:anim calcmode="lin" valueType="num">
                                      <p:cBhvr>
                                        <p:cTn id="16" dur="500" fill="hold"/>
                                        <p:tgtEl>
                                          <p:spTgt spid="93187"/>
                                        </p:tgtEl>
                                        <p:attrNameLst>
                                          <p:attrName>ppt_h</p:attrName>
                                        </p:attrNameLst>
                                      </p:cBhvr>
                                      <p:tavLst>
                                        <p:tav tm="0">
                                          <p:val>
                                            <p:strVal val="#ppt_h*0.01"/>
                                          </p:val>
                                        </p:tav>
                                        <p:tav tm="100000">
                                          <p:val>
                                            <p:strVal val="#ppt_h"/>
                                          </p:val>
                                        </p:tav>
                                      </p:tavLst>
                                    </p:anim>
                                    <p:anim calcmode="lin" valueType="num">
                                      <p:cBhvr>
                                        <p:cTn id="17" dur="500" fill="hold"/>
                                        <p:tgtEl>
                                          <p:spTgt spid="93187"/>
                                        </p:tgtEl>
                                        <p:attrNameLst>
                                          <p:attrName>ppt_x</p:attrName>
                                        </p:attrNameLst>
                                      </p:cBhvr>
                                      <p:tavLst>
                                        <p:tav tm="0">
                                          <p:val>
                                            <p:strVal val="#ppt_x"/>
                                          </p:val>
                                        </p:tav>
                                        <p:tav tm="100000">
                                          <p:val>
                                            <p:strVal val="#ppt_x"/>
                                          </p:val>
                                        </p:tav>
                                      </p:tavLst>
                                    </p:anim>
                                    <p:anim calcmode="lin" valueType="num">
                                      <p:cBhvr>
                                        <p:cTn id="18" dur="500" fill="hold"/>
                                        <p:tgtEl>
                                          <p:spTgt spid="93187"/>
                                        </p:tgtEl>
                                        <p:attrNameLst>
                                          <p:attrName>ppt_y</p:attrName>
                                        </p:attrNameLst>
                                      </p:cBhvr>
                                      <p:tavLst>
                                        <p:tav tm="0">
                                          <p:val>
                                            <p:strVal val="#ppt_h+1"/>
                                          </p:val>
                                        </p:tav>
                                        <p:tav tm="100000">
                                          <p:val>
                                            <p:strVal val="#ppt_y"/>
                                          </p:val>
                                        </p:tav>
                                      </p:tavLst>
                                    </p:anim>
                                    <p:animEffect transition="in" filter="fade">
                                      <p:cBhvr>
                                        <p:cTn id="19"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2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Grp="1" noRot="1" noChangeArrowheads="1"/>
          </p:cNvSpPr>
          <p:nvPr>
            <p:ph type="title"/>
          </p:nvPr>
        </p:nvSpPr>
        <p:spPr/>
        <p:txBody>
          <a:bodyPr/>
          <a:lstStyle/>
          <a:p>
            <a:pPr eaLnBrk="1" hangingPunct="1">
              <a:defRPr/>
            </a:pPr>
            <a:endParaRPr lang="en-US" smtClean="0"/>
          </a:p>
        </p:txBody>
      </p:sp>
      <p:pic>
        <p:nvPicPr>
          <p:cNvPr id="94213" name="Picture 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926263" cy="4525963"/>
          </a:xfrm>
          <a:noFill/>
          <a:extLst>
            <a:ext uri="{909E8E84-426E-40DD-AFC4-6F175D3DCCD1}">
              <a14:hiddenFill xmlns:a14="http://schemas.microsoft.com/office/drawing/2010/main">
                <a:solidFill>
                  <a:srgbClr val="FFFFFF"/>
                </a:solidFill>
              </a14:hiddenFill>
            </a:ext>
          </a:extLst>
        </p:spPr>
      </p:pic>
      <p:pic>
        <p:nvPicPr>
          <p:cNvPr id="942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2384425"/>
            <a:ext cx="32924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fade">
                                      <p:cBhvr>
                                        <p:cTn id="7" dur="770" decel="100000"/>
                                        <p:tgtEl>
                                          <p:spTgt spid="94213"/>
                                        </p:tgtEl>
                                      </p:cBhvr>
                                    </p:animEffect>
                                    <p:animScale>
                                      <p:cBhvr>
                                        <p:cTn id="8" dur="770" decel="100000"/>
                                        <p:tgtEl>
                                          <p:spTgt spid="94213"/>
                                        </p:tgtEl>
                                      </p:cBhvr>
                                      <p:from x="10000" y="10000"/>
                                      <p:to x="200000" y="450000"/>
                                    </p:animScale>
                                    <p:animScale>
                                      <p:cBhvr>
                                        <p:cTn id="9" dur="1230" accel="100000" fill="hold">
                                          <p:stCondLst>
                                            <p:cond delay="770"/>
                                          </p:stCondLst>
                                        </p:cTn>
                                        <p:tgtEl>
                                          <p:spTgt spid="94213"/>
                                        </p:tgtEl>
                                      </p:cBhvr>
                                      <p:from x="200000" y="450000"/>
                                      <p:to x="100000" y="100000"/>
                                    </p:animScale>
                                    <p:set>
                                      <p:cBhvr>
                                        <p:cTn id="10" dur="770" fill="hold"/>
                                        <p:tgtEl>
                                          <p:spTgt spid="94213"/>
                                        </p:tgtEl>
                                        <p:attrNameLst>
                                          <p:attrName>ppt_x</p:attrName>
                                        </p:attrNameLst>
                                      </p:cBhvr>
                                      <p:to>
                                        <p:strVal val="(0.5)"/>
                                      </p:to>
                                    </p:set>
                                    <p:anim from="(0.5)" to="(#ppt_x)" calcmode="lin" valueType="num">
                                      <p:cBhvr>
                                        <p:cTn id="11" dur="1230" accel="100000" fill="hold">
                                          <p:stCondLst>
                                            <p:cond delay="770"/>
                                          </p:stCondLst>
                                        </p:cTn>
                                        <p:tgtEl>
                                          <p:spTgt spid="94213"/>
                                        </p:tgtEl>
                                        <p:attrNameLst>
                                          <p:attrName>ppt_x</p:attrName>
                                        </p:attrNameLst>
                                      </p:cBhvr>
                                    </p:anim>
                                    <p:set>
                                      <p:cBhvr>
                                        <p:cTn id="12" dur="770" fill="hold"/>
                                        <p:tgtEl>
                                          <p:spTgt spid="94213"/>
                                        </p:tgtEl>
                                        <p:attrNameLst>
                                          <p:attrName>ppt_y</p:attrName>
                                        </p:attrNameLst>
                                      </p:cBhvr>
                                      <p:to>
                                        <p:strVal val="(#ppt_y+0.4)"/>
                                      </p:to>
                                    </p:set>
                                    <p:anim from="(#ppt_y+0.4)" to="(#ppt_y)" calcmode="lin" valueType="num">
                                      <p:cBhvr>
                                        <p:cTn id="13" dur="1230" accel="100000" fill="hold">
                                          <p:stCondLst>
                                            <p:cond delay="770"/>
                                          </p:stCondLst>
                                        </p:cTn>
                                        <p:tgtEl>
                                          <p:spTgt spid="9421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8" presetClass="entr" presetSubtype="0" accel="50000" fill="hold" grpId="0" nodeType="clickEffect" nodePh="1">
                                  <p:stCondLst>
                                    <p:cond delay="0"/>
                                  </p:stCondLst>
                                  <p:endCondLst>
                                    <p:cond evt="begin" delay="0">
                                      <p:tn val="16"/>
                                    </p:cond>
                                  </p:endCondLst>
                                  <p:iterate type="lt">
                                    <p:tmPct val="50000"/>
                                  </p:iterate>
                                  <p:childTnLst>
                                    <p:set>
                                      <p:cBhvr>
                                        <p:cTn id="17" dur="1" fill="hold">
                                          <p:stCondLst>
                                            <p:cond delay="0"/>
                                          </p:stCondLst>
                                        </p:cTn>
                                        <p:tgtEl>
                                          <p:spTgt spid="94216"/>
                                        </p:tgtEl>
                                        <p:attrNameLst>
                                          <p:attrName>style.visibility</p:attrName>
                                        </p:attrNameLst>
                                      </p:cBhvr>
                                      <p:to>
                                        <p:strVal val="visible"/>
                                      </p:to>
                                    </p:set>
                                    <p:set>
                                      <p:cBhvr>
                                        <p:cTn id="18" dur="455" fill="hold">
                                          <p:stCondLst>
                                            <p:cond delay="0"/>
                                          </p:stCondLst>
                                        </p:cTn>
                                        <p:tgtEl>
                                          <p:spTgt spid="94216"/>
                                        </p:tgtEl>
                                        <p:attrNameLst>
                                          <p:attrName>style.rotation</p:attrName>
                                        </p:attrNameLst>
                                      </p:cBhvr>
                                      <p:to>
                                        <p:strVal val="-45.0"/>
                                      </p:to>
                                    </p:set>
                                    <p:anim calcmode="lin" valueType="num">
                                      <p:cBhvr>
                                        <p:cTn id="19" dur="455" fill="hold">
                                          <p:stCondLst>
                                            <p:cond delay="455"/>
                                          </p:stCondLst>
                                        </p:cTn>
                                        <p:tgtEl>
                                          <p:spTgt spid="94216"/>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94216"/>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94216"/>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942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pPr eaLnBrk="1" hangingPunct="1">
              <a:defRPr/>
            </a:pPr>
            <a:r>
              <a:rPr lang="en-US" smtClean="0"/>
              <a:t>C. INDUS VALLEY</a:t>
            </a:r>
          </a:p>
        </p:txBody>
      </p:sp>
      <p:sp>
        <p:nvSpPr>
          <p:cNvPr id="97283" name="Rectangle 3"/>
          <p:cNvSpPr>
            <a:spLocks noGrp="1" noChangeArrowheads="1"/>
          </p:cNvSpPr>
          <p:nvPr>
            <p:ph type="body" idx="1"/>
          </p:nvPr>
        </p:nvSpPr>
        <p:spPr/>
        <p:txBody>
          <a:bodyPr/>
          <a:lstStyle/>
          <a:p>
            <a:pPr eaLnBrk="1" hangingPunct="1">
              <a:lnSpc>
                <a:spcPct val="90000"/>
              </a:lnSpc>
              <a:defRPr/>
            </a:pPr>
            <a:r>
              <a:rPr lang="en-US" sz="2800" b="1" smtClean="0"/>
              <a:t>2500 BCE – Major cities Harappa and Mohenjo – Dara (now underwater) </a:t>
            </a:r>
          </a:p>
          <a:p>
            <a:pPr eaLnBrk="1" hangingPunct="1">
              <a:lnSpc>
                <a:spcPct val="90000"/>
              </a:lnSpc>
              <a:defRPr/>
            </a:pPr>
            <a:r>
              <a:rPr lang="en-US" sz="2800" b="1" smtClean="0"/>
              <a:t>Written language (still uncoded) – lots of Qs</a:t>
            </a:r>
          </a:p>
          <a:p>
            <a:pPr eaLnBrk="1" hangingPunct="1">
              <a:lnSpc>
                <a:spcPct val="90000"/>
              </a:lnSpc>
              <a:defRPr/>
            </a:pPr>
            <a:r>
              <a:rPr lang="en-US" sz="2800" b="1" smtClean="0"/>
              <a:t>Architecture indicates strong central authority</a:t>
            </a:r>
          </a:p>
          <a:p>
            <a:pPr eaLnBrk="1" hangingPunct="1">
              <a:lnSpc>
                <a:spcPct val="90000"/>
              </a:lnSpc>
              <a:defRPr/>
            </a:pPr>
            <a:r>
              <a:rPr lang="en-US" sz="2800" b="1" smtClean="0"/>
              <a:t>Indus River was very unpredictable- flooded the cities frequently, also frequent monsoons</a:t>
            </a:r>
          </a:p>
          <a:p>
            <a:pPr eaLnBrk="1" hangingPunct="1">
              <a:lnSpc>
                <a:spcPct val="90000"/>
              </a:lnSpc>
              <a:defRPr/>
            </a:pPr>
            <a:r>
              <a:rPr lang="en-US" sz="2800" b="1" smtClean="0"/>
              <a:t>Trade with north and west – tools/stones of high quality/value</a:t>
            </a:r>
          </a:p>
          <a:p>
            <a:pPr eaLnBrk="1" hangingPunct="1">
              <a:lnSpc>
                <a:spcPct val="90000"/>
              </a:lnSpc>
              <a:defRPr/>
            </a:pPr>
            <a:r>
              <a:rPr lang="en-US" sz="2800" b="1" smtClean="0"/>
              <a:t>Fell before the invasions of Indo – Europeans (natural disaster? “systems failure”?)</a:t>
            </a:r>
          </a:p>
          <a:p>
            <a:pPr eaLnBrk="1" hangingPunct="1">
              <a:lnSpc>
                <a:spcPct val="90000"/>
              </a:lnSpc>
              <a:defRPr/>
            </a:pPr>
            <a:endParaRPr 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fade">
                                      <p:cBhvr>
                                        <p:cTn id="12" dur="2000"/>
                                        <p:tgtEl>
                                          <p:spTgt spid="97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283">
                                            <p:txEl>
                                              <p:pRg st="1" end="1"/>
                                            </p:txEl>
                                          </p:spTgt>
                                        </p:tgtEl>
                                        <p:attrNameLst>
                                          <p:attrName>style.visibility</p:attrName>
                                        </p:attrNameLst>
                                      </p:cBhvr>
                                      <p:to>
                                        <p:strVal val="visible"/>
                                      </p:to>
                                    </p:set>
                                    <p:animEffect transition="in" filter="fade">
                                      <p:cBhvr>
                                        <p:cTn id="17" dur="2000"/>
                                        <p:tgtEl>
                                          <p:spTgt spid="972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7283">
                                            <p:txEl>
                                              <p:pRg st="2" end="2"/>
                                            </p:txEl>
                                          </p:spTgt>
                                        </p:tgtEl>
                                        <p:attrNameLst>
                                          <p:attrName>style.visibility</p:attrName>
                                        </p:attrNameLst>
                                      </p:cBhvr>
                                      <p:to>
                                        <p:strVal val="visible"/>
                                      </p:to>
                                    </p:set>
                                    <p:animEffect transition="in" filter="fade">
                                      <p:cBhvr>
                                        <p:cTn id="22" dur="2000"/>
                                        <p:tgtEl>
                                          <p:spTgt spid="972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7283">
                                            <p:txEl>
                                              <p:pRg st="3" end="3"/>
                                            </p:txEl>
                                          </p:spTgt>
                                        </p:tgtEl>
                                        <p:attrNameLst>
                                          <p:attrName>style.visibility</p:attrName>
                                        </p:attrNameLst>
                                      </p:cBhvr>
                                      <p:to>
                                        <p:strVal val="visible"/>
                                      </p:to>
                                    </p:set>
                                    <p:animEffect transition="in" filter="fade">
                                      <p:cBhvr>
                                        <p:cTn id="27" dur="2000"/>
                                        <p:tgtEl>
                                          <p:spTgt spid="972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7283">
                                            <p:txEl>
                                              <p:pRg st="4" end="4"/>
                                            </p:txEl>
                                          </p:spTgt>
                                        </p:tgtEl>
                                        <p:attrNameLst>
                                          <p:attrName>style.visibility</p:attrName>
                                        </p:attrNameLst>
                                      </p:cBhvr>
                                      <p:to>
                                        <p:strVal val="visible"/>
                                      </p:to>
                                    </p:set>
                                    <p:animEffect transition="in" filter="fade">
                                      <p:cBhvr>
                                        <p:cTn id="32" dur="2000"/>
                                        <p:tgtEl>
                                          <p:spTgt spid="972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Effect transition="in" filter="fade">
                                      <p:cBhvr>
                                        <p:cTn id="37" dur="2000"/>
                                        <p:tgtEl>
                                          <p:spTgt spid="97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defRPr/>
            </a:pPr>
            <a:r>
              <a:rPr lang="en-US" smtClean="0"/>
              <a:t>Mohenjo-Daro &amp; Harappa</a:t>
            </a:r>
          </a:p>
        </p:txBody>
      </p:sp>
      <p:pic>
        <p:nvPicPr>
          <p:cNvPr id="26627" name="Picture 3" descr="Harappa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3806825"/>
            <a:ext cx="4572000" cy="3051175"/>
          </a:xfrm>
          <a:noFill/>
          <a:extLst>
            <a:ext uri="{909E8E84-426E-40DD-AFC4-6F175D3DCCD1}">
              <a14:hiddenFill xmlns:a14="http://schemas.microsoft.com/office/drawing/2010/main">
                <a:solidFill>
                  <a:srgbClr val="FFFFFF"/>
                </a:solidFill>
              </a14:hiddenFill>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55626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arapp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7162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I. Human Evolution</a:t>
            </a:r>
          </a:p>
        </p:txBody>
      </p:sp>
      <p:sp>
        <p:nvSpPr>
          <p:cNvPr id="3075" name="Rectangle 3"/>
          <p:cNvSpPr>
            <a:spLocks noGrp="1" noChangeArrowheads="1"/>
          </p:cNvSpPr>
          <p:nvPr>
            <p:ph type="body" idx="1"/>
          </p:nvPr>
        </p:nvSpPr>
        <p:spPr/>
        <p:txBody>
          <a:bodyPr/>
          <a:lstStyle/>
          <a:p>
            <a:pPr marL="533400" indent="-533400" eaLnBrk="1" hangingPunct="1">
              <a:lnSpc>
                <a:spcPct val="90000"/>
              </a:lnSpc>
              <a:defRPr/>
            </a:pPr>
            <a:r>
              <a:rPr lang="en-US" sz="2800" b="1" smtClean="0"/>
              <a:t>Emergence of humans 2.5 million BCE – 9,000 BCE – Hunter - Gatherers</a:t>
            </a:r>
          </a:p>
          <a:p>
            <a:pPr marL="533400" indent="-533400" eaLnBrk="1" hangingPunct="1">
              <a:lnSpc>
                <a:spcPct val="90000"/>
              </a:lnSpc>
              <a:defRPr/>
            </a:pPr>
            <a:r>
              <a:rPr lang="en-US" sz="2800" b="1" smtClean="0"/>
              <a:t>Earliest versions of humans from East Africa (Olduvai Gorge) </a:t>
            </a:r>
          </a:p>
          <a:p>
            <a:pPr marL="533400" indent="-533400" eaLnBrk="1" hangingPunct="1">
              <a:lnSpc>
                <a:spcPct val="90000"/>
              </a:lnSpc>
              <a:defRPr/>
            </a:pPr>
            <a:r>
              <a:rPr lang="en-US" sz="2800" b="1" smtClean="0"/>
              <a:t>Use of tools and domestication of animals</a:t>
            </a:r>
          </a:p>
          <a:p>
            <a:pPr marL="533400" indent="-533400" eaLnBrk="1" hangingPunct="1">
              <a:lnSpc>
                <a:spcPct val="90000"/>
              </a:lnSpc>
              <a:defRPr/>
            </a:pPr>
            <a:r>
              <a:rPr lang="en-US" sz="2800" b="1" i="1" smtClean="0"/>
              <a:t>Homo sapiens sapiens</a:t>
            </a:r>
            <a:r>
              <a:rPr lang="en-US" sz="2800" b="1" smtClean="0"/>
              <a:t> (H.s.s.) – 120,000 years ago</a:t>
            </a:r>
          </a:p>
          <a:p>
            <a:pPr marL="533400" indent="-533400" eaLnBrk="1" hangingPunct="1">
              <a:lnSpc>
                <a:spcPct val="90000"/>
              </a:lnSpc>
              <a:defRPr/>
            </a:pPr>
            <a:r>
              <a:rPr lang="en-US" sz="2800" b="1" smtClean="0"/>
              <a:t>Migration around the world – resources</a:t>
            </a:r>
          </a:p>
          <a:p>
            <a:pPr marL="533400" indent="-533400" eaLnBrk="1" hangingPunct="1">
              <a:lnSpc>
                <a:spcPct val="90000"/>
              </a:lnSpc>
              <a:defRPr/>
            </a:pPr>
            <a:r>
              <a:rPr lang="en-US" sz="2800" b="1" smtClean="0"/>
              <a:t>25,000 BCE – H.s.s. spread around the world (few exceptions)</a:t>
            </a:r>
          </a:p>
          <a:p>
            <a:pPr marL="533400" indent="-533400" eaLnBrk="1" hangingPunct="1">
              <a:lnSpc>
                <a:spcPct val="90000"/>
              </a:lnSpc>
              <a:defRPr/>
            </a:pPr>
            <a:endParaRPr lang="en-US" sz="2800" b="1" smtClean="0"/>
          </a:p>
          <a:p>
            <a:pPr marL="533400" indent="-533400" eaLnBrk="1" hangingPunct="1">
              <a:lnSpc>
                <a:spcPct val="90000"/>
              </a:lnSpc>
              <a:defRPr/>
            </a:pPr>
            <a:endParaRPr lang="en-US" sz="2800" b="1" smtClean="0"/>
          </a:p>
          <a:p>
            <a:pPr marL="533400" indent="-533400" eaLnBrk="1" hangingPunct="1">
              <a:lnSpc>
                <a:spcPct val="90000"/>
              </a:lnSpc>
              <a:defRPr/>
            </a:pPr>
            <a:endParaRPr lang="en-US" sz="2800" b="1" smtClean="0"/>
          </a:p>
          <a:p>
            <a:pPr marL="533400" indent="-533400" eaLnBrk="1" hangingPunct="1">
              <a:lnSpc>
                <a:spcPct val="90000"/>
              </a:lnSpc>
              <a:defRPr/>
            </a:pPr>
            <a:endParaRPr 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20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20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20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2000"/>
                                        <p:tgtEl>
                                          <p:spTgt spid="30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Effect transition="in" filter="fade">
                                      <p:cBhvr>
                                        <p:cTn id="37" dur="20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5019675" cy="6858000"/>
          </a:xfrm>
          <a:noFill/>
          <a:extLst>
            <a:ext uri="{909E8E84-426E-40DD-AFC4-6F175D3DCCD1}">
              <a14:hiddenFill xmlns:a14="http://schemas.microsoft.com/office/drawing/2010/main">
                <a:solidFill>
                  <a:srgbClr val="FFFFFF"/>
                </a:solidFill>
              </a14:hiddenFill>
            </a:ext>
          </a:extLst>
        </p:spPr>
      </p:pic>
      <p:pic>
        <p:nvPicPr>
          <p:cNvPr id="6147" name="Picture 7" descr="Man confronting biso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143000"/>
            <a:ext cx="4365625" cy="454818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Rot="1" noChangeArrowheads="1"/>
          </p:cNvSpPr>
          <p:nvPr>
            <p:ph type="title"/>
          </p:nvPr>
        </p:nvSpPr>
        <p:spPr/>
        <p:txBody>
          <a:bodyPr/>
          <a:lstStyle/>
          <a:p>
            <a:pPr eaLnBrk="1" hangingPunct="1">
              <a:defRPr/>
            </a:pPr>
            <a:r>
              <a:rPr lang="en-US" smtClean="0"/>
              <a:t>Early Human Sites</a:t>
            </a:r>
          </a:p>
        </p:txBody>
      </p:sp>
      <p:pic>
        <p:nvPicPr>
          <p:cNvPr id="71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9154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en-US" sz="4000" smtClean="0"/>
              <a:t>II. Neolithic (Agricultural) Revolution</a:t>
            </a:r>
          </a:p>
        </p:txBody>
      </p:sp>
      <p:sp>
        <p:nvSpPr>
          <p:cNvPr id="56323" name="Rectangle 3"/>
          <p:cNvSpPr>
            <a:spLocks noGrp="1" noChangeArrowheads="1"/>
          </p:cNvSpPr>
          <p:nvPr>
            <p:ph type="body" idx="1"/>
          </p:nvPr>
        </p:nvSpPr>
        <p:spPr/>
        <p:txBody>
          <a:bodyPr/>
          <a:lstStyle/>
          <a:p>
            <a:pPr eaLnBrk="1" hangingPunct="1">
              <a:defRPr/>
            </a:pPr>
            <a:r>
              <a:rPr lang="en-US" smtClean="0"/>
              <a:t>People spread out and formed distinct cultures based on their environment</a:t>
            </a:r>
          </a:p>
          <a:p>
            <a:pPr eaLnBrk="1" hangingPunct="1">
              <a:defRPr/>
            </a:pPr>
            <a:r>
              <a:rPr lang="en-US" smtClean="0"/>
              <a:t>10,000 – 9,000 BCE – 5 – 10 million people</a:t>
            </a:r>
          </a:p>
          <a:p>
            <a:pPr eaLnBrk="1" hangingPunct="1">
              <a:defRPr/>
            </a:pPr>
            <a:r>
              <a:rPr lang="en-US" smtClean="0"/>
              <a:t>H.s.s. coexisted with other species (Neanderthals) but eventually triumphed over them</a:t>
            </a:r>
          </a:p>
          <a:p>
            <a:pPr eaLnBrk="1" hangingPunct="1">
              <a:defRPr/>
            </a:pPr>
            <a:r>
              <a:rPr lang="en-US" smtClean="0"/>
              <a:t>Development of Agriculture and Industrial Revolution – two MAJOR changes</a:t>
            </a: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fade">
                                      <p:cBhvr>
                                        <p:cTn id="12" dur="2000"/>
                                        <p:tgtEl>
                                          <p:spTgt spid="56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fade">
                                      <p:cBhvr>
                                        <p:cTn id="17" dur="2000"/>
                                        <p:tgtEl>
                                          <p:spTgt spid="563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2" end="2"/>
                                            </p:txEl>
                                          </p:spTgt>
                                        </p:tgtEl>
                                        <p:attrNameLst>
                                          <p:attrName>style.visibility</p:attrName>
                                        </p:attrNameLst>
                                      </p:cBhvr>
                                      <p:to>
                                        <p:strVal val="visible"/>
                                      </p:to>
                                    </p:set>
                                    <p:animEffect transition="in" filter="fade">
                                      <p:cBhvr>
                                        <p:cTn id="22" dur="2000"/>
                                        <p:tgtEl>
                                          <p:spTgt spid="563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3" end="3"/>
                                            </p:txEl>
                                          </p:spTgt>
                                        </p:tgtEl>
                                        <p:attrNameLst>
                                          <p:attrName>style.visibility</p:attrName>
                                        </p:attrNameLst>
                                      </p:cBhvr>
                                      <p:to>
                                        <p:strVal val="visible"/>
                                      </p:to>
                                    </p:set>
                                    <p:animEffect transition="in" filter="fade">
                                      <p:cBhvr>
                                        <p:cTn id="27" dur="20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6" name="Rectangle 22"/>
          <p:cNvSpPr>
            <a:spLocks noGrp="1" noRot="1" noChangeArrowheads="1"/>
          </p:cNvSpPr>
          <p:nvPr>
            <p:ph type="title"/>
          </p:nvPr>
        </p:nvSpPr>
        <p:spPr/>
        <p:txBody>
          <a:bodyPr/>
          <a:lstStyle/>
          <a:p>
            <a:pPr eaLnBrk="1" hangingPunct="1">
              <a:defRPr/>
            </a:pPr>
            <a:r>
              <a:rPr lang="en-US" smtClean="0"/>
              <a:t>Agricultural Roots</a:t>
            </a:r>
          </a:p>
        </p:txBody>
      </p:sp>
      <p:graphicFrame>
        <p:nvGraphicFramePr>
          <p:cNvPr id="57365" name="Group 21"/>
          <p:cNvGraphicFramePr>
            <a:graphicFrameLocks noGrp="1"/>
          </p:cNvGraphicFramePr>
          <p:nvPr>
            <p:ph idx="1"/>
          </p:nvPr>
        </p:nvGraphicFramePr>
        <p:xfrm>
          <a:off x="457200" y="1600200"/>
          <a:ext cx="8229600" cy="4525963"/>
        </p:xfrm>
        <a:graphic>
          <a:graphicData uri="http://schemas.openxmlformats.org/drawingml/2006/table">
            <a:tbl>
              <a:tblPr/>
              <a:tblGrid>
                <a:gridCol w="4114800"/>
                <a:gridCol w="4114800"/>
              </a:tblGrid>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Middle East/Black Sea -9000 – 8000 BCE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Wheat and barley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South China/Continental Southeast Asia – 7000 BCE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Rice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Central America – 5000 BCE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Maize (corn)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POSSIBLY Sub – Saharan Africa and Northern China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4000" smtClean="0"/>
              <a:t>	III. Changes from Neolithic Revolution</a:t>
            </a:r>
          </a:p>
        </p:txBody>
      </p:sp>
      <p:sp>
        <p:nvSpPr>
          <p:cNvPr id="59395" name="Rectangle 3"/>
          <p:cNvSpPr>
            <a:spLocks noGrp="1" noChangeArrowheads="1"/>
          </p:cNvSpPr>
          <p:nvPr>
            <p:ph type="body" idx="1"/>
          </p:nvPr>
        </p:nvSpPr>
        <p:spPr/>
        <p:txBody>
          <a:bodyPr/>
          <a:lstStyle/>
          <a:p>
            <a:pPr eaLnBrk="1" hangingPunct="1">
              <a:defRPr/>
            </a:pPr>
            <a:r>
              <a:rPr lang="en-US" smtClean="0"/>
              <a:t>5000 BCE – agriculture common but slow – disadvantages</a:t>
            </a:r>
          </a:p>
          <a:p>
            <a:pPr eaLnBrk="1" hangingPunct="1">
              <a:defRPr/>
            </a:pPr>
            <a:r>
              <a:rPr lang="en-US" smtClean="0"/>
              <a:t>Few contacts among far – flung population</a:t>
            </a:r>
          </a:p>
          <a:p>
            <a:pPr eaLnBrk="1" hangingPunct="1">
              <a:defRPr/>
            </a:pPr>
            <a:r>
              <a:rPr lang="en-US" smtClean="0"/>
              <a:t>Environment not suitable (desert, heavy forest)</a:t>
            </a:r>
          </a:p>
          <a:p>
            <a:pPr eaLnBrk="1" hangingPunct="1">
              <a:defRPr/>
            </a:pPr>
            <a:r>
              <a:rPr lang="en-US" smtClean="0"/>
              <a:t>Success of nomadic herding in some regions</a:t>
            </a:r>
          </a:p>
          <a:p>
            <a:pPr eaLnBrk="1" hangingPunct="1">
              <a:defRPr/>
            </a:pPr>
            <a:r>
              <a:rPr lang="en-US" smtClean="0"/>
              <a:t>Staying in one place…waiting…</a:t>
            </a:r>
          </a:p>
          <a:p>
            <a:pPr eaLnBrk="1" hangingPunct="1">
              <a:defRPr/>
            </a:pPr>
            <a:r>
              <a:rPr lang="en-US" smtClean="0"/>
              <a:t>GREATER WORK LOAD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fade">
                                      <p:cBhvr>
                                        <p:cTn id="12" dur="2000"/>
                                        <p:tgtEl>
                                          <p:spTgt spid="59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fade">
                                      <p:cBhvr>
                                        <p:cTn id="17" dur="2000"/>
                                        <p:tgtEl>
                                          <p:spTgt spid="593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fade">
                                      <p:cBhvr>
                                        <p:cTn id="22" dur="2000"/>
                                        <p:tgtEl>
                                          <p:spTgt spid="593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fade">
                                      <p:cBhvr>
                                        <p:cTn id="27" dur="2000"/>
                                        <p:tgtEl>
                                          <p:spTgt spid="593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fade">
                                      <p:cBhvr>
                                        <p:cTn id="32" dur="2000"/>
                                        <p:tgtEl>
                                          <p:spTgt spid="593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Effect transition="in" filter="fade">
                                      <p:cBhvr>
                                        <p:cTn id="37" dur="20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381000"/>
            <a:ext cx="8229600" cy="5745163"/>
          </a:xfrm>
        </p:spPr>
        <p:txBody>
          <a:bodyPr/>
          <a:lstStyle/>
          <a:p>
            <a:pPr eaLnBrk="1" hangingPunct="1">
              <a:defRPr/>
            </a:pPr>
            <a:r>
              <a:rPr lang="en-US" sz="2800" smtClean="0"/>
              <a:t>Gender relations changed – patriarchal societies</a:t>
            </a:r>
          </a:p>
          <a:p>
            <a:pPr eaLnBrk="1" hangingPunct="1">
              <a:defRPr/>
            </a:pPr>
            <a:r>
              <a:rPr lang="en-US" sz="2800" smtClean="0"/>
              <a:t>Higher birthrate necessary</a:t>
            </a:r>
          </a:p>
          <a:p>
            <a:pPr eaLnBrk="1" hangingPunct="1">
              <a:defRPr/>
            </a:pPr>
            <a:r>
              <a:rPr lang="en-US" sz="2800" smtClean="0"/>
              <a:t>Men primary cultivators</a:t>
            </a:r>
          </a:p>
          <a:p>
            <a:pPr eaLnBrk="1" hangingPunct="1">
              <a:defRPr/>
            </a:pPr>
            <a:r>
              <a:rPr lang="en-US" sz="2800" smtClean="0"/>
              <a:t>Inequalities between men/women</a:t>
            </a:r>
          </a:p>
          <a:p>
            <a:pPr eaLnBrk="1" hangingPunct="1">
              <a:defRPr/>
            </a:pPr>
            <a:r>
              <a:rPr lang="en-US" sz="2800" smtClean="0"/>
              <a:t>Settled, clustered groups at higher risk of disease</a:t>
            </a:r>
          </a:p>
          <a:p>
            <a:pPr eaLnBrk="1" hangingPunct="1">
              <a:defRPr/>
            </a:pPr>
            <a:r>
              <a:rPr lang="en-US" sz="2800" smtClean="0"/>
              <a:t>Altered local environments (slash and burn)</a:t>
            </a:r>
          </a:p>
          <a:p>
            <a:pPr eaLnBrk="1" hangingPunct="1">
              <a:defRPr/>
            </a:pPr>
            <a:r>
              <a:rPr lang="en-US" sz="2800" smtClean="0"/>
              <a:t> INCREASE IN FOOD SUPPLY RESULTED IN INCREASED POPULATION</a:t>
            </a:r>
          </a:p>
          <a:p>
            <a:pPr eaLnBrk="1" hangingPunct="1">
              <a:buFont typeface="Wingdings" pitchFamily="2" charset="2"/>
              <a:buChar char="§"/>
              <a:defRPr/>
            </a:pPr>
            <a:r>
              <a:rPr lang="en-US" sz="2800" smtClean="0"/>
              <a:t>Agricultural societies – 80/20</a:t>
            </a:r>
          </a:p>
          <a:p>
            <a:pPr eaLnBrk="1" hangingPunct="1">
              <a:buFont typeface="Wingdings" pitchFamily="2" charset="2"/>
              <a:buChar char="§"/>
              <a:defRPr/>
            </a:pPr>
            <a:r>
              <a:rPr lang="en-US" sz="2800" smtClean="0"/>
              <a:t>Spring and divine creation</a:t>
            </a:r>
          </a:p>
          <a:p>
            <a:pPr eaLnBrk="1" hangingPunct="1">
              <a:buFont typeface="Wingdings" pitchFamily="2" charset="2"/>
              <a:buChar char="§"/>
              <a:defRPr/>
            </a:pPr>
            <a:r>
              <a:rPr lang="en-US" sz="2800" smtClean="0"/>
              <a:t>Surpluses - pottery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20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2000"/>
                                        <p:tgtEl>
                                          <p:spTgt spid="60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fade">
                                      <p:cBhvr>
                                        <p:cTn id="22" dur="2000"/>
                                        <p:tgtEl>
                                          <p:spTgt spid="604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fade">
                                      <p:cBhvr>
                                        <p:cTn id="27" dur="2000"/>
                                        <p:tgtEl>
                                          <p:spTgt spid="604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fade">
                                      <p:cBhvr>
                                        <p:cTn id="32" dur="2000"/>
                                        <p:tgtEl>
                                          <p:spTgt spid="604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419">
                                            <p:txEl>
                                              <p:pRg st="6" end="6"/>
                                            </p:txEl>
                                          </p:spTgt>
                                        </p:tgtEl>
                                        <p:attrNameLst>
                                          <p:attrName>style.visibility</p:attrName>
                                        </p:attrNameLst>
                                      </p:cBhvr>
                                      <p:to>
                                        <p:strVal val="visible"/>
                                      </p:to>
                                    </p:set>
                                    <p:animEffect transition="in" filter="fade">
                                      <p:cBhvr>
                                        <p:cTn id="37" dur="2000"/>
                                        <p:tgtEl>
                                          <p:spTgt spid="604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419">
                                            <p:txEl>
                                              <p:pRg st="7" end="7"/>
                                            </p:txEl>
                                          </p:spTgt>
                                        </p:tgtEl>
                                        <p:attrNameLst>
                                          <p:attrName>style.visibility</p:attrName>
                                        </p:attrNameLst>
                                      </p:cBhvr>
                                      <p:to>
                                        <p:strVal val="visible"/>
                                      </p:to>
                                    </p:set>
                                    <p:animEffect transition="in" filter="fade">
                                      <p:cBhvr>
                                        <p:cTn id="42" dur="2000"/>
                                        <p:tgtEl>
                                          <p:spTgt spid="604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0419">
                                            <p:txEl>
                                              <p:pRg st="8" end="8"/>
                                            </p:txEl>
                                          </p:spTgt>
                                        </p:tgtEl>
                                        <p:attrNameLst>
                                          <p:attrName>style.visibility</p:attrName>
                                        </p:attrNameLst>
                                      </p:cBhvr>
                                      <p:to>
                                        <p:strVal val="visible"/>
                                      </p:to>
                                    </p:set>
                                    <p:animEffect transition="in" filter="fade">
                                      <p:cBhvr>
                                        <p:cTn id="47" dur="2000"/>
                                        <p:tgtEl>
                                          <p:spTgt spid="6041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0419">
                                            <p:txEl>
                                              <p:pRg st="9" end="9"/>
                                            </p:txEl>
                                          </p:spTgt>
                                        </p:tgtEl>
                                        <p:attrNameLst>
                                          <p:attrName>style.visibility</p:attrName>
                                        </p:attrNameLst>
                                      </p:cBhvr>
                                      <p:to>
                                        <p:strVal val="visible"/>
                                      </p:to>
                                    </p:set>
                                    <p:animEffect transition="in" filter="fade">
                                      <p:cBhvr>
                                        <p:cTn id="52" dur="2000"/>
                                        <p:tgtEl>
                                          <p:spTgt spid="60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D4E14686AC2D449ED751749EF640EF" ma:contentTypeVersion="1" ma:contentTypeDescription="Create a new document." ma:contentTypeScope="" ma:versionID="bdcb680a2c7e809ef020c70b4cababb7">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16C248B-FD85-4956-B41F-3B69D1C26D2D}">
  <ds:schemaRefs>
    <ds:schemaRef ds:uri="http://schemas.microsoft.com/office/2006/metadata/longProperties"/>
  </ds:schemaRefs>
</ds:datastoreItem>
</file>

<file path=customXml/itemProps2.xml><?xml version="1.0" encoding="utf-8"?>
<ds:datastoreItem xmlns:ds="http://schemas.openxmlformats.org/officeDocument/2006/customXml" ds:itemID="{3B4624AA-15EF-4A1F-86A9-7A7C66A83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D0DE8FF-E701-4ABF-B6FF-2537FB396FE1}">
  <ds:schemaRefs>
    <ds:schemaRef ds:uri="http://schemas.microsoft.com/sharepoint/v3/contenttype/forms"/>
  </ds:schemaRefs>
</ds:datastoreItem>
</file>

<file path=customXml/itemProps4.xml><?xml version="1.0" encoding="utf-8"?>
<ds:datastoreItem xmlns:ds="http://schemas.openxmlformats.org/officeDocument/2006/customXml" ds:itemID="{F0399EF8-0CF3-4028-AEDC-F26871924F6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Stream</Template>
  <TotalTime>784</TotalTime>
  <Words>1613</Words>
  <Application>Microsoft Office PowerPoint</Application>
  <PresentationFormat>On-screen Show (4:3)</PresentationFormat>
  <Paragraphs>197</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Garamond</vt:lpstr>
      <vt:lpstr>Arial</vt:lpstr>
      <vt:lpstr>Wingdings</vt:lpstr>
      <vt:lpstr>Verdana</vt:lpstr>
      <vt:lpstr>Stream</vt:lpstr>
      <vt:lpstr>Prehistory, the Neolithic Revolution, and River Civilizations</vt:lpstr>
      <vt:lpstr>PowerPoint Presentation</vt:lpstr>
      <vt:lpstr>I. Human Evolution</vt:lpstr>
      <vt:lpstr>PowerPoint Presentation</vt:lpstr>
      <vt:lpstr>Early Human Sites</vt:lpstr>
      <vt:lpstr>II. Neolithic (Agricultural) Revolution</vt:lpstr>
      <vt:lpstr>Agricultural Roots</vt:lpstr>
      <vt:lpstr> III. Changes from Neolithic Revolution</vt:lpstr>
      <vt:lpstr>PowerPoint Presentation</vt:lpstr>
      <vt:lpstr>WHY?</vt:lpstr>
      <vt:lpstr> IV. Early Civilizations</vt:lpstr>
      <vt:lpstr>A. Mesopotamia</vt:lpstr>
      <vt:lpstr>Mesopotamian firsts</vt:lpstr>
      <vt:lpstr>Mesopotamia</vt:lpstr>
      <vt:lpstr>PowerPoint Presentation</vt:lpstr>
      <vt:lpstr>B. EGYPT- Gift of the Nile</vt:lpstr>
      <vt:lpstr>PowerPoint Presentation</vt:lpstr>
      <vt:lpstr>Social Pyramid</vt:lpstr>
      <vt:lpstr>Politics</vt:lpstr>
      <vt:lpstr>Religion</vt:lpstr>
      <vt:lpstr>Hieroglyphs</vt:lpstr>
      <vt:lpstr>PowerPoint Presentation</vt:lpstr>
      <vt:lpstr>C. INDUS VALLEY</vt:lpstr>
      <vt:lpstr>Mohenjo-Daro &amp; Harappa</vt:lpstr>
      <vt:lpstr>PowerPoint Presentation</vt:lpstr>
    </vt:vector>
  </TitlesOfParts>
  <Company>Pacific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Revolution and Early River Valley Civilzations</dc:title>
  <dc:creator>teachers</dc:creator>
  <cp:lastModifiedBy>Teacher E-Solutions</cp:lastModifiedBy>
  <cp:revision>31</cp:revision>
  <dcterms:created xsi:type="dcterms:W3CDTF">2004-08-18T00:15:21Z</dcterms:created>
  <dcterms:modified xsi:type="dcterms:W3CDTF">2019-01-18T16:59:07Z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