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CC3300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672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2662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D6344DF-2ADA-4CA4-A9FA-49F78E1FD31B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08773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62F77B-2B85-41C4-96FF-ED9D3780F629}" type="slidenum">
              <a:rPr lang="en-GB"/>
              <a:pPr/>
              <a:t>1</a:t>
            </a:fld>
            <a:endParaRPr lang="en-GB"/>
          </a:p>
        </p:txBody>
      </p:sp>
      <p:sp>
        <p:nvSpPr>
          <p:cNvPr id="276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79525" y="1600200"/>
            <a:ext cx="7085013" cy="1066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79525" y="2819400"/>
            <a:ext cx="5256213" cy="1143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CREATED BY MAXINE CLARKE OBPS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42EB964-96F5-4B0F-9C60-ADC1E31431C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CREATED BY MAXINE CLARKE OBPS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D0673F-FBF2-4E38-ADC2-5AE4C795964F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4388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94475" y="685800"/>
            <a:ext cx="1771650" cy="54403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9525" y="685800"/>
            <a:ext cx="5162550" cy="54403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CREATED BY MAXINE CLARKE OBPS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B2E7AF-BD08-46FD-B4B4-9081943BD15A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0093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CREATED BY MAXINE CLARKE OBPS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D45607-65C0-4A86-9DD2-00D3D2D54D1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0234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CREATED BY MAXINE CLARKE OBPS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445DF5-B8FA-446D-938A-A5BD77EB052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9129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9525" y="1600200"/>
            <a:ext cx="2552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84625" y="1600200"/>
            <a:ext cx="2552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CREATED BY MAXINE CLARKE OBPS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F8EB0B-01B4-4AAD-88BA-05E369B02321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8512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CREATED BY MAXINE CLARKE OBPS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3E9481-15B4-4A4B-9BBC-DD26B1E8734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1054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CREATED BY MAXINE CLARKE OBPS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8FCA64-B957-410B-AEBF-EB916B1D2D6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60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CREATED BY MAXINE CLARKE OBPS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AF25FB-96EE-4058-86BB-879B2890BE3B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0756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CREATED BY MAXINE CLARKE OBPS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34A0C3-2B97-40F7-94BF-EC44243FD79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6969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CREATED BY MAXINE CLARKE OBPS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F98747-C035-4108-A4C8-2A5456911126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9447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79525" y="685800"/>
            <a:ext cx="7086600" cy="731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9525" y="1600200"/>
            <a:ext cx="5257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29375"/>
            <a:ext cx="21336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endParaRPr lang="en-GB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29375"/>
            <a:ext cx="28956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r>
              <a:rPr lang="en-GB"/>
              <a:t>CREATED BY MAXINE CLARKE OBPS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29375"/>
            <a:ext cx="21336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fld id="{499866C4-A675-41B0-B876-28BCB220D3D7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gif"/><Relationship Id="rId2" Type="http://schemas.openxmlformats.org/officeDocument/2006/relationships/image" Target="../media/image27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g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gi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gif"/><Relationship Id="rId2" Type="http://schemas.openxmlformats.org/officeDocument/2006/relationships/image" Target="../media/image31.gi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gif"/><Relationship Id="rId4" Type="http://schemas.openxmlformats.org/officeDocument/2006/relationships/image" Target="../media/image11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gif"/><Relationship Id="rId5" Type="http://schemas.openxmlformats.org/officeDocument/2006/relationships/image" Target="../media/image16.gif"/><Relationship Id="rId4" Type="http://schemas.openxmlformats.org/officeDocument/2006/relationships/image" Target="../media/image15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gif"/><Relationship Id="rId4" Type="http://schemas.openxmlformats.org/officeDocument/2006/relationships/image" Target="../media/image20.gi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gif"/><Relationship Id="rId2" Type="http://schemas.openxmlformats.org/officeDocument/2006/relationships/image" Target="../media/image23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hyperlink" Target="http://rds.yahoo.com/_ylt=A9gnMiAUFgNF2PgA91eJzbkF;_ylu=X3oDMTBjMHZkMjZyBHBvcwMxBHNlYwNzcg--/SIG=1e1hle9bm/EXP=1157916564/**http%3a/images.search.yahoo.com/search/images/view%3fback=http%253A%252F%252Fimages.search.yahoo.com%252Fsearch%252Fimages%253Fei%253DUTF-8%2526b%253D1%2526p%253Ddoh%26w=218%26h=199%26imgurl=joebrower.com%252FPHILE_PILE%252FPIX%252FFR%252FHomer_Doh.jpg%26rurl=http%253A%252F%252Fjoebrower.com%252FPHILE_PILE%252FPIX%252FFR%26size=10.8kB%26name=Homer_Doh.jpg%26p=doh%26type=jpeg%26no=1%26tt=71,021%26oid=f7a8f4f9977bc858%26ei=UTF-8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/>
              <a:t>CREATED BY MAXINE CLARKE OBPS</a:t>
            </a: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1187450" y="981075"/>
            <a:ext cx="7200900" cy="210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6600">
                <a:solidFill>
                  <a:srgbClr val="663300"/>
                </a:solidFill>
                <a:latin typeface="Eras Demi ITC" pitchFamily="34" charset="0"/>
              </a:rPr>
              <a:t>THE NINE PARTS OF SPEECH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9" dur="500" fill="hold"/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CREATED BY MAXINE CLARKE OBPS</a:t>
            </a:r>
          </a:p>
        </p:txBody>
      </p:sp>
      <p:sp>
        <p:nvSpPr>
          <p:cNvPr id="14340" name="WordArt 4"/>
          <p:cNvSpPr>
            <a:spLocks noChangeArrowheads="1" noChangeShapeType="1" noTextEdit="1"/>
          </p:cNvSpPr>
          <p:nvPr/>
        </p:nvSpPr>
        <p:spPr bwMode="auto">
          <a:xfrm>
            <a:off x="1042988" y="620713"/>
            <a:ext cx="2447925" cy="19494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en-US" sz="6000" b="1" kern="10">
                <a:ln w="9525">
                  <a:solidFill>
                    <a:srgbClr val="CC33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Eras Demi ITC"/>
              </a:rPr>
              <a:t>ARTICLES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4211638" y="836613"/>
            <a:ext cx="403225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000" b="1">
                <a:solidFill>
                  <a:srgbClr val="663300"/>
                </a:solidFill>
                <a:latin typeface="Bradley Hand ITC" pitchFamily="66" charset="0"/>
              </a:rPr>
              <a:t>Three little words you often see..</a:t>
            </a: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1619250" y="2781300"/>
            <a:ext cx="4897438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000" b="1">
                <a:solidFill>
                  <a:srgbClr val="663300"/>
                </a:solidFill>
                <a:latin typeface="Bradley Hand ITC" pitchFamily="66" charset="0"/>
              </a:rPr>
              <a:t>…are </a:t>
            </a:r>
            <a:r>
              <a:rPr lang="en-GB" sz="4000" b="1">
                <a:solidFill>
                  <a:srgbClr val="CC3300"/>
                </a:solidFill>
                <a:latin typeface="Bradley Hand ITC" pitchFamily="66" charset="0"/>
              </a:rPr>
              <a:t>articles a</a:t>
            </a:r>
            <a:r>
              <a:rPr lang="en-GB" sz="4000" b="1">
                <a:solidFill>
                  <a:srgbClr val="663300"/>
                </a:solidFill>
                <a:latin typeface="Bradley Hand ITC" pitchFamily="66" charset="0"/>
              </a:rPr>
              <a:t>, </a:t>
            </a:r>
            <a:r>
              <a:rPr lang="en-GB" sz="4000" b="1">
                <a:solidFill>
                  <a:srgbClr val="CC3300"/>
                </a:solidFill>
                <a:latin typeface="Bradley Hand ITC" pitchFamily="66" charset="0"/>
              </a:rPr>
              <a:t>an </a:t>
            </a:r>
            <a:r>
              <a:rPr lang="en-GB" sz="4000" b="1">
                <a:solidFill>
                  <a:srgbClr val="663300"/>
                </a:solidFill>
                <a:latin typeface="Bradley Hand ITC" pitchFamily="66" charset="0"/>
              </a:rPr>
              <a:t>and </a:t>
            </a:r>
            <a:r>
              <a:rPr lang="en-GB" sz="4000" b="1">
                <a:solidFill>
                  <a:srgbClr val="CC3300"/>
                </a:solidFill>
                <a:latin typeface="Bradley Hand ITC" pitchFamily="66" charset="0"/>
              </a:rPr>
              <a:t>the</a:t>
            </a:r>
            <a:r>
              <a:rPr lang="en-GB" sz="4000" b="1">
                <a:solidFill>
                  <a:srgbClr val="663300"/>
                </a:solidFill>
                <a:latin typeface="Bradley Hand ITC" pitchFamily="66" charset="0"/>
              </a:rPr>
              <a:t>.</a:t>
            </a:r>
          </a:p>
        </p:txBody>
      </p:sp>
      <p:sp>
        <p:nvSpPr>
          <p:cNvPr id="14345" name="WordArt 9"/>
          <p:cNvSpPr>
            <a:spLocks noChangeArrowheads="1" noChangeShapeType="1" noTextEdit="1"/>
          </p:cNvSpPr>
          <p:nvPr/>
        </p:nvSpPr>
        <p:spPr bwMode="auto">
          <a:xfrm>
            <a:off x="4284663" y="4221163"/>
            <a:ext cx="661987" cy="1341437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3300"/>
                </a:solidFill>
                <a:latin typeface="Arial Black"/>
              </a:rPr>
              <a:t>a</a:t>
            </a:r>
          </a:p>
          <a:p>
            <a:pPr algn="ctr"/>
            <a:r>
              <a:rPr lang="en-US" sz="2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3300"/>
                </a:solidFill>
                <a:latin typeface="Arial Black"/>
              </a:rPr>
              <a:t>an</a:t>
            </a:r>
          </a:p>
          <a:p>
            <a:pPr algn="ctr"/>
            <a:r>
              <a:rPr lang="en-US" sz="2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3300"/>
                </a:solidFill>
                <a:latin typeface="Arial Black"/>
              </a:rPr>
              <a:t>the</a:t>
            </a:r>
          </a:p>
        </p:txBody>
      </p:sp>
      <p:sp>
        <p:nvSpPr>
          <p:cNvPr id="14346" name="AutoShape 10"/>
          <p:cNvSpPr>
            <a:spLocks noChangeArrowheads="1"/>
          </p:cNvSpPr>
          <p:nvPr/>
        </p:nvSpPr>
        <p:spPr bwMode="auto">
          <a:xfrm>
            <a:off x="3059113" y="3357563"/>
            <a:ext cx="3168650" cy="2951162"/>
          </a:xfrm>
          <a:prstGeom prst="star5">
            <a:avLst/>
          </a:prstGeom>
          <a:solidFill>
            <a:srgbClr val="FFFF99">
              <a:alpha val="5500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7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250" autoRev="1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3" dur="250" autoRev="1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4" dur="250" autoRev="1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250" autoRev="1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9" dur="20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 animBg="1"/>
      <p:bldP spid="14340" grpId="1" animBg="1"/>
      <p:bldP spid="14341" grpId="0"/>
      <p:bldP spid="14342" grpId="0"/>
      <p:bldP spid="14345" grpId="0" animBg="1"/>
      <p:bldP spid="1434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CREATED BY MAXINE CLARKE OBPS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1258888" y="1916113"/>
            <a:ext cx="60499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900113" y="765175"/>
            <a:ext cx="6624637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600" b="1">
                <a:solidFill>
                  <a:srgbClr val="663300"/>
                </a:solidFill>
                <a:latin typeface="Eras Demi ITC" pitchFamily="34" charset="0"/>
              </a:rPr>
              <a:t>THE WHOLE ARE CALLED THE NINE PARTS OF SPEECH, WHICH READING, WRITING &amp; SPEAKING TEACH.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9" dur="500" fill="hold"/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CREATED BY MAXINE CLARKE OBPS</a:t>
            </a:r>
          </a:p>
        </p:txBody>
      </p:sp>
      <p:sp>
        <p:nvSpPr>
          <p:cNvPr id="25604" name="WordArt 4"/>
          <p:cNvSpPr>
            <a:spLocks noChangeArrowheads="1" noChangeShapeType="1" noTextEdit="1"/>
          </p:cNvSpPr>
          <p:nvPr/>
        </p:nvSpPr>
        <p:spPr bwMode="auto">
          <a:xfrm>
            <a:off x="1042988" y="620713"/>
            <a:ext cx="2447925" cy="19494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en-US" sz="6000" b="1" kern="10">
                <a:ln w="9525">
                  <a:solidFill>
                    <a:srgbClr val="CC33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Eras Demi ITC"/>
              </a:rPr>
              <a:t>NOUNS</a:t>
            </a:r>
          </a:p>
        </p:txBody>
      </p:sp>
      <p:sp>
        <p:nvSpPr>
          <p:cNvPr id="25605" name="WordArt 5"/>
          <p:cNvSpPr>
            <a:spLocks noChangeArrowheads="1" noChangeShapeType="1" noTextEdit="1"/>
          </p:cNvSpPr>
          <p:nvPr/>
        </p:nvSpPr>
        <p:spPr bwMode="auto">
          <a:xfrm>
            <a:off x="3492500" y="549275"/>
            <a:ext cx="2447925" cy="19494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en-US" sz="6000" b="1" kern="10">
                <a:ln w="9525">
                  <a:solidFill>
                    <a:srgbClr val="CC33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Eras Demi ITC"/>
              </a:rPr>
              <a:t>ADJECTIVES</a:t>
            </a:r>
          </a:p>
        </p:txBody>
      </p:sp>
      <p:sp>
        <p:nvSpPr>
          <p:cNvPr id="25606" name="WordArt 6"/>
          <p:cNvSpPr>
            <a:spLocks noChangeArrowheads="1" noChangeShapeType="1" noTextEdit="1"/>
          </p:cNvSpPr>
          <p:nvPr/>
        </p:nvSpPr>
        <p:spPr bwMode="auto">
          <a:xfrm>
            <a:off x="6011863" y="549275"/>
            <a:ext cx="2447925" cy="19494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en-US" sz="6000" b="1" kern="10">
                <a:ln w="9525">
                  <a:solidFill>
                    <a:srgbClr val="CC33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Eras Demi ITC"/>
              </a:rPr>
              <a:t>PRONOUNS</a:t>
            </a:r>
          </a:p>
        </p:txBody>
      </p:sp>
      <p:sp>
        <p:nvSpPr>
          <p:cNvPr id="25607" name="WordArt 7"/>
          <p:cNvSpPr>
            <a:spLocks noChangeArrowheads="1" noChangeShapeType="1" noTextEdit="1"/>
          </p:cNvSpPr>
          <p:nvPr/>
        </p:nvSpPr>
        <p:spPr bwMode="auto">
          <a:xfrm>
            <a:off x="539750" y="2133600"/>
            <a:ext cx="2447925" cy="19494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en-US" sz="6000" b="1" kern="10">
                <a:ln w="9525">
                  <a:solidFill>
                    <a:srgbClr val="CC33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Eras Demi ITC"/>
              </a:rPr>
              <a:t>VERBS</a:t>
            </a:r>
          </a:p>
        </p:txBody>
      </p:sp>
      <p:sp>
        <p:nvSpPr>
          <p:cNvPr id="25608" name="WordArt 8"/>
          <p:cNvSpPr>
            <a:spLocks noChangeArrowheads="1" noChangeShapeType="1" noTextEdit="1"/>
          </p:cNvSpPr>
          <p:nvPr/>
        </p:nvSpPr>
        <p:spPr bwMode="auto">
          <a:xfrm>
            <a:off x="3419475" y="1989138"/>
            <a:ext cx="2447925" cy="19494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en-US" sz="6000" b="1" kern="10">
                <a:ln w="9525">
                  <a:solidFill>
                    <a:srgbClr val="CC33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Eras Demi ITC"/>
              </a:rPr>
              <a:t>ADVERBS</a:t>
            </a:r>
          </a:p>
        </p:txBody>
      </p:sp>
      <p:sp>
        <p:nvSpPr>
          <p:cNvPr id="25609" name="WordArt 9"/>
          <p:cNvSpPr>
            <a:spLocks noChangeArrowheads="1" noChangeShapeType="1" noTextEdit="1"/>
          </p:cNvSpPr>
          <p:nvPr/>
        </p:nvSpPr>
        <p:spPr bwMode="auto">
          <a:xfrm>
            <a:off x="5508625" y="2133600"/>
            <a:ext cx="3095625" cy="20891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SlantUp">
              <a:avLst>
                <a:gd name="adj" fmla="val 60181"/>
              </a:avLst>
            </a:prstTxWarp>
          </a:bodyPr>
          <a:lstStyle/>
          <a:p>
            <a:pPr algn="ctr"/>
            <a:r>
              <a:rPr lang="en-US" sz="6000" b="1" kern="10">
                <a:ln w="9525">
                  <a:solidFill>
                    <a:srgbClr val="CC33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Eras Demi ITC"/>
              </a:rPr>
              <a:t>CONJUNCTIONS</a:t>
            </a:r>
          </a:p>
        </p:txBody>
      </p:sp>
      <p:sp>
        <p:nvSpPr>
          <p:cNvPr id="25610" name="WordArt 10"/>
          <p:cNvSpPr>
            <a:spLocks noChangeArrowheads="1" noChangeShapeType="1" noTextEdit="1"/>
          </p:cNvSpPr>
          <p:nvPr/>
        </p:nvSpPr>
        <p:spPr bwMode="auto">
          <a:xfrm>
            <a:off x="1187450" y="4365625"/>
            <a:ext cx="2879725" cy="19494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en-US" sz="6000" b="1" kern="10">
                <a:ln w="9525">
                  <a:solidFill>
                    <a:srgbClr val="CC33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Eras Demi ITC"/>
              </a:rPr>
              <a:t>PREPOSITIONS</a:t>
            </a:r>
          </a:p>
        </p:txBody>
      </p:sp>
      <p:sp>
        <p:nvSpPr>
          <p:cNvPr id="25611" name="WordArt 11"/>
          <p:cNvSpPr>
            <a:spLocks noChangeArrowheads="1" noChangeShapeType="1" noTextEdit="1"/>
          </p:cNvSpPr>
          <p:nvPr/>
        </p:nvSpPr>
        <p:spPr bwMode="auto">
          <a:xfrm>
            <a:off x="4067175" y="4437063"/>
            <a:ext cx="2447925" cy="19494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en-US" sz="6000" b="1" kern="10">
                <a:ln w="9525">
                  <a:solidFill>
                    <a:srgbClr val="CC33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Eras Demi ITC"/>
              </a:rPr>
              <a:t>INTERJECTIONS</a:t>
            </a:r>
          </a:p>
        </p:txBody>
      </p:sp>
      <p:sp>
        <p:nvSpPr>
          <p:cNvPr id="25612" name="WordArt 12"/>
          <p:cNvSpPr>
            <a:spLocks noChangeArrowheads="1" noChangeShapeType="1" noTextEdit="1"/>
          </p:cNvSpPr>
          <p:nvPr/>
        </p:nvSpPr>
        <p:spPr bwMode="auto">
          <a:xfrm>
            <a:off x="539750" y="3500438"/>
            <a:ext cx="2447925" cy="19494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en-US" sz="6000" b="1" kern="10">
                <a:ln w="9525">
                  <a:solidFill>
                    <a:srgbClr val="CC33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Eras Demi ITC"/>
              </a:rPr>
              <a:t>ARTICLES</a:t>
            </a:r>
          </a:p>
        </p:txBody>
      </p:sp>
      <p:sp>
        <p:nvSpPr>
          <p:cNvPr id="25613" name="WordArt 13"/>
          <p:cNvSpPr>
            <a:spLocks noChangeArrowheads="1" noChangeShapeType="1" noTextEdit="1"/>
          </p:cNvSpPr>
          <p:nvPr/>
        </p:nvSpPr>
        <p:spPr bwMode="auto">
          <a:xfrm>
            <a:off x="4356100" y="3644900"/>
            <a:ext cx="863600" cy="11461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8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3300"/>
                </a:solidFill>
                <a:latin typeface="Arial Black"/>
              </a:rPr>
              <a:t>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7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250" autoRev="1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3" dur="250" autoRev="1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4" dur="250" autoRev="1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250" autoRev="1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2" presetID="27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3" dur="250" autoRev="1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4" dur="250" autoRev="1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5" dur="250" autoRev="1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" dur="250" autoRev="1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3" presetID="27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4" dur="250" autoRev="1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65" dur="250" autoRev="1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6" dur="250" autoRev="1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7" dur="250" autoRev="1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4" presetID="27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5" dur="250" autoRev="1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86" dur="250" autoRev="1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7" dur="250" autoRev="1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8" dur="250" autoRev="1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5" presetID="27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6" dur="250" autoRev="1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07" dur="250" autoRev="1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08" dur="250" autoRev="1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9" dur="250" autoRev="1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26" presetID="27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7" dur="250" autoRev="1" fill="hold"/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28" dur="250" autoRev="1" fill="hold"/>
                                        <p:tgtEl>
                                          <p:spTgt spid="256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29" dur="250" autoRev="1" fill="hold"/>
                                        <p:tgtEl>
                                          <p:spTgt spid="256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0" dur="250" autoRev="1" fill="hold"/>
                                        <p:tgtEl>
                                          <p:spTgt spid="2560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47" presetID="27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8" dur="250" autoRev="1" fill="hold"/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49" dur="250" autoRev="1" fill="hold"/>
                                        <p:tgtEl>
                                          <p:spTgt spid="256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50" dur="250" autoRev="1" fill="hold"/>
                                        <p:tgtEl>
                                          <p:spTgt spid="256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1" dur="250" autoRev="1" fill="hold"/>
                                        <p:tgtEl>
                                          <p:spTgt spid="256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68" presetID="27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9" dur="250" autoRev="1" fill="hold"/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70" dur="250" autoRev="1" fill="hold"/>
                                        <p:tgtEl>
                                          <p:spTgt spid="256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71" dur="250" autoRev="1" fill="hold"/>
                                        <p:tgtEl>
                                          <p:spTgt spid="256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2" dur="250" autoRev="1" fill="hold"/>
                                        <p:tgtEl>
                                          <p:spTgt spid="256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89" presetID="27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0" dur="250" autoRev="1" fill="hold"/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91" dur="250" autoRev="1" fill="hold"/>
                                        <p:tgtEl>
                                          <p:spTgt spid="256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92" dur="250" autoRev="1" fill="hold"/>
                                        <p:tgtEl>
                                          <p:spTgt spid="256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3" dur="250" autoRev="1" fill="hold"/>
                                        <p:tgtEl>
                                          <p:spTgt spid="256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4" grpId="0" animBg="1"/>
      <p:bldP spid="25604" grpId="1" animBg="1"/>
      <p:bldP spid="25605" grpId="0" animBg="1"/>
      <p:bldP spid="25605" grpId="1" animBg="1"/>
      <p:bldP spid="25606" grpId="0" animBg="1"/>
      <p:bldP spid="25606" grpId="1" animBg="1"/>
      <p:bldP spid="25607" grpId="0" animBg="1"/>
      <p:bldP spid="25607" grpId="1" animBg="1"/>
      <p:bldP spid="25608" grpId="0" animBg="1"/>
      <p:bldP spid="25608" grpId="1" animBg="1"/>
      <p:bldP spid="25609" grpId="0" animBg="1"/>
      <p:bldP spid="25609" grpId="1" animBg="1"/>
      <p:bldP spid="25610" grpId="0" animBg="1"/>
      <p:bldP spid="25610" grpId="1" animBg="1"/>
      <p:bldP spid="25611" grpId="0" animBg="1"/>
      <p:bldP spid="25611" grpId="1" animBg="1"/>
      <p:bldP spid="25612" grpId="0" animBg="1"/>
      <p:bldP spid="25612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CREATED BY MAXINE CLARKE OBPS</a:t>
            </a:r>
          </a:p>
        </p:txBody>
      </p:sp>
      <p:sp>
        <p:nvSpPr>
          <p:cNvPr id="16388" name="WordArt 4"/>
          <p:cNvSpPr>
            <a:spLocks noChangeArrowheads="1" noChangeShapeType="1" noTextEdit="1"/>
          </p:cNvSpPr>
          <p:nvPr/>
        </p:nvSpPr>
        <p:spPr bwMode="auto">
          <a:xfrm>
            <a:off x="1042988" y="620713"/>
            <a:ext cx="7129462" cy="11525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6000" b="1" kern="10">
                <a:ln w="9525">
                  <a:solidFill>
                    <a:srgbClr val="CC33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Eras Demi ITC"/>
              </a:rPr>
              <a:t>NOUN CHALLENGE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1042988" y="1989138"/>
            <a:ext cx="7345362" cy="155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 b="1">
                <a:solidFill>
                  <a:srgbClr val="663300"/>
                </a:solidFill>
                <a:latin typeface="Bradley Hand ITC" pitchFamily="66" charset="0"/>
              </a:rPr>
              <a:t>Remember, a noun is the name of anything as in school or garden, slide or swing.</a:t>
            </a: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1042988" y="3716338"/>
            <a:ext cx="554355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 b="1">
                <a:solidFill>
                  <a:srgbClr val="CC3300"/>
                </a:solidFill>
                <a:latin typeface="Bradley Hand ITC" pitchFamily="66" charset="0"/>
              </a:rPr>
              <a:t>Can you write one noun for each letter of the alphabet?</a:t>
            </a: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1187450" y="5013325"/>
            <a:ext cx="4968875" cy="119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chemeClr val="accent2"/>
                </a:solidFill>
                <a:latin typeface="Eras Demi ITC" pitchFamily="34" charset="0"/>
              </a:rPr>
              <a:t>e.g</a:t>
            </a:r>
          </a:p>
          <a:p>
            <a:pPr>
              <a:spcBef>
                <a:spcPct val="50000"/>
              </a:spcBef>
            </a:pPr>
            <a:r>
              <a:rPr lang="en-GB">
                <a:solidFill>
                  <a:schemeClr val="accent2"/>
                </a:solidFill>
                <a:latin typeface="Eras Demi ITC" pitchFamily="34" charset="0"/>
              </a:rPr>
              <a:t>A=apple</a:t>
            </a:r>
          </a:p>
          <a:p>
            <a:pPr>
              <a:spcBef>
                <a:spcPct val="50000"/>
              </a:spcBef>
            </a:pPr>
            <a:r>
              <a:rPr lang="en-GB">
                <a:solidFill>
                  <a:schemeClr val="accent2"/>
                </a:solidFill>
                <a:latin typeface="Eras Demi ITC" pitchFamily="34" charset="0"/>
              </a:rPr>
              <a:t>Z=zebra</a:t>
            </a:r>
          </a:p>
        </p:txBody>
      </p:sp>
      <p:pic>
        <p:nvPicPr>
          <p:cNvPr id="16392" name="Picture 8" descr="MMj02362440000[1]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675" y="5516563"/>
            <a:ext cx="503238" cy="469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93" name="Picture 9" descr="MMj02832980000[1]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7900" y="5516563"/>
            <a:ext cx="549275" cy="549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394" name="Line 10"/>
          <p:cNvSpPr>
            <a:spLocks noChangeShapeType="1"/>
          </p:cNvSpPr>
          <p:nvPr/>
        </p:nvSpPr>
        <p:spPr bwMode="auto">
          <a:xfrm>
            <a:off x="3708400" y="5805488"/>
            <a:ext cx="8636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7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250" autoRev="1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3" dur="250" autoRev="1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4" dur="250" autoRev="1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250" autoRev="1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 animBg="1"/>
      <p:bldP spid="16388" grpId="1" animBg="1"/>
      <p:bldP spid="16389" grpId="0"/>
      <p:bldP spid="16390" grpId="0"/>
      <p:bldP spid="16391" grpId="0"/>
      <p:bldP spid="1639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CREATED BY MAXINE CLARKE OBPS</a:t>
            </a:r>
          </a:p>
        </p:txBody>
      </p:sp>
      <p:sp>
        <p:nvSpPr>
          <p:cNvPr id="17412" name="WordArt 4"/>
          <p:cNvSpPr>
            <a:spLocks noChangeArrowheads="1" noChangeShapeType="1" noTextEdit="1"/>
          </p:cNvSpPr>
          <p:nvPr/>
        </p:nvSpPr>
        <p:spPr bwMode="auto">
          <a:xfrm>
            <a:off x="1042988" y="620713"/>
            <a:ext cx="7129462" cy="11525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6000" b="1" kern="10">
                <a:ln w="9525">
                  <a:solidFill>
                    <a:srgbClr val="CC33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Eras Demi ITC"/>
              </a:rPr>
              <a:t>ADJECTIVE  CHALLENGE</a:t>
            </a: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971550" y="1989138"/>
            <a:ext cx="7488238" cy="155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 b="1">
                <a:solidFill>
                  <a:srgbClr val="663300"/>
                </a:solidFill>
                <a:latin typeface="Bradley Hand ITC" pitchFamily="66" charset="0"/>
              </a:rPr>
              <a:t>Remember, an adjective describes the kind of noun. Can you write a suitable one to go with each of these?</a:t>
            </a: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3059113" y="3644900"/>
            <a:ext cx="5400675" cy="243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rgbClr val="CC3300"/>
                </a:solidFill>
                <a:latin typeface="Eras Demi ITC" pitchFamily="34" charset="0"/>
              </a:rPr>
              <a:t>grass 	princess</a:t>
            </a:r>
          </a:p>
          <a:p>
            <a:pPr>
              <a:spcBef>
                <a:spcPct val="50000"/>
              </a:spcBef>
            </a:pPr>
            <a:r>
              <a:rPr lang="en-GB">
                <a:solidFill>
                  <a:srgbClr val="CC3300"/>
                </a:solidFill>
                <a:latin typeface="Eras Demi ITC" pitchFamily="34" charset="0"/>
              </a:rPr>
              <a:t>dog 	river</a:t>
            </a:r>
          </a:p>
          <a:p>
            <a:pPr>
              <a:spcBef>
                <a:spcPct val="50000"/>
              </a:spcBef>
            </a:pPr>
            <a:r>
              <a:rPr lang="en-GB">
                <a:solidFill>
                  <a:srgbClr val="CC3300"/>
                </a:solidFill>
                <a:latin typeface="Eras Demi ITC" pitchFamily="34" charset="0"/>
              </a:rPr>
              <a:t>witch 	lemonade</a:t>
            </a:r>
          </a:p>
          <a:p>
            <a:pPr>
              <a:spcBef>
                <a:spcPct val="50000"/>
              </a:spcBef>
            </a:pPr>
            <a:r>
              <a:rPr lang="en-GB">
                <a:solidFill>
                  <a:srgbClr val="CC3300"/>
                </a:solidFill>
                <a:latin typeface="Eras Demi ITC" pitchFamily="34" charset="0"/>
              </a:rPr>
              <a:t>worm 	fire</a:t>
            </a:r>
          </a:p>
          <a:p>
            <a:pPr>
              <a:spcBef>
                <a:spcPct val="50000"/>
              </a:spcBef>
            </a:pPr>
            <a:r>
              <a:rPr lang="en-GB">
                <a:solidFill>
                  <a:srgbClr val="CC3300"/>
                </a:solidFill>
                <a:latin typeface="Eras Demi ITC" pitchFamily="34" charset="0"/>
              </a:rPr>
              <a:t>tree 	giant</a:t>
            </a:r>
          </a:p>
          <a:p>
            <a:pPr>
              <a:spcBef>
                <a:spcPct val="50000"/>
              </a:spcBef>
            </a:pPr>
            <a:r>
              <a:rPr lang="en-GB">
                <a:solidFill>
                  <a:srgbClr val="CC3300"/>
                </a:solidFill>
                <a:latin typeface="Eras Demi ITC" pitchFamily="34" charset="0"/>
              </a:rPr>
              <a:t>door 	soldier</a:t>
            </a:r>
          </a:p>
        </p:txBody>
      </p:sp>
      <p:pic>
        <p:nvPicPr>
          <p:cNvPr id="17415" name="Picture 7" descr="MMAG00300_0000[1]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3500438"/>
            <a:ext cx="935038" cy="207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16" name="Picture 8" descr="MMAG00300_0000[1]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508625" y="3500438"/>
            <a:ext cx="935038" cy="207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7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250" autoRev="1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3" dur="250" autoRev="1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4" dur="250" autoRev="1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250" autoRev="1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5520"/>
                            </p:stCondLst>
                            <p:childTnLst>
                              <p:par>
                                <p:cTn id="39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3" dur="10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8" dur="10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 animBg="1"/>
      <p:bldP spid="17412" grpId="1" animBg="1"/>
      <p:bldP spid="17413" grpId="0"/>
      <p:bldP spid="1741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CREATED BY MAXINE CLARKE OBPS</a:t>
            </a:r>
          </a:p>
        </p:txBody>
      </p:sp>
      <p:sp>
        <p:nvSpPr>
          <p:cNvPr id="18436" name="WordArt 4"/>
          <p:cNvSpPr>
            <a:spLocks noChangeArrowheads="1" noChangeShapeType="1" noTextEdit="1"/>
          </p:cNvSpPr>
          <p:nvPr/>
        </p:nvSpPr>
        <p:spPr bwMode="auto">
          <a:xfrm>
            <a:off x="1042988" y="620713"/>
            <a:ext cx="7129462" cy="11525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6000" b="1" kern="10">
                <a:ln w="9525">
                  <a:solidFill>
                    <a:srgbClr val="CC33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Eras Demi ITC"/>
              </a:rPr>
              <a:t>PRONOUN  CHALLENGE</a:t>
            </a: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1042988" y="1916113"/>
            <a:ext cx="7416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 b="1">
                <a:solidFill>
                  <a:srgbClr val="663300"/>
                </a:solidFill>
                <a:latin typeface="Bradley Hand ITC" pitchFamily="66" charset="0"/>
              </a:rPr>
              <a:t>Remember, instead of nouns the pronouns fit as in he and you and they and it.</a:t>
            </a: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971550" y="2997200"/>
            <a:ext cx="6192838" cy="204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 b="1">
                <a:solidFill>
                  <a:schemeClr val="accent2"/>
                </a:solidFill>
                <a:latin typeface="Bradley Hand ITC" pitchFamily="66" charset="0"/>
              </a:rPr>
              <a:t>Here are some more pronouns. Can you write some interesting sentences using one or more of them?</a:t>
            </a:r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1116013" y="5157788"/>
            <a:ext cx="5545137" cy="1004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400">
                <a:solidFill>
                  <a:srgbClr val="CC3300"/>
                </a:solidFill>
                <a:latin typeface="Eras Demi ITC" pitchFamily="34" charset="0"/>
              </a:rPr>
              <a:t>she    him    we    them    I    me   </a:t>
            </a:r>
          </a:p>
          <a:p>
            <a:pPr algn="ctr">
              <a:spcBef>
                <a:spcPct val="50000"/>
              </a:spcBef>
            </a:pPr>
            <a:r>
              <a:rPr lang="en-GB" sz="2400">
                <a:solidFill>
                  <a:srgbClr val="CC3300"/>
                </a:solidFill>
                <a:latin typeface="Eras Demi ITC" pitchFamily="34" charset="0"/>
              </a:rPr>
              <a:t> us    ours    yours    mine    theirs</a:t>
            </a:r>
          </a:p>
        </p:txBody>
      </p:sp>
      <p:pic>
        <p:nvPicPr>
          <p:cNvPr id="18440" name="Picture 8" descr="MMAG00218_0000[1]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5300663"/>
            <a:ext cx="720725" cy="552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7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250" autoRev="1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3" dur="250" autoRev="1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4" dur="250" autoRev="1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250" autoRev="1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3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8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8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18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9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80"/>
                                        <p:tgtEl>
                                          <p:spTgt spid="184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80"/>
                                        <p:tgtEl>
                                          <p:spTgt spid="184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80"/>
                                        <p:tgtEl>
                                          <p:spTgt spid="184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4640"/>
                            </p:stCondLst>
                            <p:childTnLst>
                              <p:par>
                                <p:cTn id="4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184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184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184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4" dur="10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 animBg="1"/>
      <p:bldP spid="18436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CREATED BY MAXINE CLARKE OBPS</a:t>
            </a:r>
          </a:p>
        </p:txBody>
      </p:sp>
      <p:sp>
        <p:nvSpPr>
          <p:cNvPr id="19460" name="WordArt 4"/>
          <p:cNvSpPr>
            <a:spLocks noChangeArrowheads="1" noChangeShapeType="1" noTextEdit="1"/>
          </p:cNvSpPr>
          <p:nvPr/>
        </p:nvSpPr>
        <p:spPr bwMode="auto">
          <a:xfrm>
            <a:off x="1042988" y="620713"/>
            <a:ext cx="7129462" cy="11525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6000" b="1" kern="10">
                <a:ln w="9525">
                  <a:solidFill>
                    <a:srgbClr val="CC33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Eras Demi ITC"/>
              </a:rPr>
              <a:t>VERB CHALLENGE</a:t>
            </a: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1042988" y="2133600"/>
            <a:ext cx="64103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1042988" y="2060575"/>
            <a:ext cx="7416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 b="1">
                <a:solidFill>
                  <a:srgbClr val="663300"/>
                </a:solidFill>
                <a:latin typeface="Bradley Hand ITC" pitchFamily="66" charset="0"/>
              </a:rPr>
              <a:t>Remember, verbs tell of something being done; to read or write, sing, jump or run.</a:t>
            </a:r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1042988" y="3141663"/>
            <a:ext cx="5761037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 b="1">
                <a:solidFill>
                  <a:schemeClr val="accent2"/>
                </a:solidFill>
                <a:latin typeface="Bradley Hand ITC" pitchFamily="66" charset="0"/>
              </a:rPr>
              <a:t>How many verbs can you find beginning with these 12 letters?</a:t>
            </a:r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1258888" y="4508500"/>
            <a:ext cx="52578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3200">
                <a:solidFill>
                  <a:srgbClr val="CC3300"/>
                </a:solidFill>
                <a:latin typeface="Eras Demi ITC" pitchFamily="34" charset="0"/>
              </a:rPr>
              <a:t>a    b    d    f    h    j</a:t>
            </a:r>
          </a:p>
          <a:p>
            <a:pPr algn="ctr">
              <a:spcBef>
                <a:spcPct val="50000"/>
              </a:spcBef>
            </a:pPr>
            <a:r>
              <a:rPr lang="en-GB" sz="3200">
                <a:solidFill>
                  <a:srgbClr val="CC3300"/>
                </a:solidFill>
                <a:latin typeface="Eras Demi ITC" pitchFamily="34" charset="0"/>
              </a:rPr>
              <a:t>l    m    p    r    t    w</a:t>
            </a:r>
          </a:p>
        </p:txBody>
      </p:sp>
      <p:pic>
        <p:nvPicPr>
          <p:cNvPr id="19465" name="Picture 9" descr="MMj02838670000[1]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4724400"/>
            <a:ext cx="809625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466" name="Picture 10" descr="MMj02838670000[1]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900113" y="4797425"/>
            <a:ext cx="809625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7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250" autoRev="1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3" dur="250" autoRev="1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4" dur="250" autoRev="1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250" autoRev="1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9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9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19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80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80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80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4520"/>
                            </p:stCondLst>
                            <p:childTnLst>
                              <p:par>
                                <p:cTn id="4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94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94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9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9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 animBg="1"/>
      <p:bldP spid="19460" grpId="1" animBg="1"/>
      <p:bldP spid="19463" grpId="0"/>
      <p:bldP spid="1946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CREATED BY MAXINE CLARKE OBPS</a:t>
            </a:r>
          </a:p>
        </p:txBody>
      </p:sp>
      <p:sp>
        <p:nvSpPr>
          <p:cNvPr id="20484" name="WordArt 4"/>
          <p:cNvSpPr>
            <a:spLocks noChangeArrowheads="1" noChangeShapeType="1" noTextEdit="1"/>
          </p:cNvSpPr>
          <p:nvPr/>
        </p:nvSpPr>
        <p:spPr bwMode="auto">
          <a:xfrm>
            <a:off x="1042988" y="620713"/>
            <a:ext cx="7129462" cy="11525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6000" b="1" kern="10">
                <a:ln w="9525">
                  <a:solidFill>
                    <a:srgbClr val="CC33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Eras Demi ITC"/>
              </a:rPr>
              <a:t>ADVERB CHALLENGE</a:t>
            </a: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1042988" y="1844675"/>
            <a:ext cx="7489825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 b="1">
                <a:solidFill>
                  <a:srgbClr val="663300"/>
                </a:solidFill>
                <a:latin typeface="Bradley Hand ITC" pitchFamily="66" charset="0"/>
              </a:rPr>
              <a:t>Remember, how when and where the adverbs tell, as in slowly still, or now or well</a:t>
            </a:r>
            <a:r>
              <a:rPr lang="en-GB"/>
              <a:t>.</a:t>
            </a: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1042988" y="3357563"/>
            <a:ext cx="5834062" cy="155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 b="1">
                <a:solidFill>
                  <a:schemeClr val="accent2"/>
                </a:solidFill>
                <a:latin typeface="Bradley Hand ITC" pitchFamily="66" charset="0"/>
              </a:rPr>
              <a:t>Here are some more adverbs. Can you write an funny sentence including each of them?</a:t>
            </a: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1042988" y="5157788"/>
            <a:ext cx="5616575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000">
                <a:solidFill>
                  <a:srgbClr val="CC3300"/>
                </a:solidFill>
                <a:latin typeface="Eras Demi ITC" pitchFamily="34" charset="0"/>
              </a:rPr>
              <a:t>quickly  fiercely  clearly  soon  </a:t>
            </a:r>
          </a:p>
          <a:p>
            <a:pPr algn="ctr">
              <a:spcBef>
                <a:spcPct val="50000"/>
              </a:spcBef>
            </a:pPr>
            <a:r>
              <a:rPr lang="en-GB" sz="2000">
                <a:solidFill>
                  <a:srgbClr val="CC3300"/>
                </a:solidFill>
                <a:latin typeface="Eras Demi ITC" pitchFamily="34" charset="0"/>
              </a:rPr>
              <a:t>here  yesterday  tomorrow  everywhere</a:t>
            </a:r>
          </a:p>
        </p:txBody>
      </p:sp>
      <p:pic>
        <p:nvPicPr>
          <p:cNvPr id="20488" name="Picture 8" descr="MMAG00406_0000[1]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7050" y="2708275"/>
            <a:ext cx="1392238" cy="1149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89" name="Picture 9" descr="MMj02827510000[1]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23850" y="4941888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7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250" autoRev="1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3" dur="250" autoRev="1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4" dur="250" autoRev="1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250" autoRev="1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80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80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80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6320"/>
                            </p:stCondLst>
                            <p:childTnLst>
                              <p:par>
                                <p:cTn id="4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20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 animBg="1"/>
      <p:bldP spid="20484" grpId="1" animBg="1"/>
      <p:bldP spid="20485" grpId="0"/>
      <p:bldP spid="20486" grpId="0"/>
      <p:bldP spid="2048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CREATED BY MAXINE CLARKE OBPS</a:t>
            </a:r>
          </a:p>
        </p:txBody>
      </p:sp>
      <p:sp>
        <p:nvSpPr>
          <p:cNvPr id="21508" name="WordArt 4"/>
          <p:cNvSpPr>
            <a:spLocks noChangeArrowheads="1" noChangeShapeType="1" noTextEdit="1"/>
          </p:cNvSpPr>
          <p:nvPr/>
        </p:nvSpPr>
        <p:spPr bwMode="auto">
          <a:xfrm>
            <a:off x="1042988" y="620713"/>
            <a:ext cx="7129462" cy="11525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6000" b="1" kern="10">
                <a:ln w="9525">
                  <a:solidFill>
                    <a:srgbClr val="CC33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Eras Demi ITC"/>
              </a:rPr>
              <a:t>CONJUNCTION  CHALLENGE</a:t>
            </a: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971550" y="1844675"/>
            <a:ext cx="7488238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 b="1">
                <a:solidFill>
                  <a:srgbClr val="663300"/>
                </a:solidFill>
                <a:latin typeface="Bradley Hand ITC" pitchFamily="66" charset="0"/>
              </a:rPr>
              <a:t>Remember, conjunctions join the words together as in men and women or wind and weather.</a:t>
            </a:r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971550" y="3357563"/>
            <a:ext cx="6048375" cy="155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 b="1">
                <a:solidFill>
                  <a:schemeClr val="accent2"/>
                </a:solidFill>
                <a:latin typeface="Bradley Hand ITC" pitchFamily="66" charset="0"/>
              </a:rPr>
              <a:t>Here are some more conjunctions. Can you write an interesting sentence including each of them?</a:t>
            </a:r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1042988" y="5013325"/>
            <a:ext cx="5616575" cy="116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800" b="1">
                <a:solidFill>
                  <a:srgbClr val="CC3300"/>
                </a:solidFill>
                <a:latin typeface="Eras Demi ITC" pitchFamily="34" charset="0"/>
              </a:rPr>
              <a:t>if  because  while</a:t>
            </a:r>
          </a:p>
          <a:p>
            <a:pPr algn="ctr">
              <a:spcBef>
                <a:spcPct val="50000"/>
              </a:spcBef>
            </a:pPr>
            <a:r>
              <a:rPr lang="en-GB" sz="2800" b="1">
                <a:solidFill>
                  <a:srgbClr val="CC3300"/>
                </a:solidFill>
                <a:latin typeface="Eras Demi ITC" pitchFamily="34" charset="0"/>
              </a:rPr>
              <a:t>but  when  although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7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250" autoRev="1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3" dur="250" autoRev="1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4" dur="250" autoRev="1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250" autoRev="1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9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80"/>
                                        <p:tgtEl>
                                          <p:spTgt spid="215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80"/>
                                        <p:tgtEl>
                                          <p:spTgt spid="215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80"/>
                                        <p:tgtEl>
                                          <p:spTgt spid="215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4600"/>
                            </p:stCondLst>
                            <p:childTnLst>
                              <p:par>
                                <p:cTn id="4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215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215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215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 animBg="1"/>
      <p:bldP spid="21508" grpId="1" animBg="1"/>
      <p:bldP spid="21509" grpId="0"/>
      <p:bldP spid="2151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CREATED BY MAXINE CLARKE OBPS</a:t>
            </a:r>
          </a:p>
        </p:txBody>
      </p:sp>
      <p:sp>
        <p:nvSpPr>
          <p:cNvPr id="22532" name="WordArt 4"/>
          <p:cNvSpPr>
            <a:spLocks noChangeArrowheads="1" noChangeShapeType="1" noTextEdit="1"/>
          </p:cNvSpPr>
          <p:nvPr/>
        </p:nvSpPr>
        <p:spPr bwMode="auto">
          <a:xfrm>
            <a:off x="1042988" y="620713"/>
            <a:ext cx="7129462" cy="11525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6000" b="1" kern="10">
                <a:ln w="9525">
                  <a:solidFill>
                    <a:srgbClr val="CC33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Eras Demi ITC"/>
              </a:rPr>
              <a:t>PREPOSITION  CHALLENGE</a:t>
            </a: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1042988" y="1916113"/>
            <a:ext cx="7273925" cy="155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 b="1">
                <a:solidFill>
                  <a:srgbClr val="663300"/>
                </a:solidFill>
                <a:latin typeface="Bradley Hand ITC" pitchFamily="66" charset="0"/>
              </a:rPr>
              <a:t>Remember, the preposition comes before the noun, as in through a window or under the crown.</a:t>
            </a:r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1042988" y="3429000"/>
            <a:ext cx="5761037" cy="204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 b="1">
                <a:solidFill>
                  <a:schemeClr val="accent2"/>
                </a:solidFill>
                <a:latin typeface="Bradley Hand ITC" pitchFamily="66" charset="0"/>
              </a:rPr>
              <a:t>Here are some more prepositions. Can you write an amusing sentence including each of them?</a:t>
            </a:r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1187450" y="5445125"/>
            <a:ext cx="5472113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000">
                <a:solidFill>
                  <a:srgbClr val="CC3300"/>
                </a:solidFill>
                <a:latin typeface="Eras Demi ITC" pitchFamily="34" charset="0"/>
              </a:rPr>
              <a:t>on   by   between   under</a:t>
            </a:r>
          </a:p>
          <a:p>
            <a:pPr algn="ctr">
              <a:spcBef>
                <a:spcPct val="50000"/>
              </a:spcBef>
            </a:pPr>
            <a:r>
              <a:rPr lang="en-GB" sz="2000">
                <a:solidFill>
                  <a:srgbClr val="CC3300"/>
                </a:solidFill>
                <a:latin typeface="Eras Demi ITC" pitchFamily="34" charset="0"/>
              </a:rPr>
              <a:t>for   at   with   to</a:t>
            </a:r>
          </a:p>
        </p:txBody>
      </p:sp>
      <p:pic>
        <p:nvPicPr>
          <p:cNvPr id="22536" name="Picture 8" descr="MMj02827510000[1]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331913" y="5445125"/>
            <a:ext cx="858837" cy="858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537" name="Picture 9" descr="MMj02827510000[1]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525" y="5445125"/>
            <a:ext cx="858838" cy="858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7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250" autoRev="1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3" dur="250" autoRev="1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4" dur="250" autoRev="1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250" autoRev="1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80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80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80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120"/>
                            </p:stCondLst>
                            <p:childTnLst>
                              <p:par>
                                <p:cTn id="4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22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6120"/>
                            </p:stCondLst>
                            <p:childTnLst>
                              <p:par>
                                <p:cTn id="5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5" dur="1000"/>
                                        <p:tgtEl>
                                          <p:spTgt spid="22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2" grpId="0" animBg="1"/>
      <p:bldP spid="22532" grpId="1" animBg="1"/>
      <p:bldP spid="22533" grpId="0"/>
      <p:bldP spid="22534" grpId="0"/>
      <p:bldP spid="2253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CREATED BY MAXINE CLARKE OBPS</a:t>
            </a:r>
          </a:p>
        </p:txBody>
      </p:sp>
      <p:sp>
        <p:nvSpPr>
          <p:cNvPr id="6148" name="WordArt 4"/>
          <p:cNvSpPr>
            <a:spLocks noChangeArrowheads="1" noChangeShapeType="1" noTextEdit="1"/>
          </p:cNvSpPr>
          <p:nvPr/>
        </p:nvSpPr>
        <p:spPr bwMode="auto">
          <a:xfrm>
            <a:off x="1042988" y="620713"/>
            <a:ext cx="2447925" cy="19494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en-US" sz="6000" b="1" kern="10">
                <a:ln w="9525">
                  <a:solidFill>
                    <a:srgbClr val="CC33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Eras Demi ITC"/>
              </a:rPr>
              <a:t>NOUN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3924300" y="1125538"/>
            <a:ext cx="4535488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000" b="1">
                <a:solidFill>
                  <a:srgbClr val="663300"/>
                </a:solidFill>
                <a:latin typeface="Bradley Hand ITC" pitchFamily="66" charset="0"/>
              </a:rPr>
              <a:t>A </a:t>
            </a:r>
            <a:r>
              <a:rPr lang="en-GB" sz="4000" b="1">
                <a:solidFill>
                  <a:srgbClr val="CC3300"/>
                </a:solidFill>
                <a:latin typeface="Bradley Hand ITC" pitchFamily="66" charset="0"/>
              </a:rPr>
              <a:t>noun</a:t>
            </a:r>
            <a:r>
              <a:rPr lang="en-GB" sz="4000" b="1">
                <a:solidFill>
                  <a:srgbClr val="663300"/>
                </a:solidFill>
                <a:latin typeface="Bradley Hand ITC" pitchFamily="66" charset="0"/>
              </a:rPr>
              <a:t>’s the name of anything…</a:t>
            </a: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1403350" y="2708275"/>
            <a:ext cx="6192838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000" b="1">
                <a:solidFill>
                  <a:srgbClr val="663300"/>
                </a:solidFill>
                <a:latin typeface="Bradley Hand ITC" pitchFamily="66" charset="0"/>
              </a:rPr>
              <a:t>…as in </a:t>
            </a:r>
            <a:r>
              <a:rPr lang="en-GB" sz="4000" b="1">
                <a:solidFill>
                  <a:srgbClr val="CC3300"/>
                </a:solidFill>
                <a:latin typeface="Bradley Hand ITC" pitchFamily="66" charset="0"/>
              </a:rPr>
              <a:t>school</a:t>
            </a:r>
            <a:r>
              <a:rPr lang="en-GB" sz="4000" b="1">
                <a:solidFill>
                  <a:srgbClr val="663300"/>
                </a:solidFill>
                <a:latin typeface="Bradley Hand ITC" pitchFamily="66" charset="0"/>
              </a:rPr>
              <a:t> or </a:t>
            </a:r>
            <a:r>
              <a:rPr lang="en-GB" sz="4000" b="1">
                <a:solidFill>
                  <a:srgbClr val="CC3300"/>
                </a:solidFill>
                <a:latin typeface="Bradley Hand ITC" pitchFamily="66" charset="0"/>
              </a:rPr>
              <a:t>garden</a:t>
            </a:r>
            <a:r>
              <a:rPr lang="en-GB" sz="4000" b="1">
                <a:solidFill>
                  <a:srgbClr val="663300"/>
                </a:solidFill>
                <a:latin typeface="Bradley Hand ITC" pitchFamily="66" charset="0"/>
              </a:rPr>
              <a:t>, </a:t>
            </a:r>
            <a:r>
              <a:rPr lang="en-GB" sz="4000" b="1">
                <a:solidFill>
                  <a:srgbClr val="CC3300"/>
                </a:solidFill>
                <a:latin typeface="Bradley Hand ITC" pitchFamily="66" charset="0"/>
              </a:rPr>
              <a:t>slide</a:t>
            </a:r>
            <a:r>
              <a:rPr lang="en-GB" sz="4000" b="1">
                <a:solidFill>
                  <a:srgbClr val="663300"/>
                </a:solidFill>
                <a:latin typeface="Bradley Hand ITC" pitchFamily="66" charset="0"/>
              </a:rPr>
              <a:t> or </a:t>
            </a:r>
            <a:r>
              <a:rPr lang="en-GB" sz="4000" b="1">
                <a:solidFill>
                  <a:srgbClr val="CC3300"/>
                </a:solidFill>
                <a:latin typeface="Bradley Hand ITC" pitchFamily="66" charset="0"/>
              </a:rPr>
              <a:t>swing</a:t>
            </a:r>
            <a:r>
              <a:rPr lang="en-GB" sz="4000" b="1">
                <a:solidFill>
                  <a:srgbClr val="663300"/>
                </a:solidFill>
                <a:latin typeface="Bradley Hand ITC" pitchFamily="66" charset="0"/>
              </a:rPr>
              <a:t>.</a:t>
            </a:r>
          </a:p>
        </p:txBody>
      </p:sp>
      <p:pic>
        <p:nvPicPr>
          <p:cNvPr id="6151" name="Picture 7" descr="MMj03181230000[1]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4508500"/>
            <a:ext cx="1512888" cy="1038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3" name="Picture 9" descr="MMj02867210000[1]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0338" y="4941888"/>
            <a:ext cx="1512887" cy="1116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4" name="Picture 10" descr="MMj02836720000[1]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563" y="4365625"/>
            <a:ext cx="712787" cy="116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5" name="Picture 11" descr="MMj02836770000[1]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4941888"/>
            <a:ext cx="1873250" cy="12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7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250" autoRev="1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3" dur="250" autoRev="1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4" dur="250" autoRev="1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250" autoRev="1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animBg="1"/>
      <p:bldP spid="6148" grpId="1" animBg="1"/>
      <p:bldP spid="6149" grpId="0"/>
      <p:bldP spid="615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CREATED BY MAXINE CLARKE OBPS</a:t>
            </a:r>
          </a:p>
        </p:txBody>
      </p:sp>
      <p:sp>
        <p:nvSpPr>
          <p:cNvPr id="23556" name="WordArt 4"/>
          <p:cNvSpPr>
            <a:spLocks noChangeArrowheads="1" noChangeShapeType="1" noTextEdit="1"/>
          </p:cNvSpPr>
          <p:nvPr/>
        </p:nvSpPr>
        <p:spPr bwMode="auto">
          <a:xfrm>
            <a:off x="1042988" y="620713"/>
            <a:ext cx="7129462" cy="11525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6000" b="1" kern="10">
                <a:ln w="9525">
                  <a:solidFill>
                    <a:srgbClr val="CC33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Eras Demi ITC"/>
              </a:rPr>
              <a:t>INTERJECTION CHALLENGE</a:t>
            </a: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971550" y="1773238"/>
            <a:ext cx="72009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 b="1">
                <a:solidFill>
                  <a:srgbClr val="663300"/>
                </a:solidFill>
                <a:latin typeface="Bradley Hand ITC" pitchFamily="66" charset="0"/>
              </a:rPr>
              <a:t>Remember, an interjection shows surprise as in “Oh how stupid” or “Ah, how wise”.</a:t>
            </a:r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1042988" y="2852738"/>
            <a:ext cx="5616575" cy="3471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b="1">
                <a:solidFill>
                  <a:schemeClr val="accent2"/>
                </a:solidFill>
                <a:latin typeface="Bradley Hand ITC" pitchFamily="66" charset="0"/>
              </a:rPr>
              <a:t>Here are some more interjections.</a:t>
            </a:r>
            <a:r>
              <a:rPr lang="en-GB" sz="2000" b="1">
                <a:latin typeface="Bradley Hand ITC" pitchFamily="66" charset="0"/>
              </a:rPr>
              <a:t> </a:t>
            </a:r>
          </a:p>
          <a:p>
            <a:pPr algn="ctr">
              <a:spcBef>
                <a:spcPct val="50000"/>
              </a:spcBef>
            </a:pPr>
            <a:r>
              <a:rPr lang="en-GB" b="1">
                <a:solidFill>
                  <a:srgbClr val="CC3300"/>
                </a:solidFill>
                <a:latin typeface="Bradley Hand ITC" pitchFamily="66" charset="0"/>
              </a:rPr>
              <a:t>Eh   ugh   hey   oh   ah</a:t>
            </a:r>
          </a:p>
          <a:p>
            <a:pPr>
              <a:spcBef>
                <a:spcPct val="50000"/>
              </a:spcBef>
            </a:pPr>
            <a:r>
              <a:rPr lang="en-GB" sz="2000" b="1">
                <a:solidFill>
                  <a:schemeClr val="accent2"/>
                </a:solidFill>
                <a:latin typeface="Bradley Hand ITC" pitchFamily="66" charset="0"/>
              </a:rPr>
              <a:t>Can you put an one at the beginning of these sentences, (you can use some of your own if you can think of them too)?</a:t>
            </a:r>
          </a:p>
          <a:p>
            <a:pPr algn="ctr">
              <a:spcBef>
                <a:spcPct val="50000"/>
              </a:spcBef>
            </a:pPr>
            <a:r>
              <a:rPr lang="en-GB" sz="1400">
                <a:solidFill>
                  <a:srgbClr val="CC3300"/>
                </a:solidFill>
                <a:latin typeface="Eras Demi ITC" pitchFamily="34" charset="0"/>
              </a:rPr>
              <a:t>“______ speak up I can’t hear you!”</a:t>
            </a:r>
          </a:p>
          <a:p>
            <a:pPr algn="ctr">
              <a:spcBef>
                <a:spcPct val="50000"/>
              </a:spcBef>
            </a:pPr>
            <a:r>
              <a:rPr lang="en-GB" sz="1400">
                <a:solidFill>
                  <a:srgbClr val="CC3300"/>
                </a:solidFill>
                <a:latin typeface="Eras Demi ITC" pitchFamily="34" charset="0"/>
              </a:rPr>
              <a:t>“______ I don’t like this food!”</a:t>
            </a:r>
          </a:p>
          <a:p>
            <a:pPr algn="ctr">
              <a:spcBef>
                <a:spcPct val="50000"/>
              </a:spcBef>
            </a:pPr>
            <a:r>
              <a:rPr lang="en-GB" sz="1400">
                <a:solidFill>
                  <a:srgbClr val="CC3300"/>
                </a:solidFill>
                <a:latin typeface="Eras Demi ITC" pitchFamily="34" charset="0"/>
              </a:rPr>
              <a:t>“______ don’t leave me behind!”</a:t>
            </a:r>
          </a:p>
          <a:p>
            <a:pPr algn="ctr">
              <a:spcBef>
                <a:spcPct val="50000"/>
              </a:spcBef>
            </a:pPr>
            <a:r>
              <a:rPr lang="en-GB" sz="1400">
                <a:solidFill>
                  <a:srgbClr val="CC3300"/>
                </a:solidFill>
                <a:latin typeface="Eras Demi ITC" pitchFamily="34" charset="0"/>
              </a:rPr>
              <a:t>“______ what a beautiful sight!”</a:t>
            </a:r>
          </a:p>
          <a:p>
            <a:pPr algn="ctr">
              <a:spcBef>
                <a:spcPct val="50000"/>
              </a:spcBef>
            </a:pPr>
            <a:r>
              <a:rPr lang="en-GB" sz="1400">
                <a:solidFill>
                  <a:srgbClr val="CC3300"/>
                </a:solidFill>
                <a:latin typeface="Eras Demi ITC" pitchFamily="34" charset="0"/>
              </a:rPr>
              <a:t>“______ it’s good to see you again!”</a:t>
            </a:r>
          </a:p>
        </p:txBody>
      </p:sp>
      <p:pic>
        <p:nvPicPr>
          <p:cNvPr id="23559" name="Picture 7" descr="MMj03957380000[1]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500" y="4508500"/>
            <a:ext cx="873125" cy="1744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7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" dur="250" autoRev="1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9" dur="250" autoRev="1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0" dur="250" autoRev="1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" dur="250" autoRev="1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35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35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1000"/>
                                        <p:tgtEl>
                                          <p:spTgt spid="235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35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35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1" dur="1000"/>
                                        <p:tgtEl>
                                          <p:spTgt spid="235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35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35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6" dur="1000"/>
                                        <p:tgtEl>
                                          <p:spTgt spid="235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8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0" dur="80"/>
                                        <p:tgtEl>
                                          <p:spTgt spid="235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1" dur="80"/>
                                        <p:tgtEl>
                                          <p:spTgt spid="235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80"/>
                                        <p:tgtEl>
                                          <p:spTgt spid="235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5" dur="80"/>
                                        <p:tgtEl>
                                          <p:spTgt spid="235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6" dur="80"/>
                                        <p:tgtEl>
                                          <p:spTgt spid="235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80"/>
                                        <p:tgtEl>
                                          <p:spTgt spid="235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0" dur="80"/>
                                        <p:tgtEl>
                                          <p:spTgt spid="235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1" dur="80"/>
                                        <p:tgtEl>
                                          <p:spTgt spid="235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80"/>
                                        <p:tgtEl>
                                          <p:spTgt spid="235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5" dur="80"/>
                                        <p:tgtEl>
                                          <p:spTgt spid="235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6" dur="80"/>
                                        <p:tgtEl>
                                          <p:spTgt spid="235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80"/>
                                        <p:tgtEl>
                                          <p:spTgt spid="235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0" dur="80"/>
                                        <p:tgtEl>
                                          <p:spTgt spid="235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1" dur="80"/>
                                        <p:tgtEl>
                                          <p:spTgt spid="235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80"/>
                                        <p:tgtEl>
                                          <p:spTgt spid="235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800" decel="1000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800" decel="1000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800" decel="1000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800" decel="1000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 animBg="1"/>
      <p:bldP spid="23556" grpId="1" animBg="1"/>
      <p:bldP spid="2355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CREATED BY MAXINE CLARKE OBPS</a:t>
            </a:r>
          </a:p>
        </p:txBody>
      </p:sp>
      <p:sp>
        <p:nvSpPr>
          <p:cNvPr id="24580" name="WordArt 4"/>
          <p:cNvSpPr>
            <a:spLocks noChangeArrowheads="1" noChangeShapeType="1" noTextEdit="1"/>
          </p:cNvSpPr>
          <p:nvPr/>
        </p:nvSpPr>
        <p:spPr bwMode="auto">
          <a:xfrm>
            <a:off x="1042988" y="620713"/>
            <a:ext cx="7129462" cy="11525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6000" b="1" kern="10">
                <a:ln w="9525">
                  <a:solidFill>
                    <a:srgbClr val="CC33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Eras Demi ITC"/>
              </a:rPr>
              <a:t>ARTICLES  CHALLENGE</a:t>
            </a: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971550" y="1916113"/>
            <a:ext cx="76327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 b="1">
                <a:solidFill>
                  <a:srgbClr val="663300"/>
                </a:solidFill>
                <a:latin typeface="Bradley Hand ITC" pitchFamily="66" charset="0"/>
              </a:rPr>
              <a:t>Remember, you often see the articles a, an and the.</a:t>
            </a:r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900113" y="2781300"/>
            <a:ext cx="74168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 b="1">
                <a:solidFill>
                  <a:schemeClr val="accent2"/>
                </a:solidFill>
                <a:latin typeface="Bradley Hand ITC" pitchFamily="66" charset="0"/>
              </a:rPr>
              <a:t>Can you fit the correct one into these sentences? And do you know the rule concerning the use of ‘a’ and ‘an’?</a:t>
            </a:r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1042988" y="4437063"/>
            <a:ext cx="5545137" cy="1741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rgbClr val="CC3300"/>
                </a:solidFill>
                <a:latin typeface="Eras Demi ITC" pitchFamily="34" charset="0"/>
              </a:rPr>
              <a:t>I fell asleep and missed ______ last bus home.</a:t>
            </a:r>
          </a:p>
          <a:p>
            <a:pPr>
              <a:spcBef>
                <a:spcPct val="50000"/>
              </a:spcBef>
            </a:pPr>
            <a:r>
              <a:rPr lang="en-GB">
                <a:solidFill>
                  <a:srgbClr val="CC3300"/>
                </a:solidFill>
                <a:latin typeface="Eras Demi ITC" pitchFamily="34" charset="0"/>
              </a:rPr>
              <a:t>My friend has ______imaginary elephant for a pet!</a:t>
            </a:r>
          </a:p>
          <a:p>
            <a:pPr>
              <a:spcBef>
                <a:spcPct val="50000"/>
              </a:spcBef>
            </a:pPr>
            <a:r>
              <a:rPr lang="en-GB">
                <a:solidFill>
                  <a:srgbClr val="CC3300"/>
                </a:solidFill>
                <a:latin typeface="Eras Demi ITC" pitchFamily="34" charset="0"/>
              </a:rPr>
              <a:t>I’m so excited about my birthday I have not slept for ______week.</a:t>
            </a:r>
          </a:p>
        </p:txBody>
      </p:sp>
      <p:pic>
        <p:nvPicPr>
          <p:cNvPr id="24584" name="Picture 8" descr="MMj02867760000[1]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963" y="3644900"/>
            <a:ext cx="866775" cy="847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7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250" autoRev="1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3" dur="250" autoRev="1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4" dur="250" autoRev="1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250" autoRev="1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9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80"/>
                                        <p:tgtEl>
                                          <p:spTgt spid="245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80"/>
                                        <p:tgtEl>
                                          <p:spTgt spid="245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80"/>
                                        <p:tgtEl>
                                          <p:spTgt spid="245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6" dur="80"/>
                                        <p:tgtEl>
                                          <p:spTgt spid="245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7" dur="80"/>
                                        <p:tgtEl>
                                          <p:spTgt spid="245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80"/>
                                        <p:tgtEl>
                                          <p:spTgt spid="245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1" dur="80"/>
                                        <p:tgtEl>
                                          <p:spTgt spid="245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2" dur="80"/>
                                        <p:tgtEl>
                                          <p:spTgt spid="245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80"/>
                                        <p:tgtEl>
                                          <p:spTgt spid="245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4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0" grpId="0" animBg="1"/>
      <p:bldP spid="24580" grpId="1" animBg="1"/>
      <p:bldP spid="24581" grpId="0"/>
      <p:bldP spid="2458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CREATED BY MAXINE CLARKE OBPS</a:t>
            </a:r>
          </a:p>
        </p:txBody>
      </p:sp>
      <p:sp>
        <p:nvSpPr>
          <p:cNvPr id="7172" name="WordArt 4"/>
          <p:cNvSpPr>
            <a:spLocks noChangeArrowheads="1" noChangeShapeType="1" noTextEdit="1"/>
          </p:cNvSpPr>
          <p:nvPr/>
        </p:nvSpPr>
        <p:spPr bwMode="auto">
          <a:xfrm>
            <a:off x="1042988" y="620713"/>
            <a:ext cx="2447925" cy="19494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en-US" sz="6000" b="1" kern="10">
                <a:ln w="9525">
                  <a:solidFill>
                    <a:srgbClr val="CC33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Eras Demi ITC"/>
              </a:rPr>
              <a:t>ADJECTIVE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4067175" y="836613"/>
            <a:ext cx="4392613" cy="172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000" b="1">
                <a:solidFill>
                  <a:srgbClr val="CC3300"/>
                </a:solidFill>
                <a:latin typeface="Bradley Hand ITC" pitchFamily="66" charset="0"/>
              </a:rPr>
              <a:t>Adjectives</a:t>
            </a:r>
            <a:r>
              <a:rPr lang="en-GB" sz="4000" b="1">
                <a:solidFill>
                  <a:srgbClr val="663300"/>
                </a:solidFill>
                <a:latin typeface="Bradley Hand ITC" pitchFamily="66" charset="0"/>
              </a:rPr>
              <a:t> describe the kind of noun</a:t>
            </a:r>
            <a:r>
              <a:rPr lang="en-GB" b="1">
                <a:solidFill>
                  <a:srgbClr val="663300"/>
                </a:solidFill>
              </a:rPr>
              <a:t> …</a:t>
            </a:r>
          </a:p>
          <a:p>
            <a:pPr>
              <a:spcBef>
                <a:spcPct val="50000"/>
              </a:spcBef>
            </a:pPr>
            <a:endParaRPr lang="en-GB"/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1258888" y="2708275"/>
            <a:ext cx="6551612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000" b="1">
                <a:solidFill>
                  <a:srgbClr val="663300"/>
                </a:solidFill>
                <a:latin typeface="Bradley Hand ITC" pitchFamily="66" charset="0"/>
              </a:rPr>
              <a:t>…as in </a:t>
            </a:r>
            <a:r>
              <a:rPr lang="en-GB" sz="4000" b="1">
                <a:solidFill>
                  <a:srgbClr val="CC3300"/>
                </a:solidFill>
                <a:latin typeface="Bradley Hand ITC" pitchFamily="66" charset="0"/>
              </a:rPr>
              <a:t>great</a:t>
            </a:r>
            <a:r>
              <a:rPr lang="en-GB" sz="4000" b="1">
                <a:solidFill>
                  <a:srgbClr val="663300"/>
                </a:solidFill>
                <a:latin typeface="Bradley Hand ITC" pitchFamily="66" charset="0"/>
              </a:rPr>
              <a:t> or </a:t>
            </a:r>
            <a:r>
              <a:rPr lang="en-GB" sz="4000" b="1">
                <a:solidFill>
                  <a:srgbClr val="CC3300"/>
                </a:solidFill>
                <a:latin typeface="Bradley Hand ITC" pitchFamily="66" charset="0"/>
              </a:rPr>
              <a:t>small</a:t>
            </a:r>
            <a:r>
              <a:rPr lang="en-GB" sz="4000" b="1">
                <a:solidFill>
                  <a:srgbClr val="663300"/>
                </a:solidFill>
                <a:latin typeface="Bradley Hand ITC" pitchFamily="66" charset="0"/>
              </a:rPr>
              <a:t>, </a:t>
            </a:r>
            <a:r>
              <a:rPr lang="en-GB" sz="4000" b="1">
                <a:solidFill>
                  <a:srgbClr val="CC3300"/>
                </a:solidFill>
                <a:latin typeface="Bradley Hand ITC" pitchFamily="66" charset="0"/>
              </a:rPr>
              <a:t>pretty</a:t>
            </a:r>
            <a:r>
              <a:rPr lang="en-GB" sz="4000" b="1">
                <a:solidFill>
                  <a:srgbClr val="663300"/>
                </a:solidFill>
                <a:latin typeface="Bradley Hand ITC" pitchFamily="66" charset="0"/>
              </a:rPr>
              <a:t>, </a:t>
            </a:r>
            <a:r>
              <a:rPr lang="en-GB" sz="4000" b="1">
                <a:solidFill>
                  <a:srgbClr val="CC3300"/>
                </a:solidFill>
                <a:latin typeface="Bradley Hand ITC" pitchFamily="66" charset="0"/>
              </a:rPr>
              <a:t>white</a:t>
            </a:r>
            <a:r>
              <a:rPr lang="en-GB" sz="4000" b="1">
                <a:solidFill>
                  <a:srgbClr val="663300"/>
                </a:solidFill>
                <a:latin typeface="Bradley Hand ITC" pitchFamily="66" charset="0"/>
              </a:rPr>
              <a:t> or </a:t>
            </a:r>
            <a:r>
              <a:rPr lang="en-GB" sz="4000" b="1">
                <a:solidFill>
                  <a:srgbClr val="CC3300"/>
                </a:solidFill>
                <a:latin typeface="Bradley Hand ITC" pitchFamily="66" charset="0"/>
              </a:rPr>
              <a:t>brown</a:t>
            </a:r>
            <a:r>
              <a:rPr lang="en-GB" sz="4000" b="1">
                <a:solidFill>
                  <a:srgbClr val="663300"/>
                </a:solidFill>
                <a:latin typeface="Bradley Hand ITC" pitchFamily="66" charset="0"/>
              </a:rPr>
              <a:t>.</a:t>
            </a:r>
          </a:p>
        </p:txBody>
      </p:sp>
      <p:pic>
        <p:nvPicPr>
          <p:cNvPr id="7175" name="Picture 7" descr="MMAG00626_0000[1]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4365625"/>
            <a:ext cx="1571625" cy="1619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6" name="Picture 8" descr="MMAG00206_0000[1]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75" y="5589588"/>
            <a:ext cx="1008063" cy="385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7" name="Picture 9" descr="MMj03369080000[1]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851275" y="4941888"/>
            <a:ext cx="1008063" cy="1008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78" name="Oval 10"/>
          <p:cNvSpPr>
            <a:spLocks noChangeArrowheads="1"/>
          </p:cNvSpPr>
          <p:nvPr/>
        </p:nvSpPr>
        <p:spPr bwMode="auto">
          <a:xfrm>
            <a:off x="5076825" y="4221163"/>
            <a:ext cx="935038" cy="115252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9" name="Oval 11"/>
          <p:cNvSpPr>
            <a:spLocks noChangeArrowheads="1"/>
          </p:cNvSpPr>
          <p:nvPr/>
        </p:nvSpPr>
        <p:spPr bwMode="auto">
          <a:xfrm>
            <a:off x="5508625" y="4724400"/>
            <a:ext cx="1008063" cy="1081088"/>
          </a:xfrm>
          <a:prstGeom prst="ellipse">
            <a:avLst/>
          </a:prstGeom>
          <a:solidFill>
            <a:srgbClr val="66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7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250" autoRev="1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3" dur="250" autoRev="1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4" dur="250" autoRev="1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250" autoRev="1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animBg="1"/>
      <p:bldP spid="7172" grpId="1" animBg="1"/>
      <p:bldP spid="7173" grpId="0"/>
      <p:bldP spid="7174" grpId="0"/>
      <p:bldP spid="7178" grpId="0" animBg="1"/>
      <p:bldP spid="717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CREATED BY MAXINE CLARKE OBPS</a:t>
            </a:r>
          </a:p>
        </p:txBody>
      </p:sp>
      <p:sp>
        <p:nvSpPr>
          <p:cNvPr id="8196" name="WordArt 4"/>
          <p:cNvSpPr>
            <a:spLocks noChangeArrowheads="1" noChangeShapeType="1" noTextEdit="1"/>
          </p:cNvSpPr>
          <p:nvPr/>
        </p:nvSpPr>
        <p:spPr bwMode="auto">
          <a:xfrm>
            <a:off x="1042988" y="620713"/>
            <a:ext cx="2447925" cy="19494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en-US" sz="6000" b="1" kern="10">
                <a:ln w="9525">
                  <a:solidFill>
                    <a:srgbClr val="CC33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Eras Demi ITC"/>
              </a:rPr>
              <a:t>PRONOUN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3851275" y="908050"/>
            <a:ext cx="4392613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000" b="1">
                <a:solidFill>
                  <a:srgbClr val="663300"/>
                </a:solidFill>
                <a:latin typeface="Bradley Hand ITC" pitchFamily="66" charset="0"/>
              </a:rPr>
              <a:t>Instead of nouns</a:t>
            </a:r>
            <a:r>
              <a:rPr lang="en-GB" sz="4000" b="1">
                <a:latin typeface="Bradley Hand ITC" pitchFamily="66" charset="0"/>
              </a:rPr>
              <a:t> </a:t>
            </a:r>
            <a:r>
              <a:rPr lang="en-GB" sz="4000" b="1">
                <a:solidFill>
                  <a:srgbClr val="663300"/>
                </a:solidFill>
                <a:latin typeface="Bradley Hand ITC" pitchFamily="66" charset="0"/>
              </a:rPr>
              <a:t>the</a:t>
            </a:r>
            <a:r>
              <a:rPr lang="en-GB" sz="4000" b="1">
                <a:latin typeface="Bradley Hand ITC" pitchFamily="66" charset="0"/>
              </a:rPr>
              <a:t> </a:t>
            </a:r>
            <a:r>
              <a:rPr lang="en-GB" sz="4000" b="1">
                <a:solidFill>
                  <a:srgbClr val="CC3300"/>
                </a:solidFill>
                <a:latin typeface="Bradley Hand ITC" pitchFamily="66" charset="0"/>
              </a:rPr>
              <a:t>pronouns</a:t>
            </a:r>
            <a:r>
              <a:rPr lang="en-GB" sz="4000" b="1">
                <a:latin typeface="Bradley Hand ITC" pitchFamily="66" charset="0"/>
              </a:rPr>
              <a:t> </a:t>
            </a:r>
            <a:r>
              <a:rPr lang="en-GB" sz="4000" b="1">
                <a:solidFill>
                  <a:srgbClr val="663300"/>
                </a:solidFill>
                <a:latin typeface="Bradley Hand ITC" pitchFamily="66" charset="0"/>
              </a:rPr>
              <a:t>fit…</a:t>
            </a: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1116013" y="2852738"/>
            <a:ext cx="6408737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000" b="1">
                <a:solidFill>
                  <a:srgbClr val="663300"/>
                </a:solidFill>
                <a:latin typeface="Bradley Hand ITC" pitchFamily="66" charset="0"/>
              </a:rPr>
              <a:t>…as in</a:t>
            </a:r>
            <a:r>
              <a:rPr lang="en-GB" sz="4000" b="1">
                <a:latin typeface="Bradley Hand ITC" pitchFamily="66" charset="0"/>
              </a:rPr>
              <a:t> </a:t>
            </a:r>
            <a:r>
              <a:rPr lang="en-GB" sz="4000" b="1">
                <a:solidFill>
                  <a:srgbClr val="CC3300"/>
                </a:solidFill>
                <a:latin typeface="Bradley Hand ITC" pitchFamily="66" charset="0"/>
              </a:rPr>
              <a:t>he</a:t>
            </a:r>
            <a:r>
              <a:rPr lang="en-GB" sz="4000" b="1">
                <a:latin typeface="Bradley Hand ITC" pitchFamily="66" charset="0"/>
              </a:rPr>
              <a:t> </a:t>
            </a:r>
            <a:r>
              <a:rPr lang="en-GB" sz="4000" b="1">
                <a:solidFill>
                  <a:srgbClr val="663300"/>
                </a:solidFill>
                <a:latin typeface="Bradley Hand ITC" pitchFamily="66" charset="0"/>
              </a:rPr>
              <a:t>and</a:t>
            </a:r>
            <a:r>
              <a:rPr lang="en-GB" sz="4000" b="1">
                <a:latin typeface="Bradley Hand ITC" pitchFamily="66" charset="0"/>
              </a:rPr>
              <a:t> </a:t>
            </a:r>
            <a:r>
              <a:rPr lang="en-GB" sz="4000" b="1">
                <a:solidFill>
                  <a:srgbClr val="CC3300"/>
                </a:solidFill>
                <a:latin typeface="Bradley Hand ITC" pitchFamily="66" charset="0"/>
              </a:rPr>
              <a:t>you</a:t>
            </a:r>
            <a:r>
              <a:rPr lang="en-GB" sz="4000" b="1">
                <a:latin typeface="Bradley Hand ITC" pitchFamily="66" charset="0"/>
              </a:rPr>
              <a:t> </a:t>
            </a:r>
            <a:r>
              <a:rPr lang="en-GB" sz="4000" b="1">
                <a:solidFill>
                  <a:srgbClr val="663300"/>
                </a:solidFill>
                <a:latin typeface="Bradley Hand ITC" pitchFamily="66" charset="0"/>
              </a:rPr>
              <a:t>and</a:t>
            </a:r>
            <a:r>
              <a:rPr lang="en-GB" sz="4000" b="1">
                <a:latin typeface="Bradley Hand ITC" pitchFamily="66" charset="0"/>
              </a:rPr>
              <a:t> </a:t>
            </a:r>
            <a:r>
              <a:rPr lang="en-GB" sz="4000" b="1">
                <a:solidFill>
                  <a:srgbClr val="CC3300"/>
                </a:solidFill>
                <a:latin typeface="Bradley Hand ITC" pitchFamily="66" charset="0"/>
              </a:rPr>
              <a:t>they</a:t>
            </a:r>
            <a:r>
              <a:rPr lang="en-GB" sz="4000" b="1">
                <a:latin typeface="Bradley Hand ITC" pitchFamily="66" charset="0"/>
              </a:rPr>
              <a:t> </a:t>
            </a:r>
            <a:r>
              <a:rPr lang="en-GB" sz="4000" b="1">
                <a:solidFill>
                  <a:srgbClr val="663300"/>
                </a:solidFill>
                <a:latin typeface="Bradley Hand ITC" pitchFamily="66" charset="0"/>
              </a:rPr>
              <a:t>and</a:t>
            </a:r>
            <a:r>
              <a:rPr lang="en-GB" sz="4000" b="1">
                <a:latin typeface="Bradley Hand ITC" pitchFamily="66" charset="0"/>
              </a:rPr>
              <a:t> </a:t>
            </a:r>
            <a:r>
              <a:rPr lang="en-GB" sz="4000" b="1">
                <a:solidFill>
                  <a:srgbClr val="CC3300"/>
                </a:solidFill>
                <a:latin typeface="Bradley Hand ITC" pitchFamily="66" charset="0"/>
              </a:rPr>
              <a:t>it</a:t>
            </a:r>
            <a:r>
              <a:rPr lang="en-GB" sz="4000" b="1">
                <a:latin typeface="Bradley Hand ITC" pitchFamily="66" charset="0"/>
              </a:rPr>
              <a:t>.</a:t>
            </a:r>
          </a:p>
        </p:txBody>
      </p:sp>
      <p:pic>
        <p:nvPicPr>
          <p:cNvPr id="8199" name="Picture 7" descr="MMj03957130000[1]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4149725"/>
            <a:ext cx="1087438" cy="1885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00" name="Picture 8" descr="MMj02835750000[1]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4438" y="4652963"/>
            <a:ext cx="1119187" cy="1182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201" name="WordArt 9"/>
          <p:cNvSpPr>
            <a:spLocks noChangeArrowheads="1" noChangeShapeType="1" noTextEdit="1"/>
          </p:cNvSpPr>
          <p:nvPr/>
        </p:nvSpPr>
        <p:spPr bwMode="auto">
          <a:xfrm>
            <a:off x="2555875" y="4508500"/>
            <a:ext cx="714375" cy="3143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/>
            <a:r>
              <a:rPr lang="en-US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YOU !</a:t>
            </a:r>
          </a:p>
        </p:txBody>
      </p:sp>
      <p:pic>
        <p:nvPicPr>
          <p:cNvPr id="8202" name="Picture 10" descr="MMj02841260000[1]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838" y="4508500"/>
            <a:ext cx="1152525" cy="1101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03" name="Picture 11" descr="MMAG00110_0000[1]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525" y="4221163"/>
            <a:ext cx="354013" cy="754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204" name="WordArt 12"/>
          <p:cNvSpPr>
            <a:spLocks noChangeArrowheads="1" noChangeShapeType="1" noTextEdit="1"/>
          </p:cNvSpPr>
          <p:nvPr/>
        </p:nvSpPr>
        <p:spPr bwMode="auto">
          <a:xfrm>
            <a:off x="5724525" y="5084763"/>
            <a:ext cx="190500" cy="3143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It</a:t>
            </a:r>
          </a:p>
        </p:txBody>
      </p:sp>
      <p:sp>
        <p:nvSpPr>
          <p:cNvPr id="8205" name="WordArt 13"/>
          <p:cNvSpPr>
            <a:spLocks noChangeArrowheads="1" noChangeShapeType="1" noTextEdit="1"/>
          </p:cNvSpPr>
          <p:nvPr/>
        </p:nvSpPr>
        <p:spPr bwMode="auto">
          <a:xfrm>
            <a:off x="827088" y="4941888"/>
            <a:ext cx="376237" cy="325437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he</a:t>
            </a:r>
          </a:p>
        </p:txBody>
      </p:sp>
      <p:sp>
        <p:nvSpPr>
          <p:cNvPr id="8206" name="WordArt 14"/>
          <p:cNvSpPr>
            <a:spLocks noChangeArrowheads="1" noChangeShapeType="1" noTextEdit="1"/>
          </p:cNvSpPr>
          <p:nvPr/>
        </p:nvSpPr>
        <p:spPr bwMode="auto">
          <a:xfrm>
            <a:off x="4067175" y="5734050"/>
            <a:ext cx="649288" cy="325438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they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7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250" autoRev="1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3" dur="250" autoRev="1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4" dur="250" autoRev="1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250" autoRev="1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8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 animBg="1"/>
      <p:bldP spid="8196" grpId="1" animBg="1"/>
      <p:bldP spid="8197" grpId="0"/>
      <p:bldP spid="8198" grpId="0"/>
      <p:bldP spid="8201" grpId="0" animBg="1"/>
      <p:bldP spid="8204" grpId="0" animBg="1"/>
      <p:bldP spid="8205" grpId="0" animBg="1"/>
      <p:bldP spid="820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CREATED BY MAXINE CLARKE OBPS</a:t>
            </a:r>
          </a:p>
        </p:txBody>
      </p:sp>
      <p:sp>
        <p:nvSpPr>
          <p:cNvPr id="9220" name="WordArt 4"/>
          <p:cNvSpPr>
            <a:spLocks noChangeArrowheads="1" noChangeShapeType="1" noTextEdit="1"/>
          </p:cNvSpPr>
          <p:nvPr/>
        </p:nvSpPr>
        <p:spPr bwMode="auto">
          <a:xfrm>
            <a:off x="1042988" y="620713"/>
            <a:ext cx="2447925" cy="19494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en-US" sz="6000" b="1" kern="10">
                <a:ln w="9525">
                  <a:solidFill>
                    <a:srgbClr val="CC33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Eras Demi ITC"/>
              </a:rPr>
              <a:t>VERB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3924300" y="765175"/>
            <a:ext cx="5040313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000" b="1">
                <a:solidFill>
                  <a:srgbClr val="CC3300"/>
                </a:solidFill>
                <a:latin typeface="Bradley Hand ITC" pitchFamily="66" charset="0"/>
              </a:rPr>
              <a:t>Verbs</a:t>
            </a:r>
            <a:r>
              <a:rPr lang="en-GB" sz="4000" b="1">
                <a:latin typeface="Bradley Hand ITC" pitchFamily="66" charset="0"/>
              </a:rPr>
              <a:t> </a:t>
            </a:r>
            <a:r>
              <a:rPr lang="en-GB" sz="4000" b="1">
                <a:solidFill>
                  <a:srgbClr val="663300"/>
                </a:solidFill>
                <a:latin typeface="Bradley Hand ITC" pitchFamily="66" charset="0"/>
              </a:rPr>
              <a:t>tell of something being done…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1116013" y="3068638"/>
            <a:ext cx="5618162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000" b="1">
                <a:solidFill>
                  <a:srgbClr val="663300"/>
                </a:solidFill>
                <a:latin typeface="Bradley Hand ITC" pitchFamily="66" charset="0"/>
              </a:rPr>
              <a:t>…to </a:t>
            </a:r>
            <a:r>
              <a:rPr lang="en-GB" sz="4000" b="1">
                <a:solidFill>
                  <a:srgbClr val="CC3300"/>
                </a:solidFill>
                <a:latin typeface="Bradley Hand ITC" pitchFamily="66" charset="0"/>
              </a:rPr>
              <a:t>read</a:t>
            </a:r>
            <a:r>
              <a:rPr lang="en-GB" sz="4000" b="1">
                <a:solidFill>
                  <a:srgbClr val="663300"/>
                </a:solidFill>
                <a:latin typeface="Bradley Hand ITC" pitchFamily="66" charset="0"/>
              </a:rPr>
              <a:t> or </a:t>
            </a:r>
            <a:r>
              <a:rPr lang="en-GB" sz="4000" b="1">
                <a:solidFill>
                  <a:srgbClr val="CC3300"/>
                </a:solidFill>
                <a:latin typeface="Bradley Hand ITC" pitchFamily="66" charset="0"/>
              </a:rPr>
              <a:t>write</a:t>
            </a:r>
            <a:r>
              <a:rPr lang="en-GB" sz="4000" b="1">
                <a:solidFill>
                  <a:srgbClr val="663300"/>
                </a:solidFill>
                <a:latin typeface="Bradley Hand ITC" pitchFamily="66" charset="0"/>
              </a:rPr>
              <a:t>, </a:t>
            </a:r>
            <a:r>
              <a:rPr lang="en-GB" sz="4000" b="1">
                <a:solidFill>
                  <a:srgbClr val="CC3300"/>
                </a:solidFill>
                <a:latin typeface="Bradley Hand ITC" pitchFamily="66" charset="0"/>
              </a:rPr>
              <a:t>sing</a:t>
            </a:r>
            <a:r>
              <a:rPr lang="en-GB" sz="4000" b="1">
                <a:solidFill>
                  <a:srgbClr val="663300"/>
                </a:solidFill>
                <a:latin typeface="Bradley Hand ITC" pitchFamily="66" charset="0"/>
              </a:rPr>
              <a:t>, </a:t>
            </a:r>
            <a:r>
              <a:rPr lang="en-GB" sz="4000" b="1">
                <a:solidFill>
                  <a:srgbClr val="CC3300"/>
                </a:solidFill>
                <a:latin typeface="Bradley Hand ITC" pitchFamily="66" charset="0"/>
              </a:rPr>
              <a:t>jump</a:t>
            </a:r>
            <a:r>
              <a:rPr lang="en-GB" sz="4000" b="1">
                <a:solidFill>
                  <a:srgbClr val="663300"/>
                </a:solidFill>
                <a:latin typeface="Bradley Hand ITC" pitchFamily="66" charset="0"/>
              </a:rPr>
              <a:t> or </a:t>
            </a:r>
            <a:r>
              <a:rPr lang="en-GB" sz="4000" b="1">
                <a:solidFill>
                  <a:srgbClr val="CC3300"/>
                </a:solidFill>
                <a:latin typeface="Bradley Hand ITC" pitchFamily="66" charset="0"/>
              </a:rPr>
              <a:t>run</a:t>
            </a:r>
            <a:r>
              <a:rPr lang="en-GB" sz="4000" b="1">
                <a:solidFill>
                  <a:srgbClr val="663300"/>
                </a:solidFill>
                <a:latin typeface="Bradley Hand ITC" pitchFamily="66" charset="0"/>
              </a:rPr>
              <a:t>.</a:t>
            </a:r>
          </a:p>
        </p:txBody>
      </p:sp>
      <p:pic>
        <p:nvPicPr>
          <p:cNvPr id="9223" name="Picture 7" descr="MMAG00294_0000[1]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4508500"/>
            <a:ext cx="1304925" cy="1238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4" name="Picture 8" descr="MMAG00218_0000[1]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075" y="4797425"/>
            <a:ext cx="1181100" cy="904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5" name="Picture 9" descr="MMj02852880000[1]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038" y="4652963"/>
            <a:ext cx="962025" cy="1200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6" name="Picture 10" descr="MMAG00290_0000[1]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4663" y="4437063"/>
            <a:ext cx="1697037" cy="1376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7" name="Picture 11" descr="MMAG00424_0000[1]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1863" y="4724400"/>
            <a:ext cx="1020762" cy="1098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7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250" autoRev="1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3" dur="250" autoRev="1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4" dur="250" autoRev="1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250" autoRev="1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 animBg="1"/>
      <p:bldP spid="9220" grpId="1" animBg="1"/>
      <p:bldP spid="9221" grpId="0"/>
      <p:bldP spid="92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CREATED BY MAXINE CLARKE OBPS</a:t>
            </a:r>
          </a:p>
        </p:txBody>
      </p:sp>
      <p:sp>
        <p:nvSpPr>
          <p:cNvPr id="10244" name="WordArt 4"/>
          <p:cNvSpPr>
            <a:spLocks noChangeArrowheads="1" noChangeShapeType="1" noTextEdit="1"/>
          </p:cNvSpPr>
          <p:nvPr/>
        </p:nvSpPr>
        <p:spPr bwMode="auto">
          <a:xfrm>
            <a:off x="1042988" y="620713"/>
            <a:ext cx="2447925" cy="19494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en-US" sz="6000" b="1" kern="10">
                <a:ln w="9525">
                  <a:solidFill>
                    <a:srgbClr val="CC33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Eras Demi ITC"/>
              </a:rPr>
              <a:t>ADVERB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3924300" y="836613"/>
            <a:ext cx="4752975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000" b="1">
                <a:solidFill>
                  <a:srgbClr val="663300"/>
                </a:solidFill>
                <a:latin typeface="Bradley Hand ITC" pitchFamily="66" charset="0"/>
              </a:rPr>
              <a:t>How, when and where the </a:t>
            </a:r>
            <a:r>
              <a:rPr lang="en-GB" sz="4000" b="1">
                <a:solidFill>
                  <a:srgbClr val="CC3300"/>
                </a:solidFill>
                <a:latin typeface="Bradley Hand ITC" pitchFamily="66" charset="0"/>
              </a:rPr>
              <a:t>adverbs</a:t>
            </a:r>
            <a:r>
              <a:rPr lang="en-GB" sz="4000" b="1">
                <a:solidFill>
                  <a:srgbClr val="663300"/>
                </a:solidFill>
                <a:latin typeface="Bradley Hand ITC" pitchFamily="66" charset="0"/>
              </a:rPr>
              <a:t> tell…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1116013" y="2924175"/>
            <a:ext cx="6335712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000" b="1">
                <a:solidFill>
                  <a:srgbClr val="663300"/>
                </a:solidFill>
                <a:latin typeface="Bradley Hand ITC" pitchFamily="66" charset="0"/>
              </a:rPr>
              <a:t>…as in </a:t>
            </a:r>
            <a:r>
              <a:rPr lang="en-GB" sz="4000" b="1">
                <a:solidFill>
                  <a:srgbClr val="CC3300"/>
                </a:solidFill>
                <a:latin typeface="Bradley Hand ITC" pitchFamily="66" charset="0"/>
              </a:rPr>
              <a:t>slowly</a:t>
            </a:r>
            <a:r>
              <a:rPr lang="en-GB" sz="4000" b="1">
                <a:solidFill>
                  <a:srgbClr val="663300"/>
                </a:solidFill>
                <a:latin typeface="Bradley Hand ITC" pitchFamily="66" charset="0"/>
              </a:rPr>
              <a:t>, </a:t>
            </a:r>
            <a:r>
              <a:rPr lang="en-GB" sz="4000" b="1">
                <a:solidFill>
                  <a:srgbClr val="CC3300"/>
                </a:solidFill>
                <a:latin typeface="Bradley Hand ITC" pitchFamily="66" charset="0"/>
              </a:rPr>
              <a:t>still</a:t>
            </a:r>
            <a:r>
              <a:rPr lang="en-GB" sz="4000" b="1">
                <a:solidFill>
                  <a:srgbClr val="663300"/>
                </a:solidFill>
                <a:latin typeface="Bradley Hand ITC" pitchFamily="66" charset="0"/>
              </a:rPr>
              <a:t> or </a:t>
            </a:r>
            <a:r>
              <a:rPr lang="en-GB" sz="4000" b="1">
                <a:solidFill>
                  <a:srgbClr val="CC3300"/>
                </a:solidFill>
                <a:latin typeface="Bradley Hand ITC" pitchFamily="66" charset="0"/>
              </a:rPr>
              <a:t>now</a:t>
            </a:r>
            <a:r>
              <a:rPr lang="en-GB" sz="4000" b="1">
                <a:solidFill>
                  <a:srgbClr val="663300"/>
                </a:solidFill>
                <a:latin typeface="Bradley Hand ITC" pitchFamily="66" charset="0"/>
              </a:rPr>
              <a:t> or </a:t>
            </a:r>
            <a:r>
              <a:rPr lang="en-GB" sz="4000" b="1">
                <a:solidFill>
                  <a:srgbClr val="CC3300"/>
                </a:solidFill>
                <a:latin typeface="Bradley Hand ITC" pitchFamily="66" charset="0"/>
              </a:rPr>
              <a:t>well</a:t>
            </a:r>
            <a:r>
              <a:rPr lang="en-GB" sz="4000" b="1">
                <a:solidFill>
                  <a:srgbClr val="663300"/>
                </a:solidFill>
                <a:latin typeface="Bradley Hand ITC" pitchFamily="66" charset="0"/>
              </a:rPr>
              <a:t>.</a:t>
            </a:r>
          </a:p>
        </p:txBody>
      </p:sp>
      <p:pic>
        <p:nvPicPr>
          <p:cNvPr id="10247" name="Picture 7" descr="MMj02835780000[1]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27088" y="5013325"/>
            <a:ext cx="1489075" cy="779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8" name="Picture 8" descr="j03009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4438" y="4508500"/>
            <a:ext cx="1295400" cy="1228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9" name="Picture 9" descr="MMj03957380000[1]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175" y="4149725"/>
            <a:ext cx="763588" cy="1527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0" name="Picture 10" descr="MMAG00373_0000[1]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4437063"/>
            <a:ext cx="1223963" cy="1177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7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250" autoRev="1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3" dur="250" autoRev="1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4" dur="250" autoRev="1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250" autoRev="1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 animBg="1"/>
      <p:bldP spid="10244" grpId="1" animBg="1"/>
      <p:bldP spid="10245" grpId="0"/>
      <p:bldP spid="1024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CREATED BY MAXINE CLARKE OBPS</a:t>
            </a:r>
          </a:p>
        </p:txBody>
      </p:sp>
      <p:sp>
        <p:nvSpPr>
          <p:cNvPr id="11268" name="WordArt 4"/>
          <p:cNvSpPr>
            <a:spLocks noChangeArrowheads="1" noChangeShapeType="1" noTextEdit="1"/>
          </p:cNvSpPr>
          <p:nvPr/>
        </p:nvSpPr>
        <p:spPr bwMode="auto">
          <a:xfrm>
            <a:off x="1042988" y="620713"/>
            <a:ext cx="2447925" cy="19494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en-US" sz="6000" b="1" kern="10">
                <a:ln w="9525">
                  <a:solidFill>
                    <a:srgbClr val="CC33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Eras Demi ITC"/>
              </a:rPr>
              <a:t>CONJUNCTION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3924300" y="836613"/>
            <a:ext cx="4392613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000" b="1">
                <a:solidFill>
                  <a:srgbClr val="CC3300"/>
                </a:solidFill>
                <a:latin typeface="Bradley Hand ITC" pitchFamily="66" charset="0"/>
              </a:rPr>
              <a:t>Conjunctions</a:t>
            </a:r>
            <a:r>
              <a:rPr lang="en-GB" sz="4000" b="1">
                <a:solidFill>
                  <a:srgbClr val="663300"/>
                </a:solidFill>
                <a:latin typeface="Bradley Hand ITC" pitchFamily="66" charset="0"/>
              </a:rPr>
              <a:t> join the words together…</a:t>
            </a: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1042988" y="2997200"/>
            <a:ext cx="5616575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000" b="1">
                <a:solidFill>
                  <a:srgbClr val="663300"/>
                </a:solidFill>
                <a:latin typeface="Bradley Hand ITC" pitchFamily="66" charset="0"/>
              </a:rPr>
              <a:t>…as in men</a:t>
            </a:r>
            <a:r>
              <a:rPr lang="en-GB" sz="4000" b="1">
                <a:latin typeface="Bradley Hand ITC" pitchFamily="66" charset="0"/>
              </a:rPr>
              <a:t> </a:t>
            </a:r>
            <a:r>
              <a:rPr lang="en-GB" sz="4000" b="1">
                <a:solidFill>
                  <a:srgbClr val="CC3300"/>
                </a:solidFill>
                <a:latin typeface="Bradley Hand ITC" pitchFamily="66" charset="0"/>
              </a:rPr>
              <a:t>and</a:t>
            </a:r>
            <a:r>
              <a:rPr lang="en-GB" sz="4000" b="1">
                <a:latin typeface="Bradley Hand ITC" pitchFamily="66" charset="0"/>
              </a:rPr>
              <a:t> </a:t>
            </a:r>
            <a:r>
              <a:rPr lang="en-GB" sz="4000" b="1">
                <a:solidFill>
                  <a:srgbClr val="663300"/>
                </a:solidFill>
                <a:latin typeface="Bradley Hand ITC" pitchFamily="66" charset="0"/>
              </a:rPr>
              <a:t>women,</a:t>
            </a:r>
            <a:r>
              <a:rPr lang="en-GB" sz="4000" b="1">
                <a:latin typeface="Bradley Hand ITC" pitchFamily="66" charset="0"/>
              </a:rPr>
              <a:t> </a:t>
            </a:r>
            <a:r>
              <a:rPr lang="en-GB" sz="4000" b="1">
                <a:solidFill>
                  <a:srgbClr val="663300"/>
                </a:solidFill>
                <a:latin typeface="Bradley Hand ITC" pitchFamily="66" charset="0"/>
              </a:rPr>
              <a:t>wind</a:t>
            </a:r>
            <a:r>
              <a:rPr lang="en-GB" sz="4000" b="1">
                <a:latin typeface="Bradley Hand ITC" pitchFamily="66" charset="0"/>
              </a:rPr>
              <a:t> </a:t>
            </a:r>
            <a:r>
              <a:rPr lang="en-GB" sz="4000" b="1">
                <a:solidFill>
                  <a:srgbClr val="CC3300"/>
                </a:solidFill>
                <a:latin typeface="Bradley Hand ITC" pitchFamily="66" charset="0"/>
              </a:rPr>
              <a:t>or</a:t>
            </a:r>
            <a:r>
              <a:rPr lang="en-GB" sz="4000" b="1">
                <a:latin typeface="Bradley Hand ITC" pitchFamily="66" charset="0"/>
              </a:rPr>
              <a:t> </a:t>
            </a:r>
            <a:r>
              <a:rPr lang="en-GB" sz="4000" b="1">
                <a:solidFill>
                  <a:srgbClr val="663300"/>
                </a:solidFill>
                <a:latin typeface="Bradley Hand ITC" pitchFamily="66" charset="0"/>
              </a:rPr>
              <a:t>weather.</a:t>
            </a:r>
          </a:p>
        </p:txBody>
      </p:sp>
      <p:pic>
        <p:nvPicPr>
          <p:cNvPr id="11271" name="Picture 7" descr="MCj0127866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725" y="3716338"/>
            <a:ext cx="1131888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72" name="Text Box 8"/>
          <p:cNvSpPr txBox="1">
            <a:spLocks noChangeArrowheads="1"/>
          </p:cNvSpPr>
          <p:nvPr/>
        </p:nvSpPr>
        <p:spPr bwMode="auto">
          <a:xfrm rot="922993">
            <a:off x="5360988" y="5597525"/>
            <a:ext cx="733425" cy="1936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600" b="1"/>
              <a:t>Conjunctions</a:t>
            </a:r>
          </a:p>
        </p:txBody>
      </p:sp>
      <p:sp>
        <p:nvSpPr>
          <p:cNvPr id="11273" name="WordArt 9"/>
          <p:cNvSpPr>
            <a:spLocks noChangeArrowheads="1" noChangeShapeType="1" noTextEdit="1"/>
          </p:cNvSpPr>
          <p:nvPr/>
        </p:nvSpPr>
        <p:spPr bwMode="auto">
          <a:xfrm>
            <a:off x="4140200" y="4365625"/>
            <a:ext cx="725488" cy="1455738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SlantUp">
              <a:avLst>
                <a:gd name="adj" fmla="val 38495"/>
              </a:avLst>
            </a:prstTxWarp>
          </a:bodyPr>
          <a:lstStyle/>
          <a:p>
            <a:pPr algn="ctr"/>
            <a:r>
              <a:rPr lang="en-US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6600"/>
                </a:solidFill>
                <a:latin typeface="Arial Black"/>
              </a:rPr>
              <a:t>Word </a:t>
            </a:r>
          </a:p>
          <a:p>
            <a:pPr algn="ctr"/>
            <a:r>
              <a:rPr lang="en-US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6600"/>
                </a:solidFill>
                <a:latin typeface="Arial Black"/>
              </a:rPr>
              <a:t>Glue</a:t>
            </a:r>
          </a:p>
        </p:txBody>
      </p:sp>
      <p:sp>
        <p:nvSpPr>
          <p:cNvPr id="11274" name="AutoShape 10"/>
          <p:cNvSpPr>
            <a:spLocks noChangeArrowheads="1"/>
          </p:cNvSpPr>
          <p:nvPr/>
        </p:nvSpPr>
        <p:spPr bwMode="auto">
          <a:xfrm flipH="1">
            <a:off x="4643438" y="5516563"/>
            <a:ext cx="576262" cy="503237"/>
          </a:xfrm>
          <a:custGeom>
            <a:avLst/>
            <a:gdLst>
              <a:gd name="G0" fmla="+- 9257 0 0"/>
              <a:gd name="G1" fmla="+- 18514 0 0"/>
              <a:gd name="G2" fmla="+- 6171 0 0"/>
              <a:gd name="G3" fmla="*/ 9257 1 2"/>
              <a:gd name="G4" fmla="+- G3 10800 0"/>
              <a:gd name="G5" fmla="+- 21600 9257 18514"/>
              <a:gd name="G6" fmla="+- 18514 6171 0"/>
              <a:gd name="G7" fmla="*/ G6 1 2"/>
              <a:gd name="G8" fmla="*/ 18514 2 1"/>
              <a:gd name="G9" fmla="+- G8 0 21600"/>
              <a:gd name="G10" fmla="+- G5 0 G4"/>
              <a:gd name="G11" fmla="+- 9257 0 G4"/>
              <a:gd name="G12" fmla="*/ G2 G10 G11"/>
              <a:gd name="T0" fmla="*/ 15429 w 21600"/>
              <a:gd name="T1" fmla="*/ 0 h 21600"/>
              <a:gd name="T2" fmla="*/ 9257 w 21600"/>
              <a:gd name="T3" fmla="*/ 6171 h 21600"/>
              <a:gd name="T4" fmla="*/ 6171 w 21600"/>
              <a:gd name="T5" fmla="*/ 9257 h 21600"/>
              <a:gd name="T6" fmla="*/ 0 w 21600"/>
              <a:gd name="T7" fmla="*/ 15429 h 21600"/>
              <a:gd name="T8" fmla="*/ 6171 w 21600"/>
              <a:gd name="T9" fmla="*/ 21600 h 21600"/>
              <a:gd name="T10" fmla="*/ 12343 w 21600"/>
              <a:gd name="T11" fmla="*/ 18514 h 21600"/>
              <a:gd name="T12" fmla="*/ 18514 w 21600"/>
              <a:gd name="T13" fmla="*/ 12343 h 21600"/>
              <a:gd name="T14" fmla="*/ 21600 w 21600"/>
              <a:gd name="T15" fmla="*/ 6171 h 21600"/>
              <a:gd name="T16" fmla="*/ 17694720 60000 65536"/>
              <a:gd name="T17" fmla="*/ 11796480 60000 65536"/>
              <a:gd name="T18" fmla="*/ 17694720 60000 65536"/>
              <a:gd name="T19" fmla="*/ 11796480 60000 65536"/>
              <a:gd name="T20" fmla="*/ 5898240 60000 65536"/>
              <a:gd name="T21" fmla="*/ 5898240 60000 65536"/>
              <a:gd name="T22" fmla="*/ 0 60000 65536"/>
              <a:gd name="T23" fmla="*/ 0 60000 65536"/>
              <a:gd name="T24" fmla="*/ G12 w 21600"/>
              <a:gd name="T25" fmla="*/ G5 h 21600"/>
              <a:gd name="T26" fmla="*/ G1 w 21600"/>
              <a:gd name="T27" fmla="*/ G1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15429" y="0"/>
                </a:moveTo>
                <a:lnTo>
                  <a:pt x="9257" y="6171"/>
                </a:lnTo>
                <a:lnTo>
                  <a:pt x="12343" y="6171"/>
                </a:lnTo>
                <a:lnTo>
                  <a:pt x="12343" y="12343"/>
                </a:lnTo>
                <a:lnTo>
                  <a:pt x="6171" y="12343"/>
                </a:lnTo>
                <a:lnTo>
                  <a:pt x="6171" y="9257"/>
                </a:lnTo>
                <a:lnTo>
                  <a:pt x="0" y="15429"/>
                </a:lnTo>
                <a:lnTo>
                  <a:pt x="6171" y="21600"/>
                </a:lnTo>
                <a:lnTo>
                  <a:pt x="6171" y="18514"/>
                </a:lnTo>
                <a:lnTo>
                  <a:pt x="18514" y="18514"/>
                </a:lnTo>
                <a:lnTo>
                  <a:pt x="18514" y="6171"/>
                </a:lnTo>
                <a:lnTo>
                  <a:pt x="21600" y="6171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7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250" autoRev="1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3" dur="250" autoRev="1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4" dur="250" autoRev="1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250" autoRev="1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animBg="1"/>
      <p:bldP spid="11268" grpId="1" animBg="1"/>
      <p:bldP spid="11269" grpId="0"/>
      <p:bldP spid="11270" grpId="0"/>
      <p:bldP spid="11272" grpId="0" animBg="1"/>
      <p:bldP spid="11273" grpId="0" animBg="1"/>
      <p:bldP spid="1127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CREATED BY MAXINE CLARKE OBPS</a:t>
            </a:r>
          </a:p>
        </p:txBody>
      </p:sp>
      <p:sp>
        <p:nvSpPr>
          <p:cNvPr id="12292" name="WordArt 4"/>
          <p:cNvSpPr>
            <a:spLocks noChangeArrowheads="1" noChangeShapeType="1" noTextEdit="1"/>
          </p:cNvSpPr>
          <p:nvPr/>
        </p:nvSpPr>
        <p:spPr bwMode="auto">
          <a:xfrm>
            <a:off x="1042988" y="620713"/>
            <a:ext cx="2447925" cy="19494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en-US" sz="6000" b="1" kern="10">
                <a:ln w="9525">
                  <a:solidFill>
                    <a:srgbClr val="CC33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Eras Demi ITC"/>
              </a:rPr>
              <a:t>PREPOSITION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3779838" y="765175"/>
            <a:ext cx="5183187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000" b="1">
                <a:solidFill>
                  <a:srgbClr val="663300"/>
                </a:solidFill>
                <a:latin typeface="Bradley Hand ITC" pitchFamily="66" charset="0"/>
              </a:rPr>
              <a:t>The </a:t>
            </a:r>
            <a:r>
              <a:rPr lang="en-GB" sz="4000" b="1">
                <a:solidFill>
                  <a:srgbClr val="CC3300"/>
                </a:solidFill>
                <a:latin typeface="Bradley Hand ITC" pitchFamily="66" charset="0"/>
              </a:rPr>
              <a:t>preposition</a:t>
            </a:r>
            <a:r>
              <a:rPr lang="en-GB" sz="4000" b="1">
                <a:solidFill>
                  <a:srgbClr val="663300"/>
                </a:solidFill>
                <a:latin typeface="Bradley Hand ITC" pitchFamily="66" charset="0"/>
              </a:rPr>
              <a:t> stands before the noun…</a:t>
            </a: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1187450" y="2997200"/>
            <a:ext cx="56896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000" b="1">
                <a:solidFill>
                  <a:srgbClr val="663300"/>
                </a:solidFill>
                <a:latin typeface="Bradley Hand ITC" pitchFamily="66" charset="0"/>
              </a:rPr>
              <a:t>…as in </a:t>
            </a:r>
            <a:r>
              <a:rPr lang="en-GB" sz="4000" b="1">
                <a:solidFill>
                  <a:srgbClr val="CC3300"/>
                </a:solidFill>
                <a:latin typeface="Bradley Hand ITC" pitchFamily="66" charset="0"/>
              </a:rPr>
              <a:t>through</a:t>
            </a:r>
            <a:r>
              <a:rPr lang="en-GB" sz="4000" b="1">
                <a:solidFill>
                  <a:srgbClr val="663300"/>
                </a:solidFill>
                <a:latin typeface="Bradley Hand ITC" pitchFamily="66" charset="0"/>
              </a:rPr>
              <a:t> a window or </a:t>
            </a:r>
            <a:r>
              <a:rPr lang="en-GB" sz="4000" b="1">
                <a:solidFill>
                  <a:srgbClr val="CC3300"/>
                </a:solidFill>
                <a:latin typeface="Bradley Hand ITC" pitchFamily="66" charset="0"/>
              </a:rPr>
              <a:t>under</a:t>
            </a:r>
            <a:r>
              <a:rPr lang="en-GB" sz="4000" b="1">
                <a:solidFill>
                  <a:srgbClr val="663300"/>
                </a:solidFill>
                <a:latin typeface="Bradley Hand ITC" pitchFamily="66" charset="0"/>
              </a:rPr>
              <a:t> the crown.</a:t>
            </a:r>
          </a:p>
        </p:txBody>
      </p:sp>
      <p:pic>
        <p:nvPicPr>
          <p:cNvPr id="12295" name="Picture 7" descr="MMj03157600000[1]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8175" y="4365625"/>
            <a:ext cx="1230313" cy="162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6" name="Picture 8" descr="MMj03652710000[1]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6100" y="4508500"/>
            <a:ext cx="1122363" cy="1322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7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250" autoRev="1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3" dur="250" autoRev="1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4" dur="250" autoRev="1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250" autoRev="1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2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10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8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 animBg="1"/>
      <p:bldP spid="12292" grpId="1" animBg="1"/>
      <p:bldP spid="12293" grpId="0"/>
      <p:bldP spid="1229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CREATED BY MAXINE CLARKE OBPS</a:t>
            </a:r>
          </a:p>
        </p:txBody>
      </p:sp>
      <p:sp>
        <p:nvSpPr>
          <p:cNvPr id="13316" name="WordArt 4"/>
          <p:cNvSpPr>
            <a:spLocks noChangeArrowheads="1" noChangeShapeType="1" noTextEdit="1"/>
          </p:cNvSpPr>
          <p:nvPr/>
        </p:nvSpPr>
        <p:spPr bwMode="auto">
          <a:xfrm>
            <a:off x="1042988" y="620713"/>
            <a:ext cx="2447925" cy="19494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en-US" sz="6000" b="1" kern="10">
                <a:ln w="9525">
                  <a:solidFill>
                    <a:srgbClr val="CC33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Eras Demi ITC"/>
              </a:rPr>
              <a:t>INTERJECTION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3995738" y="836613"/>
            <a:ext cx="403225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000" b="1">
                <a:solidFill>
                  <a:srgbClr val="663300"/>
                </a:solidFill>
                <a:latin typeface="Bradley Hand ITC" pitchFamily="66" charset="0"/>
              </a:rPr>
              <a:t>The </a:t>
            </a:r>
            <a:r>
              <a:rPr lang="en-GB" sz="4000" b="1">
                <a:solidFill>
                  <a:srgbClr val="CC3300"/>
                </a:solidFill>
                <a:latin typeface="Bradley Hand ITC" pitchFamily="66" charset="0"/>
              </a:rPr>
              <a:t>interjection </a:t>
            </a:r>
            <a:r>
              <a:rPr lang="en-GB" sz="4000" b="1">
                <a:solidFill>
                  <a:srgbClr val="663300"/>
                </a:solidFill>
                <a:latin typeface="Bradley Hand ITC" pitchFamily="66" charset="0"/>
              </a:rPr>
              <a:t>shows surprise…</a:t>
            </a: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1187450" y="2852738"/>
            <a:ext cx="554355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000" b="1">
                <a:solidFill>
                  <a:srgbClr val="663300"/>
                </a:solidFill>
                <a:latin typeface="Bradley Hand ITC" pitchFamily="66" charset="0"/>
              </a:rPr>
              <a:t>…as in </a:t>
            </a:r>
            <a:r>
              <a:rPr lang="en-GB" sz="4000" b="1">
                <a:solidFill>
                  <a:srgbClr val="CC3300"/>
                </a:solidFill>
                <a:latin typeface="Bradley Hand ITC" pitchFamily="66" charset="0"/>
              </a:rPr>
              <a:t>oh</a:t>
            </a:r>
            <a:r>
              <a:rPr lang="en-GB" sz="4000" b="1">
                <a:solidFill>
                  <a:srgbClr val="663300"/>
                </a:solidFill>
                <a:latin typeface="Bradley Hand ITC" pitchFamily="66" charset="0"/>
              </a:rPr>
              <a:t> how stupid, </a:t>
            </a:r>
            <a:r>
              <a:rPr lang="en-GB" sz="4000" b="1">
                <a:solidFill>
                  <a:srgbClr val="CC3300"/>
                </a:solidFill>
                <a:latin typeface="Bradley Hand ITC" pitchFamily="66" charset="0"/>
              </a:rPr>
              <a:t>ah</a:t>
            </a:r>
            <a:r>
              <a:rPr lang="en-GB" sz="4000" b="1">
                <a:solidFill>
                  <a:srgbClr val="663300"/>
                </a:solidFill>
                <a:latin typeface="Bradley Hand ITC" pitchFamily="66" charset="0"/>
              </a:rPr>
              <a:t>, how wise.</a:t>
            </a:r>
          </a:p>
        </p:txBody>
      </p:sp>
      <p:pic>
        <p:nvPicPr>
          <p:cNvPr id="13320" name="Picture 8" descr="Go to fullsize image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4221163"/>
            <a:ext cx="1873250" cy="1700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21" name="Picture 9" descr="MCj03704860000[1]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4663" y="4221163"/>
            <a:ext cx="1319212" cy="180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7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250" autoRev="1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3" dur="250" autoRev="1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4" dur="250" autoRev="1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250" autoRev="1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 animBg="1"/>
      <p:bldP spid="13316" grpId="1" animBg="1"/>
      <p:bldP spid="13317" grpId="0"/>
      <p:bldP spid="13318" grpId="0"/>
    </p:bldLst>
  </p:timing>
</p:sld>
</file>

<file path=ppt/theme/theme1.xml><?xml version="1.0" encoding="utf-8"?>
<a:theme xmlns:a="http://schemas.openxmlformats.org/drawingml/2006/main" name="Stack of books design template">
  <a:themeElements>
    <a:clrScheme name="Stack of books design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ck of books design template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ck of books design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ck of books design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ck of books design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ck of books design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ck of books design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ck of books design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ck of books design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ck of books design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ck of books design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ck of books design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ck of books design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ck of books design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Stack of books design template</Template>
  <TotalTime>254</TotalTime>
  <Words>788</Words>
  <Application>Microsoft Office PowerPoint</Application>
  <PresentationFormat>On-screen Show (4:3)</PresentationFormat>
  <Paragraphs>126</Paragraphs>
  <Slides>21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Century Gothic</vt:lpstr>
      <vt:lpstr>Eras Demi ITC</vt:lpstr>
      <vt:lpstr>Bradley Hand ITC</vt:lpstr>
      <vt:lpstr>Stack of books design 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 National Union of Teachers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peterbyatt</dc:creator>
  <cp:lastModifiedBy>Teacher E-Solutions</cp:lastModifiedBy>
  <cp:revision>27</cp:revision>
  <dcterms:created xsi:type="dcterms:W3CDTF">2006-09-09T13:22:09Z</dcterms:created>
  <dcterms:modified xsi:type="dcterms:W3CDTF">2019-01-18T16:52:00Z</dcterms:modified>
</cp:coreProperties>
</file>