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6344DF-2ADA-4CA4-A9FA-49F78E1FD31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877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62F77B-2B85-41C4-96FF-ED9D3780F629}" type="slidenum">
              <a:rPr lang="en-GB"/>
              <a:pPr/>
              <a:t>1</a:t>
            </a:fld>
            <a:endParaRPr lang="en-GB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CREATED BY MAXINE CLARKE OBPS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42EB964-96F5-4B0F-9C60-ADC1E31431C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CREATED BY MAXINE CLARKE OBPS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0673F-FBF2-4E38-ADC2-5AE4C795964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88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CREATED BY MAXINE CLARKE OBPS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2E7AF-BD08-46FD-B4B4-9081943BD15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093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CREATED BY MAXINE CLARKE OBPS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45607-65C0-4A86-9DD2-00D3D2D54D1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23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CREATED BY MAXINE CLARKE OBPS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45DF5-B8FA-446D-938A-A5BD77EB052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12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CREATED BY MAXINE CLARKE OBPS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EB0B-01B4-4AAD-88BA-05E369B0232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51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CREATED BY MAXINE CLARKE OBPS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E9481-15B4-4A4B-9BBC-DD26B1E8734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05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CREATED BY MAXINE CLARKE OBPS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FCA64-B957-410B-AEBF-EB916B1D2D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CREATED BY MAXINE CLARKE OBPS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F25FB-96EE-4058-86BB-879B2890BE3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756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CREATED BY MAXINE CLARKE OBPS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4A0C3-2B97-40F7-94BF-EC44243FD7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96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CREATED BY MAXINE CLARKE OBPS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98747-C035-4108-A4C8-2A545691112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447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r>
              <a:rPr lang="en-GB"/>
              <a:t>CREATED BY MAXINE CLARKE OBPS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99866C4-A675-41B0-B876-28BCB220D3D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gif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gif"/><Relationship Id="rId4" Type="http://schemas.openxmlformats.org/officeDocument/2006/relationships/image" Target="../media/image20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rds.yahoo.com/_ylt=A9gnMiAUFgNF2PgA91eJzbkF;_ylu=X3oDMTBjMHZkMjZyBHBvcwMxBHNlYwNzcg--/SIG=1e1hle9bm/EXP=1157916564/**http%3a/images.search.yahoo.com/search/images/view%3fback=http%253A%252F%252Fimages.search.yahoo.com%252Fsearch%252Fimages%253Fei%253DUTF-8%2526b%253D1%2526p%253Ddoh%26w=218%26h=199%26imgurl=joebrower.com%252FPHILE_PILE%252FPIX%252FFR%252FHomer_Doh.jpg%26rurl=http%253A%252F%252Fjoebrower.com%252FPHILE_PILE%252FPIX%252FFR%26size=10.8kB%26name=Homer_Doh.jpg%26p=doh%26type=jpeg%26no=1%26tt=71,021%26oid=f7a8f4f9977bc858%26ei=UTF-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187450" y="981075"/>
            <a:ext cx="72009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600">
                <a:solidFill>
                  <a:srgbClr val="663300"/>
                </a:solidFill>
                <a:latin typeface="Eras Demi ITC" pitchFamily="34" charset="0"/>
              </a:rPr>
              <a:t>THE NINE PARTS OF SPEECH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ARTICLES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211638" y="836613"/>
            <a:ext cx="40322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Three little words you often see..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619250" y="2781300"/>
            <a:ext cx="48974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…are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articles a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,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an 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and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the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.</a:t>
            </a:r>
          </a:p>
        </p:txBody>
      </p:sp>
      <p:sp>
        <p:nvSpPr>
          <p:cNvPr id="14345" name="WordArt 9"/>
          <p:cNvSpPr>
            <a:spLocks noChangeArrowheads="1" noChangeShapeType="1" noTextEdit="1"/>
          </p:cNvSpPr>
          <p:nvPr/>
        </p:nvSpPr>
        <p:spPr bwMode="auto">
          <a:xfrm>
            <a:off x="4284663" y="4221163"/>
            <a:ext cx="661987" cy="13414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 Black"/>
              </a:rPr>
              <a:t>a</a:t>
            </a:r>
          </a:p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 Black"/>
              </a:rPr>
              <a:t>an</a:t>
            </a:r>
          </a:p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 Black"/>
              </a:rPr>
              <a:t>the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3059113" y="3357563"/>
            <a:ext cx="3168650" cy="2951162"/>
          </a:xfrm>
          <a:prstGeom prst="star5">
            <a:avLst/>
          </a:prstGeom>
          <a:solidFill>
            <a:srgbClr val="FFFF99">
              <a:alpha val="55000"/>
            </a:srgb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0" grpId="1" animBg="1"/>
      <p:bldP spid="14341" grpId="0"/>
      <p:bldP spid="14342" grpId="0"/>
      <p:bldP spid="14345" grpId="0" animBg="1"/>
      <p:bldP spid="143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258888" y="1916113"/>
            <a:ext cx="6049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900113" y="765175"/>
            <a:ext cx="6624637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 b="1">
                <a:solidFill>
                  <a:srgbClr val="663300"/>
                </a:solidFill>
                <a:latin typeface="Eras Demi ITC" pitchFamily="34" charset="0"/>
              </a:rPr>
              <a:t>THE WHOLE ARE CALLED THE NINE PARTS OF SPEECH, WHICH READING, WRITING &amp; SPEAKING TEACH.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NOUNS</a:t>
            </a:r>
          </a:p>
        </p:txBody>
      </p:sp>
      <p:sp>
        <p:nvSpPr>
          <p:cNvPr id="25605" name="WordArt 5"/>
          <p:cNvSpPr>
            <a:spLocks noChangeArrowheads="1" noChangeShapeType="1" noTextEdit="1"/>
          </p:cNvSpPr>
          <p:nvPr/>
        </p:nvSpPr>
        <p:spPr bwMode="auto">
          <a:xfrm>
            <a:off x="3492500" y="549275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ADJECTIVES</a:t>
            </a:r>
          </a:p>
        </p:txBody>
      </p:sp>
      <p:sp>
        <p:nvSpPr>
          <p:cNvPr id="25606" name="WordArt 6"/>
          <p:cNvSpPr>
            <a:spLocks noChangeArrowheads="1" noChangeShapeType="1" noTextEdit="1"/>
          </p:cNvSpPr>
          <p:nvPr/>
        </p:nvSpPr>
        <p:spPr bwMode="auto">
          <a:xfrm>
            <a:off x="6011863" y="549275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PRONOUNS</a:t>
            </a:r>
          </a:p>
        </p:txBody>
      </p:sp>
      <p:sp>
        <p:nvSpPr>
          <p:cNvPr id="25607" name="WordArt 7"/>
          <p:cNvSpPr>
            <a:spLocks noChangeArrowheads="1" noChangeShapeType="1" noTextEdit="1"/>
          </p:cNvSpPr>
          <p:nvPr/>
        </p:nvSpPr>
        <p:spPr bwMode="auto">
          <a:xfrm>
            <a:off x="539750" y="2133600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VERBS</a:t>
            </a:r>
          </a:p>
        </p:txBody>
      </p:sp>
      <p:sp>
        <p:nvSpPr>
          <p:cNvPr id="25608" name="WordArt 8"/>
          <p:cNvSpPr>
            <a:spLocks noChangeArrowheads="1" noChangeShapeType="1" noTextEdit="1"/>
          </p:cNvSpPr>
          <p:nvPr/>
        </p:nvSpPr>
        <p:spPr bwMode="auto">
          <a:xfrm>
            <a:off x="3419475" y="1989138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ADVERBS</a:t>
            </a:r>
          </a:p>
        </p:txBody>
      </p:sp>
      <p:sp>
        <p:nvSpPr>
          <p:cNvPr id="25609" name="WordArt 9"/>
          <p:cNvSpPr>
            <a:spLocks noChangeArrowheads="1" noChangeShapeType="1" noTextEdit="1"/>
          </p:cNvSpPr>
          <p:nvPr/>
        </p:nvSpPr>
        <p:spPr bwMode="auto">
          <a:xfrm>
            <a:off x="5508625" y="2133600"/>
            <a:ext cx="3095625" cy="20891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60181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CONJUNCTIONS</a:t>
            </a:r>
          </a:p>
        </p:txBody>
      </p:sp>
      <p:sp>
        <p:nvSpPr>
          <p:cNvPr id="25610" name="WordArt 10"/>
          <p:cNvSpPr>
            <a:spLocks noChangeArrowheads="1" noChangeShapeType="1" noTextEdit="1"/>
          </p:cNvSpPr>
          <p:nvPr/>
        </p:nvSpPr>
        <p:spPr bwMode="auto">
          <a:xfrm>
            <a:off x="1187450" y="4365625"/>
            <a:ext cx="28797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PREPOSITIONS</a:t>
            </a:r>
          </a:p>
        </p:txBody>
      </p:sp>
      <p:sp>
        <p:nvSpPr>
          <p:cNvPr id="25611" name="WordArt 11"/>
          <p:cNvSpPr>
            <a:spLocks noChangeArrowheads="1" noChangeShapeType="1" noTextEdit="1"/>
          </p:cNvSpPr>
          <p:nvPr/>
        </p:nvSpPr>
        <p:spPr bwMode="auto">
          <a:xfrm>
            <a:off x="4067175" y="4437063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INTERJECTIONS</a:t>
            </a:r>
          </a:p>
        </p:txBody>
      </p:sp>
      <p:sp>
        <p:nvSpPr>
          <p:cNvPr id="25612" name="WordArt 12"/>
          <p:cNvSpPr>
            <a:spLocks noChangeArrowheads="1" noChangeShapeType="1" noTextEdit="1"/>
          </p:cNvSpPr>
          <p:nvPr/>
        </p:nvSpPr>
        <p:spPr bwMode="auto">
          <a:xfrm>
            <a:off x="539750" y="3500438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ARTICLES</a:t>
            </a:r>
          </a:p>
        </p:txBody>
      </p:sp>
      <p:sp>
        <p:nvSpPr>
          <p:cNvPr id="25613" name="WordArt 13"/>
          <p:cNvSpPr>
            <a:spLocks noChangeArrowheads="1" noChangeShapeType="1" noTextEdit="1"/>
          </p:cNvSpPr>
          <p:nvPr/>
        </p:nvSpPr>
        <p:spPr bwMode="auto">
          <a:xfrm>
            <a:off x="4356100" y="3644900"/>
            <a:ext cx="863600" cy="1146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 Black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50" autoRev="1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4" dur="250" autoRev="1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5" dur="250" autoRev="1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50" autoRev="1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250" autoRev="1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5" dur="250" autoRev="1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250" autoRev="1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50" autoRev="1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250" autoRev="1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6" dur="250" autoRev="1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7" dur="250" autoRev="1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autoRev="1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250" autoRev="1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250" autoRev="1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250" autoRev="1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250" autoRev="1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250" autoRev="1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8" dur="250" autoRev="1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9" dur="250" autoRev="1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250" autoRev="1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250" autoRev="1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9" dur="250" autoRev="1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0" dur="250" autoRev="1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250" autoRev="1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8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250" autoRev="1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0" dur="250" autoRev="1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1" dur="250" autoRev="1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250" autoRev="1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9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250" autoRev="1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1" dur="250" autoRev="1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2" dur="250" autoRev="1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250" autoRev="1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4" grpId="1" animBg="1"/>
      <p:bldP spid="25605" grpId="0" animBg="1"/>
      <p:bldP spid="25605" grpId="1" animBg="1"/>
      <p:bldP spid="25606" grpId="0" animBg="1"/>
      <p:bldP spid="25606" grpId="1" animBg="1"/>
      <p:bldP spid="25607" grpId="0" animBg="1"/>
      <p:bldP spid="25607" grpId="1" animBg="1"/>
      <p:bldP spid="25608" grpId="0" animBg="1"/>
      <p:bldP spid="25608" grpId="1" animBg="1"/>
      <p:bldP spid="25609" grpId="0" animBg="1"/>
      <p:bldP spid="25609" grpId="1" animBg="1"/>
      <p:bldP spid="25610" grpId="0" animBg="1"/>
      <p:bldP spid="25610" grpId="1" animBg="1"/>
      <p:bldP spid="25611" grpId="0" animBg="1"/>
      <p:bldP spid="25611" grpId="1" animBg="1"/>
      <p:bldP spid="25612" grpId="0" animBg="1"/>
      <p:bldP spid="2561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7129462" cy="1152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NOUN CHALLENGE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042988" y="1989138"/>
            <a:ext cx="7345362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663300"/>
                </a:solidFill>
                <a:latin typeface="Bradley Hand ITC" pitchFamily="66" charset="0"/>
              </a:rPr>
              <a:t>Remember, a noun is the name of anything as in school or garden, slide or swing.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42988" y="3716338"/>
            <a:ext cx="55435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CC3300"/>
                </a:solidFill>
                <a:latin typeface="Bradley Hand ITC" pitchFamily="66" charset="0"/>
              </a:rPr>
              <a:t>Can you write one noun for each letter of the alphabet?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187450" y="5013325"/>
            <a:ext cx="4968875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  <a:latin typeface="Eras Demi ITC" pitchFamily="34" charset="0"/>
              </a:rPr>
              <a:t>e.g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  <a:latin typeface="Eras Demi ITC" pitchFamily="34" charset="0"/>
              </a:rPr>
              <a:t>A=apple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  <a:latin typeface="Eras Demi ITC" pitchFamily="34" charset="0"/>
              </a:rPr>
              <a:t>Z=zebra</a:t>
            </a:r>
          </a:p>
        </p:txBody>
      </p:sp>
      <p:pic>
        <p:nvPicPr>
          <p:cNvPr id="16392" name="Picture 8" descr="MMj0236244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5516563"/>
            <a:ext cx="503238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3" name="Picture 9" descr="MMj0283298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5516563"/>
            <a:ext cx="549275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3708400" y="5805488"/>
            <a:ext cx="863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8" grpId="1" animBg="1"/>
      <p:bldP spid="16389" grpId="0"/>
      <p:bldP spid="16390" grpId="0"/>
      <p:bldP spid="16391" grpId="0"/>
      <p:bldP spid="1639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7129462" cy="1152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ADJECTIVE  CHALLENGE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71550" y="1989138"/>
            <a:ext cx="7488238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663300"/>
                </a:solidFill>
                <a:latin typeface="Bradley Hand ITC" pitchFamily="66" charset="0"/>
              </a:rPr>
              <a:t>Remember, an adjective describes the kind of noun. Can you write a suitable one to go with each of these?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059113" y="3644900"/>
            <a:ext cx="5400675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CC3300"/>
                </a:solidFill>
                <a:latin typeface="Eras Demi ITC" pitchFamily="34" charset="0"/>
              </a:rPr>
              <a:t>grass 	princess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CC3300"/>
                </a:solidFill>
                <a:latin typeface="Eras Demi ITC" pitchFamily="34" charset="0"/>
              </a:rPr>
              <a:t>dog 	river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CC3300"/>
                </a:solidFill>
                <a:latin typeface="Eras Demi ITC" pitchFamily="34" charset="0"/>
              </a:rPr>
              <a:t>witch 	lemonade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CC3300"/>
                </a:solidFill>
                <a:latin typeface="Eras Demi ITC" pitchFamily="34" charset="0"/>
              </a:rPr>
              <a:t>worm 	fire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CC3300"/>
                </a:solidFill>
                <a:latin typeface="Eras Demi ITC" pitchFamily="34" charset="0"/>
              </a:rPr>
              <a:t>tree 	giant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CC3300"/>
                </a:solidFill>
                <a:latin typeface="Eras Demi ITC" pitchFamily="34" charset="0"/>
              </a:rPr>
              <a:t>door 	soldier</a:t>
            </a:r>
          </a:p>
        </p:txBody>
      </p:sp>
      <p:pic>
        <p:nvPicPr>
          <p:cNvPr id="17415" name="Picture 7" descr="MMAG00300_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500438"/>
            <a:ext cx="935038" cy="20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6" name="Picture 8" descr="MMAG00300_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08625" y="3500438"/>
            <a:ext cx="935038" cy="20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520"/>
                            </p:stCondLst>
                            <p:childTnLst>
                              <p:par>
                                <p:cTn id="3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2" grpId="1" animBg="1"/>
      <p:bldP spid="17413" grpId="0"/>
      <p:bldP spid="174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7129462" cy="1152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PRONOUN  CHALLENGE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042988" y="1916113"/>
            <a:ext cx="741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663300"/>
                </a:solidFill>
                <a:latin typeface="Bradley Hand ITC" pitchFamily="66" charset="0"/>
              </a:rPr>
              <a:t>Remember, instead of nouns the pronouns fit as in he and you and they and it.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971550" y="2997200"/>
            <a:ext cx="6192838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accent2"/>
                </a:solidFill>
                <a:latin typeface="Bradley Hand ITC" pitchFamily="66" charset="0"/>
              </a:rPr>
              <a:t>Here are some more pronouns. Can you write some interesting sentences using one or more of them?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116013" y="5157788"/>
            <a:ext cx="5545137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>
                <a:solidFill>
                  <a:srgbClr val="CC3300"/>
                </a:solidFill>
                <a:latin typeface="Eras Demi ITC" pitchFamily="34" charset="0"/>
              </a:rPr>
              <a:t>she    him    we    them    I    me   </a:t>
            </a:r>
          </a:p>
          <a:p>
            <a:pPr algn="ctr">
              <a:spcBef>
                <a:spcPct val="50000"/>
              </a:spcBef>
            </a:pPr>
            <a:r>
              <a:rPr lang="en-GB" sz="2400">
                <a:solidFill>
                  <a:srgbClr val="CC3300"/>
                </a:solidFill>
                <a:latin typeface="Eras Demi ITC" pitchFamily="34" charset="0"/>
              </a:rPr>
              <a:t> us    ours    yours    mine    theirs</a:t>
            </a:r>
          </a:p>
        </p:txBody>
      </p:sp>
      <p:pic>
        <p:nvPicPr>
          <p:cNvPr id="18440" name="Picture 8" descr="MMAG00218_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300663"/>
            <a:ext cx="720725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640"/>
                            </p:stCondLst>
                            <p:childTnLst>
                              <p:par>
                                <p:cTn id="4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7129462" cy="1152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VERB CHALLENGE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042988" y="2133600"/>
            <a:ext cx="6410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042988" y="2060575"/>
            <a:ext cx="741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663300"/>
                </a:solidFill>
                <a:latin typeface="Bradley Hand ITC" pitchFamily="66" charset="0"/>
              </a:rPr>
              <a:t>Remember, verbs tell of something being done; to read or write, sing, jump or run.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3141663"/>
            <a:ext cx="576103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accent2"/>
                </a:solidFill>
                <a:latin typeface="Bradley Hand ITC" pitchFamily="66" charset="0"/>
              </a:rPr>
              <a:t>How many verbs can you find beginning with these 12 letters?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258888" y="4508500"/>
            <a:ext cx="525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CC3300"/>
                </a:solidFill>
                <a:latin typeface="Eras Demi ITC" pitchFamily="34" charset="0"/>
              </a:rPr>
              <a:t>a    b    d    f    h    j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CC3300"/>
                </a:solidFill>
                <a:latin typeface="Eras Demi ITC" pitchFamily="34" charset="0"/>
              </a:rPr>
              <a:t>l    m    p    r    t    w</a:t>
            </a:r>
          </a:p>
        </p:txBody>
      </p:sp>
      <p:pic>
        <p:nvPicPr>
          <p:cNvPr id="19465" name="Picture 9" descr="MMj0283867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724400"/>
            <a:ext cx="809625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6" name="Picture 10" descr="MMj0283867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0113" y="4797425"/>
            <a:ext cx="809625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20"/>
                            </p:stCondLst>
                            <p:childTnLst>
                              <p:par>
                                <p:cTn id="4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0" grpId="1" animBg="1"/>
      <p:bldP spid="19463" grpId="0"/>
      <p:bldP spid="194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7129462" cy="1152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ADVERB CHALLENGE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042988" y="1844675"/>
            <a:ext cx="748982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663300"/>
                </a:solidFill>
                <a:latin typeface="Bradley Hand ITC" pitchFamily="66" charset="0"/>
              </a:rPr>
              <a:t>Remember, how when and where the adverbs tell, as in slowly still, or now or well</a:t>
            </a:r>
            <a:r>
              <a:rPr lang="en-GB"/>
              <a:t>.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042988" y="3357563"/>
            <a:ext cx="5834062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accent2"/>
                </a:solidFill>
                <a:latin typeface="Bradley Hand ITC" pitchFamily="66" charset="0"/>
              </a:rPr>
              <a:t>Here are some more adverbs. Can you write an funny sentence including each of them?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157788"/>
            <a:ext cx="561657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>
                <a:solidFill>
                  <a:srgbClr val="CC3300"/>
                </a:solidFill>
                <a:latin typeface="Eras Demi ITC" pitchFamily="34" charset="0"/>
              </a:rPr>
              <a:t>quickly  fiercely  clearly  soon  </a:t>
            </a:r>
          </a:p>
          <a:p>
            <a:pPr algn="ctr">
              <a:spcBef>
                <a:spcPct val="50000"/>
              </a:spcBef>
            </a:pPr>
            <a:r>
              <a:rPr lang="en-GB" sz="2000">
                <a:solidFill>
                  <a:srgbClr val="CC3300"/>
                </a:solidFill>
                <a:latin typeface="Eras Demi ITC" pitchFamily="34" charset="0"/>
              </a:rPr>
              <a:t>here  yesterday  tomorrow  everywhere</a:t>
            </a:r>
          </a:p>
        </p:txBody>
      </p:sp>
      <p:pic>
        <p:nvPicPr>
          <p:cNvPr id="20488" name="Picture 8" descr="MMAG00406_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2708275"/>
            <a:ext cx="1392238" cy="114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9" name="Picture 9" descr="MMj0282751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3850" y="4941888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320"/>
                            </p:stCondLst>
                            <p:childTnLst>
                              <p:par>
                                <p:cTn id="4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  <p:bldP spid="20484" grpId="1" animBg="1"/>
      <p:bldP spid="20485" grpId="0"/>
      <p:bldP spid="20486" grpId="0"/>
      <p:bldP spid="204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7129462" cy="1152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CONJUNCTION  CHALLENGE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971550" y="1844675"/>
            <a:ext cx="7488238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663300"/>
                </a:solidFill>
                <a:latin typeface="Bradley Hand ITC" pitchFamily="66" charset="0"/>
              </a:rPr>
              <a:t>Remember, conjunctions join the words together as in men and women or wind and weather.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971550" y="3357563"/>
            <a:ext cx="6048375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accent2"/>
                </a:solidFill>
                <a:latin typeface="Bradley Hand ITC" pitchFamily="66" charset="0"/>
              </a:rPr>
              <a:t>Here are some more conjunctions. Can you write an interesting sentence including each of them?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042988" y="5013325"/>
            <a:ext cx="5616575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>
                <a:solidFill>
                  <a:srgbClr val="CC3300"/>
                </a:solidFill>
                <a:latin typeface="Eras Demi ITC" pitchFamily="34" charset="0"/>
              </a:rPr>
              <a:t>if  because  while</a:t>
            </a:r>
          </a:p>
          <a:p>
            <a:pPr algn="ctr">
              <a:spcBef>
                <a:spcPct val="50000"/>
              </a:spcBef>
            </a:pPr>
            <a:r>
              <a:rPr lang="en-GB" sz="2800" b="1">
                <a:solidFill>
                  <a:srgbClr val="CC3300"/>
                </a:solidFill>
                <a:latin typeface="Eras Demi ITC" pitchFamily="34" charset="0"/>
              </a:rPr>
              <a:t>but  when  although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4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08" grpId="1" animBg="1"/>
      <p:bldP spid="21509" grpId="0"/>
      <p:bldP spid="215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7129462" cy="1152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PREPOSITION  CHALLENGE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042988" y="1916113"/>
            <a:ext cx="7273925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663300"/>
                </a:solidFill>
                <a:latin typeface="Bradley Hand ITC" pitchFamily="66" charset="0"/>
              </a:rPr>
              <a:t>Remember, the preposition comes before the noun, as in through a window or under the crown.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042988" y="3429000"/>
            <a:ext cx="5761037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accent2"/>
                </a:solidFill>
                <a:latin typeface="Bradley Hand ITC" pitchFamily="66" charset="0"/>
              </a:rPr>
              <a:t>Here are some more prepositions. Can you write an amusing sentence including each of them?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187450" y="5445125"/>
            <a:ext cx="547211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>
                <a:solidFill>
                  <a:srgbClr val="CC3300"/>
                </a:solidFill>
                <a:latin typeface="Eras Demi ITC" pitchFamily="34" charset="0"/>
              </a:rPr>
              <a:t>on   by   between   under</a:t>
            </a:r>
          </a:p>
          <a:p>
            <a:pPr algn="ctr">
              <a:spcBef>
                <a:spcPct val="50000"/>
              </a:spcBef>
            </a:pPr>
            <a:r>
              <a:rPr lang="en-GB" sz="2000">
                <a:solidFill>
                  <a:srgbClr val="CC3300"/>
                </a:solidFill>
                <a:latin typeface="Eras Demi ITC" pitchFamily="34" charset="0"/>
              </a:rPr>
              <a:t>for   at   with   to</a:t>
            </a:r>
          </a:p>
        </p:txBody>
      </p:sp>
      <p:pic>
        <p:nvPicPr>
          <p:cNvPr id="22536" name="Picture 8" descr="MMj0282751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31913" y="5445125"/>
            <a:ext cx="858837" cy="85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7" name="Picture 9" descr="MMj0282751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5445125"/>
            <a:ext cx="858838" cy="85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120"/>
                            </p:stCondLst>
                            <p:childTnLst>
                              <p:par>
                                <p:cTn id="4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120"/>
                            </p:stCondLst>
                            <p:childTnLst>
                              <p:par>
                                <p:cTn id="5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2" grpId="1" animBg="1"/>
      <p:bldP spid="22533" grpId="0"/>
      <p:bldP spid="22534" grpId="0"/>
      <p:bldP spid="225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NOUN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924300" y="1125538"/>
            <a:ext cx="453548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A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noun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’s the name of anything…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403350" y="2708275"/>
            <a:ext cx="61928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…as in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school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or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garden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,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slide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or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swing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.</a:t>
            </a:r>
          </a:p>
        </p:txBody>
      </p:sp>
      <p:pic>
        <p:nvPicPr>
          <p:cNvPr id="6151" name="Picture 7" descr="MMj0318123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508500"/>
            <a:ext cx="1512888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MMj0286721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4941888"/>
            <a:ext cx="1512887" cy="111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MMj02836720000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365625"/>
            <a:ext cx="712787" cy="116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MMj02836770000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941888"/>
            <a:ext cx="1873250" cy="12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8" grpId="1" animBg="1"/>
      <p:bldP spid="6149" grpId="0"/>
      <p:bldP spid="61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7129462" cy="1152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INTERJECTION CHALLENGE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2009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663300"/>
                </a:solidFill>
                <a:latin typeface="Bradley Hand ITC" pitchFamily="66" charset="0"/>
              </a:rPr>
              <a:t>Remember, an interjection shows surprise as in “Oh how stupid” or “Ah, how wise”.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042988" y="2852738"/>
            <a:ext cx="5616575" cy="347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solidFill>
                  <a:schemeClr val="accent2"/>
                </a:solidFill>
                <a:latin typeface="Bradley Hand ITC" pitchFamily="66" charset="0"/>
              </a:rPr>
              <a:t>Here are some more interjections.</a:t>
            </a:r>
            <a:r>
              <a:rPr lang="en-GB" sz="2000" b="1">
                <a:latin typeface="Bradley Hand ITC" pitchFamily="66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solidFill>
                  <a:srgbClr val="CC3300"/>
                </a:solidFill>
                <a:latin typeface="Bradley Hand ITC" pitchFamily="66" charset="0"/>
              </a:rPr>
              <a:t>Eh   ugh   hey   oh   ah</a:t>
            </a:r>
          </a:p>
          <a:p>
            <a:pPr>
              <a:spcBef>
                <a:spcPct val="50000"/>
              </a:spcBef>
            </a:pPr>
            <a:r>
              <a:rPr lang="en-GB" sz="2000" b="1">
                <a:solidFill>
                  <a:schemeClr val="accent2"/>
                </a:solidFill>
                <a:latin typeface="Bradley Hand ITC" pitchFamily="66" charset="0"/>
              </a:rPr>
              <a:t>Can you put an one at the beginning of these sentences, (you can use some of your own if you can think of them too)?</a:t>
            </a: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CC3300"/>
                </a:solidFill>
                <a:latin typeface="Eras Demi ITC" pitchFamily="34" charset="0"/>
              </a:rPr>
              <a:t>“______ speak up I can’t hear you!”</a:t>
            </a: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CC3300"/>
                </a:solidFill>
                <a:latin typeface="Eras Demi ITC" pitchFamily="34" charset="0"/>
              </a:rPr>
              <a:t>“______ I don’t like this food!”</a:t>
            </a: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CC3300"/>
                </a:solidFill>
                <a:latin typeface="Eras Demi ITC" pitchFamily="34" charset="0"/>
              </a:rPr>
              <a:t>“______ don’t leave me behind!”</a:t>
            </a: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CC3300"/>
                </a:solidFill>
                <a:latin typeface="Eras Demi ITC" pitchFamily="34" charset="0"/>
              </a:rPr>
              <a:t>“______ what a beautiful sight!”</a:t>
            </a: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CC3300"/>
                </a:solidFill>
                <a:latin typeface="Eras Demi ITC" pitchFamily="34" charset="0"/>
              </a:rPr>
              <a:t>“______ it’s good to see you again!”</a:t>
            </a:r>
          </a:p>
        </p:txBody>
      </p:sp>
      <p:pic>
        <p:nvPicPr>
          <p:cNvPr id="23559" name="Picture 7" descr="MMj0395738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508500"/>
            <a:ext cx="873125" cy="174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3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3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3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6" grpId="1" animBg="1"/>
      <p:bldP spid="2355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24580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7129462" cy="1152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ARTICLES  CHALLENGE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971550" y="1916113"/>
            <a:ext cx="76327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663300"/>
                </a:solidFill>
                <a:latin typeface="Bradley Hand ITC" pitchFamily="66" charset="0"/>
              </a:rPr>
              <a:t>Remember, you often see the articles a, an and the.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900113" y="2781300"/>
            <a:ext cx="741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  <a:latin typeface="Bradley Hand ITC" pitchFamily="66" charset="0"/>
              </a:rPr>
              <a:t>Can you fit the correct one into these sentences? And do you know the rule concerning the use of ‘a’ and ‘an’?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042988" y="4437063"/>
            <a:ext cx="5545137" cy="174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CC3300"/>
                </a:solidFill>
                <a:latin typeface="Eras Demi ITC" pitchFamily="34" charset="0"/>
              </a:rPr>
              <a:t>I fell asleep and missed ______ last bus home.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CC3300"/>
                </a:solidFill>
                <a:latin typeface="Eras Demi ITC" pitchFamily="34" charset="0"/>
              </a:rPr>
              <a:t>My friend has ______imaginary elephant for a pet!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CC3300"/>
                </a:solidFill>
                <a:latin typeface="Eras Demi ITC" pitchFamily="34" charset="0"/>
              </a:rPr>
              <a:t>I’m so excited about my birthday I have not slept for ______week.</a:t>
            </a:r>
          </a:p>
        </p:txBody>
      </p:sp>
      <p:pic>
        <p:nvPicPr>
          <p:cNvPr id="24584" name="Picture 8" descr="MMj0286776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644900"/>
            <a:ext cx="866775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245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245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245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245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245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245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0" grpId="1" animBg="1"/>
      <p:bldP spid="24581" grpId="0"/>
      <p:bldP spid="245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ADJECTIVE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067175" y="836613"/>
            <a:ext cx="4392613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Adjectives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describe the kind of noun</a:t>
            </a:r>
            <a:r>
              <a:rPr lang="en-GB" b="1">
                <a:solidFill>
                  <a:srgbClr val="663300"/>
                </a:solidFill>
              </a:rPr>
              <a:t> …</a:t>
            </a:r>
          </a:p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258888" y="2708275"/>
            <a:ext cx="655161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…as in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great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or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small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,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pretty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,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white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or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brown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.</a:t>
            </a:r>
          </a:p>
        </p:txBody>
      </p:sp>
      <p:pic>
        <p:nvPicPr>
          <p:cNvPr id="7175" name="Picture 7" descr="MMAG00626_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365625"/>
            <a:ext cx="15716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MMAG00206_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5589588"/>
            <a:ext cx="1008063" cy="38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MMj03369080000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51275" y="4941888"/>
            <a:ext cx="1008063" cy="100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5076825" y="4221163"/>
            <a:ext cx="935038" cy="11525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5508625" y="4724400"/>
            <a:ext cx="1008063" cy="1081088"/>
          </a:xfrm>
          <a:prstGeom prst="ellipse">
            <a:avLst/>
          </a:prstGeom>
          <a:solidFill>
            <a:srgbClr val="66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2" grpId="1" animBg="1"/>
      <p:bldP spid="7173" grpId="0"/>
      <p:bldP spid="7174" grpId="0"/>
      <p:bldP spid="7178" grpId="0" animBg="1"/>
      <p:bldP spid="71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PRONOUN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851275" y="908050"/>
            <a:ext cx="43926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Instead of nouns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the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pronouns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fit…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116013" y="2852738"/>
            <a:ext cx="640873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…as in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he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and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you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and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they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and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it</a:t>
            </a:r>
            <a:r>
              <a:rPr lang="en-GB" sz="4000" b="1">
                <a:latin typeface="Bradley Hand ITC" pitchFamily="66" charset="0"/>
              </a:rPr>
              <a:t>.</a:t>
            </a:r>
          </a:p>
        </p:txBody>
      </p:sp>
      <p:pic>
        <p:nvPicPr>
          <p:cNvPr id="8199" name="Picture 7" descr="MMj0395713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149725"/>
            <a:ext cx="1087438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MMj0283575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4652963"/>
            <a:ext cx="1119187" cy="118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1" name="WordArt 9"/>
          <p:cNvSpPr>
            <a:spLocks noChangeArrowheads="1" noChangeShapeType="1" noTextEdit="1"/>
          </p:cNvSpPr>
          <p:nvPr/>
        </p:nvSpPr>
        <p:spPr bwMode="auto">
          <a:xfrm>
            <a:off x="2555875" y="4508500"/>
            <a:ext cx="714375" cy="31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YOU !</a:t>
            </a:r>
          </a:p>
        </p:txBody>
      </p:sp>
      <p:pic>
        <p:nvPicPr>
          <p:cNvPr id="8202" name="Picture 10" descr="MMj02841260000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508500"/>
            <a:ext cx="1152525" cy="110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3" name="Picture 11" descr="MMAG00110_0000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221163"/>
            <a:ext cx="354013" cy="75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4" name="WordArt 12"/>
          <p:cNvSpPr>
            <a:spLocks noChangeArrowheads="1" noChangeShapeType="1" noTextEdit="1"/>
          </p:cNvSpPr>
          <p:nvPr/>
        </p:nvSpPr>
        <p:spPr bwMode="auto">
          <a:xfrm>
            <a:off x="5724525" y="5084763"/>
            <a:ext cx="190500" cy="31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It</a:t>
            </a:r>
          </a:p>
        </p:txBody>
      </p:sp>
      <p:sp>
        <p:nvSpPr>
          <p:cNvPr id="8205" name="WordArt 13"/>
          <p:cNvSpPr>
            <a:spLocks noChangeArrowheads="1" noChangeShapeType="1" noTextEdit="1"/>
          </p:cNvSpPr>
          <p:nvPr/>
        </p:nvSpPr>
        <p:spPr bwMode="auto">
          <a:xfrm>
            <a:off x="827088" y="4941888"/>
            <a:ext cx="376237" cy="3254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he</a:t>
            </a:r>
          </a:p>
        </p:txBody>
      </p:sp>
      <p:sp>
        <p:nvSpPr>
          <p:cNvPr id="8206" name="WordArt 14"/>
          <p:cNvSpPr>
            <a:spLocks noChangeArrowheads="1" noChangeShapeType="1" noTextEdit="1"/>
          </p:cNvSpPr>
          <p:nvPr/>
        </p:nvSpPr>
        <p:spPr bwMode="auto">
          <a:xfrm>
            <a:off x="4067175" y="5734050"/>
            <a:ext cx="649288" cy="3254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they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6" grpId="1" animBg="1"/>
      <p:bldP spid="8197" grpId="0"/>
      <p:bldP spid="8198" grpId="0"/>
      <p:bldP spid="8201" grpId="0" animBg="1"/>
      <p:bldP spid="8204" grpId="0" animBg="1"/>
      <p:bldP spid="8205" grpId="0" animBg="1"/>
      <p:bldP spid="82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VERB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24300" y="765175"/>
            <a:ext cx="50403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Verbs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tell of something being done…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116013" y="3068638"/>
            <a:ext cx="561816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…to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read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or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write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,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sing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,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jump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or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run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.</a:t>
            </a:r>
          </a:p>
        </p:txBody>
      </p:sp>
      <p:pic>
        <p:nvPicPr>
          <p:cNvPr id="9223" name="Picture 7" descr="MMAG00294_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508500"/>
            <a:ext cx="130492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MMAG00218_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797425"/>
            <a:ext cx="118110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MMj02852880000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652963"/>
            <a:ext cx="96202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MMAG00290_0000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4437063"/>
            <a:ext cx="1697037" cy="137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7" name="Picture 11" descr="MMAG00424_0000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724400"/>
            <a:ext cx="1020762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0" grpId="1" animBg="1"/>
      <p:bldP spid="9221" grpId="0"/>
      <p:bldP spid="92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ADVERB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924300" y="836613"/>
            <a:ext cx="47529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How, when and where the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adverbs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tell…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116013" y="2924175"/>
            <a:ext cx="633571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…as in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slowly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,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still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or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now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or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well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.</a:t>
            </a:r>
          </a:p>
        </p:txBody>
      </p:sp>
      <p:pic>
        <p:nvPicPr>
          <p:cNvPr id="10247" name="Picture 7" descr="MMj0283578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7088" y="5013325"/>
            <a:ext cx="1489075" cy="77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j03009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4508500"/>
            <a:ext cx="1295400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9" name="Picture 9" descr="MMj03957380000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4149725"/>
            <a:ext cx="763588" cy="152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MMAG00373_0000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437063"/>
            <a:ext cx="1223963" cy="117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4" grpId="1" animBg="1"/>
      <p:bldP spid="10245" grpId="0"/>
      <p:bldP spid="102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CONJUNCTION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924300" y="836613"/>
            <a:ext cx="43926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Conjunctions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join the words together…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042988" y="2997200"/>
            <a:ext cx="56165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…as in men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and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women,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wind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or</a:t>
            </a:r>
            <a:r>
              <a:rPr lang="en-GB" sz="4000" b="1">
                <a:latin typeface="Bradley Hand ITC" pitchFamily="66" charset="0"/>
              </a:rPr>
              <a:t> 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weather.</a:t>
            </a:r>
          </a:p>
        </p:txBody>
      </p:sp>
      <p:pic>
        <p:nvPicPr>
          <p:cNvPr id="11271" name="Picture 7" descr="MCj012786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716338"/>
            <a:ext cx="1131888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2" name="Text Box 8"/>
          <p:cNvSpPr txBox="1">
            <a:spLocks noChangeArrowheads="1"/>
          </p:cNvSpPr>
          <p:nvPr/>
        </p:nvSpPr>
        <p:spPr bwMode="auto">
          <a:xfrm rot="922993">
            <a:off x="5360988" y="5597525"/>
            <a:ext cx="733425" cy="193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 b="1"/>
              <a:t>Conjunctions</a:t>
            </a:r>
          </a:p>
        </p:txBody>
      </p:sp>
      <p:sp>
        <p:nvSpPr>
          <p:cNvPr id="11273" name="WordArt 9"/>
          <p:cNvSpPr>
            <a:spLocks noChangeArrowheads="1" noChangeShapeType="1" noTextEdit="1"/>
          </p:cNvSpPr>
          <p:nvPr/>
        </p:nvSpPr>
        <p:spPr bwMode="auto">
          <a:xfrm>
            <a:off x="4140200" y="4365625"/>
            <a:ext cx="725488" cy="14557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38495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 Black"/>
              </a:rPr>
              <a:t>Word </a:t>
            </a:r>
          </a:p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 Black"/>
              </a:rPr>
              <a:t>Glue</a:t>
            </a: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 flipH="1">
            <a:off x="4643438" y="5516563"/>
            <a:ext cx="576262" cy="503237"/>
          </a:xfrm>
          <a:custGeom>
            <a:avLst/>
            <a:gdLst>
              <a:gd name="G0" fmla="+- 9257 0 0"/>
              <a:gd name="G1" fmla="+- 18514 0 0"/>
              <a:gd name="G2" fmla="+- 6171 0 0"/>
              <a:gd name="G3" fmla="*/ 9257 1 2"/>
              <a:gd name="G4" fmla="+- G3 10800 0"/>
              <a:gd name="G5" fmla="+- 21600 9257 18514"/>
              <a:gd name="G6" fmla="+- 18514 6171 0"/>
              <a:gd name="G7" fmla="*/ G6 1 2"/>
              <a:gd name="G8" fmla="*/ 18514 2 1"/>
              <a:gd name="G9" fmla="+- G8 0 21600"/>
              <a:gd name="G10" fmla="+- G5 0 G4"/>
              <a:gd name="G11" fmla="+- 9257 0 G4"/>
              <a:gd name="G12" fmla="*/ G2 G10 G11"/>
              <a:gd name="T0" fmla="*/ 15429 w 21600"/>
              <a:gd name="T1" fmla="*/ 0 h 21600"/>
              <a:gd name="T2" fmla="*/ 9257 w 21600"/>
              <a:gd name="T3" fmla="*/ 6171 h 21600"/>
              <a:gd name="T4" fmla="*/ 6171 w 21600"/>
              <a:gd name="T5" fmla="*/ 9257 h 21600"/>
              <a:gd name="T6" fmla="*/ 0 w 21600"/>
              <a:gd name="T7" fmla="*/ 15429 h 21600"/>
              <a:gd name="T8" fmla="*/ 6171 w 21600"/>
              <a:gd name="T9" fmla="*/ 21600 h 21600"/>
              <a:gd name="T10" fmla="*/ 12343 w 21600"/>
              <a:gd name="T11" fmla="*/ 18514 h 21600"/>
              <a:gd name="T12" fmla="*/ 18514 w 21600"/>
              <a:gd name="T13" fmla="*/ 12343 h 21600"/>
              <a:gd name="T14" fmla="*/ 21600 w 21600"/>
              <a:gd name="T15" fmla="*/ 617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8" grpId="1" animBg="1"/>
      <p:bldP spid="11269" grpId="0"/>
      <p:bldP spid="11270" grpId="0"/>
      <p:bldP spid="11272" grpId="0" animBg="1"/>
      <p:bldP spid="11273" grpId="0" animBg="1"/>
      <p:bldP spid="112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PREPOSITION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779838" y="765175"/>
            <a:ext cx="51831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The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preposition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stands before the noun…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187450" y="2997200"/>
            <a:ext cx="568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…as in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through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a window or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under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the crown.</a:t>
            </a:r>
          </a:p>
        </p:txBody>
      </p:sp>
      <p:pic>
        <p:nvPicPr>
          <p:cNvPr id="12295" name="Picture 7" descr="MMj0315760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365625"/>
            <a:ext cx="1230313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MMj0365271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4508500"/>
            <a:ext cx="1122363" cy="132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2" grpId="1" animBg="1"/>
      <p:bldP spid="12293" grpId="0"/>
      <p:bldP spid="122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CREATED BY MAXINE CLARKE OBPS</a:t>
            </a: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2447925" cy="1949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Eras Demi ITC"/>
              </a:rPr>
              <a:t>INTERJECTION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995738" y="836613"/>
            <a:ext cx="40322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The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interjection 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shows surprise…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187450" y="2852738"/>
            <a:ext cx="5543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…as in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oh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 how stupid, </a:t>
            </a:r>
            <a:r>
              <a:rPr lang="en-GB" sz="4000" b="1">
                <a:solidFill>
                  <a:srgbClr val="CC3300"/>
                </a:solidFill>
                <a:latin typeface="Bradley Hand ITC" pitchFamily="66" charset="0"/>
              </a:rPr>
              <a:t>ah</a:t>
            </a:r>
            <a:r>
              <a:rPr lang="en-GB" sz="4000" b="1">
                <a:solidFill>
                  <a:srgbClr val="663300"/>
                </a:solidFill>
                <a:latin typeface="Bradley Hand ITC" pitchFamily="66" charset="0"/>
              </a:rPr>
              <a:t>, how wise.</a:t>
            </a:r>
          </a:p>
        </p:txBody>
      </p:sp>
      <p:pic>
        <p:nvPicPr>
          <p:cNvPr id="13320" name="Picture 8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221163"/>
            <a:ext cx="1873250" cy="170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1" name="Picture 9" descr="MCj0370486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4221163"/>
            <a:ext cx="1319212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6" grpId="1" animBg="1"/>
      <p:bldP spid="13317" grpId="0"/>
      <p:bldP spid="13318" grpId="0"/>
    </p:bldLst>
  </p:timing>
</p:sld>
</file>

<file path=ppt/theme/theme1.xml><?xml version="1.0" encoding="utf-8"?>
<a:theme xmlns:a="http://schemas.openxmlformats.org/drawingml/2006/main" name="Stack of books design template">
  <a:themeElements>
    <a:clrScheme name="Stack of books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ck of books design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ck of book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Stack of books design template</Template>
  <TotalTime>254</TotalTime>
  <Words>788</Words>
  <Application>Microsoft Office PowerPoint</Application>
  <PresentationFormat>On-screen Show (4:3)</PresentationFormat>
  <Paragraphs>126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Century Gothic</vt:lpstr>
      <vt:lpstr>Eras Demi ITC</vt:lpstr>
      <vt:lpstr>Bradley Hand ITC</vt:lpstr>
      <vt:lpstr>Stack of books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National Union of Teachers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peterbyatt</dc:creator>
  <cp:lastModifiedBy>Teacher E-Solutions</cp:lastModifiedBy>
  <cp:revision>27</cp:revision>
  <dcterms:created xsi:type="dcterms:W3CDTF">2006-09-09T13:22:09Z</dcterms:created>
  <dcterms:modified xsi:type="dcterms:W3CDTF">2019-01-18T16:52:00Z</dcterms:modified>
</cp:coreProperties>
</file>