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B2E37F-ACAF-46DA-813C-4157F026EE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DA80E-907F-4225-A9DD-1239C4217F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33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F3090-E649-4535-BD85-9D323C69B8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761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B4B3-7BCE-4675-88C1-B81BA4EB51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43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53E08-23BF-414B-9500-E149289F3C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53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400E0-B257-41E8-BF00-4FF7DF871A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746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5C53D-F84C-499F-9F8A-01AC5CE41D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63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9FF44-1418-4DE5-8E42-2380C7BB6C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10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F9864-6AD0-4839-8EE3-2176415AD6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16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25920-4424-44AD-BECF-3AA8AC6F05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96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DE8F8-4796-48A2-81FC-5E91897F74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7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C6E89-A3C5-4C2A-A5BE-442DE5B326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24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1AC1450-B0D8-4029-BFDE-F5357566F4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3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3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3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3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14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14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15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5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16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16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</p:grpSp>
        <p:sp>
          <p:nvSpPr>
            <p:cNvPr id="517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8713788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WordArt 5"/>
          <p:cNvSpPr>
            <a:spLocks noChangeArrowheads="1" noChangeShapeType="1" noTextEdit="1"/>
          </p:cNvSpPr>
          <p:nvPr/>
        </p:nvSpPr>
        <p:spPr bwMode="auto">
          <a:xfrm>
            <a:off x="539750" y="549275"/>
            <a:ext cx="8137525" cy="19431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A noun is a </a:t>
            </a:r>
          </a:p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naming word.</a:t>
            </a:r>
          </a:p>
        </p:txBody>
      </p:sp>
      <p:pic>
        <p:nvPicPr>
          <p:cNvPr id="3076" name="Picture 7" descr="j02347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141663"/>
            <a:ext cx="2146300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j034339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852738"/>
            <a:ext cx="2286000" cy="227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827088" y="5300663"/>
            <a:ext cx="161925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7200"/>
              <a:t>cup</a:t>
            </a: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6516688" y="5157788"/>
            <a:ext cx="2447925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/>
              <a:t>desk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3348038" y="4437063"/>
            <a:ext cx="316865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/>
              <a:t>pencil</a:t>
            </a:r>
          </a:p>
        </p:txBody>
      </p:sp>
      <p:pic>
        <p:nvPicPr>
          <p:cNvPr id="3081" name="Picture 14" descr="j021570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565400"/>
            <a:ext cx="2032000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79930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/>
              <a:t>Plural means more than one.</a:t>
            </a:r>
          </a:p>
        </p:txBody>
      </p:sp>
      <p:pic>
        <p:nvPicPr>
          <p:cNvPr id="4099" name="Picture 5" descr="j0233363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2959100"/>
            <a:ext cx="1871662" cy="1620838"/>
          </a:xfrm>
        </p:spPr>
      </p:pic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827088" y="4437063"/>
            <a:ext cx="28082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6000"/>
              <a:t>pencil</a:t>
            </a:r>
          </a:p>
        </p:txBody>
      </p:sp>
      <p:pic>
        <p:nvPicPr>
          <p:cNvPr id="4101" name="Picture 8" descr="j0199359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2060575"/>
            <a:ext cx="1422400" cy="2374900"/>
          </a:xfrm>
        </p:spPr>
      </p:pic>
      <p:sp>
        <p:nvSpPr>
          <p:cNvPr id="4102" name="Text Box 11"/>
          <p:cNvSpPr txBox="1">
            <a:spLocks noChangeArrowheads="1"/>
          </p:cNvSpPr>
          <p:nvPr/>
        </p:nvSpPr>
        <p:spPr bwMode="auto">
          <a:xfrm>
            <a:off x="5435600" y="4365625"/>
            <a:ext cx="3708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6000"/>
              <a:t>pencil</a:t>
            </a:r>
            <a:r>
              <a:rPr lang="en-GB" sz="6000">
                <a:solidFill>
                  <a:schemeClr val="tx2"/>
                </a:solidFill>
              </a:rPr>
              <a:t>s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1692275" y="6021388"/>
            <a:ext cx="626427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Text Box 13"/>
          <p:cNvSpPr txBox="1">
            <a:spLocks noChangeArrowheads="1"/>
          </p:cNvSpPr>
          <p:nvPr/>
        </p:nvSpPr>
        <p:spPr bwMode="auto">
          <a:xfrm>
            <a:off x="2268538" y="5949950"/>
            <a:ext cx="49688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/>
              <a:t>	</a:t>
            </a:r>
            <a:r>
              <a:rPr lang="en-GB" sz="4400">
                <a:solidFill>
                  <a:schemeClr val="folHlink"/>
                </a:solidFill>
              </a:rPr>
              <a:t>Add an ‘</a:t>
            </a:r>
            <a:r>
              <a:rPr lang="en-GB" sz="4400">
                <a:solidFill>
                  <a:schemeClr val="tx2"/>
                </a:solidFill>
              </a:rPr>
              <a:t>s</a:t>
            </a:r>
            <a:r>
              <a:rPr lang="en-GB" sz="4400">
                <a:solidFill>
                  <a:schemeClr val="folHlink"/>
                </a:solidFill>
              </a:rPr>
              <a:t>’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chemeClr val="accent1"/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333375"/>
            <a:ext cx="86756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6000"/>
              <a:t>A proper noun needs a capital letter.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611188" y="2636838"/>
            <a:ext cx="8820150" cy="214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5400" b="1">
                <a:solidFill>
                  <a:schemeClr val="tx2"/>
                </a:solidFill>
              </a:rPr>
              <a:t>J</a:t>
            </a:r>
            <a:r>
              <a:rPr lang="en-GB" sz="5400"/>
              <a:t>ohn			</a:t>
            </a:r>
            <a:r>
              <a:rPr lang="en-GB" sz="5400" b="1">
                <a:solidFill>
                  <a:schemeClr val="tx2"/>
                </a:solidFill>
              </a:rPr>
              <a:t>L</a:t>
            </a:r>
            <a:r>
              <a:rPr lang="en-GB" sz="5400"/>
              <a:t>ivingston</a:t>
            </a:r>
          </a:p>
          <a:p>
            <a:pPr eaLnBrk="1" hangingPunct="1">
              <a:spcBef>
                <a:spcPct val="50000"/>
              </a:spcBef>
            </a:pPr>
            <a:r>
              <a:rPr lang="en-GB" sz="5400"/>
              <a:t>	</a:t>
            </a:r>
            <a:r>
              <a:rPr lang="en-GB" sz="5400" b="1">
                <a:solidFill>
                  <a:schemeClr val="tx2"/>
                </a:solidFill>
              </a:rPr>
              <a:t>W</a:t>
            </a:r>
            <a:r>
              <a:rPr lang="en-GB" sz="5400"/>
              <a:t>est </a:t>
            </a:r>
            <a:r>
              <a:rPr lang="en-GB" sz="5400" b="1">
                <a:solidFill>
                  <a:schemeClr val="tx2"/>
                </a:solidFill>
              </a:rPr>
              <a:t>L</a:t>
            </a:r>
            <a:r>
              <a:rPr lang="en-GB" sz="5400"/>
              <a:t>othian      </a:t>
            </a:r>
            <a:r>
              <a:rPr lang="en-GB" sz="5400" b="1">
                <a:solidFill>
                  <a:schemeClr val="tx2"/>
                </a:solidFill>
              </a:rPr>
              <a:t>P</a:t>
            </a:r>
            <a:r>
              <a:rPr lang="en-GB" sz="5400"/>
              <a:t>aula</a:t>
            </a:r>
          </a:p>
        </p:txBody>
      </p:sp>
      <p:pic>
        <p:nvPicPr>
          <p:cNvPr id="5124" name="Picture 6" descr="j0292112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6688" y="4941888"/>
            <a:ext cx="1655762" cy="164147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25</TotalTime>
  <Words>27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Comic Sans MS</vt:lpstr>
      <vt:lpstr>Arial</vt:lpstr>
      <vt:lpstr>Calibri</vt:lpstr>
      <vt:lpstr>Crayons</vt:lpstr>
      <vt:lpstr>PowerPoint Presentation</vt:lpstr>
      <vt:lpstr>PowerPoint Presentation</vt:lpstr>
      <vt:lpstr>PowerPoint Presentation</vt:lpstr>
    </vt:vector>
  </TitlesOfParts>
  <Company>West Lothian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Education Services</dc:creator>
  <cp:lastModifiedBy>Teacher E-Solutions</cp:lastModifiedBy>
  <cp:revision>3</cp:revision>
  <dcterms:created xsi:type="dcterms:W3CDTF">2007-11-12T15:52:31Z</dcterms:created>
  <dcterms:modified xsi:type="dcterms:W3CDTF">2019-01-18T16:52:09Z</dcterms:modified>
</cp:coreProperties>
</file>