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10.xml" ContentType="application/vnd.openxmlformats-officedocument.themeOverr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heme/themeOverride11.xml" ContentType="application/vnd.openxmlformats-officedocument.themeOverride+xml"/>
  <Override PartName="/ppt/notesSlides/notesSlide14.xml" ContentType="application/vnd.openxmlformats-officedocument.presentationml.notesSlide+xml"/>
  <Override PartName="/ppt/theme/themeOverride12.xml" ContentType="application/vnd.openxmlformats-officedocument.themeOverride+xml"/>
  <Override PartName="/ppt/notesSlides/notesSlide15.xml" ContentType="application/vnd.openxmlformats-officedocument.presentationml.notesSlide+xml"/>
  <Override PartName="/ppt/theme/themeOverride13.xml" ContentType="application/vnd.openxmlformats-officedocument.themeOverride+xml"/>
  <Override PartName="/ppt/notesSlides/notesSlide16.xml" ContentType="application/vnd.openxmlformats-officedocument.presentationml.notesSlide+xml"/>
  <Override PartName="/ppt/theme/themeOverride14.xml" ContentType="application/vnd.openxmlformats-officedocument.themeOverr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heme/themeOverride15.xml" ContentType="application/vnd.openxmlformats-officedocument.themeOverride+xml"/>
  <Override PartName="/ppt/notesSlides/notesSlide20.xml" ContentType="application/vnd.openxmlformats-officedocument.presentationml.notesSlide+xml"/>
  <Override PartName="/ppt/theme/themeOverride16.xml" ContentType="application/vnd.openxmlformats-officedocument.themeOverr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theme/themeOverride17.xml" ContentType="application/vnd.openxmlformats-officedocument.themeOverr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65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8" r:id="rId13"/>
    <p:sldId id="267" r:id="rId14"/>
    <p:sldId id="269" r:id="rId15"/>
    <p:sldId id="270" r:id="rId16"/>
    <p:sldId id="279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0" r:id="rId25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07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AC40D0A-37CE-4ACC-AEAF-89AE8DECA70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00682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3686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290B8687-1459-4563-BEB5-0EE3E6E3EC2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65579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8ABEB3-193F-42E7-87E2-B03E216B1447}" type="slidenum">
              <a:rPr lang="en-GB"/>
              <a:pPr/>
              <a:t>1</a:t>
            </a:fld>
            <a:endParaRPr lang="en-GB"/>
          </a:p>
        </p:txBody>
      </p:sp>
      <p:sp>
        <p:nvSpPr>
          <p:cNvPr id="3789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CB5E071-4011-4CA4-8B76-844FC28FF173}" type="slidenum">
              <a:rPr lang="en-GB"/>
              <a:pPr/>
              <a:t>10</a:t>
            </a:fld>
            <a:endParaRPr lang="en-GB"/>
          </a:p>
        </p:txBody>
      </p:sp>
      <p:sp>
        <p:nvSpPr>
          <p:cNvPr id="4710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6FE9D5B-6453-49ED-9275-2FDBEE98BBB5}" type="slidenum">
              <a:rPr lang="en-GB"/>
              <a:pPr/>
              <a:t>11</a:t>
            </a:fld>
            <a:endParaRPr lang="en-GB"/>
          </a:p>
        </p:txBody>
      </p:sp>
      <p:sp>
        <p:nvSpPr>
          <p:cNvPr id="4813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7CEA53B-93B7-4D90-A1D0-01729F0F6AF0}" type="slidenum">
              <a:rPr lang="en-GB"/>
              <a:pPr/>
              <a:t>12</a:t>
            </a:fld>
            <a:endParaRPr lang="en-GB"/>
          </a:p>
        </p:txBody>
      </p:sp>
      <p:sp>
        <p:nvSpPr>
          <p:cNvPr id="4915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4754D6-19B0-4CB6-8518-25CB4CD19B91}" type="slidenum">
              <a:rPr lang="en-GB"/>
              <a:pPr/>
              <a:t>13</a:t>
            </a:fld>
            <a:endParaRPr lang="en-GB"/>
          </a:p>
        </p:txBody>
      </p:sp>
      <p:sp>
        <p:nvSpPr>
          <p:cNvPr id="5017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95A9B0B-7118-45F4-B9C8-5ED76E31D1B0}" type="slidenum">
              <a:rPr lang="en-GB"/>
              <a:pPr/>
              <a:t>14</a:t>
            </a:fld>
            <a:endParaRPr lang="en-GB"/>
          </a:p>
        </p:txBody>
      </p:sp>
      <p:sp>
        <p:nvSpPr>
          <p:cNvPr id="5120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64DCBB-CAA8-4014-9C03-559C5E0D59C9}" type="slidenum">
              <a:rPr lang="en-GB"/>
              <a:pPr/>
              <a:t>15</a:t>
            </a:fld>
            <a:endParaRPr lang="en-GB"/>
          </a:p>
        </p:txBody>
      </p:sp>
      <p:sp>
        <p:nvSpPr>
          <p:cNvPr id="5222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03D5F2C-F860-4CDB-9177-AE0FCDA7B472}" type="slidenum">
              <a:rPr lang="en-GB"/>
              <a:pPr/>
              <a:t>16</a:t>
            </a:fld>
            <a:endParaRPr lang="en-GB"/>
          </a:p>
        </p:txBody>
      </p:sp>
      <p:sp>
        <p:nvSpPr>
          <p:cNvPr id="5325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EDD5B15-07CE-4CB5-BD2C-38FB5BD37817}" type="slidenum">
              <a:rPr lang="en-GB"/>
              <a:pPr/>
              <a:t>17</a:t>
            </a:fld>
            <a:endParaRPr lang="en-GB"/>
          </a:p>
        </p:txBody>
      </p:sp>
      <p:sp>
        <p:nvSpPr>
          <p:cNvPr id="5427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6F7742-0F5B-4CA0-896B-28B772EBF370}" type="slidenum">
              <a:rPr lang="en-GB"/>
              <a:pPr/>
              <a:t>18</a:t>
            </a:fld>
            <a:endParaRPr lang="en-GB"/>
          </a:p>
        </p:txBody>
      </p:sp>
      <p:sp>
        <p:nvSpPr>
          <p:cNvPr id="5529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B4B364-70EC-48C6-A625-10C921459F1B}" type="slidenum">
              <a:rPr lang="en-GB"/>
              <a:pPr/>
              <a:t>19</a:t>
            </a:fld>
            <a:endParaRPr lang="en-GB"/>
          </a:p>
        </p:txBody>
      </p:sp>
      <p:sp>
        <p:nvSpPr>
          <p:cNvPr id="5632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DB4E55-44A0-4E54-AD45-9569E3E375BA}" type="slidenum">
              <a:rPr lang="en-GB"/>
              <a:pPr/>
              <a:t>2</a:t>
            </a:fld>
            <a:endParaRPr lang="en-GB"/>
          </a:p>
        </p:txBody>
      </p:sp>
      <p:sp>
        <p:nvSpPr>
          <p:cNvPr id="3891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DEDA5AF-236B-4C1D-9DAF-FDE88EE506AF}" type="slidenum">
              <a:rPr lang="en-GB"/>
              <a:pPr/>
              <a:t>20</a:t>
            </a:fld>
            <a:endParaRPr lang="en-GB"/>
          </a:p>
        </p:txBody>
      </p:sp>
      <p:sp>
        <p:nvSpPr>
          <p:cNvPr id="5734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89644F-24D0-4ED3-BF2B-41C837DA494C}" type="slidenum">
              <a:rPr lang="en-GB"/>
              <a:pPr/>
              <a:t>21</a:t>
            </a:fld>
            <a:endParaRPr lang="en-GB"/>
          </a:p>
        </p:txBody>
      </p:sp>
      <p:sp>
        <p:nvSpPr>
          <p:cNvPr id="5837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9DA669-8335-474C-9952-44ED064865F6}" type="slidenum">
              <a:rPr lang="en-GB"/>
              <a:pPr/>
              <a:t>22</a:t>
            </a:fld>
            <a:endParaRPr lang="en-GB"/>
          </a:p>
        </p:txBody>
      </p:sp>
      <p:sp>
        <p:nvSpPr>
          <p:cNvPr id="5939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0E65C1-9F57-4084-9C07-A8E4938DC911}" type="slidenum">
              <a:rPr lang="en-GB"/>
              <a:pPr/>
              <a:t>23</a:t>
            </a:fld>
            <a:endParaRPr lang="en-GB"/>
          </a:p>
        </p:txBody>
      </p:sp>
      <p:sp>
        <p:nvSpPr>
          <p:cNvPr id="6041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943912-8885-4133-A1C6-47E8E0DF59C7}" type="slidenum">
              <a:rPr lang="en-GB"/>
              <a:pPr/>
              <a:t>24</a:t>
            </a:fld>
            <a:endParaRPr lang="en-GB"/>
          </a:p>
        </p:txBody>
      </p:sp>
      <p:sp>
        <p:nvSpPr>
          <p:cNvPr id="62466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FA50C1E-530E-4AB6-90A6-D2FE5349EBED}" type="slidenum">
              <a:rPr lang="en-GB"/>
              <a:pPr/>
              <a:t>3</a:t>
            </a:fld>
            <a:endParaRPr lang="en-GB"/>
          </a:p>
        </p:txBody>
      </p:sp>
      <p:sp>
        <p:nvSpPr>
          <p:cNvPr id="3993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7054AAA-7CE8-491C-ADFC-ADF72392F272}" type="slidenum">
              <a:rPr lang="en-GB"/>
              <a:pPr/>
              <a:t>4</a:t>
            </a:fld>
            <a:endParaRPr lang="en-GB"/>
          </a:p>
        </p:txBody>
      </p:sp>
      <p:sp>
        <p:nvSpPr>
          <p:cNvPr id="4096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94210B5-1EF7-46A8-8D39-E9A1E337D0E8}" type="slidenum">
              <a:rPr lang="en-GB"/>
              <a:pPr/>
              <a:t>5</a:t>
            </a:fld>
            <a:endParaRPr lang="en-GB"/>
          </a:p>
        </p:txBody>
      </p:sp>
      <p:sp>
        <p:nvSpPr>
          <p:cNvPr id="4198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E4CE240-584E-42BF-BAE9-48C26EA89291}" type="slidenum">
              <a:rPr lang="en-GB"/>
              <a:pPr/>
              <a:t>6</a:t>
            </a:fld>
            <a:endParaRPr lang="en-GB"/>
          </a:p>
        </p:txBody>
      </p:sp>
      <p:sp>
        <p:nvSpPr>
          <p:cNvPr id="4301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2D9BDD5-76FE-4675-8B4F-356E7FE4412C}" type="slidenum">
              <a:rPr lang="en-GB"/>
              <a:pPr/>
              <a:t>7</a:t>
            </a:fld>
            <a:endParaRPr lang="en-GB"/>
          </a:p>
        </p:txBody>
      </p:sp>
      <p:sp>
        <p:nvSpPr>
          <p:cNvPr id="4403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EFE7BC-E37E-45AA-9D47-32FD82448368}" type="slidenum">
              <a:rPr lang="en-GB"/>
              <a:pPr/>
              <a:t>8</a:t>
            </a:fld>
            <a:endParaRPr lang="en-GB"/>
          </a:p>
        </p:txBody>
      </p:sp>
      <p:sp>
        <p:nvSpPr>
          <p:cNvPr id="4505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90EBD4-F250-4B52-86BA-051E8948D066}" type="slidenum">
              <a:rPr lang="en-GB"/>
              <a:pPr/>
              <a:t>9</a:t>
            </a:fld>
            <a:endParaRPr lang="en-GB"/>
          </a:p>
        </p:txBody>
      </p:sp>
      <p:sp>
        <p:nvSpPr>
          <p:cNvPr id="4608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C41F0D-E040-4AAF-B42E-8BA86745960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3350613"/>
      </p:ext>
    </p:extLst>
  </p:cSld>
  <p:clrMapOvr>
    <a:masterClrMapping/>
  </p:clrMapOvr>
  <p:transition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A21AA-58DD-472E-8936-62A2DB35213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4704813"/>
      </p:ext>
    </p:extLst>
  </p:cSld>
  <p:clrMapOvr>
    <a:masterClrMapping/>
  </p:clrMapOvr>
  <p:transition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529A88-5D2D-4D4A-8242-8B8555448AA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6286238"/>
      </p:ext>
    </p:extLst>
  </p:cSld>
  <p:clrMapOvr>
    <a:masterClrMapping/>
  </p:clrMapOvr>
  <p:transition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E77DA6-A0B0-4291-BBB8-6A583BC26EE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7535963"/>
      </p:ext>
    </p:extLst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14F176-A6AB-4320-B96D-EFA99CECD28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441709"/>
      </p:ext>
    </p:extLst>
  </p:cSld>
  <p:clrMapOvr>
    <a:masterClrMapping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C28D7-AAD5-4433-9A09-0B47699E7DD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4284430"/>
      </p:ext>
    </p:extLst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09E8B0-79E3-4A91-A871-C594A6097DE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3799015"/>
      </p:ext>
    </p:extLst>
  </p:cSld>
  <p:clrMapOvr>
    <a:masterClrMapping/>
  </p:clrMapOvr>
  <p:transition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A155A3-3A9A-43F3-AA22-877E0C40F6A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0237690"/>
      </p:ext>
    </p:extLst>
  </p:cSld>
  <p:clrMapOvr>
    <a:masterClrMapping/>
  </p:clrMapOvr>
  <p:transition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A72212-33A0-459F-B057-27FFDD0BF6C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9830086"/>
      </p:ext>
    </p:extLst>
  </p:cSld>
  <p:clrMapOvr>
    <a:masterClrMapping/>
  </p:clrMapOvr>
  <p:transition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51C9E3-F4C7-42BC-A0C7-FA40AB91984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9207231"/>
      </p:ext>
    </p:extLst>
  </p:cSld>
  <p:clrMapOvr>
    <a:masterClrMapping/>
  </p:clrMapOvr>
  <p:transition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14BEE6-1BA2-4BC2-A061-9C11BC3465A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0893699"/>
      </p:ext>
    </p:extLst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2FA60A9C-0490-4FEB-A772-469E07D9A907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zoom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5.xml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rldofteaching.com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762000" y="1066800"/>
            <a:ext cx="7772400" cy="5386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>
                <a:latin typeface="Comic Sans MS" pitchFamily="66" charset="0"/>
              </a:rPr>
              <a:t>Start the presentation by selecting “View show” from the </a:t>
            </a:r>
            <a:r>
              <a:rPr lang="en-GB" i="1">
                <a:latin typeface="Comic Sans MS" pitchFamily="66" charset="0"/>
              </a:rPr>
              <a:t>Slide Show</a:t>
            </a:r>
            <a:r>
              <a:rPr lang="en-GB">
                <a:latin typeface="Comic Sans MS" pitchFamily="66" charset="0"/>
              </a:rPr>
              <a:t> menu.  Work through the presentation by left-clicking the mouse. You can make notes as you go. Use the left arrow key to return to an earlier slide.</a:t>
            </a:r>
          </a:p>
          <a:p>
            <a:pPr>
              <a:spcBef>
                <a:spcPct val="50000"/>
              </a:spcBef>
            </a:pPr>
            <a:r>
              <a:rPr lang="en-GB">
                <a:latin typeface="Comic Sans MS" pitchFamily="66" charset="0"/>
              </a:rPr>
              <a:t>If you prefer to print the slides, make sure you follow these instructions:</a:t>
            </a:r>
          </a:p>
          <a:p>
            <a:pPr>
              <a:spcBef>
                <a:spcPct val="50000"/>
              </a:spcBef>
            </a:pPr>
            <a:r>
              <a:rPr lang="en-GB" b="1">
                <a:latin typeface="Comic Sans MS" pitchFamily="66" charset="0"/>
              </a:rPr>
              <a:t>Do not</a:t>
            </a:r>
            <a:r>
              <a:rPr lang="en-GB">
                <a:latin typeface="Comic Sans MS" pitchFamily="66" charset="0"/>
              </a:rPr>
              <a:t> just click the </a:t>
            </a:r>
            <a:r>
              <a:rPr lang="en-GB" i="1">
                <a:latin typeface="Comic Sans MS" pitchFamily="66" charset="0"/>
              </a:rPr>
              <a:t>print</a:t>
            </a:r>
            <a:r>
              <a:rPr lang="en-GB">
                <a:latin typeface="Comic Sans MS" pitchFamily="66" charset="0"/>
              </a:rPr>
              <a:t> button.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GB">
                <a:latin typeface="Comic Sans MS" pitchFamily="66" charset="0"/>
              </a:rPr>
              <a:t>Select </a:t>
            </a:r>
            <a:r>
              <a:rPr lang="en-GB" i="1">
                <a:latin typeface="Comic Sans MS" pitchFamily="66" charset="0"/>
              </a:rPr>
              <a:t>print</a:t>
            </a:r>
            <a:r>
              <a:rPr lang="en-GB">
                <a:latin typeface="Comic Sans MS" pitchFamily="66" charset="0"/>
              </a:rPr>
              <a:t> from the </a:t>
            </a:r>
            <a:r>
              <a:rPr lang="en-GB" i="1">
                <a:latin typeface="Comic Sans MS" pitchFamily="66" charset="0"/>
              </a:rPr>
              <a:t>file</a:t>
            </a:r>
            <a:r>
              <a:rPr lang="en-GB">
                <a:latin typeface="Comic Sans MS" pitchFamily="66" charset="0"/>
              </a:rPr>
              <a:t> menu.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GB">
                <a:latin typeface="Comic Sans MS" pitchFamily="66" charset="0"/>
              </a:rPr>
              <a:t>Select </a:t>
            </a:r>
            <a:r>
              <a:rPr lang="en-GB" i="1">
                <a:latin typeface="Comic Sans MS" pitchFamily="66" charset="0"/>
              </a:rPr>
              <a:t>handouts; six slides per page; pure black &amp; white.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GB" i="1">
                <a:latin typeface="Comic Sans MS" pitchFamily="66" charset="0"/>
              </a:rPr>
              <a:t>Click </a:t>
            </a:r>
            <a:r>
              <a:rPr lang="en-GB">
                <a:latin typeface="Comic Sans MS" pitchFamily="66" charset="0"/>
              </a:rPr>
              <a:t>OK</a:t>
            </a:r>
            <a:r>
              <a:rPr lang="en-GB" i="1">
                <a:latin typeface="Comic Sans MS" pitchFamily="66" charset="0"/>
              </a:rPr>
              <a:t>.</a:t>
            </a:r>
            <a:endParaRPr lang="en-GB">
              <a:latin typeface="Comic Sans MS" pitchFamily="66" charset="0"/>
            </a:endParaRP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838200" y="381000"/>
            <a:ext cx="73152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4400"/>
              <a:t>Nouns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Comic Sans MS" pitchFamily="66" charset="0"/>
              </a:rPr>
              <a:t>Dual category nouns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sz="2800">
                <a:latin typeface="Comic Sans MS" pitchFamily="66" charset="0"/>
              </a:rPr>
              <a:t>Some nouns may be countable or uncountable, depending on how we use them.</a:t>
            </a:r>
          </a:p>
          <a:p>
            <a:pPr>
              <a:lnSpc>
                <a:spcPct val="90000"/>
              </a:lnSpc>
            </a:pPr>
            <a:r>
              <a:rPr lang="en-GB" sz="2800">
                <a:latin typeface="Comic Sans MS" pitchFamily="66" charset="0"/>
              </a:rPr>
              <a:t>We buy a box of </a:t>
            </a:r>
            <a:r>
              <a:rPr lang="en-GB" sz="2800" i="1">
                <a:latin typeface="Comic Sans MS" pitchFamily="66" charset="0"/>
              </a:rPr>
              <a:t>chocolates</a:t>
            </a:r>
            <a:r>
              <a:rPr lang="en-GB" sz="2800">
                <a:latin typeface="Comic Sans MS" pitchFamily="66" charset="0"/>
              </a:rPr>
              <a:t> (countable) or a bar of </a:t>
            </a:r>
            <a:r>
              <a:rPr lang="en-GB" sz="2800" i="1">
                <a:latin typeface="Comic Sans MS" pitchFamily="66" charset="0"/>
              </a:rPr>
              <a:t>chocolate</a:t>
            </a:r>
            <a:r>
              <a:rPr lang="en-GB" sz="2800">
                <a:latin typeface="Comic Sans MS" pitchFamily="66" charset="0"/>
              </a:rPr>
              <a:t> (uncountable).</a:t>
            </a:r>
          </a:p>
          <a:p>
            <a:pPr>
              <a:lnSpc>
                <a:spcPct val="90000"/>
              </a:lnSpc>
            </a:pPr>
            <a:r>
              <a:rPr lang="en-GB" sz="2800">
                <a:latin typeface="Comic Sans MS" pitchFamily="66" charset="0"/>
              </a:rPr>
              <a:t>We ask: H</a:t>
            </a:r>
            <a:r>
              <a:rPr lang="en-GB" sz="2800" i="1">
                <a:latin typeface="Comic Sans MS" pitchFamily="66" charset="0"/>
              </a:rPr>
              <a:t>ow much time? </a:t>
            </a:r>
            <a:r>
              <a:rPr lang="en-GB" sz="2800">
                <a:latin typeface="Comic Sans MS" pitchFamily="66" charset="0"/>
              </a:rPr>
              <a:t>but </a:t>
            </a:r>
            <a:r>
              <a:rPr lang="en-GB" sz="2800" i="1">
                <a:latin typeface="Comic Sans MS" pitchFamily="66" charset="0"/>
              </a:rPr>
              <a:t>How many times? </a:t>
            </a:r>
            <a:r>
              <a:rPr lang="en-GB" sz="2800">
                <a:latin typeface="Comic Sans MS" pitchFamily="66" charset="0"/>
              </a:rPr>
              <a:t>(where </a:t>
            </a:r>
            <a:r>
              <a:rPr lang="en-GB" sz="2800" i="1">
                <a:latin typeface="Comic Sans MS" pitchFamily="66" charset="0"/>
              </a:rPr>
              <a:t>times </a:t>
            </a:r>
            <a:r>
              <a:rPr lang="en-GB" sz="2800">
                <a:latin typeface="Comic Sans MS" pitchFamily="66" charset="0"/>
              </a:rPr>
              <a:t>= </a:t>
            </a:r>
            <a:r>
              <a:rPr lang="en-GB" sz="2800" i="1">
                <a:latin typeface="Comic Sans MS" pitchFamily="66" charset="0"/>
              </a:rPr>
              <a:t>occasions</a:t>
            </a:r>
            <a:r>
              <a:rPr lang="en-GB" sz="2800">
                <a:latin typeface="Comic Sans MS" pitchFamily="66" charset="0"/>
              </a:rPr>
              <a:t>).</a:t>
            </a:r>
          </a:p>
          <a:p>
            <a:pPr>
              <a:lnSpc>
                <a:spcPct val="90000"/>
              </a:lnSpc>
            </a:pPr>
            <a:r>
              <a:rPr lang="en-GB" sz="2800">
                <a:latin typeface="Comic Sans MS" pitchFamily="66" charset="0"/>
              </a:rPr>
              <a:t>We sit in front of </a:t>
            </a:r>
            <a:r>
              <a:rPr lang="en-GB" sz="2800" i="1">
                <a:latin typeface="Comic Sans MS" pitchFamily="66" charset="0"/>
              </a:rPr>
              <a:t>a television</a:t>
            </a:r>
            <a:r>
              <a:rPr lang="en-GB" sz="2800">
                <a:latin typeface="Comic Sans MS" pitchFamily="66" charset="0"/>
              </a:rPr>
              <a:t> (set) to watch </a:t>
            </a:r>
            <a:r>
              <a:rPr lang="en-GB" sz="2800" i="1">
                <a:latin typeface="Comic Sans MS" pitchFamily="66" charset="0"/>
              </a:rPr>
              <a:t>television</a:t>
            </a:r>
            <a:r>
              <a:rPr lang="en-GB" sz="2800">
                <a:latin typeface="Comic Sans MS" pitchFamily="66" charset="0"/>
              </a:rPr>
              <a:t> (broadcasting).</a:t>
            </a:r>
          </a:p>
          <a:p>
            <a:pPr>
              <a:lnSpc>
                <a:spcPct val="90000"/>
              </a:lnSpc>
            </a:pPr>
            <a:endParaRPr lang="en-GB" sz="2800">
              <a:latin typeface="Comic Sans MS" pitchFamily="66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Comic Sans MS" pitchFamily="66" charset="0"/>
              </a:rPr>
              <a:t>Field-specific nouns</a:t>
            </a:r>
          </a:p>
        </p:txBody>
      </p:sp>
      <p:sp>
        <p:nvSpPr>
          <p:cNvPr id="19459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sz="2800">
                <a:latin typeface="Comic Sans MS" pitchFamily="66" charset="0"/>
              </a:rPr>
              <a:t>Uncountable nouns are often turned into countable nouns by specialists in a particular field.They become part of the jargon of that specialism.</a:t>
            </a:r>
          </a:p>
          <a:p>
            <a:pPr>
              <a:lnSpc>
                <a:spcPct val="90000"/>
              </a:lnSpc>
            </a:pPr>
            <a:r>
              <a:rPr lang="en-GB" sz="2800" i="1">
                <a:latin typeface="Comic Sans MS" pitchFamily="66" charset="0"/>
              </a:rPr>
              <a:t>Grass</a:t>
            </a:r>
            <a:r>
              <a:rPr lang="en-GB" sz="2800">
                <a:latin typeface="Comic Sans MS" pitchFamily="66" charset="0"/>
              </a:rPr>
              <a:t> is usually uncountable but botanists and gardeners talk about </a:t>
            </a:r>
            <a:r>
              <a:rPr lang="en-GB" sz="2800" i="1">
                <a:latin typeface="Comic Sans MS" pitchFamily="66" charset="0"/>
              </a:rPr>
              <a:t>grasses.</a:t>
            </a:r>
          </a:p>
          <a:p>
            <a:pPr>
              <a:lnSpc>
                <a:spcPct val="90000"/>
              </a:lnSpc>
            </a:pPr>
            <a:r>
              <a:rPr lang="en-GB" sz="2800">
                <a:latin typeface="Comic Sans MS" pitchFamily="66" charset="0"/>
              </a:rPr>
              <a:t>Linguists sometimes talk about </a:t>
            </a:r>
            <a:r>
              <a:rPr lang="en-GB" sz="2800" i="1">
                <a:latin typeface="Comic Sans MS" pitchFamily="66" charset="0"/>
              </a:rPr>
              <a:t>Englishes</a:t>
            </a:r>
            <a:r>
              <a:rPr lang="en-GB" sz="2800">
                <a:latin typeface="Comic Sans MS" pitchFamily="66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en-GB" sz="2800">
                <a:latin typeface="Comic Sans MS" pitchFamily="66" charset="0"/>
              </a:rPr>
              <a:t>Financiers refer to </a:t>
            </a:r>
            <a:r>
              <a:rPr lang="en-GB" sz="2800" i="1">
                <a:latin typeface="Comic Sans MS" pitchFamily="66" charset="0"/>
              </a:rPr>
              <a:t>moneys</a:t>
            </a:r>
            <a:r>
              <a:rPr lang="en-GB" sz="2800">
                <a:latin typeface="Comic Sans MS" pitchFamily="66" charset="0"/>
              </a:rPr>
              <a:t> or even </a:t>
            </a:r>
            <a:r>
              <a:rPr lang="en-GB" sz="2800" i="1">
                <a:latin typeface="Comic Sans MS" pitchFamily="66" charset="0"/>
              </a:rPr>
              <a:t>monies</a:t>
            </a:r>
            <a:r>
              <a:rPr lang="en-GB" sz="2800">
                <a:latin typeface="Comic Sans MS" pitchFamily="66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en-GB" sz="2800" i="1">
                <a:latin typeface="Comic Sans MS" pitchFamily="66" charset="0"/>
              </a:rPr>
              <a:t>Teas</a:t>
            </a:r>
            <a:r>
              <a:rPr lang="en-GB" sz="2800">
                <a:latin typeface="Comic Sans MS" pitchFamily="66" charset="0"/>
              </a:rPr>
              <a:t> may be used to mean types of tea.</a:t>
            </a:r>
            <a:endParaRPr lang="en-GB" sz="2800" i="1"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endParaRPr lang="en-GB" sz="2800"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endParaRPr lang="en-GB" sz="280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762000" y="762000"/>
            <a:ext cx="7620000" cy="520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Remember that both countable and uncountable nouns can be divided into </a:t>
            </a:r>
            <a:r>
              <a:rPr lang="en-GB" u="sng"/>
              <a:t>concrete</a:t>
            </a:r>
            <a:r>
              <a:rPr lang="en-GB"/>
              <a:t> and </a:t>
            </a:r>
            <a:r>
              <a:rPr lang="en-GB" u="sng"/>
              <a:t>abstract </a:t>
            </a:r>
            <a:r>
              <a:rPr lang="en-GB"/>
              <a:t>nouns.</a:t>
            </a:r>
          </a:p>
          <a:p>
            <a:pPr>
              <a:spcBef>
                <a:spcPct val="50000"/>
              </a:spcBef>
            </a:pPr>
            <a:endParaRPr lang="en-GB"/>
          </a:p>
          <a:p>
            <a:pPr>
              <a:spcBef>
                <a:spcPct val="50000"/>
              </a:spcBef>
            </a:pPr>
            <a:r>
              <a:rPr lang="en-GB"/>
              <a:t>The distinction between concrete and abstract nouns is the most important one of all when you are analysing linguistic data.  A lot of abstract nouns in a text will have a big impact on its register.</a:t>
            </a:r>
          </a:p>
          <a:p>
            <a:pPr>
              <a:spcBef>
                <a:spcPct val="50000"/>
              </a:spcBef>
            </a:pPr>
            <a:endParaRPr lang="en-GB"/>
          </a:p>
          <a:p>
            <a:pPr>
              <a:spcBef>
                <a:spcPct val="50000"/>
              </a:spcBef>
            </a:pPr>
            <a:r>
              <a:rPr lang="en-GB"/>
              <a:t>The </a:t>
            </a:r>
            <a:r>
              <a:rPr lang="en-GB" i="1"/>
              <a:t>Plain English Campaign</a:t>
            </a:r>
            <a:r>
              <a:rPr lang="en-GB"/>
              <a:t> has an excellent website which will tell you more about the stylistic impact of abstract nouns.</a:t>
            </a:r>
          </a:p>
        </p:txBody>
      </p:sp>
    </p:spTree>
  </p:cSld>
  <p:clrMapOvr>
    <a:masterClrMapping/>
  </p:clrMapOvr>
  <p:transition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fol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Comic Sans MS" pitchFamily="66" charset="0"/>
              </a:rPr>
              <a:t>Concrete nouns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2800">
                <a:latin typeface="Comic Sans MS" pitchFamily="66" charset="0"/>
              </a:rPr>
              <a:t>Concrete nouns are the words that most people think of as nouns.</a:t>
            </a:r>
          </a:p>
          <a:p>
            <a:r>
              <a:rPr lang="en-GB" sz="2800">
                <a:latin typeface="Comic Sans MS" pitchFamily="66" charset="0"/>
              </a:rPr>
              <a:t>They are mostly the names of objects and animals (countable) and substances or materials (uncountable).</a:t>
            </a:r>
          </a:p>
          <a:p>
            <a:r>
              <a:rPr lang="en-GB" sz="2800" i="1">
                <a:latin typeface="Comic Sans MS" pitchFamily="66" charset="0"/>
              </a:rPr>
              <a:t>Cake, oxygen, iron, boy, dog, pen, glass, pomegranate, earthworm </a:t>
            </a:r>
            <a:r>
              <a:rPr lang="en-GB" sz="2800">
                <a:latin typeface="Comic Sans MS" pitchFamily="66" charset="0"/>
              </a:rPr>
              <a:t>and </a:t>
            </a:r>
            <a:r>
              <a:rPr lang="en-GB" sz="2800" i="1">
                <a:latin typeface="Comic Sans MS" pitchFamily="66" charset="0"/>
              </a:rPr>
              <a:t>door </a:t>
            </a:r>
            <a:r>
              <a:rPr lang="en-GB" sz="2800">
                <a:latin typeface="Comic Sans MS" pitchFamily="66" charset="0"/>
              </a:rPr>
              <a:t>are all concrete nouns.</a:t>
            </a:r>
            <a:endParaRPr lang="en-GB" sz="2800" i="1">
              <a:latin typeface="Comic Sans MS" pitchFamily="66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Comic Sans MS" pitchFamily="66" charset="0"/>
              </a:rPr>
              <a:t>Abstract nouns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>
                <a:latin typeface="Comic Sans MS" pitchFamily="66" charset="0"/>
              </a:rPr>
              <a:t>Abstract nouns name ideas, feelings and qualities.</a:t>
            </a:r>
          </a:p>
          <a:p>
            <a:pPr>
              <a:lnSpc>
                <a:spcPct val="90000"/>
              </a:lnSpc>
            </a:pPr>
            <a:r>
              <a:rPr lang="en-GB">
                <a:latin typeface="Comic Sans MS" pitchFamily="66" charset="0"/>
              </a:rPr>
              <a:t>Most, though not all, are uncountable.</a:t>
            </a:r>
          </a:p>
          <a:p>
            <a:pPr>
              <a:lnSpc>
                <a:spcPct val="90000"/>
              </a:lnSpc>
            </a:pPr>
            <a:r>
              <a:rPr lang="en-GB">
                <a:latin typeface="Comic Sans MS" pitchFamily="66" charset="0"/>
              </a:rPr>
              <a:t>Many are derived from adjectives and verbs and have characteristic endings such as </a:t>
            </a:r>
            <a:r>
              <a:rPr lang="en-GB" i="1">
                <a:latin typeface="Comic Sans MS" pitchFamily="66" charset="0"/>
              </a:rPr>
              <a:t>–ity, -ness, -ence,  </a:t>
            </a:r>
            <a:r>
              <a:rPr lang="en-GB">
                <a:latin typeface="Comic Sans MS" pitchFamily="66" charset="0"/>
              </a:rPr>
              <a:t>and </a:t>
            </a:r>
            <a:r>
              <a:rPr lang="en-GB" i="1">
                <a:latin typeface="Comic Sans MS" pitchFamily="66" charset="0"/>
              </a:rPr>
              <a:t>-tion.</a:t>
            </a:r>
          </a:p>
          <a:p>
            <a:pPr>
              <a:lnSpc>
                <a:spcPct val="90000"/>
              </a:lnSpc>
            </a:pPr>
            <a:r>
              <a:rPr lang="en-GB">
                <a:latin typeface="Comic Sans MS" pitchFamily="66" charset="0"/>
              </a:rPr>
              <a:t>They are harder to recognise as nouns than the concrete variety.</a:t>
            </a:r>
          </a:p>
          <a:p>
            <a:pPr>
              <a:lnSpc>
                <a:spcPct val="90000"/>
              </a:lnSpc>
            </a:pPr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Comic Sans MS" pitchFamily="66" charset="0"/>
              </a:rPr>
              <a:t>Abstract noun or adjective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>
                <a:latin typeface="Comic Sans MS" pitchFamily="66" charset="0"/>
              </a:rPr>
              <a:t>You won’t confuse abstract nouns with adjectives, as long as you apply a few tests.</a:t>
            </a:r>
          </a:p>
          <a:p>
            <a:pPr>
              <a:lnSpc>
                <a:spcPct val="90000"/>
              </a:lnSpc>
            </a:pPr>
            <a:r>
              <a:rPr lang="en-GB" i="1">
                <a:latin typeface="Comic Sans MS" pitchFamily="66" charset="0"/>
              </a:rPr>
              <a:t>Happy </a:t>
            </a:r>
            <a:r>
              <a:rPr lang="en-GB">
                <a:latin typeface="Comic Sans MS" pitchFamily="66" charset="0"/>
              </a:rPr>
              <a:t>is an adjective.  It behaves like one: </a:t>
            </a:r>
            <a:r>
              <a:rPr lang="en-GB" i="1" u="sng">
                <a:latin typeface="Comic Sans MS" pitchFamily="66" charset="0"/>
              </a:rPr>
              <a:t>very</a:t>
            </a:r>
            <a:r>
              <a:rPr lang="en-GB" i="1">
                <a:latin typeface="Comic Sans MS" pitchFamily="66" charset="0"/>
              </a:rPr>
              <a:t> happy; </a:t>
            </a:r>
            <a:r>
              <a:rPr lang="en-GB" i="1" u="sng">
                <a:latin typeface="Comic Sans MS" pitchFamily="66" charset="0"/>
              </a:rPr>
              <a:t>so</a:t>
            </a:r>
            <a:r>
              <a:rPr lang="en-GB" i="1">
                <a:latin typeface="Comic Sans MS" pitchFamily="66" charset="0"/>
              </a:rPr>
              <a:t> happy; happi</a:t>
            </a:r>
            <a:r>
              <a:rPr lang="en-GB" i="1" u="sng">
                <a:latin typeface="Comic Sans MS" pitchFamily="66" charset="0"/>
              </a:rPr>
              <a:t>er</a:t>
            </a:r>
            <a:r>
              <a:rPr lang="en-GB" i="1">
                <a:latin typeface="Comic Sans MS" pitchFamily="66" charset="0"/>
              </a:rPr>
              <a:t>; </a:t>
            </a:r>
            <a:r>
              <a:rPr lang="en-GB" i="1" u="sng">
                <a:latin typeface="Comic Sans MS" pitchFamily="66" charset="0"/>
              </a:rPr>
              <a:t>as</a:t>
            </a:r>
            <a:r>
              <a:rPr lang="en-GB" i="1">
                <a:latin typeface="Comic Sans MS" pitchFamily="66" charset="0"/>
              </a:rPr>
              <a:t> happy </a:t>
            </a:r>
            <a:r>
              <a:rPr lang="en-GB" i="1" u="sng">
                <a:latin typeface="Comic Sans MS" pitchFamily="66" charset="0"/>
              </a:rPr>
              <a:t>as</a:t>
            </a:r>
          </a:p>
          <a:p>
            <a:pPr>
              <a:lnSpc>
                <a:spcPct val="90000"/>
              </a:lnSpc>
            </a:pPr>
            <a:r>
              <a:rPr lang="en-GB" i="1">
                <a:latin typeface="Comic Sans MS" pitchFamily="66" charset="0"/>
              </a:rPr>
              <a:t>Happiness </a:t>
            </a:r>
            <a:r>
              <a:rPr lang="en-GB">
                <a:latin typeface="Comic Sans MS" pitchFamily="66" charset="0"/>
              </a:rPr>
              <a:t>behaves like a noun: </a:t>
            </a:r>
            <a:r>
              <a:rPr lang="en-GB" i="1" u="sng">
                <a:latin typeface="Comic Sans MS" pitchFamily="66" charset="0"/>
              </a:rPr>
              <a:t>The</a:t>
            </a:r>
            <a:r>
              <a:rPr lang="en-GB" i="1">
                <a:latin typeface="Comic Sans MS" pitchFamily="66" charset="0"/>
              </a:rPr>
              <a:t> happiness I feel; </a:t>
            </a:r>
            <a:r>
              <a:rPr lang="en-GB" i="1" u="sng">
                <a:latin typeface="Comic Sans MS" pitchFamily="66" charset="0"/>
              </a:rPr>
              <a:t>her</a:t>
            </a:r>
            <a:r>
              <a:rPr lang="en-GB" i="1">
                <a:latin typeface="Comic Sans MS" pitchFamily="66" charset="0"/>
              </a:rPr>
              <a:t> happiness; </a:t>
            </a:r>
            <a:r>
              <a:rPr lang="en-GB" i="1" u="sng">
                <a:latin typeface="Comic Sans MS" pitchFamily="66" charset="0"/>
              </a:rPr>
              <a:t>great</a:t>
            </a:r>
            <a:r>
              <a:rPr lang="en-GB" i="1">
                <a:latin typeface="Comic Sans MS" pitchFamily="66" charset="0"/>
              </a:rPr>
              <a:t> happiness.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1676400" y="609600"/>
            <a:ext cx="57912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/>
              <a:t>A few more examples</a:t>
            </a:r>
            <a:endParaRPr lang="en-GB"/>
          </a:p>
        </p:txBody>
      </p:sp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914400" y="1600200"/>
            <a:ext cx="320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b="1"/>
              <a:t>Verb or adjective</a:t>
            </a:r>
          </a:p>
        </p:txBody>
      </p:sp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4876800" y="1600200"/>
            <a:ext cx="259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b="1"/>
              <a:t>Abstract noun</a:t>
            </a:r>
          </a:p>
        </p:txBody>
      </p:sp>
      <p:sp>
        <p:nvSpPr>
          <p:cNvPr id="35846" name="Text Box 6"/>
          <p:cNvSpPr txBox="1">
            <a:spLocks noChangeArrowheads="1"/>
          </p:cNvSpPr>
          <p:nvPr/>
        </p:nvSpPr>
        <p:spPr bwMode="auto">
          <a:xfrm>
            <a:off x="914400" y="2133600"/>
            <a:ext cx="3429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We were </a:t>
            </a:r>
            <a:r>
              <a:rPr lang="en-GB" i="1"/>
              <a:t>different</a:t>
            </a:r>
            <a:r>
              <a:rPr lang="en-GB"/>
              <a:t> from each other.</a:t>
            </a:r>
          </a:p>
        </p:txBody>
      </p:sp>
      <p:sp>
        <p:nvSpPr>
          <p:cNvPr id="35847" name="Text Box 7"/>
          <p:cNvSpPr txBox="1">
            <a:spLocks noChangeArrowheads="1"/>
          </p:cNvSpPr>
          <p:nvPr/>
        </p:nvSpPr>
        <p:spPr bwMode="auto">
          <a:xfrm>
            <a:off x="4876800" y="2133600"/>
            <a:ext cx="3505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The </a:t>
            </a:r>
            <a:r>
              <a:rPr lang="en-GB" i="1"/>
              <a:t>difference </a:t>
            </a:r>
            <a:r>
              <a:rPr lang="en-GB"/>
              <a:t>between us.</a:t>
            </a:r>
          </a:p>
        </p:txBody>
      </p:sp>
      <p:sp>
        <p:nvSpPr>
          <p:cNvPr id="35848" name="Text Box 8"/>
          <p:cNvSpPr txBox="1">
            <a:spLocks noChangeArrowheads="1"/>
          </p:cNvSpPr>
          <p:nvPr/>
        </p:nvSpPr>
        <p:spPr bwMode="auto">
          <a:xfrm>
            <a:off x="914400" y="30480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My work is </a:t>
            </a:r>
            <a:r>
              <a:rPr lang="en-GB" i="1"/>
              <a:t>precise</a:t>
            </a:r>
            <a:r>
              <a:rPr lang="en-GB"/>
              <a:t>.</a:t>
            </a:r>
          </a:p>
        </p:txBody>
      </p:sp>
      <p:sp>
        <p:nvSpPr>
          <p:cNvPr id="35849" name="Text Box 9"/>
          <p:cNvSpPr txBox="1">
            <a:spLocks noChangeArrowheads="1"/>
          </p:cNvSpPr>
          <p:nvPr/>
        </p:nvSpPr>
        <p:spPr bwMode="auto">
          <a:xfrm>
            <a:off x="4876800" y="3048000"/>
            <a:ext cx="3276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I work with </a:t>
            </a:r>
            <a:r>
              <a:rPr lang="en-GB" i="1"/>
              <a:t>precision</a:t>
            </a:r>
            <a:r>
              <a:rPr lang="en-GB"/>
              <a:t>.</a:t>
            </a:r>
          </a:p>
        </p:txBody>
      </p:sp>
      <p:sp>
        <p:nvSpPr>
          <p:cNvPr id="35850" name="Text Box 10"/>
          <p:cNvSpPr txBox="1">
            <a:spLocks noChangeArrowheads="1"/>
          </p:cNvSpPr>
          <p:nvPr/>
        </p:nvSpPr>
        <p:spPr bwMode="auto">
          <a:xfrm>
            <a:off x="914400" y="3657600"/>
            <a:ext cx="2438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The air is </a:t>
            </a:r>
            <a:r>
              <a:rPr lang="en-GB" i="1"/>
              <a:t>pure</a:t>
            </a:r>
            <a:r>
              <a:rPr lang="en-GB"/>
              <a:t>.</a:t>
            </a:r>
          </a:p>
        </p:txBody>
      </p:sp>
      <p:sp>
        <p:nvSpPr>
          <p:cNvPr id="35851" name="Text Box 11"/>
          <p:cNvSpPr txBox="1">
            <a:spLocks noChangeArrowheads="1"/>
          </p:cNvSpPr>
          <p:nvPr/>
        </p:nvSpPr>
        <p:spPr bwMode="auto">
          <a:xfrm>
            <a:off x="4876800" y="3657600"/>
            <a:ext cx="3276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The </a:t>
            </a:r>
            <a:r>
              <a:rPr lang="en-GB" i="1"/>
              <a:t>purity</a:t>
            </a:r>
            <a:r>
              <a:rPr lang="en-GB"/>
              <a:t> of the air.</a:t>
            </a:r>
          </a:p>
        </p:txBody>
      </p:sp>
      <p:sp>
        <p:nvSpPr>
          <p:cNvPr id="35852" name="Text Box 12"/>
          <p:cNvSpPr txBox="1">
            <a:spLocks noChangeArrowheads="1"/>
          </p:cNvSpPr>
          <p:nvPr/>
        </p:nvSpPr>
        <p:spPr bwMode="auto">
          <a:xfrm>
            <a:off x="990600" y="4191000"/>
            <a:ext cx="28194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I </a:t>
            </a:r>
            <a:r>
              <a:rPr lang="en-GB" i="1"/>
              <a:t>composed</a:t>
            </a:r>
            <a:r>
              <a:rPr lang="en-GB"/>
              <a:t> this tune.</a:t>
            </a:r>
          </a:p>
        </p:txBody>
      </p:sp>
      <p:sp>
        <p:nvSpPr>
          <p:cNvPr id="35853" name="Text Box 13"/>
          <p:cNvSpPr txBox="1">
            <a:spLocks noChangeArrowheads="1"/>
          </p:cNvSpPr>
          <p:nvPr/>
        </p:nvSpPr>
        <p:spPr bwMode="auto">
          <a:xfrm>
            <a:off x="4876800" y="4191000"/>
            <a:ext cx="2590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This tune is my </a:t>
            </a:r>
            <a:r>
              <a:rPr lang="en-GB" i="1"/>
              <a:t>composition</a:t>
            </a:r>
            <a:r>
              <a:rPr lang="en-GB"/>
              <a:t>.</a:t>
            </a:r>
          </a:p>
        </p:txBody>
      </p:sp>
      <p:sp>
        <p:nvSpPr>
          <p:cNvPr id="35854" name="Text Box 14"/>
          <p:cNvSpPr txBox="1">
            <a:spLocks noChangeArrowheads="1"/>
          </p:cNvSpPr>
          <p:nvPr/>
        </p:nvSpPr>
        <p:spPr bwMode="auto">
          <a:xfrm>
            <a:off x="990600" y="51816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It is so </a:t>
            </a:r>
            <a:r>
              <a:rPr lang="en-GB" i="1"/>
              <a:t>beautiful</a:t>
            </a:r>
            <a:r>
              <a:rPr lang="en-GB"/>
              <a:t>.</a:t>
            </a:r>
          </a:p>
        </p:txBody>
      </p:sp>
      <p:sp>
        <p:nvSpPr>
          <p:cNvPr id="35855" name="Text Box 15"/>
          <p:cNvSpPr txBox="1">
            <a:spLocks noChangeArrowheads="1"/>
          </p:cNvSpPr>
          <p:nvPr/>
        </p:nvSpPr>
        <p:spPr bwMode="auto">
          <a:xfrm>
            <a:off x="4876800" y="51816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It has such </a:t>
            </a:r>
            <a:r>
              <a:rPr lang="en-GB" i="1"/>
              <a:t>beauty</a:t>
            </a:r>
            <a:r>
              <a:rPr lang="en-GB"/>
              <a:t>.</a:t>
            </a:r>
          </a:p>
        </p:txBody>
      </p:sp>
      <p:sp>
        <p:nvSpPr>
          <p:cNvPr id="35856" name="Text Box 16"/>
          <p:cNvSpPr txBox="1">
            <a:spLocks noChangeArrowheads="1"/>
          </p:cNvSpPr>
          <p:nvPr/>
        </p:nvSpPr>
        <p:spPr bwMode="auto">
          <a:xfrm>
            <a:off x="990600" y="5715000"/>
            <a:ext cx="2514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You </a:t>
            </a:r>
            <a:r>
              <a:rPr lang="en-GB" i="1"/>
              <a:t>support</a:t>
            </a:r>
            <a:r>
              <a:rPr lang="en-GB"/>
              <a:t> me.</a:t>
            </a:r>
          </a:p>
        </p:txBody>
      </p:sp>
      <p:sp>
        <p:nvSpPr>
          <p:cNvPr id="35857" name="Text Box 17"/>
          <p:cNvSpPr txBox="1">
            <a:spLocks noChangeArrowheads="1"/>
          </p:cNvSpPr>
          <p:nvPr/>
        </p:nvSpPr>
        <p:spPr bwMode="auto">
          <a:xfrm>
            <a:off x="4876800" y="5715000"/>
            <a:ext cx="381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The </a:t>
            </a:r>
            <a:r>
              <a:rPr lang="en-GB" i="1"/>
              <a:t>support</a:t>
            </a:r>
            <a:r>
              <a:rPr lang="en-GB"/>
              <a:t> you give me.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58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5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58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58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58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58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58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58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58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58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58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58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58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58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58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58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4" grpId="0" autoUpdateAnimBg="0"/>
      <p:bldP spid="35845" grpId="0" autoUpdateAnimBg="0"/>
      <p:bldP spid="35846" grpId="0" autoUpdateAnimBg="0"/>
      <p:bldP spid="35847" grpId="0" autoUpdateAnimBg="0"/>
      <p:bldP spid="35848" grpId="0" autoUpdateAnimBg="0"/>
      <p:bldP spid="35849" grpId="0" autoUpdateAnimBg="0"/>
      <p:bldP spid="35850" grpId="0" autoUpdateAnimBg="0"/>
      <p:bldP spid="35851" grpId="0" autoUpdateAnimBg="0"/>
      <p:bldP spid="35852" grpId="0" autoUpdateAnimBg="0"/>
      <p:bldP spid="35853" grpId="0" autoUpdateAnimBg="0"/>
      <p:bldP spid="35854" grpId="0" autoUpdateAnimBg="0"/>
      <p:bldP spid="35855" grpId="0" autoUpdateAnimBg="0"/>
      <p:bldP spid="35856" grpId="0" autoUpdateAnimBg="0"/>
      <p:bldP spid="35857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Comic Sans MS" pitchFamily="66" charset="0"/>
              </a:rPr>
              <a:t>The morphology of nouns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2800">
                <a:latin typeface="Comic Sans MS" pitchFamily="66" charset="0"/>
              </a:rPr>
              <a:t>Nouns change their form for only two grammatical reasons:</a:t>
            </a:r>
          </a:p>
          <a:p>
            <a:r>
              <a:rPr lang="en-GB" sz="2800">
                <a:latin typeface="Comic Sans MS" pitchFamily="66" charset="0"/>
              </a:rPr>
              <a:t>Countable nouns have a plural form. This is usually formed by adding </a:t>
            </a:r>
            <a:r>
              <a:rPr lang="en-GB" sz="2800" i="1">
                <a:latin typeface="Comic Sans MS" pitchFamily="66" charset="0"/>
              </a:rPr>
              <a:t>–s, </a:t>
            </a:r>
            <a:r>
              <a:rPr lang="en-GB" sz="2800">
                <a:latin typeface="Comic Sans MS" pitchFamily="66" charset="0"/>
              </a:rPr>
              <a:t>of course, but there are some irregular forms. </a:t>
            </a:r>
          </a:p>
          <a:p>
            <a:r>
              <a:rPr lang="en-GB" sz="2800">
                <a:latin typeface="Comic Sans MS" pitchFamily="66" charset="0"/>
              </a:rPr>
              <a:t>The possessive form of a noun is created by adding </a:t>
            </a:r>
            <a:r>
              <a:rPr lang="en-GB" sz="2800" i="1">
                <a:latin typeface="Comic Sans MS" pitchFamily="66" charset="0"/>
              </a:rPr>
              <a:t>–’s (Henry’s cat) </a:t>
            </a:r>
            <a:r>
              <a:rPr lang="en-GB" sz="2800">
                <a:latin typeface="Comic Sans MS" pitchFamily="66" charset="0"/>
              </a:rPr>
              <a:t>or just an apostrophe (</a:t>
            </a:r>
            <a:r>
              <a:rPr lang="en-GB" sz="2800" i="1">
                <a:latin typeface="Comic Sans MS" pitchFamily="66" charset="0"/>
              </a:rPr>
              <a:t>all our students’ results)</a:t>
            </a:r>
            <a:r>
              <a:rPr lang="en-GB" sz="2800">
                <a:latin typeface="Comic Sans MS" pitchFamily="66" charset="0"/>
              </a:rPr>
              <a:t>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Comic Sans MS" pitchFamily="66" charset="0"/>
              </a:rPr>
              <a:t>Irregular plurals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sz="2800">
                <a:latin typeface="Comic Sans MS" pitchFamily="66" charset="0"/>
              </a:rPr>
              <a:t>Some nouns retain plural endings from Old English:</a:t>
            </a:r>
          </a:p>
          <a:p>
            <a:pPr>
              <a:lnSpc>
                <a:spcPct val="90000"/>
              </a:lnSpc>
            </a:pPr>
            <a:r>
              <a:rPr lang="en-GB" sz="2800">
                <a:latin typeface="Comic Sans MS" pitchFamily="66" charset="0"/>
              </a:rPr>
              <a:t>Men, geese, mice, oxen, feet, teeth, knives.</a:t>
            </a:r>
          </a:p>
          <a:p>
            <a:pPr>
              <a:lnSpc>
                <a:spcPct val="90000"/>
              </a:lnSpc>
            </a:pPr>
            <a:r>
              <a:rPr lang="en-GB" sz="2800">
                <a:latin typeface="Comic Sans MS" pitchFamily="66" charset="0"/>
              </a:rPr>
              <a:t>Loan words from Latin, Greek, French and Italian sometimes keep their native ending:</a:t>
            </a:r>
          </a:p>
          <a:p>
            <a:pPr>
              <a:lnSpc>
                <a:spcPct val="90000"/>
              </a:lnSpc>
            </a:pPr>
            <a:r>
              <a:rPr lang="en-GB" sz="2800">
                <a:latin typeface="Comic Sans MS" pitchFamily="66" charset="0"/>
              </a:rPr>
              <a:t>Media, bacteria, formulae, larvae, criteria, phenomena, gateaux.</a:t>
            </a:r>
          </a:p>
          <a:p>
            <a:pPr>
              <a:lnSpc>
                <a:spcPct val="90000"/>
              </a:lnSpc>
            </a:pPr>
            <a:r>
              <a:rPr lang="en-GB" sz="2800">
                <a:latin typeface="Comic Sans MS" pitchFamily="66" charset="0"/>
              </a:rPr>
              <a:t>Graffiti, an Italian plural, is now an uncountable noun in English.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Comic Sans MS" pitchFamily="66" charset="0"/>
              </a:rPr>
              <a:t>Noun phrases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2800">
                <a:latin typeface="Comic Sans MS" pitchFamily="66" charset="0"/>
              </a:rPr>
              <a:t>When we see a noun as performing a role in a sentence, we think of it as a </a:t>
            </a:r>
            <a:r>
              <a:rPr lang="en-GB" sz="2800" u="sng">
                <a:latin typeface="Comic Sans MS" pitchFamily="66" charset="0"/>
              </a:rPr>
              <a:t>noun phrase</a:t>
            </a:r>
            <a:r>
              <a:rPr lang="en-GB" sz="2800">
                <a:latin typeface="Comic Sans MS" pitchFamily="66" charset="0"/>
              </a:rPr>
              <a:t>.</a:t>
            </a:r>
          </a:p>
          <a:p>
            <a:r>
              <a:rPr lang="en-GB" sz="2800">
                <a:latin typeface="Comic Sans MS" pitchFamily="66" charset="0"/>
              </a:rPr>
              <a:t>A noun phrase may function as the </a:t>
            </a:r>
            <a:r>
              <a:rPr lang="en-GB" sz="2800" u="sng">
                <a:latin typeface="Comic Sans MS" pitchFamily="66" charset="0"/>
              </a:rPr>
              <a:t>subject</a:t>
            </a:r>
            <a:r>
              <a:rPr lang="en-GB" sz="2800">
                <a:latin typeface="Comic Sans MS" pitchFamily="66" charset="0"/>
              </a:rPr>
              <a:t> or </a:t>
            </a:r>
            <a:r>
              <a:rPr lang="en-GB" sz="2800" u="sng">
                <a:latin typeface="Comic Sans MS" pitchFamily="66" charset="0"/>
              </a:rPr>
              <a:t>object</a:t>
            </a:r>
            <a:r>
              <a:rPr lang="en-GB" sz="2800">
                <a:latin typeface="Comic Sans MS" pitchFamily="66" charset="0"/>
              </a:rPr>
              <a:t> of a clause.</a:t>
            </a:r>
          </a:p>
          <a:p>
            <a:r>
              <a:rPr lang="en-GB" sz="2800">
                <a:latin typeface="Comic Sans MS" pitchFamily="66" charset="0"/>
              </a:rPr>
              <a:t>A noun phrase may consist of a single word (a noun or pronoun) or a group of words.</a:t>
            </a:r>
          </a:p>
          <a:p>
            <a:r>
              <a:rPr lang="en-GB" sz="2800">
                <a:latin typeface="Comic Sans MS" pitchFamily="66" charset="0"/>
              </a:rPr>
              <a:t>The most important noun in a noun phrase is called the </a:t>
            </a:r>
            <a:r>
              <a:rPr lang="en-GB" sz="2800" u="sng">
                <a:latin typeface="Comic Sans MS" pitchFamily="66" charset="0"/>
              </a:rPr>
              <a:t>headword</a:t>
            </a:r>
            <a:r>
              <a:rPr lang="en-GB" sz="2800">
                <a:latin typeface="Comic Sans MS" pitchFamily="66" charset="0"/>
              </a:rPr>
              <a:t>.</a:t>
            </a:r>
          </a:p>
          <a:p>
            <a:endParaRPr lang="en-GB" sz="2800">
              <a:latin typeface="Comic Sans MS" pitchFamily="66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b="1">
                <a:latin typeface="Comic Sans MS" pitchFamily="66" charset="0"/>
              </a:rPr>
              <a:t>WHAT ARE NOUNS?</a:t>
            </a:r>
            <a:r>
              <a:rPr lang="en-GB" b="1">
                <a:latin typeface="Stencil" pitchFamily="82" charset="0"/>
              </a:rPr>
              <a:t>	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905000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GB" sz="2800" b="1">
                <a:latin typeface="Comic Sans MS" pitchFamily="66" charset="0"/>
              </a:rPr>
              <a:t>Nouns are naming words.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GB" sz="2800" b="1">
                <a:latin typeface="Comic Sans MS" pitchFamily="66" charset="0"/>
              </a:rPr>
              <a:t>They name people, places and objects.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GB" sz="2800" b="1">
                <a:latin typeface="Comic Sans MS" pitchFamily="66" charset="0"/>
              </a:rPr>
              <a:t>They can also name ideas, emotions, qualities and activities.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GB" sz="2800" b="1">
                <a:latin typeface="Comic Sans MS" pitchFamily="66" charset="0"/>
              </a:rPr>
              <a:t>Here are some examples of nouns: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GB" sz="2800" b="1">
                <a:latin typeface="Comic Sans MS" pitchFamily="66" charset="0"/>
              </a:rPr>
              <a:t>Peter, Elizabeth, driver, sister, friend.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GB" sz="2800" b="1">
                <a:latin typeface="Comic Sans MS" pitchFamily="66" charset="0"/>
              </a:rPr>
              <a:t>Bristol, Severn, Brazil, pen, dog, money.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GB" sz="2800" b="1">
                <a:latin typeface="Comic Sans MS" pitchFamily="66" charset="0"/>
              </a:rPr>
              <a:t>Love, beauty, industry, nature, greed, pain.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Comic Sans MS" pitchFamily="66" charset="0"/>
              </a:rPr>
              <a:t>Examples of noun phrases (headword in brackets)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u="sng">
                <a:latin typeface="Comic Sans MS" pitchFamily="66" charset="0"/>
              </a:rPr>
              <a:t>(She)</a:t>
            </a:r>
            <a:r>
              <a:rPr lang="en-GB">
                <a:latin typeface="Comic Sans MS" pitchFamily="66" charset="0"/>
              </a:rPr>
              <a:t> always bought </a:t>
            </a:r>
            <a:r>
              <a:rPr lang="en-GB" u="sng">
                <a:latin typeface="Comic Sans MS" pitchFamily="66" charset="0"/>
              </a:rPr>
              <a:t>the same (newspaper)</a:t>
            </a:r>
            <a:r>
              <a:rPr lang="en-GB">
                <a:latin typeface="Comic Sans MS" pitchFamily="66" charset="0"/>
              </a:rPr>
              <a:t>.</a:t>
            </a:r>
          </a:p>
          <a:p>
            <a:r>
              <a:rPr lang="en-GB" u="sng">
                <a:latin typeface="Comic Sans MS" pitchFamily="66" charset="0"/>
              </a:rPr>
              <a:t>A young (man) in a suit</a:t>
            </a:r>
            <a:r>
              <a:rPr lang="en-GB">
                <a:latin typeface="Comic Sans MS" pitchFamily="66" charset="0"/>
              </a:rPr>
              <a:t> was admiring </a:t>
            </a:r>
            <a:r>
              <a:rPr lang="en-GB" u="sng">
                <a:latin typeface="Comic Sans MS" pitchFamily="66" charset="0"/>
              </a:rPr>
              <a:t>the (view) from the window.</a:t>
            </a:r>
          </a:p>
          <a:p>
            <a:r>
              <a:rPr lang="en-GB" u="sng">
                <a:latin typeface="Comic Sans MS" pitchFamily="66" charset="0"/>
              </a:rPr>
              <a:t>Concentrated sulphuric (acid)</a:t>
            </a:r>
            <a:r>
              <a:rPr lang="en-GB">
                <a:latin typeface="Comic Sans MS" pitchFamily="66" charset="0"/>
              </a:rPr>
              <a:t> must be handled carefully.</a:t>
            </a:r>
          </a:p>
          <a:p>
            <a:r>
              <a:rPr lang="en-GB" u="sng">
                <a:latin typeface="Comic Sans MS" pitchFamily="66" charset="0"/>
              </a:rPr>
              <a:t>My old maths (teacher)</a:t>
            </a:r>
            <a:r>
              <a:rPr lang="en-GB">
                <a:latin typeface="Comic Sans MS" pitchFamily="66" charset="0"/>
              </a:rPr>
              <a:t> was Austrian.</a:t>
            </a:r>
            <a:endParaRPr lang="en-GB" u="sng">
              <a:latin typeface="Comic Sans MS" pitchFamily="66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build="p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533400"/>
            <a:ext cx="7772400" cy="838200"/>
          </a:xfrm>
        </p:spPr>
        <p:txBody>
          <a:bodyPr/>
          <a:lstStyle/>
          <a:p>
            <a:r>
              <a:rPr lang="en-GB">
                <a:latin typeface="Comic Sans MS" pitchFamily="66" charset="0"/>
              </a:rPr>
              <a:t>The syntax of noun phrases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447800"/>
            <a:ext cx="7772400" cy="4572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sz="2800">
                <a:latin typeface="Comic Sans MS" pitchFamily="66" charset="0"/>
              </a:rPr>
              <a:t>The headword of a noun phrase may be pre-modified by determiners, adjectives or other nouns.</a:t>
            </a:r>
          </a:p>
          <a:p>
            <a:pPr>
              <a:lnSpc>
                <a:spcPct val="90000"/>
              </a:lnSpc>
            </a:pPr>
            <a:r>
              <a:rPr lang="en-GB" sz="2800">
                <a:latin typeface="Comic Sans MS" pitchFamily="66" charset="0"/>
              </a:rPr>
              <a:t>For example, </a:t>
            </a:r>
            <a:r>
              <a:rPr lang="en-GB" sz="2800" i="1" u="sng">
                <a:latin typeface="Comic Sans MS" pitchFamily="66" charset="0"/>
              </a:rPr>
              <a:t>a</a:t>
            </a:r>
            <a:r>
              <a:rPr lang="en-GB" sz="2800" i="1">
                <a:latin typeface="Comic Sans MS" pitchFamily="66" charset="0"/>
              </a:rPr>
              <a:t> l</a:t>
            </a:r>
            <a:r>
              <a:rPr lang="en-GB" sz="2800" i="1" u="sng">
                <a:latin typeface="Comic Sans MS" pitchFamily="66" charset="0"/>
              </a:rPr>
              <a:t>arge</a:t>
            </a:r>
            <a:r>
              <a:rPr lang="en-GB" sz="2800" i="1">
                <a:latin typeface="Comic Sans MS" pitchFamily="66" charset="0"/>
              </a:rPr>
              <a:t>, </a:t>
            </a:r>
            <a:r>
              <a:rPr lang="en-GB" sz="2800" i="1" u="sng">
                <a:latin typeface="Comic Sans MS" pitchFamily="66" charset="0"/>
              </a:rPr>
              <a:t>dinner</a:t>
            </a:r>
            <a:r>
              <a:rPr lang="en-GB" sz="2800" i="1">
                <a:latin typeface="Comic Sans MS" pitchFamily="66" charset="0"/>
              </a:rPr>
              <a:t> (plate).</a:t>
            </a:r>
          </a:p>
          <a:p>
            <a:pPr>
              <a:lnSpc>
                <a:spcPct val="90000"/>
              </a:lnSpc>
            </a:pPr>
            <a:r>
              <a:rPr lang="en-GB" sz="2800">
                <a:latin typeface="Comic Sans MS" pitchFamily="66" charset="0"/>
              </a:rPr>
              <a:t>It may be post-modified by a prepositional phrase.</a:t>
            </a:r>
          </a:p>
          <a:p>
            <a:pPr>
              <a:lnSpc>
                <a:spcPct val="90000"/>
              </a:lnSpc>
            </a:pPr>
            <a:r>
              <a:rPr lang="en-GB" sz="2800">
                <a:latin typeface="Comic Sans MS" pitchFamily="66" charset="0"/>
              </a:rPr>
              <a:t>This is simply a noun phrase with a preposition at the beginning.</a:t>
            </a:r>
          </a:p>
          <a:p>
            <a:pPr>
              <a:lnSpc>
                <a:spcPct val="90000"/>
              </a:lnSpc>
            </a:pPr>
            <a:r>
              <a:rPr lang="en-GB" sz="2800">
                <a:latin typeface="Comic Sans MS" pitchFamily="66" charset="0"/>
              </a:rPr>
              <a:t>For example, </a:t>
            </a:r>
            <a:r>
              <a:rPr lang="en-GB" sz="2800" i="1">
                <a:latin typeface="Comic Sans MS" pitchFamily="66" charset="0"/>
              </a:rPr>
              <a:t>a (painting) </a:t>
            </a:r>
            <a:r>
              <a:rPr lang="en-GB" sz="2800" i="1" u="sng">
                <a:latin typeface="Comic Sans MS" pitchFamily="66" charset="0"/>
              </a:rPr>
              <a:t>by Rembrandt</a:t>
            </a:r>
            <a:r>
              <a:rPr lang="en-GB" sz="2800">
                <a:latin typeface="Comic Sans MS" pitchFamily="66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en-GB" sz="2800">
                <a:latin typeface="Comic Sans MS" pitchFamily="66" charset="0"/>
              </a:rPr>
              <a:t>Can you spot the modifiers in the last slide? (Left arrow key takes you back)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2" dur="500"/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build="p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Comic Sans MS" pitchFamily="66" charset="0"/>
              </a:rPr>
              <a:t>Clauses modifying nouns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2800">
                <a:latin typeface="Comic Sans MS" pitchFamily="66" charset="0"/>
              </a:rPr>
              <a:t>We can use a clause (a group of words containing a verb) to post-modify a noun.</a:t>
            </a:r>
          </a:p>
          <a:p>
            <a:r>
              <a:rPr lang="en-GB" sz="2800">
                <a:latin typeface="Comic Sans MS" pitchFamily="66" charset="0"/>
              </a:rPr>
              <a:t>A clause which post-modifies a noun is called a </a:t>
            </a:r>
            <a:r>
              <a:rPr lang="en-GB" sz="2800" u="sng">
                <a:latin typeface="Comic Sans MS" pitchFamily="66" charset="0"/>
              </a:rPr>
              <a:t>relative clause</a:t>
            </a:r>
            <a:r>
              <a:rPr lang="en-GB" sz="2800">
                <a:latin typeface="Comic Sans MS" pitchFamily="66" charset="0"/>
              </a:rPr>
              <a:t> or </a:t>
            </a:r>
            <a:r>
              <a:rPr lang="en-GB" sz="2800" u="sng">
                <a:latin typeface="Comic Sans MS" pitchFamily="66" charset="0"/>
              </a:rPr>
              <a:t>adjectival clause</a:t>
            </a:r>
            <a:r>
              <a:rPr lang="en-GB" sz="2800">
                <a:latin typeface="Comic Sans MS" pitchFamily="66" charset="0"/>
              </a:rPr>
              <a:t>.</a:t>
            </a:r>
          </a:p>
          <a:p>
            <a:r>
              <a:rPr lang="en-GB" sz="2800">
                <a:latin typeface="Comic Sans MS" pitchFamily="66" charset="0"/>
              </a:rPr>
              <a:t>Here are some examples: </a:t>
            </a:r>
          </a:p>
          <a:p>
            <a:r>
              <a:rPr lang="en-GB" sz="2800" i="1">
                <a:latin typeface="Comic Sans MS" pitchFamily="66" charset="0"/>
              </a:rPr>
              <a:t>This is the (house) </a:t>
            </a:r>
            <a:r>
              <a:rPr lang="en-GB" sz="2800" i="1" u="sng">
                <a:latin typeface="Comic Sans MS" pitchFamily="66" charset="0"/>
              </a:rPr>
              <a:t>that Jack built.</a:t>
            </a:r>
          </a:p>
          <a:p>
            <a:r>
              <a:rPr lang="en-GB" sz="2800" i="1">
                <a:latin typeface="Comic Sans MS" pitchFamily="66" charset="0"/>
              </a:rPr>
              <a:t>(People) </a:t>
            </a:r>
            <a:r>
              <a:rPr lang="en-GB" sz="2800" i="1" u="sng">
                <a:latin typeface="Comic Sans MS" pitchFamily="66" charset="0"/>
              </a:rPr>
              <a:t>who live in glass houses</a:t>
            </a:r>
            <a:r>
              <a:rPr lang="en-GB" sz="2800" i="1">
                <a:latin typeface="Comic Sans MS" pitchFamily="66" charset="0"/>
              </a:rPr>
              <a:t> should not throw stones.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build="p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609600" y="762000"/>
            <a:ext cx="7848600" cy="496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3200">
                <a:latin typeface="Comic Sans MS" pitchFamily="66" charset="0"/>
              </a:rPr>
              <a:t>That’s the end of the presentation on nouns.</a:t>
            </a:r>
          </a:p>
          <a:p>
            <a:pPr>
              <a:spcBef>
                <a:spcPct val="50000"/>
              </a:spcBef>
            </a:pPr>
            <a:r>
              <a:rPr lang="en-GB" sz="3200">
                <a:latin typeface="Comic Sans MS" pitchFamily="66" charset="0"/>
              </a:rPr>
              <a:t>If you want to print, remember the instructions: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GB" sz="3200">
                <a:latin typeface="Comic Sans MS" pitchFamily="66" charset="0"/>
              </a:rPr>
              <a:t>Select “print” from the </a:t>
            </a:r>
            <a:r>
              <a:rPr lang="en-GB" sz="3200" i="1">
                <a:latin typeface="Comic Sans MS" pitchFamily="66" charset="0"/>
              </a:rPr>
              <a:t>file</a:t>
            </a:r>
            <a:r>
              <a:rPr lang="en-GB" sz="3200">
                <a:latin typeface="Comic Sans MS" pitchFamily="66" charset="0"/>
              </a:rPr>
              <a:t> menu.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GB" sz="3200">
                <a:latin typeface="Comic Sans MS" pitchFamily="66" charset="0"/>
              </a:rPr>
              <a:t>Select: </a:t>
            </a:r>
            <a:r>
              <a:rPr lang="en-GB" sz="3200" i="1">
                <a:latin typeface="Comic Sans MS" pitchFamily="66" charset="0"/>
              </a:rPr>
              <a:t>hand-outs; six slides per page; pure black and white.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GB" sz="3200" i="1">
                <a:latin typeface="Comic Sans MS" pitchFamily="66" charset="0"/>
              </a:rPr>
              <a:t>Click “OK”.</a:t>
            </a:r>
            <a:endParaRPr lang="en-GB" sz="3200">
              <a:latin typeface="Comic Sans MS" pitchFamily="66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 Box 2"/>
          <p:cNvSpPr txBox="1">
            <a:spLocks noChangeArrowheads="1"/>
          </p:cNvSpPr>
          <p:nvPr/>
        </p:nvSpPr>
        <p:spPr bwMode="auto">
          <a:xfrm>
            <a:off x="684213" y="1052513"/>
            <a:ext cx="7920037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>
                <a:latin typeface="Arial" charset="0"/>
                <a:cs typeface="Arial" charset="0"/>
              </a:rPr>
              <a:t>This powerpoint was kindly donated to </a:t>
            </a:r>
            <a:r>
              <a:rPr lang="en-GB">
                <a:latin typeface="Arial" charset="0"/>
                <a:cs typeface="Arial" charset="0"/>
                <a:hlinkClick r:id="rId3"/>
              </a:rPr>
              <a:t>www.worldofteaching.com</a:t>
            </a:r>
            <a:endParaRPr lang="en-GB">
              <a:latin typeface="Arial" charset="0"/>
              <a:cs typeface="Arial" charset="0"/>
            </a:endParaRPr>
          </a:p>
          <a:p>
            <a:endParaRPr lang="en-GB">
              <a:latin typeface="Arial" charset="0"/>
              <a:cs typeface="Arial" charset="0"/>
            </a:endParaRPr>
          </a:p>
          <a:p>
            <a:endParaRPr lang="en-GB">
              <a:latin typeface="Arial" charset="0"/>
              <a:cs typeface="Arial" charset="0"/>
            </a:endParaRPr>
          </a:p>
          <a:p>
            <a:endParaRPr lang="en-GB">
              <a:latin typeface="Arial" charset="0"/>
              <a:cs typeface="Arial" charset="0"/>
            </a:endParaRPr>
          </a:p>
          <a:p>
            <a:endParaRPr lang="en-GB">
              <a:latin typeface="Arial" charset="0"/>
              <a:cs typeface="Arial" charset="0"/>
            </a:endParaRPr>
          </a:p>
          <a:p>
            <a:r>
              <a:rPr lang="en-GB">
                <a:latin typeface="Arial" charset="0"/>
                <a:cs typeface="Arial" charset="0"/>
                <a:hlinkClick r:id="rId3"/>
              </a:rPr>
              <a:t>http://www.worldofteaching.com</a:t>
            </a:r>
            <a:r>
              <a:rPr lang="en-GB">
                <a:latin typeface="Arial" charset="0"/>
                <a:cs typeface="Arial" charset="0"/>
              </a:rPr>
              <a:t> is home to over a thousand powerpoints submitted by teachers. This is a completely free site and requires no registration. Please visit and I hope it will help in your teaching.</a:t>
            </a:r>
            <a:endParaRPr lang="en-US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GB">
                <a:latin typeface="Comic Sans MS" pitchFamily="66" charset="0"/>
              </a:rPr>
              <a:t>Types</a:t>
            </a:r>
            <a:r>
              <a:rPr lang="en-GB"/>
              <a:t> </a:t>
            </a:r>
            <a:r>
              <a:rPr lang="en-GB">
                <a:latin typeface="Comic Sans MS" pitchFamily="66" charset="0"/>
              </a:rPr>
              <a:t>of noun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GB">
                <a:latin typeface="Comic Sans MS" pitchFamily="66" charset="0"/>
              </a:rPr>
              <a:t>All nouns can be divided into </a:t>
            </a:r>
            <a:r>
              <a:rPr lang="en-GB" b="1" i="1">
                <a:latin typeface="Comic Sans MS" pitchFamily="66" charset="0"/>
              </a:rPr>
              <a:t>common</a:t>
            </a:r>
            <a:r>
              <a:rPr lang="en-GB">
                <a:latin typeface="Comic Sans MS" pitchFamily="66" charset="0"/>
              </a:rPr>
              <a:t>  and </a:t>
            </a:r>
            <a:r>
              <a:rPr lang="en-GB" b="1" i="1">
                <a:latin typeface="Comic Sans MS" pitchFamily="66" charset="0"/>
              </a:rPr>
              <a:t>proper</a:t>
            </a:r>
            <a:r>
              <a:rPr lang="en-GB">
                <a:latin typeface="Comic Sans MS" pitchFamily="66" charset="0"/>
              </a:rPr>
              <a:t> nouns.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GB">
                <a:latin typeface="Comic Sans MS" pitchFamily="66" charset="0"/>
              </a:rPr>
              <a:t>Common nouns can then be divided into </a:t>
            </a:r>
            <a:r>
              <a:rPr lang="en-GB" b="1" i="1">
                <a:latin typeface="Comic Sans MS" pitchFamily="66" charset="0"/>
              </a:rPr>
              <a:t>countable</a:t>
            </a:r>
            <a:r>
              <a:rPr lang="en-GB">
                <a:latin typeface="Comic Sans MS" pitchFamily="66" charset="0"/>
              </a:rPr>
              <a:t> and </a:t>
            </a:r>
            <a:r>
              <a:rPr lang="en-GB" b="1" i="1">
                <a:latin typeface="Comic Sans MS" pitchFamily="66" charset="0"/>
              </a:rPr>
              <a:t>uncountable</a:t>
            </a:r>
            <a:r>
              <a:rPr lang="en-GB">
                <a:latin typeface="Comic Sans MS" pitchFamily="66" charset="0"/>
              </a:rPr>
              <a:t> nouns.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GB">
                <a:latin typeface="Comic Sans MS" pitchFamily="66" charset="0"/>
              </a:rPr>
              <a:t>Both countable and uncountable nouns can then be further divided into </a:t>
            </a:r>
            <a:r>
              <a:rPr lang="en-GB" b="1" i="1">
                <a:latin typeface="Comic Sans MS" pitchFamily="66" charset="0"/>
              </a:rPr>
              <a:t>concrete</a:t>
            </a:r>
            <a:r>
              <a:rPr lang="en-GB">
                <a:latin typeface="Comic Sans MS" pitchFamily="66" charset="0"/>
              </a:rPr>
              <a:t> and </a:t>
            </a:r>
            <a:r>
              <a:rPr lang="en-GB" b="1" i="1">
                <a:latin typeface="Comic Sans MS" pitchFamily="66" charset="0"/>
              </a:rPr>
              <a:t>abstract</a:t>
            </a:r>
            <a:r>
              <a:rPr lang="en-GB">
                <a:latin typeface="Comic Sans MS" pitchFamily="66" charset="0"/>
              </a:rPr>
              <a:t> nouns.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GB">
                <a:latin typeface="Comic Sans MS" pitchFamily="66" charset="0"/>
              </a:rPr>
              <a:t>We’ll look at each type in turn.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GB"/>
              <a:t>First, look again at those types and how they relate.</a:t>
            </a:r>
          </a:p>
        </p:txBody>
      </p:sp>
      <p:sp>
        <p:nvSpPr>
          <p:cNvPr id="5125" name="Text Box 5"/>
          <p:cNvSpPr txBox="1">
            <a:spLocks noChangeArrowheads="1"/>
          </p:cNvSpPr>
          <p:nvPr>
            <p:ph type="subTitle" idx="1"/>
          </p:nvPr>
        </p:nvSpPr>
        <p:spPr>
          <a:xfrm>
            <a:off x="609600" y="3276600"/>
            <a:ext cx="1066800" cy="381000"/>
          </a:xfrm>
          <a:noFill/>
          <a:ln/>
        </p:spPr>
        <p:txBody>
          <a:bodyPr/>
          <a:lstStyle/>
          <a:p>
            <a:pPr algn="l">
              <a:spcBef>
                <a:spcPct val="50000"/>
              </a:spcBef>
            </a:pPr>
            <a:r>
              <a:rPr lang="en-GB" sz="2400">
                <a:latin typeface="Comic Sans MS" pitchFamily="66" charset="0"/>
              </a:rPr>
              <a:t>nouns</a:t>
            </a: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2133600" y="2286000"/>
            <a:ext cx="1143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proper</a:t>
            </a:r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2057400" y="4495800"/>
            <a:ext cx="1447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common</a:t>
            </a:r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3810000" y="34290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countable</a:t>
            </a:r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3657600" y="52578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uncountable</a:t>
            </a:r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6629400" y="2667000"/>
            <a:ext cx="1447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abstract</a:t>
            </a:r>
          </a:p>
        </p:txBody>
      </p:sp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6629400" y="3886200"/>
            <a:ext cx="152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concrete</a:t>
            </a:r>
          </a:p>
        </p:txBody>
      </p:sp>
      <p:sp>
        <p:nvSpPr>
          <p:cNvPr id="5132" name="Text Box 12"/>
          <p:cNvSpPr txBox="1">
            <a:spLocks noChangeArrowheads="1"/>
          </p:cNvSpPr>
          <p:nvPr/>
        </p:nvSpPr>
        <p:spPr bwMode="auto">
          <a:xfrm>
            <a:off x="6629400" y="4800600"/>
            <a:ext cx="1447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abstract</a:t>
            </a:r>
          </a:p>
        </p:txBody>
      </p:sp>
      <p:sp>
        <p:nvSpPr>
          <p:cNvPr id="5133" name="Text Box 13"/>
          <p:cNvSpPr txBox="1">
            <a:spLocks noChangeArrowheads="1"/>
          </p:cNvSpPr>
          <p:nvPr/>
        </p:nvSpPr>
        <p:spPr bwMode="auto">
          <a:xfrm>
            <a:off x="6629400" y="5791200"/>
            <a:ext cx="1447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concrete</a:t>
            </a:r>
          </a:p>
        </p:txBody>
      </p:sp>
      <p:sp>
        <p:nvSpPr>
          <p:cNvPr id="5136" name="Line 16"/>
          <p:cNvSpPr>
            <a:spLocks noChangeShapeType="1"/>
          </p:cNvSpPr>
          <p:nvPr/>
        </p:nvSpPr>
        <p:spPr bwMode="auto">
          <a:xfrm>
            <a:off x="1524000" y="3810000"/>
            <a:ext cx="10668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37" name="Line 17"/>
          <p:cNvSpPr>
            <a:spLocks noChangeShapeType="1"/>
          </p:cNvSpPr>
          <p:nvPr/>
        </p:nvSpPr>
        <p:spPr bwMode="auto">
          <a:xfrm flipV="1">
            <a:off x="1600200" y="2743200"/>
            <a:ext cx="9906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38" name="Line 18"/>
          <p:cNvSpPr>
            <a:spLocks noChangeShapeType="1"/>
          </p:cNvSpPr>
          <p:nvPr/>
        </p:nvSpPr>
        <p:spPr bwMode="auto">
          <a:xfrm flipV="1">
            <a:off x="3352800" y="3886200"/>
            <a:ext cx="11430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39" name="Line 19"/>
          <p:cNvSpPr>
            <a:spLocks noChangeShapeType="1"/>
          </p:cNvSpPr>
          <p:nvPr/>
        </p:nvSpPr>
        <p:spPr bwMode="auto">
          <a:xfrm>
            <a:off x="3352800" y="4800600"/>
            <a:ext cx="11430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40" name="Line 20"/>
          <p:cNvSpPr>
            <a:spLocks noChangeShapeType="1"/>
          </p:cNvSpPr>
          <p:nvPr/>
        </p:nvSpPr>
        <p:spPr bwMode="auto">
          <a:xfrm flipV="1">
            <a:off x="5334000" y="3048000"/>
            <a:ext cx="17526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41" name="Line 21"/>
          <p:cNvSpPr>
            <a:spLocks noChangeShapeType="1"/>
          </p:cNvSpPr>
          <p:nvPr/>
        </p:nvSpPr>
        <p:spPr bwMode="auto">
          <a:xfrm>
            <a:off x="5334000" y="3733800"/>
            <a:ext cx="1752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42" name="Line 22"/>
          <p:cNvSpPr>
            <a:spLocks noChangeShapeType="1"/>
          </p:cNvSpPr>
          <p:nvPr/>
        </p:nvSpPr>
        <p:spPr bwMode="auto">
          <a:xfrm flipV="1">
            <a:off x="5562600" y="5181600"/>
            <a:ext cx="1524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43" name="Line 23"/>
          <p:cNvSpPr>
            <a:spLocks noChangeShapeType="1"/>
          </p:cNvSpPr>
          <p:nvPr/>
        </p:nvSpPr>
        <p:spPr bwMode="auto">
          <a:xfrm>
            <a:off x="5562600" y="5562600"/>
            <a:ext cx="15240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5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5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5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5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5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5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 build="p" autoUpdateAnimBg="0"/>
      <p:bldP spid="5126" grpId="0" autoUpdateAnimBg="0"/>
      <p:bldP spid="5127" grpId="0" autoUpdateAnimBg="0"/>
      <p:bldP spid="5128" grpId="0" autoUpdateAnimBg="0"/>
      <p:bldP spid="5129" grpId="0" autoUpdateAnimBg="0"/>
      <p:bldP spid="5130" grpId="0" autoUpdateAnimBg="0"/>
      <p:bldP spid="5131" grpId="0" autoUpdateAnimBg="0"/>
      <p:bldP spid="5132" grpId="0" autoUpdateAnimBg="0"/>
      <p:bldP spid="5133" grpId="0" autoUpdateAnimBg="0"/>
      <p:bldP spid="5136" grpId="0" animBg="1"/>
      <p:bldP spid="5137" grpId="0" animBg="1"/>
      <p:bldP spid="5138" grpId="0" animBg="1"/>
      <p:bldP spid="5139" grpId="0" animBg="1"/>
      <p:bldP spid="5140" grpId="0" animBg="1"/>
      <p:bldP spid="5141" grpId="0" animBg="1"/>
      <p:bldP spid="5142" grpId="0" animBg="1"/>
      <p:bldP spid="514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990600"/>
          </a:xfrm>
        </p:spPr>
        <p:txBody>
          <a:bodyPr/>
          <a:lstStyle/>
          <a:p>
            <a:r>
              <a:rPr lang="en-GB">
                <a:latin typeface="Comic Sans MS" pitchFamily="66" charset="0"/>
              </a:rPr>
              <a:t>Proper nouns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4196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GB">
                <a:latin typeface="Comic Sans MS" pitchFamily="66" charset="0"/>
              </a:rPr>
              <a:t>Proper nouns start with capital letters.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GB">
                <a:latin typeface="Comic Sans MS" pitchFamily="66" charset="0"/>
              </a:rPr>
              <a:t>They are the names of people, places, times, organisations etc.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GB">
                <a:latin typeface="Comic Sans MS" pitchFamily="66" charset="0"/>
              </a:rPr>
              <a:t>They refer to unique individuals.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GB">
                <a:latin typeface="Comic Sans MS" pitchFamily="66" charset="0"/>
              </a:rPr>
              <a:t>Most are not found in the dictionary.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GB">
                <a:latin typeface="Comic Sans MS" pitchFamily="66" charset="0"/>
              </a:rPr>
              <a:t>They often occur in pairs or groups.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GB">
                <a:latin typeface="Comic Sans MS" pitchFamily="66" charset="0"/>
              </a:rPr>
              <a:t>Here are some examples.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762000" y="685800"/>
            <a:ext cx="167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Tony Blair</a:t>
            </a: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7086600" y="5562600"/>
            <a:ext cx="1828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King Henry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2590800" y="4572000"/>
            <a:ext cx="228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Bridget Jones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4267200" y="1981200"/>
            <a:ext cx="167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Christmas</a:t>
            </a: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1295400" y="4114800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China</a:t>
            </a: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6553200" y="3429000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Thames</a:t>
            </a:r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1295400" y="24384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Keynsham</a:t>
            </a:r>
          </a:p>
        </p:txBody>
      </p: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3124200" y="3505200"/>
            <a:ext cx="990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Sony</a:t>
            </a:r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4953000" y="4114800"/>
            <a:ext cx="152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Coca Cola</a:t>
            </a:r>
          </a:p>
        </p:txBody>
      </p:sp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1524000" y="5715000"/>
            <a:ext cx="1447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Macbeth</a:t>
            </a:r>
          </a:p>
        </p:txBody>
      </p:sp>
      <p:sp>
        <p:nvSpPr>
          <p:cNvPr id="7180" name="Text Box 12"/>
          <p:cNvSpPr txBox="1">
            <a:spLocks noChangeArrowheads="1"/>
          </p:cNvSpPr>
          <p:nvPr/>
        </p:nvSpPr>
        <p:spPr bwMode="auto">
          <a:xfrm>
            <a:off x="3962400" y="2895600"/>
            <a:ext cx="2362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President Bush</a:t>
            </a:r>
          </a:p>
        </p:txBody>
      </p:sp>
      <p:sp>
        <p:nvSpPr>
          <p:cNvPr id="7181" name="Text Box 13"/>
          <p:cNvSpPr txBox="1">
            <a:spLocks noChangeArrowheads="1"/>
          </p:cNvSpPr>
          <p:nvPr/>
        </p:nvSpPr>
        <p:spPr bwMode="auto">
          <a:xfrm>
            <a:off x="7010400" y="533400"/>
            <a:ext cx="152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The Jam</a:t>
            </a:r>
          </a:p>
        </p:txBody>
      </p:sp>
      <p:sp>
        <p:nvSpPr>
          <p:cNvPr id="7182" name="Text Box 14"/>
          <p:cNvSpPr txBox="1">
            <a:spLocks noChangeArrowheads="1"/>
          </p:cNvSpPr>
          <p:nvPr/>
        </p:nvSpPr>
        <p:spPr bwMode="auto">
          <a:xfrm>
            <a:off x="5737225" y="1524000"/>
            <a:ext cx="1349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7183" name="Text Box 15"/>
          <p:cNvSpPr txBox="1">
            <a:spLocks noChangeArrowheads="1"/>
          </p:cNvSpPr>
          <p:nvPr/>
        </p:nvSpPr>
        <p:spPr bwMode="auto">
          <a:xfrm>
            <a:off x="5562600" y="1219200"/>
            <a:ext cx="2819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Coronation Street</a:t>
            </a:r>
          </a:p>
        </p:txBody>
      </p:sp>
      <p:sp>
        <p:nvSpPr>
          <p:cNvPr id="7184" name="Text Box 16"/>
          <p:cNvSpPr txBox="1">
            <a:spLocks noChangeArrowheads="1"/>
          </p:cNvSpPr>
          <p:nvPr/>
        </p:nvSpPr>
        <p:spPr bwMode="auto">
          <a:xfrm>
            <a:off x="4495800" y="5943600"/>
            <a:ext cx="1219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Saturn</a:t>
            </a:r>
          </a:p>
        </p:txBody>
      </p:sp>
      <p:sp>
        <p:nvSpPr>
          <p:cNvPr id="7185" name="Text Box 17"/>
          <p:cNvSpPr txBox="1">
            <a:spLocks noChangeArrowheads="1"/>
          </p:cNvSpPr>
          <p:nvPr/>
        </p:nvSpPr>
        <p:spPr bwMode="auto">
          <a:xfrm>
            <a:off x="2895600" y="14478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Carly</a:t>
            </a:r>
          </a:p>
        </p:txBody>
      </p:sp>
      <p:sp>
        <p:nvSpPr>
          <p:cNvPr id="7186" name="Text Box 18"/>
          <p:cNvSpPr txBox="1">
            <a:spLocks noChangeArrowheads="1"/>
          </p:cNvSpPr>
          <p:nvPr/>
        </p:nvSpPr>
        <p:spPr bwMode="auto">
          <a:xfrm>
            <a:off x="6934200" y="25146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John</a:t>
            </a:r>
          </a:p>
        </p:txBody>
      </p:sp>
      <p:sp>
        <p:nvSpPr>
          <p:cNvPr id="7187" name="Text Box 19"/>
          <p:cNvSpPr txBox="1">
            <a:spLocks noChangeArrowheads="1"/>
          </p:cNvSpPr>
          <p:nvPr/>
        </p:nvSpPr>
        <p:spPr bwMode="auto">
          <a:xfrm>
            <a:off x="6858000" y="4800600"/>
            <a:ext cx="137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Portugal</a:t>
            </a:r>
          </a:p>
        </p:txBody>
      </p:sp>
      <p:sp>
        <p:nvSpPr>
          <p:cNvPr id="7188" name="Text Box 20"/>
          <p:cNvSpPr txBox="1">
            <a:spLocks noChangeArrowheads="1"/>
          </p:cNvSpPr>
          <p:nvPr/>
        </p:nvSpPr>
        <p:spPr bwMode="auto">
          <a:xfrm>
            <a:off x="3048000" y="5257800"/>
            <a:ext cx="3886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The Ford Motor Company</a:t>
            </a:r>
          </a:p>
        </p:txBody>
      </p:sp>
      <p:sp>
        <p:nvSpPr>
          <p:cNvPr id="7189" name="Text Box 21"/>
          <p:cNvSpPr txBox="1">
            <a:spLocks noChangeArrowheads="1"/>
          </p:cNvSpPr>
          <p:nvPr/>
        </p:nvSpPr>
        <p:spPr bwMode="auto">
          <a:xfrm>
            <a:off x="3810000" y="914400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Oxfam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86" dur="5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1" dur="5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7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autoUpdateAnimBg="0"/>
      <p:bldP spid="7172" grpId="0" autoUpdateAnimBg="0"/>
      <p:bldP spid="7173" grpId="0" autoUpdateAnimBg="0"/>
      <p:bldP spid="7174" grpId="0" autoUpdateAnimBg="0"/>
      <p:bldP spid="7175" grpId="0" autoUpdateAnimBg="0"/>
      <p:bldP spid="7176" grpId="0" autoUpdateAnimBg="0"/>
      <p:bldP spid="7177" grpId="0" autoUpdateAnimBg="0"/>
      <p:bldP spid="7178" grpId="0" autoUpdateAnimBg="0"/>
      <p:bldP spid="7179" grpId="0" autoUpdateAnimBg="0"/>
      <p:bldP spid="7180" grpId="0" autoUpdateAnimBg="0"/>
      <p:bldP spid="7181" grpId="0" autoUpdateAnimBg="0"/>
      <p:bldP spid="7182" grpId="0" autoUpdateAnimBg="0"/>
      <p:bldP spid="7183" grpId="0" autoUpdateAnimBg="0"/>
      <p:bldP spid="7184" grpId="0" autoUpdateAnimBg="0"/>
      <p:bldP spid="7185" grpId="0" autoUpdateAnimBg="0"/>
      <p:bldP spid="7186" grpId="0" autoUpdateAnimBg="0"/>
      <p:bldP spid="7187" grpId="0" autoUpdateAnimBg="0"/>
      <p:bldP spid="7188" grpId="0" autoUpdateAnimBg="0"/>
      <p:bldP spid="7189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GB">
                <a:latin typeface="Comic Sans MS" pitchFamily="66" charset="0"/>
              </a:rPr>
              <a:t>Common nouns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676400"/>
            <a:ext cx="7772400" cy="41148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GB">
                <a:latin typeface="Comic Sans MS" pitchFamily="66" charset="0"/>
              </a:rPr>
              <a:t>All nouns which are not proper nouns are common nouns.</a:t>
            </a:r>
          </a:p>
          <a:p>
            <a:pPr>
              <a:buFont typeface="Wingdings" pitchFamily="2" charset="2"/>
              <a:buChar char="Ø"/>
            </a:pPr>
            <a:r>
              <a:rPr lang="en-GB">
                <a:latin typeface="Comic Sans MS" pitchFamily="66" charset="0"/>
              </a:rPr>
              <a:t>A few examples: cup, art, paper, work, frog, bicycle, atom, family, mind.</a:t>
            </a:r>
          </a:p>
          <a:p>
            <a:pPr>
              <a:buFont typeface="Wingdings" pitchFamily="2" charset="2"/>
              <a:buChar char="Ø"/>
            </a:pPr>
            <a:r>
              <a:rPr lang="en-GB">
                <a:latin typeface="Comic Sans MS" pitchFamily="66" charset="0"/>
              </a:rPr>
              <a:t>Common nouns are either </a:t>
            </a:r>
            <a:r>
              <a:rPr lang="en-GB" i="1">
                <a:latin typeface="Comic Sans MS" pitchFamily="66" charset="0"/>
              </a:rPr>
              <a:t>countable</a:t>
            </a:r>
            <a:r>
              <a:rPr lang="en-GB">
                <a:latin typeface="Comic Sans MS" pitchFamily="66" charset="0"/>
              </a:rPr>
              <a:t> or </a:t>
            </a:r>
            <a:r>
              <a:rPr lang="en-GB" i="1">
                <a:latin typeface="Comic Sans MS" pitchFamily="66" charset="0"/>
              </a:rPr>
              <a:t>uncountable</a:t>
            </a:r>
            <a:r>
              <a:rPr lang="en-GB">
                <a:latin typeface="Comic Sans MS" pitchFamily="66" charset="0"/>
              </a:rPr>
              <a:t>.</a:t>
            </a:r>
          </a:p>
          <a:p>
            <a:endParaRPr lang="en-GB">
              <a:latin typeface="Comic Sans MS" pitchFamily="66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Comic Sans MS" pitchFamily="66" charset="0"/>
              </a:rPr>
              <a:t>Countable</a:t>
            </a:r>
            <a:r>
              <a:rPr lang="en-GB"/>
              <a:t> </a:t>
            </a:r>
            <a:r>
              <a:rPr lang="en-GB">
                <a:latin typeface="Comic Sans MS" pitchFamily="66" charset="0"/>
              </a:rPr>
              <a:t>nouns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GB" sz="2800">
                <a:latin typeface="Comic Sans MS" pitchFamily="66" charset="0"/>
              </a:rPr>
              <a:t>Use these tests for countable nouns:</a:t>
            </a:r>
          </a:p>
          <a:p>
            <a:pPr>
              <a:buFont typeface="Wingdings" pitchFamily="2" charset="2"/>
              <a:buChar char="Ø"/>
            </a:pPr>
            <a:r>
              <a:rPr lang="en-GB" sz="2800">
                <a:latin typeface="Comic Sans MS" pitchFamily="66" charset="0"/>
              </a:rPr>
              <a:t>Countable (or just “count”) nouns can be made plural: a tree… two trees; a man… men; a pony… ponies.</a:t>
            </a:r>
          </a:p>
          <a:p>
            <a:pPr>
              <a:buFont typeface="Wingdings" pitchFamily="2" charset="2"/>
              <a:buChar char="Ø"/>
            </a:pPr>
            <a:r>
              <a:rPr lang="en-GB" sz="2800">
                <a:latin typeface="Comic Sans MS" pitchFamily="66" charset="0"/>
              </a:rPr>
              <a:t>In the singular, they may have the determiner </a:t>
            </a:r>
            <a:r>
              <a:rPr lang="en-GB" sz="2800" i="1">
                <a:latin typeface="Comic Sans MS" pitchFamily="66" charset="0"/>
              </a:rPr>
              <a:t>a </a:t>
            </a:r>
            <a:r>
              <a:rPr lang="en-GB" sz="2800">
                <a:latin typeface="Comic Sans MS" pitchFamily="66" charset="0"/>
              </a:rPr>
              <a:t>or </a:t>
            </a:r>
            <a:r>
              <a:rPr lang="en-GB" sz="2800" i="1">
                <a:latin typeface="Comic Sans MS" pitchFamily="66" charset="0"/>
              </a:rPr>
              <a:t>an</a:t>
            </a:r>
            <a:r>
              <a:rPr lang="en-GB" sz="2800">
                <a:latin typeface="Comic Sans MS" pitchFamily="66" charset="0"/>
              </a:rPr>
              <a:t>: a sausage; an asterisk.</a:t>
            </a:r>
          </a:p>
          <a:p>
            <a:pPr>
              <a:buFont typeface="Wingdings" pitchFamily="2" charset="2"/>
              <a:buChar char="Ø"/>
            </a:pPr>
            <a:r>
              <a:rPr lang="en-GB" sz="2800">
                <a:latin typeface="Comic Sans MS" pitchFamily="66" charset="0"/>
              </a:rPr>
              <a:t>We ask: </a:t>
            </a:r>
            <a:r>
              <a:rPr lang="en-GB" sz="2800" i="1">
                <a:latin typeface="Comic Sans MS" pitchFamily="66" charset="0"/>
              </a:rPr>
              <a:t>How </a:t>
            </a:r>
            <a:r>
              <a:rPr lang="en-GB" sz="2800" i="1" u="sng">
                <a:latin typeface="Comic Sans MS" pitchFamily="66" charset="0"/>
              </a:rPr>
              <a:t>many</a:t>
            </a:r>
            <a:r>
              <a:rPr lang="en-GB" sz="2800" i="1">
                <a:latin typeface="Comic Sans MS" pitchFamily="66" charset="0"/>
              </a:rPr>
              <a:t> words/pages/chairs?</a:t>
            </a:r>
          </a:p>
          <a:p>
            <a:pPr>
              <a:buFont typeface="Wingdings" pitchFamily="2" charset="2"/>
              <a:buChar char="Ø"/>
            </a:pPr>
            <a:r>
              <a:rPr lang="en-GB" sz="2800">
                <a:latin typeface="Comic Sans MS" pitchFamily="66" charset="0"/>
              </a:rPr>
              <a:t>We say: A </a:t>
            </a:r>
            <a:r>
              <a:rPr lang="en-GB" sz="2800" i="1" u="sng">
                <a:latin typeface="Comic Sans MS" pitchFamily="66" charset="0"/>
              </a:rPr>
              <a:t>few </a:t>
            </a:r>
            <a:r>
              <a:rPr lang="en-GB" sz="2800" i="1">
                <a:latin typeface="Comic Sans MS" pitchFamily="66" charset="0"/>
              </a:rPr>
              <a:t>minutes/friends/chips?</a:t>
            </a:r>
          </a:p>
          <a:p>
            <a:endParaRPr lang="en-GB" sz="2800" i="1">
              <a:latin typeface="Comic Sans MS" pitchFamily="66" charset="0"/>
            </a:endParaRPr>
          </a:p>
          <a:p>
            <a:pPr>
              <a:buFontTx/>
              <a:buNone/>
            </a:pPr>
            <a:endParaRPr lang="en-GB" sz="2800" i="1"/>
          </a:p>
          <a:p>
            <a:endParaRPr lang="en-GB" sz="2800" i="1"/>
          </a:p>
          <a:p>
            <a:endParaRPr lang="en-GB" sz="280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Comic Sans MS" pitchFamily="66" charset="0"/>
              </a:rPr>
              <a:t>Uncountable nouns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GB" sz="2800">
                <a:latin typeface="Comic Sans MS" pitchFamily="66" charset="0"/>
              </a:rPr>
              <a:t>Use these tests for uncountable nouns:</a:t>
            </a:r>
          </a:p>
          <a:p>
            <a:pPr>
              <a:buFont typeface="Wingdings" pitchFamily="2" charset="2"/>
              <a:buChar char="Ø"/>
            </a:pPr>
            <a:r>
              <a:rPr lang="en-GB" sz="2800">
                <a:latin typeface="Comic Sans MS" pitchFamily="66" charset="0"/>
              </a:rPr>
              <a:t>Uncountable (or non-count) nouns cannot be made plural. We cannot say: </a:t>
            </a:r>
            <a:r>
              <a:rPr lang="en-GB" sz="2800" i="1">
                <a:latin typeface="Comic Sans MS" pitchFamily="66" charset="0"/>
              </a:rPr>
              <a:t>two funs,</a:t>
            </a:r>
            <a:r>
              <a:rPr lang="en-GB" sz="2800">
                <a:latin typeface="Comic Sans MS" pitchFamily="66" charset="0"/>
              </a:rPr>
              <a:t> </a:t>
            </a:r>
            <a:r>
              <a:rPr lang="en-GB" sz="2800" i="1">
                <a:latin typeface="Comic Sans MS" pitchFamily="66" charset="0"/>
              </a:rPr>
              <a:t>three advices </a:t>
            </a:r>
            <a:r>
              <a:rPr lang="en-GB" sz="2800">
                <a:latin typeface="Comic Sans MS" pitchFamily="66" charset="0"/>
              </a:rPr>
              <a:t>or </a:t>
            </a:r>
            <a:r>
              <a:rPr lang="en-GB" sz="2800" i="1">
                <a:latin typeface="Comic Sans MS" pitchFamily="66" charset="0"/>
              </a:rPr>
              <a:t>five furnitures</a:t>
            </a:r>
            <a:r>
              <a:rPr lang="en-GB" sz="2800">
                <a:latin typeface="Comic Sans MS" pitchFamily="66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GB" sz="2800">
                <a:latin typeface="Comic Sans MS" pitchFamily="66" charset="0"/>
              </a:rPr>
              <a:t>We never use </a:t>
            </a:r>
            <a:r>
              <a:rPr lang="en-GB" sz="2800" i="1">
                <a:latin typeface="Comic Sans MS" pitchFamily="66" charset="0"/>
              </a:rPr>
              <a:t> a </a:t>
            </a:r>
            <a:r>
              <a:rPr lang="en-GB" sz="2800">
                <a:latin typeface="Comic Sans MS" pitchFamily="66" charset="0"/>
              </a:rPr>
              <a:t>or </a:t>
            </a:r>
            <a:r>
              <a:rPr lang="en-GB" sz="2800" i="1">
                <a:latin typeface="Comic Sans MS" pitchFamily="66" charset="0"/>
              </a:rPr>
              <a:t>an </a:t>
            </a:r>
            <a:r>
              <a:rPr lang="en-GB" sz="2800">
                <a:latin typeface="Comic Sans MS" pitchFamily="66" charset="0"/>
              </a:rPr>
              <a:t>with them.</a:t>
            </a:r>
          </a:p>
          <a:p>
            <a:pPr>
              <a:buFont typeface="Wingdings" pitchFamily="2" charset="2"/>
              <a:buChar char="Ø"/>
            </a:pPr>
            <a:r>
              <a:rPr lang="en-GB" sz="2800">
                <a:latin typeface="Comic Sans MS" pitchFamily="66" charset="0"/>
              </a:rPr>
              <a:t>We ask: </a:t>
            </a:r>
            <a:r>
              <a:rPr lang="en-GB" sz="2800" i="1">
                <a:latin typeface="Comic Sans MS" pitchFamily="66" charset="0"/>
              </a:rPr>
              <a:t>How much money/time/milk?        </a:t>
            </a:r>
            <a:r>
              <a:rPr lang="en-GB" sz="2800">
                <a:latin typeface="Comic Sans MS" pitchFamily="66" charset="0"/>
              </a:rPr>
              <a:t>(Not </a:t>
            </a:r>
            <a:r>
              <a:rPr lang="en-GB" sz="2800" i="1">
                <a:latin typeface="Comic Sans MS" pitchFamily="66" charset="0"/>
              </a:rPr>
              <a:t>How many?</a:t>
            </a:r>
            <a:r>
              <a:rPr lang="en-GB" sz="2800">
                <a:latin typeface="Comic Sans MS" pitchFamily="66" charset="0"/>
              </a:rPr>
              <a:t>)</a:t>
            </a:r>
            <a:endParaRPr lang="en-GB" sz="2800" i="1"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en-GB" sz="2800">
                <a:latin typeface="Comic Sans MS" pitchFamily="66" charset="0"/>
              </a:rPr>
              <a:t>We say: </a:t>
            </a:r>
            <a:r>
              <a:rPr lang="en-GB" sz="2800" i="1">
                <a:latin typeface="Comic Sans MS" pitchFamily="66" charset="0"/>
              </a:rPr>
              <a:t>A little help/effort.</a:t>
            </a:r>
            <a:r>
              <a:rPr lang="en-GB" sz="2800">
                <a:latin typeface="Comic Sans MS" pitchFamily="66" charset="0"/>
              </a:rPr>
              <a:t> (Not </a:t>
            </a:r>
            <a:r>
              <a:rPr lang="en-GB" sz="2800" i="1">
                <a:latin typeface="Comic Sans MS" pitchFamily="66" charset="0"/>
              </a:rPr>
              <a:t>A few.</a:t>
            </a:r>
            <a:r>
              <a:rPr lang="en-GB" sz="2800">
                <a:latin typeface="Comic Sans MS" pitchFamily="66" charset="0"/>
              </a:rPr>
              <a:t>)</a:t>
            </a:r>
          </a:p>
          <a:p>
            <a:pPr>
              <a:buFont typeface="Wingdings" pitchFamily="2" charset="2"/>
              <a:buChar char="Ø"/>
            </a:pPr>
            <a:endParaRPr lang="en-GB" sz="2800"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endParaRPr lang="en-GB" sz="280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 autoUpdateAnimBg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fault Design 4">
    <a:dk1>
      <a:srgbClr val="000000"/>
    </a:dk1>
    <a:lt1>
      <a:srgbClr val="FFFFCC"/>
    </a:lt1>
    <a:dk2>
      <a:srgbClr val="808000"/>
    </a:dk2>
    <a:lt2>
      <a:srgbClr val="666633"/>
    </a:lt2>
    <a:accent1>
      <a:srgbClr val="339933"/>
    </a:accent1>
    <a:accent2>
      <a:srgbClr val="800000"/>
    </a:accent2>
    <a:accent3>
      <a:srgbClr val="FFFFE2"/>
    </a:accent3>
    <a:accent4>
      <a:srgbClr val="000000"/>
    </a:accent4>
    <a:accent5>
      <a:srgbClr val="ADCAAD"/>
    </a:accent5>
    <a:accent6>
      <a:srgbClr val="730000"/>
    </a:accent6>
    <a:hlink>
      <a:srgbClr val="0033CC"/>
    </a:hlink>
    <a:folHlink>
      <a:srgbClr val="FFCC66"/>
    </a:folHlink>
  </a:clrScheme>
</a:themeOverride>
</file>

<file path=ppt/theme/themeOverride10.xml><?xml version="1.0" encoding="utf-8"?>
<a:themeOverride xmlns:a="http://schemas.openxmlformats.org/drawingml/2006/main">
  <a:clrScheme name="Default Design 4">
    <a:dk1>
      <a:srgbClr val="000000"/>
    </a:dk1>
    <a:lt1>
      <a:srgbClr val="FFFFCC"/>
    </a:lt1>
    <a:dk2>
      <a:srgbClr val="808000"/>
    </a:dk2>
    <a:lt2>
      <a:srgbClr val="666633"/>
    </a:lt2>
    <a:accent1>
      <a:srgbClr val="339933"/>
    </a:accent1>
    <a:accent2>
      <a:srgbClr val="800000"/>
    </a:accent2>
    <a:accent3>
      <a:srgbClr val="FFFFE2"/>
    </a:accent3>
    <a:accent4>
      <a:srgbClr val="000000"/>
    </a:accent4>
    <a:accent5>
      <a:srgbClr val="ADCAAD"/>
    </a:accent5>
    <a:accent6>
      <a:srgbClr val="730000"/>
    </a:accent6>
    <a:hlink>
      <a:srgbClr val="0033CC"/>
    </a:hlink>
    <a:folHlink>
      <a:srgbClr val="FFCC66"/>
    </a:folHlink>
  </a:clrScheme>
</a:themeOverride>
</file>

<file path=ppt/theme/themeOverride11.xml><?xml version="1.0" encoding="utf-8"?>
<a:themeOverride xmlns:a="http://schemas.openxmlformats.org/drawingml/2006/main">
  <a:clrScheme name="Default Design 4">
    <a:dk1>
      <a:srgbClr val="000000"/>
    </a:dk1>
    <a:lt1>
      <a:srgbClr val="FFFFCC"/>
    </a:lt1>
    <a:dk2>
      <a:srgbClr val="808000"/>
    </a:dk2>
    <a:lt2>
      <a:srgbClr val="666633"/>
    </a:lt2>
    <a:accent1>
      <a:srgbClr val="339933"/>
    </a:accent1>
    <a:accent2>
      <a:srgbClr val="800000"/>
    </a:accent2>
    <a:accent3>
      <a:srgbClr val="FFFFE2"/>
    </a:accent3>
    <a:accent4>
      <a:srgbClr val="000000"/>
    </a:accent4>
    <a:accent5>
      <a:srgbClr val="ADCAAD"/>
    </a:accent5>
    <a:accent6>
      <a:srgbClr val="730000"/>
    </a:accent6>
    <a:hlink>
      <a:srgbClr val="0033CC"/>
    </a:hlink>
    <a:folHlink>
      <a:srgbClr val="FFCC66"/>
    </a:folHlink>
  </a:clrScheme>
</a:themeOverride>
</file>

<file path=ppt/theme/themeOverride12.xml><?xml version="1.0" encoding="utf-8"?>
<a:themeOverride xmlns:a="http://schemas.openxmlformats.org/drawingml/2006/main">
  <a:clrScheme name="Default Design 4">
    <a:dk1>
      <a:srgbClr val="000000"/>
    </a:dk1>
    <a:lt1>
      <a:srgbClr val="FFFFCC"/>
    </a:lt1>
    <a:dk2>
      <a:srgbClr val="808000"/>
    </a:dk2>
    <a:lt2>
      <a:srgbClr val="666633"/>
    </a:lt2>
    <a:accent1>
      <a:srgbClr val="339933"/>
    </a:accent1>
    <a:accent2>
      <a:srgbClr val="800000"/>
    </a:accent2>
    <a:accent3>
      <a:srgbClr val="FFFFE2"/>
    </a:accent3>
    <a:accent4>
      <a:srgbClr val="000000"/>
    </a:accent4>
    <a:accent5>
      <a:srgbClr val="ADCAAD"/>
    </a:accent5>
    <a:accent6>
      <a:srgbClr val="730000"/>
    </a:accent6>
    <a:hlink>
      <a:srgbClr val="0033CC"/>
    </a:hlink>
    <a:folHlink>
      <a:srgbClr val="FFCC66"/>
    </a:folHlink>
  </a:clrScheme>
</a:themeOverride>
</file>

<file path=ppt/theme/themeOverride13.xml><?xml version="1.0" encoding="utf-8"?>
<a:themeOverride xmlns:a="http://schemas.openxmlformats.org/drawingml/2006/main">
  <a:clrScheme name="Default Design 4">
    <a:dk1>
      <a:srgbClr val="000000"/>
    </a:dk1>
    <a:lt1>
      <a:srgbClr val="FFFFCC"/>
    </a:lt1>
    <a:dk2>
      <a:srgbClr val="808000"/>
    </a:dk2>
    <a:lt2>
      <a:srgbClr val="666633"/>
    </a:lt2>
    <a:accent1>
      <a:srgbClr val="339933"/>
    </a:accent1>
    <a:accent2>
      <a:srgbClr val="800000"/>
    </a:accent2>
    <a:accent3>
      <a:srgbClr val="FFFFE2"/>
    </a:accent3>
    <a:accent4>
      <a:srgbClr val="000000"/>
    </a:accent4>
    <a:accent5>
      <a:srgbClr val="ADCAAD"/>
    </a:accent5>
    <a:accent6>
      <a:srgbClr val="730000"/>
    </a:accent6>
    <a:hlink>
      <a:srgbClr val="0033CC"/>
    </a:hlink>
    <a:folHlink>
      <a:srgbClr val="FFCC66"/>
    </a:folHlink>
  </a:clrScheme>
</a:themeOverride>
</file>

<file path=ppt/theme/themeOverride14.xml><?xml version="1.0" encoding="utf-8"?>
<a:themeOverride xmlns:a="http://schemas.openxmlformats.org/drawingml/2006/main">
  <a:clrScheme name="Default Design 4">
    <a:dk1>
      <a:srgbClr val="000000"/>
    </a:dk1>
    <a:lt1>
      <a:srgbClr val="FFFFCC"/>
    </a:lt1>
    <a:dk2>
      <a:srgbClr val="808000"/>
    </a:dk2>
    <a:lt2>
      <a:srgbClr val="666633"/>
    </a:lt2>
    <a:accent1>
      <a:srgbClr val="339933"/>
    </a:accent1>
    <a:accent2>
      <a:srgbClr val="800000"/>
    </a:accent2>
    <a:accent3>
      <a:srgbClr val="FFFFE2"/>
    </a:accent3>
    <a:accent4>
      <a:srgbClr val="000000"/>
    </a:accent4>
    <a:accent5>
      <a:srgbClr val="ADCAAD"/>
    </a:accent5>
    <a:accent6>
      <a:srgbClr val="730000"/>
    </a:accent6>
    <a:hlink>
      <a:srgbClr val="0033CC"/>
    </a:hlink>
    <a:folHlink>
      <a:srgbClr val="FFCC66"/>
    </a:folHlink>
  </a:clrScheme>
</a:themeOverride>
</file>

<file path=ppt/theme/themeOverride15.xml><?xml version="1.0" encoding="utf-8"?>
<a:themeOverride xmlns:a="http://schemas.openxmlformats.org/drawingml/2006/main">
  <a:clrScheme name="Default Design 4">
    <a:dk1>
      <a:srgbClr val="000000"/>
    </a:dk1>
    <a:lt1>
      <a:srgbClr val="FFFFCC"/>
    </a:lt1>
    <a:dk2>
      <a:srgbClr val="808000"/>
    </a:dk2>
    <a:lt2>
      <a:srgbClr val="666633"/>
    </a:lt2>
    <a:accent1>
      <a:srgbClr val="339933"/>
    </a:accent1>
    <a:accent2>
      <a:srgbClr val="800000"/>
    </a:accent2>
    <a:accent3>
      <a:srgbClr val="FFFFE2"/>
    </a:accent3>
    <a:accent4>
      <a:srgbClr val="000000"/>
    </a:accent4>
    <a:accent5>
      <a:srgbClr val="ADCAAD"/>
    </a:accent5>
    <a:accent6>
      <a:srgbClr val="730000"/>
    </a:accent6>
    <a:hlink>
      <a:srgbClr val="0033CC"/>
    </a:hlink>
    <a:folHlink>
      <a:srgbClr val="FFCC66"/>
    </a:folHlink>
  </a:clrScheme>
</a:themeOverride>
</file>

<file path=ppt/theme/themeOverride16.xml><?xml version="1.0" encoding="utf-8"?>
<a:themeOverride xmlns:a="http://schemas.openxmlformats.org/drawingml/2006/main">
  <a:clrScheme name="Default Design 4">
    <a:dk1>
      <a:srgbClr val="000000"/>
    </a:dk1>
    <a:lt1>
      <a:srgbClr val="FFFFCC"/>
    </a:lt1>
    <a:dk2>
      <a:srgbClr val="808000"/>
    </a:dk2>
    <a:lt2>
      <a:srgbClr val="666633"/>
    </a:lt2>
    <a:accent1>
      <a:srgbClr val="339933"/>
    </a:accent1>
    <a:accent2>
      <a:srgbClr val="800000"/>
    </a:accent2>
    <a:accent3>
      <a:srgbClr val="FFFFE2"/>
    </a:accent3>
    <a:accent4>
      <a:srgbClr val="000000"/>
    </a:accent4>
    <a:accent5>
      <a:srgbClr val="ADCAAD"/>
    </a:accent5>
    <a:accent6>
      <a:srgbClr val="730000"/>
    </a:accent6>
    <a:hlink>
      <a:srgbClr val="0033CC"/>
    </a:hlink>
    <a:folHlink>
      <a:srgbClr val="FFCC66"/>
    </a:folHlink>
  </a:clrScheme>
</a:themeOverride>
</file>

<file path=ppt/theme/themeOverride17.xml><?xml version="1.0" encoding="utf-8"?>
<a:themeOverride xmlns:a="http://schemas.openxmlformats.org/drawingml/2006/main">
  <a:clrScheme name="Default Design 4">
    <a:dk1>
      <a:srgbClr val="000000"/>
    </a:dk1>
    <a:lt1>
      <a:srgbClr val="FFFFCC"/>
    </a:lt1>
    <a:dk2>
      <a:srgbClr val="808000"/>
    </a:dk2>
    <a:lt2>
      <a:srgbClr val="666633"/>
    </a:lt2>
    <a:accent1>
      <a:srgbClr val="339933"/>
    </a:accent1>
    <a:accent2>
      <a:srgbClr val="800000"/>
    </a:accent2>
    <a:accent3>
      <a:srgbClr val="FFFFE2"/>
    </a:accent3>
    <a:accent4>
      <a:srgbClr val="000000"/>
    </a:accent4>
    <a:accent5>
      <a:srgbClr val="ADCAAD"/>
    </a:accent5>
    <a:accent6>
      <a:srgbClr val="730000"/>
    </a:accent6>
    <a:hlink>
      <a:srgbClr val="0033CC"/>
    </a:hlink>
    <a:folHlink>
      <a:srgbClr val="FFCC66"/>
    </a:folHlink>
  </a:clrScheme>
</a:themeOverride>
</file>

<file path=ppt/theme/themeOverride2.xml><?xml version="1.0" encoding="utf-8"?>
<a:themeOverride xmlns:a="http://schemas.openxmlformats.org/drawingml/2006/main">
  <a:clrScheme name="Default Design 4">
    <a:dk1>
      <a:srgbClr val="000000"/>
    </a:dk1>
    <a:lt1>
      <a:srgbClr val="FFFFCC"/>
    </a:lt1>
    <a:dk2>
      <a:srgbClr val="808000"/>
    </a:dk2>
    <a:lt2>
      <a:srgbClr val="666633"/>
    </a:lt2>
    <a:accent1>
      <a:srgbClr val="339933"/>
    </a:accent1>
    <a:accent2>
      <a:srgbClr val="800000"/>
    </a:accent2>
    <a:accent3>
      <a:srgbClr val="FFFFE2"/>
    </a:accent3>
    <a:accent4>
      <a:srgbClr val="000000"/>
    </a:accent4>
    <a:accent5>
      <a:srgbClr val="ADCAAD"/>
    </a:accent5>
    <a:accent6>
      <a:srgbClr val="730000"/>
    </a:accent6>
    <a:hlink>
      <a:srgbClr val="0033CC"/>
    </a:hlink>
    <a:folHlink>
      <a:srgbClr val="FFCC66"/>
    </a:folHlink>
  </a:clrScheme>
</a:themeOverride>
</file>

<file path=ppt/theme/themeOverride3.xml><?xml version="1.0" encoding="utf-8"?>
<a:themeOverride xmlns:a="http://schemas.openxmlformats.org/drawingml/2006/main">
  <a:clrScheme name="Default Design 4">
    <a:dk1>
      <a:srgbClr val="000000"/>
    </a:dk1>
    <a:lt1>
      <a:srgbClr val="FFFFCC"/>
    </a:lt1>
    <a:dk2>
      <a:srgbClr val="808000"/>
    </a:dk2>
    <a:lt2>
      <a:srgbClr val="666633"/>
    </a:lt2>
    <a:accent1>
      <a:srgbClr val="339933"/>
    </a:accent1>
    <a:accent2>
      <a:srgbClr val="800000"/>
    </a:accent2>
    <a:accent3>
      <a:srgbClr val="FFFFE2"/>
    </a:accent3>
    <a:accent4>
      <a:srgbClr val="000000"/>
    </a:accent4>
    <a:accent5>
      <a:srgbClr val="ADCAAD"/>
    </a:accent5>
    <a:accent6>
      <a:srgbClr val="730000"/>
    </a:accent6>
    <a:hlink>
      <a:srgbClr val="0033CC"/>
    </a:hlink>
    <a:folHlink>
      <a:srgbClr val="FFCC66"/>
    </a:folHlink>
  </a:clrScheme>
</a:themeOverride>
</file>

<file path=ppt/theme/themeOverride4.xml><?xml version="1.0" encoding="utf-8"?>
<a:themeOverride xmlns:a="http://schemas.openxmlformats.org/drawingml/2006/main">
  <a:clrScheme name="Default Design 4">
    <a:dk1>
      <a:srgbClr val="000000"/>
    </a:dk1>
    <a:lt1>
      <a:srgbClr val="FFFFCC"/>
    </a:lt1>
    <a:dk2>
      <a:srgbClr val="808000"/>
    </a:dk2>
    <a:lt2>
      <a:srgbClr val="666633"/>
    </a:lt2>
    <a:accent1>
      <a:srgbClr val="339933"/>
    </a:accent1>
    <a:accent2>
      <a:srgbClr val="800000"/>
    </a:accent2>
    <a:accent3>
      <a:srgbClr val="FFFFE2"/>
    </a:accent3>
    <a:accent4>
      <a:srgbClr val="000000"/>
    </a:accent4>
    <a:accent5>
      <a:srgbClr val="ADCAAD"/>
    </a:accent5>
    <a:accent6>
      <a:srgbClr val="730000"/>
    </a:accent6>
    <a:hlink>
      <a:srgbClr val="0033CC"/>
    </a:hlink>
    <a:folHlink>
      <a:srgbClr val="FFCC66"/>
    </a:folHlink>
  </a:clrScheme>
</a:themeOverride>
</file>

<file path=ppt/theme/themeOverride5.xml><?xml version="1.0" encoding="utf-8"?>
<a:themeOverride xmlns:a="http://schemas.openxmlformats.org/drawingml/2006/main">
  <a:clrScheme name="Default Design 4">
    <a:dk1>
      <a:srgbClr val="000000"/>
    </a:dk1>
    <a:lt1>
      <a:srgbClr val="FFFFCC"/>
    </a:lt1>
    <a:dk2>
      <a:srgbClr val="808000"/>
    </a:dk2>
    <a:lt2>
      <a:srgbClr val="666633"/>
    </a:lt2>
    <a:accent1>
      <a:srgbClr val="339933"/>
    </a:accent1>
    <a:accent2>
      <a:srgbClr val="800000"/>
    </a:accent2>
    <a:accent3>
      <a:srgbClr val="FFFFE2"/>
    </a:accent3>
    <a:accent4>
      <a:srgbClr val="000000"/>
    </a:accent4>
    <a:accent5>
      <a:srgbClr val="ADCAAD"/>
    </a:accent5>
    <a:accent6>
      <a:srgbClr val="730000"/>
    </a:accent6>
    <a:hlink>
      <a:srgbClr val="0033CC"/>
    </a:hlink>
    <a:folHlink>
      <a:srgbClr val="FFCC66"/>
    </a:folHlink>
  </a:clrScheme>
</a:themeOverride>
</file>

<file path=ppt/theme/themeOverride6.xml><?xml version="1.0" encoding="utf-8"?>
<a:themeOverride xmlns:a="http://schemas.openxmlformats.org/drawingml/2006/main">
  <a:clrScheme name="Default Design 4">
    <a:dk1>
      <a:srgbClr val="000000"/>
    </a:dk1>
    <a:lt1>
      <a:srgbClr val="FFFFCC"/>
    </a:lt1>
    <a:dk2>
      <a:srgbClr val="808000"/>
    </a:dk2>
    <a:lt2>
      <a:srgbClr val="666633"/>
    </a:lt2>
    <a:accent1>
      <a:srgbClr val="339933"/>
    </a:accent1>
    <a:accent2>
      <a:srgbClr val="800000"/>
    </a:accent2>
    <a:accent3>
      <a:srgbClr val="FFFFE2"/>
    </a:accent3>
    <a:accent4>
      <a:srgbClr val="000000"/>
    </a:accent4>
    <a:accent5>
      <a:srgbClr val="ADCAAD"/>
    </a:accent5>
    <a:accent6>
      <a:srgbClr val="730000"/>
    </a:accent6>
    <a:hlink>
      <a:srgbClr val="0033CC"/>
    </a:hlink>
    <a:folHlink>
      <a:srgbClr val="FFCC66"/>
    </a:folHlink>
  </a:clrScheme>
</a:themeOverride>
</file>

<file path=ppt/theme/themeOverride7.xml><?xml version="1.0" encoding="utf-8"?>
<a:themeOverride xmlns:a="http://schemas.openxmlformats.org/drawingml/2006/main">
  <a:clrScheme name="Default Design 4">
    <a:dk1>
      <a:srgbClr val="000000"/>
    </a:dk1>
    <a:lt1>
      <a:srgbClr val="FFFFCC"/>
    </a:lt1>
    <a:dk2>
      <a:srgbClr val="808000"/>
    </a:dk2>
    <a:lt2>
      <a:srgbClr val="666633"/>
    </a:lt2>
    <a:accent1>
      <a:srgbClr val="339933"/>
    </a:accent1>
    <a:accent2>
      <a:srgbClr val="800000"/>
    </a:accent2>
    <a:accent3>
      <a:srgbClr val="FFFFE2"/>
    </a:accent3>
    <a:accent4>
      <a:srgbClr val="000000"/>
    </a:accent4>
    <a:accent5>
      <a:srgbClr val="ADCAAD"/>
    </a:accent5>
    <a:accent6>
      <a:srgbClr val="730000"/>
    </a:accent6>
    <a:hlink>
      <a:srgbClr val="0033CC"/>
    </a:hlink>
    <a:folHlink>
      <a:srgbClr val="FFCC66"/>
    </a:folHlink>
  </a:clrScheme>
</a:themeOverride>
</file>

<file path=ppt/theme/themeOverride8.xml><?xml version="1.0" encoding="utf-8"?>
<a:themeOverride xmlns:a="http://schemas.openxmlformats.org/drawingml/2006/main">
  <a:clrScheme name="Default Design 4">
    <a:dk1>
      <a:srgbClr val="000000"/>
    </a:dk1>
    <a:lt1>
      <a:srgbClr val="FFFFCC"/>
    </a:lt1>
    <a:dk2>
      <a:srgbClr val="808000"/>
    </a:dk2>
    <a:lt2>
      <a:srgbClr val="666633"/>
    </a:lt2>
    <a:accent1>
      <a:srgbClr val="339933"/>
    </a:accent1>
    <a:accent2>
      <a:srgbClr val="800000"/>
    </a:accent2>
    <a:accent3>
      <a:srgbClr val="FFFFE2"/>
    </a:accent3>
    <a:accent4>
      <a:srgbClr val="000000"/>
    </a:accent4>
    <a:accent5>
      <a:srgbClr val="ADCAAD"/>
    </a:accent5>
    <a:accent6>
      <a:srgbClr val="730000"/>
    </a:accent6>
    <a:hlink>
      <a:srgbClr val="0033CC"/>
    </a:hlink>
    <a:folHlink>
      <a:srgbClr val="FFCC66"/>
    </a:folHlink>
  </a:clrScheme>
</a:themeOverride>
</file>

<file path=ppt/theme/themeOverride9.xml><?xml version="1.0" encoding="utf-8"?>
<a:themeOverride xmlns:a="http://schemas.openxmlformats.org/drawingml/2006/main">
  <a:clrScheme name="Default Design 4">
    <a:dk1>
      <a:srgbClr val="000000"/>
    </a:dk1>
    <a:lt1>
      <a:srgbClr val="FFFFCC"/>
    </a:lt1>
    <a:dk2>
      <a:srgbClr val="808000"/>
    </a:dk2>
    <a:lt2>
      <a:srgbClr val="666633"/>
    </a:lt2>
    <a:accent1>
      <a:srgbClr val="339933"/>
    </a:accent1>
    <a:accent2>
      <a:srgbClr val="800000"/>
    </a:accent2>
    <a:accent3>
      <a:srgbClr val="FFFFE2"/>
    </a:accent3>
    <a:accent4>
      <a:srgbClr val="000000"/>
    </a:accent4>
    <a:accent5>
      <a:srgbClr val="ADCAAD"/>
    </a:accent5>
    <a:accent6>
      <a:srgbClr val="730000"/>
    </a:accent6>
    <a:hlink>
      <a:srgbClr val="0033CC"/>
    </a:hlink>
    <a:folHlink>
      <a:srgbClr val="FFCC66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471</TotalTime>
  <Words>1469</Words>
  <Application>Microsoft Office PowerPoint</Application>
  <PresentationFormat>On-screen Show (4:3)</PresentationFormat>
  <Paragraphs>186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Times New Roman</vt:lpstr>
      <vt:lpstr>Comic Sans MS</vt:lpstr>
      <vt:lpstr>Stencil</vt:lpstr>
      <vt:lpstr>Wingdings</vt:lpstr>
      <vt:lpstr>Arial</vt:lpstr>
      <vt:lpstr>Default Design</vt:lpstr>
      <vt:lpstr>PowerPoint Presentation</vt:lpstr>
      <vt:lpstr>WHAT ARE NOUNS? </vt:lpstr>
      <vt:lpstr>Types of noun</vt:lpstr>
      <vt:lpstr>First, look again at those types and how they relate.</vt:lpstr>
      <vt:lpstr>Proper nouns</vt:lpstr>
      <vt:lpstr>PowerPoint Presentation</vt:lpstr>
      <vt:lpstr>Common nouns</vt:lpstr>
      <vt:lpstr>Countable nouns</vt:lpstr>
      <vt:lpstr>Uncountable nouns</vt:lpstr>
      <vt:lpstr>Dual category nouns</vt:lpstr>
      <vt:lpstr>Field-specific nouns</vt:lpstr>
      <vt:lpstr>PowerPoint Presentation</vt:lpstr>
      <vt:lpstr>Concrete nouns</vt:lpstr>
      <vt:lpstr>Abstract nouns</vt:lpstr>
      <vt:lpstr>Abstract noun or adjective</vt:lpstr>
      <vt:lpstr>PowerPoint Presentation</vt:lpstr>
      <vt:lpstr>The morphology of nouns</vt:lpstr>
      <vt:lpstr>Irregular plurals</vt:lpstr>
      <vt:lpstr>Noun phrases</vt:lpstr>
      <vt:lpstr>Examples of noun phrases (headword in brackets)</vt:lpstr>
      <vt:lpstr>The syntax of noun phrases</vt:lpstr>
      <vt:lpstr>Clauses modifying nouns</vt:lpstr>
      <vt:lpstr>PowerPoint Presentation</vt:lpstr>
      <vt:lpstr>PowerPoint Presentation</vt:lpstr>
    </vt:vector>
  </TitlesOfParts>
  <Company>BTCV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ARE NOUNS? </dc:title>
  <dc:creator>Tom Goss</dc:creator>
  <cp:lastModifiedBy>Teacher E-Solutions</cp:lastModifiedBy>
  <cp:revision>29</cp:revision>
  <cp:lastPrinted>2002-01-14T14:33:47Z</cp:lastPrinted>
  <dcterms:created xsi:type="dcterms:W3CDTF">2002-01-13T15:39:15Z</dcterms:created>
  <dcterms:modified xsi:type="dcterms:W3CDTF">2019-01-18T16:52:03Z</dcterms:modified>
</cp:coreProperties>
</file>