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58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A952-782F-4E11-B471-916666044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2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58BE3-9E09-4DD7-A5EF-80F342126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4287-E22F-4296-9995-E2458C4F7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148F8-5C88-409D-8533-3BD01DFF1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6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BC8FF-B8C5-4F5C-8A97-07706C72E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1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87268-AC3B-4EED-8D60-8C7135B07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1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03EAA-7249-4DC3-B857-186B07412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9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9386D-5AD2-461E-8EFA-BF3BB8204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8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75DB8-C206-4100-8DB9-6B80060F0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4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AA41-4CF1-4C52-A02E-B2D207224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61D82-ECC0-412D-A25F-F9A0CF3ED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7DBF50-6A0D-40C4-8345-D0F95A54E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Session 3.1: Nursery production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Moses Munjuga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23</a:t>
            </a:r>
            <a:r>
              <a:rPr lang="en-US" baseline="30000" smtClean="0">
                <a:solidFill>
                  <a:srgbClr val="FF3300"/>
                </a:solidFill>
              </a:rPr>
              <a:t>rd</a:t>
            </a:r>
            <a:r>
              <a:rPr lang="en-US" smtClean="0">
                <a:solidFill>
                  <a:srgbClr val="FF3300"/>
                </a:solidFill>
              </a:rPr>
              <a:t> to 27</a:t>
            </a:r>
            <a:r>
              <a:rPr lang="en-US" baseline="30000" smtClean="0">
                <a:solidFill>
                  <a:srgbClr val="FF3300"/>
                </a:solidFill>
              </a:rPr>
              <a:t>th</a:t>
            </a:r>
            <a:r>
              <a:rPr lang="en-US" smtClean="0">
                <a:solidFill>
                  <a:srgbClr val="FF3300"/>
                </a:solidFill>
              </a:rPr>
              <a:t> October 2006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Nursery environments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4953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Root prune seedlings and sometimes shoot prune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Water seedlings regularly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Put shade over seedlings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Weeding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Protect seedlings from animals (fence)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Keep record of all nursery activities</a:t>
            </a:r>
          </a:p>
        </p:txBody>
      </p:sp>
      <p:pic>
        <p:nvPicPr>
          <p:cNvPr id="11268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27196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Seedlings production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105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Cameroon – vegetative propagation and on-station seed research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Ghana – Large scale production, community and central nurseries production. Vegetative approach is being developed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Tanzania- Central and community nurseries production</a:t>
            </a:r>
          </a:p>
        </p:txBody>
      </p:sp>
      <p:pic>
        <p:nvPicPr>
          <p:cNvPr id="12292" name="Picture 6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After nursery….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4953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Seedlings from central nursery were planted in genebank in Ghana and Tanzania (two genebank)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Seedlings from community nurseries were planted in on-farm (about 5000 seedlings, in 2006)</a:t>
            </a:r>
          </a:p>
        </p:txBody>
      </p:sp>
      <p:pic>
        <p:nvPicPr>
          <p:cNvPr id="13316" name="Picture 5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889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325563"/>
          </a:xfrm>
        </p:spPr>
        <p:txBody>
          <a:bodyPr/>
          <a:lstStyle/>
          <a:p>
            <a:pPr eaLnBrk="1" hangingPunct="1"/>
            <a:r>
              <a:rPr lang="en-US" sz="4000" smtClean="0"/>
              <a:t>Introduction to seedlings production practical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eaLnBrk="1" hangingPunct="1"/>
            <a:r>
              <a:rPr lang="en-US" smtClean="0"/>
              <a:t>Mixing substrate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Potting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Pricking out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Root pruning</a:t>
            </a:r>
          </a:p>
          <a:p>
            <a:pPr eaLnBrk="1" hangingPunct="1"/>
            <a:endParaRPr lang="en-US" smtClean="0"/>
          </a:p>
        </p:txBody>
      </p:sp>
      <p:pic>
        <p:nvPicPr>
          <p:cNvPr id="14340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910138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Presentation structure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638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is a quality seedling?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Type of nurseries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Good nursery practices (factors to achieve quality seedlings)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Seedling production in individual country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Introduction to seedlings production practical</a:t>
            </a:r>
          </a:p>
        </p:txBody>
      </p:sp>
      <p:pic>
        <p:nvPicPr>
          <p:cNvPr id="3076" name="Picture 5" descr="Pictur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3718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0763"/>
          </a:xfrm>
        </p:spPr>
        <p:txBody>
          <a:bodyPr/>
          <a:lstStyle/>
          <a:p>
            <a:pPr eaLnBrk="1" hangingPunct="1"/>
            <a:r>
              <a:rPr lang="en-US" smtClean="0"/>
              <a:t>Quality seedlings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5715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Seedlings adapted to the planting site condition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smtClean="0"/>
              <a:t>Bushy site – vigorous shoot 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smtClean="0"/>
              <a:t>Dry site – good root system</a:t>
            </a:r>
            <a:r>
              <a:rPr lang="en-US" sz="1800" smtClean="0"/>
              <a:t>		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Seedlings which start growing quickly after transplanting should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Strong rooting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Adequate inoculation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Good seedling quality is the basis for tree planting success</a:t>
            </a:r>
          </a:p>
        </p:txBody>
      </p:sp>
      <p:pic>
        <p:nvPicPr>
          <p:cNvPr id="4101" name="Picture 7" descr="Pictur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981200"/>
            <a:ext cx="348297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Tree nurseries categories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4419600" cy="2667000"/>
          </a:xfrm>
        </p:spPr>
        <p:txBody>
          <a:bodyPr/>
          <a:lstStyle/>
          <a:p>
            <a:pPr lvl="1" eaLnBrk="1" hangingPunct="1"/>
            <a:r>
              <a:rPr lang="en-US" smtClean="0"/>
              <a:t>Individual or private</a:t>
            </a:r>
          </a:p>
          <a:p>
            <a:pPr lvl="1" eaLnBrk="1" hangingPunct="1"/>
            <a:r>
              <a:rPr lang="en-US" smtClean="0"/>
              <a:t>Community or group</a:t>
            </a:r>
          </a:p>
          <a:p>
            <a:pPr lvl="1" eaLnBrk="1" hangingPunct="1"/>
            <a:r>
              <a:rPr lang="en-US" smtClean="0"/>
              <a:t>Central  </a:t>
            </a:r>
          </a:p>
          <a:p>
            <a:pPr lvl="1" eaLnBrk="1" hangingPunct="1"/>
            <a:r>
              <a:rPr lang="en-US" smtClean="0"/>
              <a:t>Commercial</a:t>
            </a:r>
          </a:p>
          <a:p>
            <a:pPr lvl="1" eaLnBrk="1" hangingPunct="1"/>
            <a:r>
              <a:rPr lang="en-US" smtClean="0"/>
              <a:t>Training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Nurseries are differentiated by their function and size. </a:t>
            </a:r>
          </a:p>
        </p:txBody>
      </p:sp>
      <p:pic>
        <p:nvPicPr>
          <p:cNvPr id="5125" name="Picture 6" descr="Pictur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6005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Factors affecting seedling quality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2578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Careful seedling handling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-pricking out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-root pruning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-transport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Containers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-plastic bags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-local materials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Optimal substrate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-porosity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-waterholding capacity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-fertility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Appropriate nursery environment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watering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Weeding regularly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Appropriate shading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Hygiene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Record</a:t>
            </a:r>
            <a:r>
              <a:rPr lang="en-US" sz="1800" smtClean="0"/>
              <a:t> </a:t>
            </a:r>
            <a:r>
              <a:rPr lang="en-US" sz="1800" b="1" smtClean="0"/>
              <a:t>keeping</a:t>
            </a:r>
          </a:p>
        </p:txBody>
      </p:sp>
      <p:pic>
        <p:nvPicPr>
          <p:cNvPr id="6148" name="Picture 5" descr="Pict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889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Seedling handling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4038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Seeds are sown in seedbeds but sometimes directly into container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Carefully transplanting or pricking out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Root pruning is necessary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Ensure careful handling when transporting to field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Change the containers if it takes longer time</a:t>
            </a:r>
          </a:p>
        </p:txBody>
      </p:sp>
      <p:pic>
        <p:nvPicPr>
          <p:cNvPr id="7172" name="Picture 5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643438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Containers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Plastic or polythene bags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Containers made from local materials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Biodegradable containers should be used</a:t>
            </a:r>
          </a:p>
        </p:txBody>
      </p:sp>
      <p:pic>
        <p:nvPicPr>
          <p:cNvPr id="8196" name="Picture 5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82905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Substrate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971800"/>
            <a:ext cx="38862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Good waterholding  capacity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Porosity (root development)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Fertility (monitor for deficiency)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458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Substrate gives the seedling stability and nourishment, therefore necessary for good seedling development</a:t>
            </a:r>
          </a:p>
        </p:txBody>
      </p:sp>
      <p:pic>
        <p:nvPicPr>
          <p:cNvPr id="9221" name="Picture 7" descr="Pict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9925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Nursery and plant hygiene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Refers to pest (rodents, insects, birds, etc.) and diseases (fungi, bacteria etc)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Always use new prepared substrate (Cleanliness)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Substrate change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Use pesticides or fungicides in case of attack</a:t>
            </a:r>
          </a:p>
        </p:txBody>
      </p:sp>
      <p:pic>
        <p:nvPicPr>
          <p:cNvPr id="10244" name="Picture 6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1524000"/>
            <a:ext cx="3713162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369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Default Design</vt:lpstr>
      <vt:lpstr>Session 3.1: Nursery production</vt:lpstr>
      <vt:lpstr>Presentation structure</vt:lpstr>
      <vt:lpstr>Quality seedlings</vt:lpstr>
      <vt:lpstr>Tree nurseries categories</vt:lpstr>
      <vt:lpstr>Factors affecting seedling quality</vt:lpstr>
      <vt:lpstr>Seedling handling</vt:lpstr>
      <vt:lpstr>Containers</vt:lpstr>
      <vt:lpstr>Substrate</vt:lpstr>
      <vt:lpstr>Nursery and plant hygiene</vt:lpstr>
      <vt:lpstr>Nursery environments</vt:lpstr>
      <vt:lpstr>Seedlings production </vt:lpstr>
      <vt:lpstr>After nursery….</vt:lpstr>
      <vt:lpstr>Introduction to seedlings production practical</vt:lpstr>
    </vt:vector>
  </TitlesOfParts>
  <Company>icraf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3.1: Nursery production</dc:title>
  <dc:creator>Moses Munjuga</dc:creator>
  <cp:lastModifiedBy>Teacher E-Solutions</cp:lastModifiedBy>
  <cp:revision>16</cp:revision>
  <dcterms:created xsi:type="dcterms:W3CDTF">2006-10-11T12:31:58Z</dcterms:created>
  <dcterms:modified xsi:type="dcterms:W3CDTF">2019-01-15T12:43:42Z</dcterms:modified>
</cp:coreProperties>
</file>