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16" r:id="rId49"/>
    <p:sldId id="315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3" r:id="rId60"/>
    <p:sldId id="312" r:id="rId61"/>
    <p:sldId id="314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8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8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Freeform 17" descr="CITTEXT"/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4320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4320 h 3840"/>
                <a:gd name="T8" fmla="*/ 0 w 1824"/>
                <a:gd name="T9" fmla="*/ 4320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8" descr="CITBANN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20"/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15"/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12" name="Oval 11"/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CC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" name="Oval 12"/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CC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" name="Oval 13"/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CC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" name="Oval 14"/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CC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38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EECB56-9A85-4323-B2C2-18BB8B2A4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62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1C23C-FEB5-439D-BBCB-3A34608CD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7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055DC-956F-40C8-94C5-1F1654746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0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3DD36-34BC-4969-BB03-CC4567247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06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30AF4-E7F0-47CC-B2FA-DA0B2BEAE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43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133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267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578C-5880-49FC-8F24-8D7A4B1E7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C0D11-124F-4344-8763-AE5FD71E3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7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6157B-E289-4752-9AE4-9F6CD7D20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5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19938-52EB-4521-9456-A36B5C6F7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1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D0F1E-E0E4-4899-82EB-FA3927C19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8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4B120-FCCC-4A81-9C93-E2144370B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7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C49F8-9FEF-423F-A990-C5A97D469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3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6BB9A-2012-4C1D-ACAD-D0E3F9D15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8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734C5-7627-4BA0-A3E8-359260C67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1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152400" y="0"/>
            <a:ext cx="8991600" cy="6858000"/>
            <a:chOff x="96" y="0"/>
            <a:chExt cx="5664" cy="4320"/>
          </a:xfrm>
        </p:grpSpPr>
        <p:sp>
          <p:nvSpPr>
            <p:cNvPr id="1032" name="Rectangle 7"/>
            <p:cNvSpPr>
              <a:spLocks noChangeArrowheads="1"/>
            </p:cNvSpPr>
            <p:nvPr userDrawn="1"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3" name="Picture 8" descr="CITBANND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Rectangle 9"/>
            <p:cNvSpPr>
              <a:spLocks noChangeArrowheads="1"/>
            </p:cNvSpPr>
            <p:nvPr userDrawn="1"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Freeform 10"/>
            <p:cNvSpPr>
              <a:spLocks/>
            </p:cNvSpPr>
            <p:nvPr userDrawn="1"/>
          </p:nvSpPr>
          <p:spPr bwMode="auto">
            <a:xfrm>
              <a:off x="96" y="1248"/>
              <a:ext cx="4320" cy="3072"/>
            </a:xfrm>
            <a:custGeom>
              <a:avLst/>
              <a:gdLst>
                <a:gd name="T0" fmla="*/ 0 w 4320"/>
                <a:gd name="T1" fmla="*/ 3072 h 3264"/>
                <a:gd name="T2" fmla="*/ 0 w 4320"/>
                <a:gd name="T3" fmla="*/ 0 h 3264"/>
                <a:gd name="T4" fmla="*/ 4320 w 4320"/>
                <a:gd name="T5" fmla="*/ 0 h 32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" h="3264">
                  <a:moveTo>
                    <a:pt x="0" y="3264"/>
                  </a:moveTo>
                  <a:lnTo>
                    <a:pt x="0" y="0"/>
                  </a:lnTo>
                  <a:lnTo>
                    <a:pt x="4320" y="0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Oval 11"/>
            <p:cNvSpPr>
              <a:spLocks noChangeArrowheads="1"/>
            </p:cNvSpPr>
            <p:nvPr userDrawn="1"/>
          </p:nvSpPr>
          <p:spPr bwMode="auto">
            <a:xfrm>
              <a:off x="419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CC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Oval 12"/>
            <p:cNvSpPr>
              <a:spLocks noChangeArrowheads="1"/>
            </p:cNvSpPr>
            <p:nvPr userDrawn="1"/>
          </p:nvSpPr>
          <p:spPr bwMode="auto">
            <a:xfrm>
              <a:off x="947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CC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Oval 13"/>
            <p:cNvSpPr>
              <a:spLocks noChangeArrowheads="1"/>
            </p:cNvSpPr>
            <p:nvPr userDrawn="1"/>
          </p:nvSpPr>
          <p:spPr bwMode="auto">
            <a:xfrm>
              <a:off x="1475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CC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Oval 14"/>
            <p:cNvSpPr>
              <a:spLocks noChangeArrowheads="1"/>
            </p:cNvSpPr>
            <p:nvPr userDrawn="1"/>
          </p:nvSpPr>
          <p:spPr bwMode="auto">
            <a:xfrm>
              <a:off x="2003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CC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90A911C-67BE-4AA8-B432-A805ED1A8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27" grpId="0" build="p" bldLvl="5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Fertilizers &amp; Nutrients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By: Johnny M. Jessup</a:t>
            </a:r>
          </a:p>
          <a:p>
            <a:r>
              <a:rPr lang="en-US" smtClean="0"/>
              <a:t>Agriculture Teacher/FFA Advisor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Nitrogen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4267200" cy="4114800"/>
          </a:xfrm>
        </p:spPr>
        <p:txBody>
          <a:bodyPr/>
          <a:lstStyle/>
          <a:p>
            <a:r>
              <a:rPr lang="en-US" sz="2800" smtClean="0"/>
              <a:t>Deficiency Symptoms</a:t>
            </a:r>
          </a:p>
          <a:p>
            <a:pPr lvl="1"/>
            <a:r>
              <a:rPr lang="en-US" sz="2400" smtClean="0"/>
              <a:t>Sick, yellow-green color.</a:t>
            </a:r>
          </a:p>
          <a:p>
            <a:pPr lvl="1"/>
            <a:r>
              <a:rPr lang="en-US" sz="2400" smtClean="0"/>
              <a:t>Short stems, small leaves, pale colored leaves and flowers.</a:t>
            </a:r>
          </a:p>
          <a:p>
            <a:pPr lvl="1"/>
            <a:r>
              <a:rPr lang="en-US" sz="2400" smtClean="0"/>
              <a:t>Slow and dwarfed                plant growth.</a:t>
            </a:r>
          </a:p>
        </p:txBody>
      </p:sp>
      <p:pic>
        <p:nvPicPr>
          <p:cNvPr id="12292" name="Picture 5" descr="nutdif-nitdif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590800"/>
            <a:ext cx="38100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Phosphorus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Functions</a:t>
            </a:r>
          </a:p>
          <a:p>
            <a:pPr lvl="1"/>
            <a:r>
              <a:rPr lang="en-US" smtClean="0"/>
              <a:t>Stimulates early formation &amp; growth of plants.</a:t>
            </a:r>
          </a:p>
          <a:p>
            <a:pPr lvl="1"/>
            <a:r>
              <a:rPr lang="en-US" smtClean="0"/>
              <a:t>Provides for fast &amp; vigorous growth and speeds maturity.</a:t>
            </a:r>
          </a:p>
          <a:p>
            <a:pPr lvl="1"/>
            <a:r>
              <a:rPr lang="en-US" smtClean="0"/>
              <a:t>Stimulates flowering &amp; seed development.</a:t>
            </a:r>
          </a:p>
          <a:p>
            <a:pPr lvl="1"/>
            <a:r>
              <a:rPr lang="en-US" smtClean="0"/>
              <a:t>Necessary for the enzyme action of many plant processes.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Phosphorus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Deficiency Symptoms</a:t>
            </a:r>
          </a:p>
          <a:p>
            <a:pPr lvl="1"/>
            <a:r>
              <a:rPr lang="en-US" sz="2400" smtClean="0"/>
              <a:t>Decrease in growth.</a:t>
            </a:r>
          </a:p>
          <a:p>
            <a:pPr lvl="1"/>
            <a:r>
              <a:rPr lang="en-US" sz="2400" smtClean="0"/>
              <a:t>Slow maturity.</a:t>
            </a:r>
          </a:p>
          <a:p>
            <a:pPr lvl="1"/>
            <a:r>
              <a:rPr lang="en-US" sz="2400" smtClean="0"/>
              <a:t>Older leaves are purplish color.</a:t>
            </a:r>
          </a:p>
        </p:txBody>
      </p:sp>
      <p:pic>
        <p:nvPicPr>
          <p:cNvPr id="14340" name="Picture 5" descr="nutdif-phosdef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2362200"/>
            <a:ext cx="45720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Potassium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Functions</a:t>
            </a:r>
          </a:p>
          <a:p>
            <a:pPr lvl="1"/>
            <a:r>
              <a:rPr lang="en-US" smtClean="0"/>
              <a:t>Used to form carbohydrates &amp; proteins.</a:t>
            </a:r>
          </a:p>
          <a:p>
            <a:pPr lvl="1"/>
            <a:r>
              <a:rPr lang="en-US" smtClean="0"/>
              <a:t>Formation and transfer of starches, sugars, &amp; oils.</a:t>
            </a:r>
          </a:p>
          <a:p>
            <a:pPr lvl="1"/>
            <a:r>
              <a:rPr lang="en-US" smtClean="0"/>
              <a:t>Increases disease resistance, vigor, &amp; hardiness.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Potassium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Deficiency Symptoms</a:t>
            </a:r>
          </a:p>
          <a:p>
            <a:pPr lvl="1"/>
            <a:r>
              <a:rPr lang="en-US" sz="2400" smtClean="0"/>
              <a:t>Mottled, spotted, streaked or curled leaves.</a:t>
            </a:r>
          </a:p>
          <a:p>
            <a:pPr lvl="1"/>
            <a:r>
              <a:rPr lang="en-US" sz="2400" smtClean="0"/>
              <a:t>Scorches, burned, dead leaf tips &amp; margins.</a:t>
            </a:r>
          </a:p>
        </p:txBody>
      </p:sp>
      <p:pic>
        <p:nvPicPr>
          <p:cNvPr id="16388" name="Picture 5" descr="nutdif-potdef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438400"/>
            <a:ext cx="4191000" cy="335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Calcium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Functions</a:t>
            </a:r>
          </a:p>
          <a:p>
            <a:pPr lvl="1"/>
            <a:r>
              <a:rPr lang="en-US" smtClean="0"/>
              <a:t>Improves plant vigor.</a:t>
            </a:r>
          </a:p>
          <a:p>
            <a:pPr lvl="1"/>
            <a:r>
              <a:rPr lang="en-US" smtClean="0"/>
              <a:t>Influences intake &amp; synthesis of other plant nutrients.</a:t>
            </a:r>
          </a:p>
          <a:p>
            <a:pPr lvl="1"/>
            <a:r>
              <a:rPr lang="en-US" smtClean="0"/>
              <a:t>Important part of cell walls.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Calcium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Deficiency Symptoms</a:t>
            </a:r>
          </a:p>
          <a:p>
            <a:pPr lvl="1"/>
            <a:r>
              <a:rPr lang="en-US" sz="2400" smtClean="0"/>
              <a:t>Small developing leaves, wrinkled older leaves.</a:t>
            </a:r>
          </a:p>
          <a:p>
            <a:pPr lvl="1"/>
            <a:r>
              <a:rPr lang="en-US" sz="2400" smtClean="0"/>
              <a:t>Dead stem tips.</a:t>
            </a:r>
          </a:p>
        </p:txBody>
      </p:sp>
      <p:pic>
        <p:nvPicPr>
          <p:cNvPr id="18436" name="Picture 5" descr="nutdif-caldef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438400"/>
            <a:ext cx="4191000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Magnesium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Functions</a:t>
            </a:r>
          </a:p>
          <a:p>
            <a:pPr lvl="1"/>
            <a:r>
              <a:rPr lang="en-US" smtClean="0"/>
              <a:t>Influence the intake of other essential nutrients.</a:t>
            </a:r>
          </a:p>
          <a:p>
            <a:pPr lvl="1"/>
            <a:r>
              <a:rPr lang="en-US" smtClean="0"/>
              <a:t>Helps make fats.</a:t>
            </a:r>
          </a:p>
          <a:p>
            <a:pPr lvl="1"/>
            <a:r>
              <a:rPr lang="en-US" smtClean="0"/>
              <a:t>Assists in translocation of phosphorus &amp; fats.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Magnesium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4038600" cy="4114800"/>
          </a:xfrm>
        </p:spPr>
        <p:txBody>
          <a:bodyPr/>
          <a:lstStyle/>
          <a:p>
            <a:r>
              <a:rPr lang="en-US" sz="2800" smtClean="0"/>
              <a:t>Deficiency Symptoms</a:t>
            </a:r>
          </a:p>
          <a:p>
            <a:pPr lvl="1"/>
            <a:r>
              <a:rPr lang="en-US" sz="2400" smtClean="0"/>
              <a:t>Interveinal chlorosis.</a:t>
            </a:r>
          </a:p>
          <a:p>
            <a:pPr lvl="2"/>
            <a:r>
              <a:rPr lang="en-US" sz="2000" smtClean="0"/>
              <a:t>(Yellowing of leaves between green veins)</a:t>
            </a:r>
          </a:p>
          <a:p>
            <a:pPr lvl="1"/>
            <a:r>
              <a:rPr lang="en-US" sz="2400" smtClean="0"/>
              <a:t>Leaf tips curl or cup upward.</a:t>
            </a:r>
          </a:p>
          <a:p>
            <a:pPr lvl="1"/>
            <a:r>
              <a:rPr lang="en-US" sz="2400" smtClean="0"/>
              <a:t>Slender, weak stems.</a:t>
            </a:r>
          </a:p>
        </p:txBody>
      </p:sp>
      <p:pic>
        <p:nvPicPr>
          <p:cNvPr id="20484" name="Picture 5" descr="nutdif-magdef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590800"/>
            <a:ext cx="4038600" cy="335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Sulfur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Functions</a:t>
            </a:r>
          </a:p>
          <a:p>
            <a:pPr lvl="1"/>
            <a:r>
              <a:rPr lang="en-US" smtClean="0"/>
              <a:t>Promotes root growth and vigorous vegetative growth.</a:t>
            </a:r>
          </a:p>
          <a:p>
            <a:pPr lvl="1"/>
            <a:r>
              <a:rPr lang="en-US" smtClean="0"/>
              <a:t>Essential to protein formation.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Essential Plant Nutrients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Macronutrients</a:t>
            </a:r>
          </a:p>
          <a:p>
            <a:pPr lvl="1"/>
            <a:r>
              <a:rPr lang="en-US" smtClean="0"/>
              <a:t>Required in relatively large amounts.</a:t>
            </a:r>
          </a:p>
          <a:p>
            <a:r>
              <a:rPr lang="en-US" smtClean="0"/>
              <a:t>Micronutrients</a:t>
            </a:r>
          </a:p>
          <a:p>
            <a:pPr lvl="1"/>
            <a:r>
              <a:rPr lang="en-US" smtClean="0"/>
              <a:t>Required in small amounts.</a:t>
            </a:r>
          </a:p>
          <a:p>
            <a:pPr lvl="1"/>
            <a:r>
              <a:rPr lang="en-US" smtClean="0"/>
              <a:t>Minor or trace elements.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Sulfur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Deficiency Symptoms</a:t>
            </a:r>
          </a:p>
          <a:p>
            <a:pPr lvl="1"/>
            <a:r>
              <a:rPr lang="en-US" sz="2400" smtClean="0"/>
              <a:t>Young leaves are light green with lighter                     color veins.</a:t>
            </a:r>
          </a:p>
          <a:p>
            <a:pPr lvl="1"/>
            <a:r>
              <a:rPr lang="en-US" sz="2400" smtClean="0"/>
              <a:t>Yellow leaves and stunted growth.</a:t>
            </a:r>
          </a:p>
        </p:txBody>
      </p:sp>
      <p:pic>
        <p:nvPicPr>
          <p:cNvPr id="22532" name="Picture 5" descr="nutdif-suldef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3962400"/>
            <a:ext cx="7239000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Iron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Functions</a:t>
            </a:r>
          </a:p>
          <a:p>
            <a:pPr lvl="1"/>
            <a:r>
              <a:rPr lang="en-US" smtClean="0"/>
              <a:t>Essential for chlorophyll production.</a:t>
            </a:r>
          </a:p>
          <a:p>
            <a:pPr lvl="1"/>
            <a:r>
              <a:rPr lang="en-US" smtClean="0"/>
              <a:t>Helps carry electrons to mix oxygen with other elements.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Iron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4038600" cy="4114800"/>
          </a:xfrm>
        </p:spPr>
        <p:txBody>
          <a:bodyPr/>
          <a:lstStyle/>
          <a:p>
            <a:r>
              <a:rPr lang="en-US" sz="2800" smtClean="0"/>
              <a:t>Deficiency Symptoms</a:t>
            </a:r>
          </a:p>
          <a:p>
            <a:pPr lvl="1"/>
            <a:r>
              <a:rPr lang="en-US" sz="2400" smtClean="0"/>
              <a:t>Mottled &amp; interveinal chlorosis in young leaves.</a:t>
            </a:r>
          </a:p>
          <a:p>
            <a:pPr lvl="1"/>
            <a:r>
              <a:rPr lang="en-US" sz="2400" smtClean="0"/>
              <a:t>Stunted growth &amp; slender, short leaves.</a:t>
            </a:r>
          </a:p>
        </p:txBody>
      </p:sp>
      <p:pic>
        <p:nvPicPr>
          <p:cNvPr id="24580" name="Picture 5" descr="nutdif-irondef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895600"/>
            <a:ext cx="3810000" cy="2568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Copper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Functions</a:t>
            </a:r>
          </a:p>
          <a:p>
            <a:pPr lvl="1"/>
            <a:r>
              <a:rPr lang="en-US" smtClean="0"/>
              <a:t>Helps in the use of iron.</a:t>
            </a:r>
          </a:p>
          <a:p>
            <a:pPr lvl="1"/>
            <a:r>
              <a:rPr lang="en-US" smtClean="0"/>
              <a:t>Helps respiration.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Copper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Deficiency Symptoms</a:t>
            </a:r>
          </a:p>
          <a:p>
            <a:pPr lvl="1"/>
            <a:r>
              <a:rPr lang="en-US" smtClean="0"/>
              <a:t>Young leaves are small and permanently wilt.</a:t>
            </a:r>
          </a:p>
          <a:p>
            <a:pPr lvl="1"/>
            <a:r>
              <a:rPr lang="en-US" smtClean="0"/>
              <a:t>Multiple buds at stem tips.</a:t>
            </a:r>
          </a:p>
          <a:p>
            <a:pPr lvl="1">
              <a:buFontTx/>
              <a:buNone/>
            </a:pPr>
            <a:endParaRPr lang="en-US" smtClean="0"/>
          </a:p>
        </p:txBody>
      </p:sp>
      <p:pic>
        <p:nvPicPr>
          <p:cNvPr id="26628" name="Picture 5" descr="nutdif-copdef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590800"/>
            <a:ext cx="3810000" cy="297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Zinc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Functions</a:t>
            </a:r>
          </a:p>
          <a:p>
            <a:pPr lvl="1"/>
            <a:r>
              <a:rPr lang="en-US" smtClean="0"/>
              <a:t>Plant metabolism.</a:t>
            </a:r>
          </a:p>
          <a:p>
            <a:pPr lvl="1"/>
            <a:r>
              <a:rPr lang="en-US" smtClean="0"/>
              <a:t>Helps form growth hormones.</a:t>
            </a:r>
          </a:p>
          <a:p>
            <a:pPr lvl="1"/>
            <a:r>
              <a:rPr lang="en-US" smtClean="0"/>
              <a:t>Reproduction.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Zinc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Deficiency Symptoms</a:t>
            </a:r>
          </a:p>
          <a:p>
            <a:pPr lvl="1"/>
            <a:r>
              <a:rPr lang="en-US" sz="2400" smtClean="0"/>
              <a:t>Retarded growth between nodes (rosetted)</a:t>
            </a:r>
          </a:p>
          <a:p>
            <a:pPr lvl="1"/>
            <a:r>
              <a:rPr lang="en-US" sz="2400" smtClean="0"/>
              <a:t>New leaves are thick &amp; small.</a:t>
            </a:r>
          </a:p>
          <a:p>
            <a:pPr lvl="1"/>
            <a:r>
              <a:rPr lang="en-US" sz="2400" smtClean="0"/>
              <a:t>Spotted between veins, discolored veins.</a:t>
            </a:r>
          </a:p>
        </p:txBody>
      </p:sp>
      <p:pic>
        <p:nvPicPr>
          <p:cNvPr id="28676" name="Picture 6" descr="110803-i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4038600"/>
            <a:ext cx="640080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Boron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Functions</a:t>
            </a:r>
          </a:p>
          <a:p>
            <a:pPr lvl="1"/>
            <a:r>
              <a:rPr lang="en-US" smtClean="0"/>
              <a:t>Affects water absorption by roots.</a:t>
            </a:r>
          </a:p>
          <a:p>
            <a:pPr lvl="1"/>
            <a:r>
              <a:rPr lang="en-US" smtClean="0"/>
              <a:t>Translocation of sugars.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Boron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Deficiency Symptoms</a:t>
            </a:r>
          </a:p>
          <a:p>
            <a:pPr lvl="1"/>
            <a:r>
              <a:rPr lang="en-US" sz="2400" smtClean="0"/>
              <a:t>Short, thick stems tips.</a:t>
            </a:r>
          </a:p>
          <a:p>
            <a:pPr lvl="1"/>
            <a:r>
              <a:rPr lang="en-US" sz="2400" smtClean="0"/>
              <a:t>Young leaves of terminal buds are light green at base.</a:t>
            </a:r>
          </a:p>
          <a:p>
            <a:pPr lvl="1"/>
            <a:r>
              <a:rPr lang="en-US" sz="2400" smtClean="0"/>
              <a:t>Leaves become twisted &amp; die.</a:t>
            </a:r>
          </a:p>
        </p:txBody>
      </p:sp>
      <p:pic>
        <p:nvPicPr>
          <p:cNvPr id="30724" name="Picture 8" descr="nutdif-bordef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590800"/>
            <a:ext cx="396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Manganese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Functions</a:t>
            </a:r>
          </a:p>
          <a:p>
            <a:pPr lvl="1"/>
            <a:r>
              <a:rPr lang="en-US" smtClean="0"/>
              <a:t>Plant metabolism.</a:t>
            </a:r>
          </a:p>
          <a:p>
            <a:pPr lvl="1"/>
            <a:r>
              <a:rPr lang="en-US" smtClean="0"/>
              <a:t>Nitrogen transformation.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Macronutrients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Fall into one of three categories:</a:t>
            </a:r>
          </a:p>
          <a:p>
            <a:pPr lvl="1"/>
            <a:r>
              <a:rPr lang="en-US" smtClean="0"/>
              <a:t>Non-Mineral Elements</a:t>
            </a:r>
          </a:p>
          <a:p>
            <a:pPr lvl="1"/>
            <a:r>
              <a:rPr lang="en-US" smtClean="0"/>
              <a:t>Primary Nutrients</a:t>
            </a:r>
          </a:p>
          <a:p>
            <a:pPr lvl="1"/>
            <a:r>
              <a:rPr lang="en-US" smtClean="0"/>
              <a:t>Secondary Nutrients</a:t>
            </a:r>
          </a:p>
        </p:txBody>
      </p:sp>
      <p:pic>
        <p:nvPicPr>
          <p:cNvPr id="12293" name="Picture 5" descr="wslide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01"/>
          <a:stretch>
            <a:fillRect/>
          </a:stretch>
        </p:blipFill>
        <p:spPr>
          <a:xfrm>
            <a:off x="609600" y="4648200"/>
            <a:ext cx="80772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 bldLvl="5"/>
      <p:bldP spid="12293" grpId="0" build="p" bldLvl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Manganese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Deficiency Symptoms</a:t>
            </a:r>
          </a:p>
          <a:p>
            <a:pPr lvl="1"/>
            <a:r>
              <a:rPr lang="en-US" smtClean="0"/>
              <a:t>Interveinal chlorosis.</a:t>
            </a:r>
          </a:p>
          <a:p>
            <a:pPr lvl="1"/>
            <a:r>
              <a:rPr lang="en-US" smtClean="0"/>
              <a:t>Young leaves die.</a:t>
            </a:r>
          </a:p>
          <a:p>
            <a:pPr lvl="1"/>
            <a:endParaRPr lang="en-US" smtClean="0"/>
          </a:p>
        </p:txBody>
      </p:sp>
      <p:pic>
        <p:nvPicPr>
          <p:cNvPr id="32772" name="Picture 5" descr="nutdif-mandef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5" b="18605"/>
          <a:stretch>
            <a:fillRect/>
          </a:stretch>
        </p:blipFill>
        <p:spPr>
          <a:xfrm>
            <a:off x="1066800" y="3886200"/>
            <a:ext cx="7239000" cy="2592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 bldLvl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Molybdenum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Functions</a:t>
            </a:r>
          </a:p>
          <a:p>
            <a:pPr lvl="1"/>
            <a:r>
              <a:rPr lang="en-US" smtClean="0"/>
              <a:t>Plant development.</a:t>
            </a:r>
          </a:p>
          <a:p>
            <a:pPr lvl="1"/>
            <a:r>
              <a:rPr lang="en-US" smtClean="0"/>
              <a:t>Reproduction.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Molybdenum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Deficiency Symptoms</a:t>
            </a:r>
          </a:p>
          <a:p>
            <a:pPr lvl="1"/>
            <a:r>
              <a:rPr lang="en-US" smtClean="0"/>
              <a:t>Stunted growth.</a:t>
            </a:r>
          </a:p>
          <a:p>
            <a:pPr lvl="1"/>
            <a:r>
              <a:rPr lang="en-US" smtClean="0"/>
              <a:t>Yellow leaves, upward curling leaves,                      &amp; leaf margins burn.</a:t>
            </a:r>
          </a:p>
        </p:txBody>
      </p:sp>
      <p:pic>
        <p:nvPicPr>
          <p:cNvPr id="34820" name="Picture 5" descr="nutdif-moldef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4267200"/>
            <a:ext cx="7239000" cy="2408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 bldLvl="5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Chlorine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Functions</a:t>
            </a:r>
          </a:p>
          <a:p>
            <a:pPr lvl="1"/>
            <a:r>
              <a:rPr lang="en-US" smtClean="0"/>
              <a:t>Essential to some plant processes.</a:t>
            </a:r>
          </a:p>
          <a:p>
            <a:pPr lvl="1"/>
            <a:r>
              <a:rPr lang="en-US" smtClean="0"/>
              <a:t>Acts in enzyme systems.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Chlorine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Deficiency Symptoms</a:t>
            </a:r>
          </a:p>
          <a:p>
            <a:pPr lvl="1"/>
            <a:r>
              <a:rPr lang="en-US" smtClean="0"/>
              <a:t>Usually more problems with too much chlorine or toxicity than with deficiency.</a:t>
            </a:r>
          </a:p>
        </p:txBody>
      </p:sp>
      <p:grpSp>
        <p:nvGrpSpPr>
          <p:cNvPr id="45064" name="Group 8"/>
          <p:cNvGrpSpPr>
            <a:grpSpLocks/>
          </p:cNvGrpSpPr>
          <p:nvPr/>
        </p:nvGrpSpPr>
        <p:grpSpPr bwMode="auto">
          <a:xfrm>
            <a:off x="1143000" y="3733800"/>
            <a:ext cx="6781800" cy="2895600"/>
            <a:chOff x="624" y="2352"/>
            <a:chExt cx="4176" cy="1824"/>
          </a:xfrm>
        </p:grpSpPr>
        <p:pic>
          <p:nvPicPr>
            <p:cNvPr id="36869" name="Picture 5" descr="Cl-toxt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00" y="1176"/>
              <a:ext cx="1824" cy="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6870" name="Text Box 7"/>
            <p:cNvSpPr txBox="1">
              <a:spLocks noChangeArrowheads="1"/>
            </p:cNvSpPr>
            <p:nvPr/>
          </p:nvSpPr>
          <p:spPr bwMode="auto">
            <a:xfrm>
              <a:off x="672" y="3888"/>
              <a:ext cx="41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chemeClr val="accent1"/>
                  </a:solidFill>
                </a:rPr>
                <a:t>CHLORINE TOXICITY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228600" y="3246438"/>
            <a:ext cx="8915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8000"/>
              <a:t>Types of Fertilizers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Complete vs. Incomplete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Complete Fertilizers</a:t>
            </a:r>
          </a:p>
          <a:p>
            <a:pPr lvl="1"/>
            <a:r>
              <a:rPr lang="en-US" smtClean="0"/>
              <a:t>Contain all 3 primary nutrients of              nitrogen, phosphorus, &amp; potassium.</a:t>
            </a:r>
          </a:p>
          <a:p>
            <a:r>
              <a:rPr lang="en-US" smtClean="0"/>
              <a:t>Examples:</a:t>
            </a:r>
          </a:p>
          <a:p>
            <a:pPr lvl="1"/>
            <a:r>
              <a:rPr lang="en-US" smtClean="0"/>
              <a:t>10-10-10</a:t>
            </a:r>
          </a:p>
          <a:p>
            <a:pPr lvl="1"/>
            <a:r>
              <a:rPr lang="en-US" smtClean="0"/>
              <a:t>15-30-15</a:t>
            </a:r>
          </a:p>
          <a:p>
            <a:pPr lvl="1"/>
            <a:r>
              <a:rPr lang="en-US" smtClean="0"/>
              <a:t>20-5-20</a:t>
            </a:r>
          </a:p>
        </p:txBody>
      </p:sp>
      <p:pic>
        <p:nvPicPr>
          <p:cNvPr id="38916" name="Picture 7" descr="Fertba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3733800"/>
            <a:ext cx="51816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 bldLvl="5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Complete vs. Incomplete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4267200" cy="4114800"/>
          </a:xfrm>
        </p:spPr>
        <p:txBody>
          <a:bodyPr/>
          <a:lstStyle/>
          <a:p>
            <a:r>
              <a:rPr lang="en-US" sz="2800" smtClean="0"/>
              <a:t>Incomplete Fertilizers</a:t>
            </a:r>
          </a:p>
          <a:p>
            <a:pPr lvl="1"/>
            <a:r>
              <a:rPr lang="en-US" sz="2400" smtClean="0"/>
              <a:t>DO NOT have all 3 primary nutrients.</a:t>
            </a:r>
          </a:p>
          <a:p>
            <a:r>
              <a:rPr lang="en-US" sz="2800" smtClean="0"/>
              <a:t>Examples:</a:t>
            </a:r>
          </a:p>
          <a:p>
            <a:pPr lvl="1"/>
            <a:r>
              <a:rPr lang="en-US" sz="2400" smtClean="0"/>
              <a:t>20-0-0</a:t>
            </a:r>
          </a:p>
          <a:p>
            <a:pPr lvl="1"/>
            <a:r>
              <a:rPr lang="en-US" sz="2400" smtClean="0"/>
              <a:t>0-20-0</a:t>
            </a:r>
          </a:p>
          <a:p>
            <a:pPr lvl="1"/>
            <a:r>
              <a:rPr lang="en-US" sz="2400" smtClean="0"/>
              <a:t>12-0-44</a:t>
            </a:r>
          </a:p>
        </p:txBody>
      </p:sp>
      <p:pic>
        <p:nvPicPr>
          <p:cNvPr id="39940" name="Picture 7" descr="Fertilizer-Graphic_final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2286000"/>
            <a:ext cx="2876550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Organic vs. Inorganic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Organic Fertilizers</a:t>
            </a:r>
          </a:p>
          <a:p>
            <a:pPr lvl="1"/>
            <a:r>
              <a:rPr lang="en-US" smtClean="0"/>
              <a:t>Come from plant or animal matter &amp; contain carbon compounds.</a:t>
            </a:r>
          </a:p>
          <a:p>
            <a:r>
              <a:rPr lang="en-US" smtClean="0"/>
              <a:t>Examples:</a:t>
            </a:r>
          </a:p>
          <a:p>
            <a:pPr lvl="1"/>
            <a:r>
              <a:rPr lang="en-US" smtClean="0"/>
              <a:t>Urea</a:t>
            </a:r>
          </a:p>
          <a:p>
            <a:pPr lvl="1"/>
            <a:r>
              <a:rPr lang="en-US" smtClean="0"/>
              <a:t>Sludge</a:t>
            </a:r>
          </a:p>
          <a:p>
            <a:pPr lvl="1"/>
            <a:r>
              <a:rPr lang="en-US" smtClean="0"/>
              <a:t>Animal Tankage</a:t>
            </a:r>
          </a:p>
        </p:txBody>
      </p:sp>
      <p:pic>
        <p:nvPicPr>
          <p:cNvPr id="40964" name="Picture 5" descr="urea-50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7025" y="3429000"/>
            <a:ext cx="2466975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 bldLvl="5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Organic vs. Inorganic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Advantages of Organic Fertilizers</a:t>
            </a:r>
          </a:p>
          <a:p>
            <a:pPr lvl="1"/>
            <a:r>
              <a:rPr lang="en-US" sz="2400" smtClean="0"/>
              <a:t>Slow release of nutrients.</a:t>
            </a:r>
          </a:p>
          <a:p>
            <a:pPr lvl="1"/>
            <a:r>
              <a:rPr lang="en-US" sz="2400" smtClean="0"/>
              <a:t>Not easily leached from soil.</a:t>
            </a:r>
          </a:p>
          <a:p>
            <a:pPr lvl="1"/>
            <a:r>
              <a:rPr lang="en-US" sz="2400" smtClean="0"/>
              <a:t>Add organic components to growing media.</a:t>
            </a:r>
          </a:p>
        </p:txBody>
      </p:sp>
      <p:pic>
        <p:nvPicPr>
          <p:cNvPr id="41988" name="Picture 5" descr="04%20liquid%20manure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743200"/>
            <a:ext cx="3810000" cy="285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Non-Mineral Elements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(C) Carbon</a:t>
            </a:r>
          </a:p>
          <a:p>
            <a:r>
              <a:rPr lang="en-US" smtClean="0"/>
              <a:t>(H) Hydrogen</a:t>
            </a:r>
          </a:p>
          <a:p>
            <a:r>
              <a:rPr lang="en-US" smtClean="0"/>
              <a:t>(O) Oxygen</a:t>
            </a:r>
          </a:p>
        </p:txBody>
      </p:sp>
      <p:pic>
        <p:nvPicPr>
          <p:cNvPr id="6148" name="Picture 5" descr="toujyou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4191000"/>
            <a:ext cx="7543800" cy="244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 bldLvl="5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Organic vs. Inorganic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Disadvantages of Organic Fertilizers</a:t>
            </a:r>
          </a:p>
          <a:p>
            <a:pPr lvl="1"/>
            <a:r>
              <a:rPr lang="en-US" sz="2400" smtClean="0"/>
              <a:t>Hard to get.</a:t>
            </a:r>
          </a:p>
          <a:p>
            <a:pPr lvl="1"/>
            <a:r>
              <a:rPr lang="en-US" sz="2400" smtClean="0"/>
              <a:t>Expensive.</a:t>
            </a:r>
          </a:p>
          <a:p>
            <a:pPr lvl="1"/>
            <a:r>
              <a:rPr lang="en-US" sz="2400" smtClean="0"/>
              <a:t>Not sterile.</a:t>
            </a:r>
          </a:p>
          <a:p>
            <a:pPr lvl="1"/>
            <a:r>
              <a:rPr lang="en-US" sz="2400" smtClean="0"/>
              <a:t>Low nutrient content.</a:t>
            </a:r>
          </a:p>
        </p:txBody>
      </p:sp>
      <p:pic>
        <p:nvPicPr>
          <p:cNvPr id="43012" name="Picture 5" descr="cattlemanure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1143000" y="4495800"/>
            <a:ext cx="69342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Organic vs. Inorganic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4343400" cy="4114800"/>
          </a:xfrm>
        </p:spPr>
        <p:txBody>
          <a:bodyPr/>
          <a:lstStyle/>
          <a:p>
            <a:r>
              <a:rPr lang="en-US" smtClean="0"/>
              <a:t>Inorganic Fertilizers</a:t>
            </a:r>
          </a:p>
          <a:p>
            <a:pPr lvl="1"/>
            <a:r>
              <a:rPr lang="en-US" smtClean="0"/>
              <a:t>Come from sources other than animals                  or plants….</a:t>
            </a:r>
          </a:p>
          <a:p>
            <a:pPr lvl="2"/>
            <a:r>
              <a:rPr lang="en-US" smtClean="0"/>
              <a:t>Chemical products.</a:t>
            </a:r>
          </a:p>
          <a:p>
            <a:pPr lvl="1"/>
            <a:endParaRPr lang="en-US" smtClean="0"/>
          </a:p>
          <a:p>
            <a:pPr lvl="1"/>
            <a:endParaRPr lang="en-US" sz="2400" smtClean="0"/>
          </a:p>
        </p:txBody>
      </p:sp>
      <p:pic>
        <p:nvPicPr>
          <p:cNvPr id="44036" name="Picture 4" descr="water-soluble-fertilizer-L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r="9412"/>
          <a:stretch>
            <a:fillRect/>
          </a:stretch>
        </p:blipFill>
        <p:spPr>
          <a:xfrm>
            <a:off x="5105400" y="2667000"/>
            <a:ext cx="3810000" cy="300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Organic vs. Inorganic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Advantages of Inorganic Fertilizers</a:t>
            </a:r>
          </a:p>
          <a:p>
            <a:pPr lvl="1"/>
            <a:r>
              <a:rPr lang="en-US" smtClean="0"/>
              <a:t>Can make desired ratio of nutrients.</a:t>
            </a:r>
          </a:p>
          <a:p>
            <a:pPr lvl="1"/>
            <a:r>
              <a:rPr lang="en-US" smtClean="0"/>
              <a:t>Lower cost.</a:t>
            </a:r>
          </a:p>
          <a:p>
            <a:pPr lvl="1"/>
            <a:r>
              <a:rPr lang="en-US" smtClean="0"/>
              <a:t>Easy to get</a:t>
            </a:r>
          </a:p>
          <a:p>
            <a:endParaRPr lang="en-US" smtClean="0"/>
          </a:p>
        </p:txBody>
      </p:sp>
      <p:pic>
        <p:nvPicPr>
          <p:cNvPr id="45060" name="Picture 5" descr="Fertiliz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3886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Organic vs. Inorganic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Disadvantages of Inorganic Fertilizers</a:t>
            </a:r>
          </a:p>
          <a:p>
            <a:pPr lvl="1"/>
            <a:r>
              <a:rPr lang="en-US" sz="2400" smtClean="0"/>
              <a:t>No organic material.</a:t>
            </a:r>
          </a:p>
          <a:p>
            <a:pPr lvl="1"/>
            <a:r>
              <a:rPr lang="en-US" sz="2400" smtClean="0"/>
              <a:t>Possible chemical building up in growing media.</a:t>
            </a:r>
          </a:p>
          <a:p>
            <a:endParaRPr lang="en-US" sz="2800" smtClean="0"/>
          </a:p>
        </p:txBody>
      </p:sp>
      <p:pic>
        <p:nvPicPr>
          <p:cNvPr id="46084" name="Picture 10" descr="burntleaf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362200"/>
            <a:ext cx="39751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Soluble vs. Insoluble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Soluble Fertilizer</a:t>
            </a:r>
          </a:p>
          <a:p>
            <a:pPr lvl="1"/>
            <a:r>
              <a:rPr lang="en-US" smtClean="0"/>
              <a:t>Dissolves in water &amp; are applied as a               liquid solution.</a:t>
            </a:r>
          </a:p>
          <a:p>
            <a:r>
              <a:rPr lang="en-US" smtClean="0"/>
              <a:t>Advantages</a:t>
            </a:r>
          </a:p>
          <a:p>
            <a:pPr lvl="1"/>
            <a:r>
              <a:rPr lang="en-US" smtClean="0"/>
              <a:t>Can fertilizer through the irrigation                  water in a process called fertigation.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Soluble vs. Insoluble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Insoluble Fertilizer</a:t>
            </a:r>
          </a:p>
          <a:p>
            <a:pPr lvl="1"/>
            <a:r>
              <a:rPr lang="en-US" sz="2400" smtClean="0"/>
              <a:t>Includes granular &amp; slow release fertilizers            applied to the growing media.</a:t>
            </a:r>
          </a:p>
        </p:txBody>
      </p:sp>
      <p:pic>
        <p:nvPicPr>
          <p:cNvPr id="48132" name="Picture 8" descr="Fert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962400"/>
            <a:ext cx="3581400" cy="2495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3" name="Picture 11" descr="osmocote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962400"/>
            <a:ext cx="2971800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 bldLvl="5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Soluble vs. Insoluble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Granular Fertilizer</a:t>
            </a:r>
          </a:p>
          <a:p>
            <a:pPr lvl="1"/>
            <a:r>
              <a:rPr lang="en-US" smtClean="0"/>
              <a:t>Relatively inexpensive</a:t>
            </a:r>
          </a:p>
          <a:p>
            <a:pPr lvl="1"/>
            <a:r>
              <a:rPr lang="en-US" smtClean="0"/>
              <a:t>Easy to find</a:t>
            </a:r>
          </a:p>
          <a:p>
            <a:r>
              <a:rPr lang="en-US" smtClean="0"/>
              <a:t>Slow Release Fertilizer</a:t>
            </a:r>
          </a:p>
          <a:p>
            <a:pPr lvl="1"/>
            <a:r>
              <a:rPr lang="en-US" smtClean="0"/>
              <a:t>More expensive than granular                    because it is coated.</a:t>
            </a:r>
          </a:p>
          <a:p>
            <a:pPr lvl="1"/>
            <a:r>
              <a:rPr lang="en-US" smtClean="0"/>
              <a:t>Gives a more uniform release of                 nutrients over time period.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Fertilizer Analysis &amp; Ratio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Analysis</a:t>
            </a:r>
          </a:p>
          <a:p>
            <a:pPr lvl="1"/>
            <a:r>
              <a:rPr lang="en-US" smtClean="0"/>
              <a:t>Expresses the percent by weight of nitrogen, phosphorus, &amp; potassium.</a:t>
            </a:r>
          </a:p>
          <a:p>
            <a:r>
              <a:rPr lang="en-US" smtClean="0"/>
              <a:t>Ratio</a:t>
            </a:r>
          </a:p>
          <a:p>
            <a:pPr lvl="1"/>
            <a:r>
              <a:rPr lang="en-US" smtClean="0"/>
              <a:t>Is a comparison of primary nutrients</a:t>
            </a:r>
          </a:p>
          <a:p>
            <a:pPr lvl="1"/>
            <a:r>
              <a:rPr lang="en-US" smtClean="0"/>
              <a:t>10-10-10  =  1:1:1</a:t>
            </a:r>
          </a:p>
          <a:p>
            <a:pPr lvl="1"/>
            <a:r>
              <a:rPr lang="en-US" smtClean="0"/>
              <a:t>24- 8 -16  =  3:1:2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Fertilizer Analysis</a:t>
            </a:r>
          </a:p>
        </p:txBody>
      </p:sp>
      <p:pic>
        <p:nvPicPr>
          <p:cNvPr id="124933" name="Picture 5" descr="fertiliz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5344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a Fertilizer</a:t>
            </a:r>
          </a:p>
        </p:txBody>
      </p:sp>
      <p:pic>
        <p:nvPicPr>
          <p:cNvPr id="52227" name="Picture 4" descr="fertilizer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057400"/>
            <a:ext cx="86106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Primary Nutrients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(N) Nitrogen</a:t>
            </a:r>
          </a:p>
          <a:p>
            <a:r>
              <a:rPr lang="en-US" smtClean="0"/>
              <a:t>(P) Phosphorus</a:t>
            </a:r>
          </a:p>
          <a:p>
            <a:r>
              <a:rPr lang="en-US" smtClean="0"/>
              <a:t>(K) Potassium</a:t>
            </a:r>
          </a:p>
        </p:txBody>
      </p:sp>
      <p:pic>
        <p:nvPicPr>
          <p:cNvPr id="7172" name="Picture 4" descr="wslide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25571" r="52000" b="8000"/>
          <a:stretch>
            <a:fillRect/>
          </a:stretch>
        </p:blipFill>
        <p:spPr>
          <a:xfrm>
            <a:off x="4572000" y="2438400"/>
            <a:ext cx="4114800" cy="393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 bldLvl="5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228600" y="2819400"/>
            <a:ext cx="8915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8000"/>
              <a:t>Methods of Applying Fertilizers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Rules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Method used should be….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Practical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Effective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Cost Efficient</a:t>
            </a:r>
          </a:p>
          <a:p>
            <a:pPr>
              <a:lnSpc>
                <a:spcPct val="90000"/>
              </a:lnSpc>
            </a:pPr>
            <a:r>
              <a:rPr lang="en-US" smtClean="0"/>
              <a:t>Method used affects nutrient availability for plant use.</a:t>
            </a:r>
          </a:p>
          <a:p>
            <a:pPr>
              <a:lnSpc>
                <a:spcPct val="90000"/>
              </a:lnSpc>
            </a:pPr>
            <a:r>
              <a:rPr lang="en-US" smtClean="0"/>
              <a:t>Fertilizer must be dissolved and reach plant roots.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Banding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Placing a band of fertilizer about 2 inches to the sides &amp; about 2 inches below seed depth.</a:t>
            </a:r>
          </a:p>
          <a:p>
            <a:r>
              <a:rPr lang="en-US" sz="2800" smtClean="0"/>
              <a:t>Do NOT place below seeds because fertilizer will burn roots.</a:t>
            </a:r>
          </a:p>
        </p:txBody>
      </p:sp>
      <p:pic>
        <p:nvPicPr>
          <p:cNvPr id="55300" name="Picture 5" descr="img15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762250"/>
            <a:ext cx="3810000" cy="285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Sidedressing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Placing a band of fertilizer near the soil surface and to the sides after seedlings emerge from the soil.</a:t>
            </a:r>
          </a:p>
        </p:txBody>
      </p:sp>
      <p:pic>
        <p:nvPicPr>
          <p:cNvPr id="56324" name="Picture 5" descr="Sidedressin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3352800"/>
            <a:ext cx="2560638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 bldLvl="5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Topdressing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Mixing fertilizer uniformly into the top one to two inches of growing media around the plant.</a:t>
            </a:r>
          </a:p>
        </p:txBody>
      </p:sp>
      <p:pic>
        <p:nvPicPr>
          <p:cNvPr id="57348" name="Picture 5" descr="P06_Topdresser_with_Spinner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r="16455" b="9485"/>
          <a:stretch>
            <a:fillRect/>
          </a:stretch>
        </p:blipFill>
        <p:spPr>
          <a:xfrm>
            <a:off x="1524000" y="3810000"/>
            <a:ext cx="5867400" cy="279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 bldLvl="5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Perforating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Placing fertilizer in 12 – 18” holes drilled 18 – 24” around the canopy drip line of fruit trees.</a:t>
            </a:r>
          </a:p>
          <a:p>
            <a:r>
              <a:rPr lang="en-US" sz="2800" smtClean="0"/>
              <a:t>Cover the holes &amp; the fertilizer slowly dissolves.</a:t>
            </a:r>
          </a:p>
        </p:txBody>
      </p:sp>
      <p:pic>
        <p:nvPicPr>
          <p:cNvPr id="58372" name="Picture 5" descr="tree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2438400"/>
            <a:ext cx="4800600" cy="3797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Broadcasting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Spreading fertilizer to cover the entire production area.</a:t>
            </a:r>
          </a:p>
        </p:txBody>
      </p:sp>
      <p:pic>
        <p:nvPicPr>
          <p:cNvPr id="59396" name="Picture 5" descr="Topdressin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6899" r="12000" b="22725"/>
          <a:stretch>
            <a:fillRect/>
          </a:stretch>
        </p:blipFill>
        <p:spPr>
          <a:xfrm>
            <a:off x="990600" y="3429000"/>
            <a:ext cx="7162800" cy="320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 bldLvl="5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Fertigation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Incorporating water-soluble fertilizer into the irrigation system of greenhouse and nursery crops.</a:t>
            </a:r>
          </a:p>
          <a:p>
            <a:r>
              <a:rPr lang="en-US" smtClean="0"/>
              <a:t>Concentrated solutions usually pass through proportioners or injectors to dilute to the correct ratio.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Fertigation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Venturi-Type</a:t>
            </a:r>
          </a:p>
          <a:p>
            <a:pPr lvl="1"/>
            <a:r>
              <a:rPr lang="en-US" sz="2400" smtClean="0"/>
              <a:t>Simple &amp; inexpensive</a:t>
            </a:r>
          </a:p>
          <a:p>
            <a:pPr lvl="1"/>
            <a:r>
              <a:rPr lang="en-US" sz="2400" smtClean="0"/>
              <a:t>Less accurate</a:t>
            </a:r>
          </a:p>
          <a:p>
            <a:pPr lvl="1"/>
            <a:r>
              <a:rPr lang="en-US" sz="2400" smtClean="0"/>
              <a:t>Depends on water pressure in the hose &amp; in the smaller tube to proportion.</a:t>
            </a:r>
          </a:p>
          <a:p>
            <a:r>
              <a:rPr lang="en-US" sz="2800" smtClean="0"/>
              <a:t>Example:</a:t>
            </a:r>
          </a:p>
          <a:p>
            <a:pPr lvl="1"/>
            <a:r>
              <a:rPr lang="en-US" sz="2400" smtClean="0"/>
              <a:t>Hozon</a:t>
            </a:r>
          </a:p>
        </p:txBody>
      </p:sp>
      <p:pic>
        <p:nvPicPr>
          <p:cNvPr id="61444" name="Picture 5" descr="hsm2.jpg (19196 bytes)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" r="8197"/>
          <a:stretch>
            <a:fillRect/>
          </a:stretch>
        </p:blipFill>
        <p:spPr>
          <a:xfrm>
            <a:off x="4876800" y="2362200"/>
            <a:ext cx="3810000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Fertigation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4724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Positive-Displacement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Physically inject &amp; mix specific amounts of concentrated solution &amp; water.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More expensive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Very accurate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Examples: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Commander Proportioners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Smith Injectors</a:t>
            </a:r>
          </a:p>
        </p:txBody>
      </p:sp>
      <p:pic>
        <p:nvPicPr>
          <p:cNvPr id="62468" name="Picture 17" descr="Picture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2286000"/>
            <a:ext cx="3441700" cy="384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Secondary Nutrients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(Ca) Calcium</a:t>
            </a:r>
          </a:p>
          <a:p>
            <a:r>
              <a:rPr lang="en-US" smtClean="0"/>
              <a:t>(Mg) Magnesium</a:t>
            </a:r>
          </a:p>
          <a:p>
            <a:r>
              <a:rPr lang="en-US" smtClean="0"/>
              <a:t>(S) Sulfur</a:t>
            </a:r>
          </a:p>
        </p:txBody>
      </p:sp>
      <p:pic>
        <p:nvPicPr>
          <p:cNvPr id="8196" name="Picture 4" descr="wslide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3000" r="2000" b="8000"/>
          <a:stretch>
            <a:fillRect/>
          </a:stretch>
        </p:blipFill>
        <p:spPr>
          <a:xfrm>
            <a:off x="4572000" y="2438400"/>
            <a:ext cx="4114800" cy="3943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 bldLvl="5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Foliar Spraying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Spraying micronutrients in a solution directly on the plant leaves.</a:t>
            </a:r>
          </a:p>
          <a:p>
            <a:r>
              <a:rPr lang="en-US" smtClean="0"/>
              <a:t>Used to quickly correct nutrient deficiencies, but….</a:t>
            </a:r>
          </a:p>
          <a:p>
            <a:pPr lvl="1"/>
            <a:r>
              <a:rPr lang="en-US" smtClean="0"/>
              <a:t>If fertilizer concentration                                        is too high, leaf burning                                          will occur.</a:t>
            </a:r>
          </a:p>
        </p:txBody>
      </p:sp>
      <p:pic>
        <p:nvPicPr>
          <p:cNvPr id="63492" name="Picture 5" descr="spray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886200"/>
            <a:ext cx="3657600" cy="297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 bldLvl="5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Designed By: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Johnny M. Jessup; FFA Advisor</a:t>
            </a:r>
          </a:p>
          <a:p>
            <a:pPr lvl="1"/>
            <a:r>
              <a:rPr lang="en-US" smtClean="0"/>
              <a:t>Hobbton High School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Micronutrients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(Fe) Iron</a:t>
            </a:r>
          </a:p>
          <a:p>
            <a:r>
              <a:rPr lang="en-US" smtClean="0"/>
              <a:t>(Cu) Copper</a:t>
            </a:r>
          </a:p>
          <a:p>
            <a:r>
              <a:rPr lang="en-US" smtClean="0"/>
              <a:t>(Zn) Zinc</a:t>
            </a:r>
          </a:p>
          <a:p>
            <a:r>
              <a:rPr lang="en-US" smtClean="0"/>
              <a:t>(B) Boron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(Mo) Molybdenum</a:t>
            </a:r>
          </a:p>
          <a:p>
            <a:r>
              <a:rPr lang="en-US" smtClean="0"/>
              <a:t>(Mn) Manganese</a:t>
            </a:r>
          </a:p>
          <a:p>
            <a:r>
              <a:rPr lang="en-US" smtClean="0"/>
              <a:t>(Cl) Chlorine</a:t>
            </a:r>
          </a:p>
        </p:txBody>
      </p:sp>
      <p:pic>
        <p:nvPicPr>
          <p:cNvPr id="16391" name="Picture 7" descr="wslide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7391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228600" y="2590800"/>
            <a:ext cx="89154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US" sz="7200"/>
              <a:t>Function &amp; Deficiency Symptoms of Nutrients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Nitrogen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Function</a:t>
            </a:r>
          </a:p>
          <a:p>
            <a:pPr lvl="1"/>
            <a:r>
              <a:rPr lang="en-US" smtClean="0"/>
              <a:t>Promotes growth of leaves and stems.</a:t>
            </a:r>
          </a:p>
          <a:p>
            <a:pPr lvl="1"/>
            <a:r>
              <a:rPr lang="en-US" smtClean="0"/>
              <a:t>Gives dark green color and improves quality of foliage.</a:t>
            </a:r>
          </a:p>
          <a:p>
            <a:pPr lvl="1"/>
            <a:r>
              <a:rPr lang="en-US" smtClean="0"/>
              <a:t>Necessary to develop cell proteins and chlorophyll.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ITRUS">
  <a:themeElements>
    <a:clrScheme name="CITRUS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CITRU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ITRUS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CITRUS</Template>
  <TotalTime>305</TotalTime>
  <Words>1181</Words>
  <Application>Microsoft Office PowerPoint</Application>
  <PresentationFormat>On-screen Show (4:3)</PresentationFormat>
  <Paragraphs>267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Tahoma</vt:lpstr>
      <vt:lpstr>Arial</vt:lpstr>
      <vt:lpstr>Calibri</vt:lpstr>
      <vt:lpstr>Monotype Sorts</vt:lpstr>
      <vt:lpstr>CITRUS</vt:lpstr>
      <vt:lpstr>Fertilizers &amp; Nutrients</vt:lpstr>
      <vt:lpstr>Essential Plant Nutrients</vt:lpstr>
      <vt:lpstr>Macronutrients</vt:lpstr>
      <vt:lpstr>Non-Mineral Elements</vt:lpstr>
      <vt:lpstr>Primary Nutrients</vt:lpstr>
      <vt:lpstr>Secondary Nutrients</vt:lpstr>
      <vt:lpstr>Micronutrients</vt:lpstr>
      <vt:lpstr>PowerPoint Presentation</vt:lpstr>
      <vt:lpstr>Nitrogen</vt:lpstr>
      <vt:lpstr>Nitrogen</vt:lpstr>
      <vt:lpstr>Phosphorus</vt:lpstr>
      <vt:lpstr>Phosphorus</vt:lpstr>
      <vt:lpstr>Potassium</vt:lpstr>
      <vt:lpstr>Potassium</vt:lpstr>
      <vt:lpstr>Calcium</vt:lpstr>
      <vt:lpstr>Calcium</vt:lpstr>
      <vt:lpstr>Magnesium</vt:lpstr>
      <vt:lpstr>Magnesium</vt:lpstr>
      <vt:lpstr>Sulfur</vt:lpstr>
      <vt:lpstr>Sulfur</vt:lpstr>
      <vt:lpstr>Iron</vt:lpstr>
      <vt:lpstr>Iron</vt:lpstr>
      <vt:lpstr>Copper</vt:lpstr>
      <vt:lpstr>Copper</vt:lpstr>
      <vt:lpstr>Zinc</vt:lpstr>
      <vt:lpstr>Zinc</vt:lpstr>
      <vt:lpstr>Boron</vt:lpstr>
      <vt:lpstr>Boron</vt:lpstr>
      <vt:lpstr>Manganese</vt:lpstr>
      <vt:lpstr>Manganese</vt:lpstr>
      <vt:lpstr>Molybdenum</vt:lpstr>
      <vt:lpstr>Molybdenum</vt:lpstr>
      <vt:lpstr>Chlorine</vt:lpstr>
      <vt:lpstr>Chlorine</vt:lpstr>
      <vt:lpstr>PowerPoint Presentation</vt:lpstr>
      <vt:lpstr>Complete vs. Incomplete</vt:lpstr>
      <vt:lpstr>Complete vs. Incomplete</vt:lpstr>
      <vt:lpstr>Organic vs. Inorganic</vt:lpstr>
      <vt:lpstr>Organic vs. Inorganic</vt:lpstr>
      <vt:lpstr>Organic vs. Inorganic</vt:lpstr>
      <vt:lpstr>Organic vs. Inorganic</vt:lpstr>
      <vt:lpstr>Organic vs. Inorganic</vt:lpstr>
      <vt:lpstr>Organic vs. Inorganic</vt:lpstr>
      <vt:lpstr>Soluble vs. Insoluble</vt:lpstr>
      <vt:lpstr>Soluble vs. Insoluble</vt:lpstr>
      <vt:lpstr>Soluble vs. Insoluble</vt:lpstr>
      <vt:lpstr>Fertilizer Analysis &amp; Ratio</vt:lpstr>
      <vt:lpstr>Fertilizer Analysis</vt:lpstr>
      <vt:lpstr>Choosing a Fertilizer</vt:lpstr>
      <vt:lpstr>PowerPoint Presentation</vt:lpstr>
      <vt:lpstr>General Rules</vt:lpstr>
      <vt:lpstr>Banding</vt:lpstr>
      <vt:lpstr>Sidedressing</vt:lpstr>
      <vt:lpstr>Topdressing</vt:lpstr>
      <vt:lpstr>Perforating</vt:lpstr>
      <vt:lpstr>Broadcasting</vt:lpstr>
      <vt:lpstr>Fertigation</vt:lpstr>
      <vt:lpstr>Types of Fertigation</vt:lpstr>
      <vt:lpstr>Types of Fertigation</vt:lpstr>
      <vt:lpstr>Foliar Spraying</vt:lpstr>
      <vt:lpstr>Designed By: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Fertilizers &amp; Nutrients</dc:title>
  <dc:creator>Johnny M. Jessup</dc:creator>
  <cp:lastModifiedBy>Teacher E-Solutions</cp:lastModifiedBy>
  <cp:revision>23</cp:revision>
  <cp:lastPrinted>1601-01-01T00:00:00Z</cp:lastPrinted>
  <dcterms:created xsi:type="dcterms:W3CDTF">2005-04-06T22:27:00Z</dcterms:created>
  <dcterms:modified xsi:type="dcterms:W3CDTF">2019-01-15T12:43:44Z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