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2" r:id="rId2"/>
    <p:sldId id="256" r:id="rId3"/>
    <p:sldId id="257" r:id="rId4"/>
    <p:sldId id="258" r:id="rId5"/>
    <p:sldId id="259" r:id="rId6"/>
    <p:sldId id="271" r:id="rId7"/>
    <p:sldId id="260" r:id="rId8"/>
    <p:sldId id="261" r:id="rId9"/>
    <p:sldId id="262" r:id="rId10"/>
    <p:sldId id="263" r:id="rId11"/>
    <p:sldId id="265" r:id="rId12"/>
    <p:sldId id="266" r:id="rId13"/>
    <p:sldId id="267" r:id="rId14"/>
    <p:sldId id="268" r:id="rId15"/>
    <p:sldId id="269" r:id="rId16"/>
  </p:sldIdLst>
  <p:sldSz cx="9144000" cy="6858000" type="screen4x3"/>
  <p:notesSz cx="6858000" cy="9144000"/>
  <p:custDataLst>
    <p:tags r:id="rId17"/>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38" autoAdjust="0"/>
    <p:restoredTop sz="94640" autoAdjust="0"/>
  </p:normalViewPr>
  <p:slideViewPr>
    <p:cSldViewPr>
      <p:cViewPr>
        <p:scale>
          <a:sx n="77" d="100"/>
          <a:sy n="77" d="100"/>
        </p:scale>
        <p:origin x="-58" y="-43"/>
      </p:cViewPr>
      <p:guideLst>
        <p:guide orient="horz" pos="2160"/>
        <p:guide pos="2880"/>
      </p:guideLst>
    </p:cSldViewPr>
  </p:slideViewPr>
  <p:outlineViewPr>
    <p:cViewPr>
      <p:scale>
        <a:sx n="33" d="100"/>
        <a:sy n="33" d="100"/>
      </p:scale>
      <p:origin x="54"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13F8850F-9491-4B42-A229-878D3143E041}" type="datetimeFigureOut">
              <a:rPr lang="en-US"/>
              <a:pPr>
                <a:defRPr/>
              </a:pPr>
              <a:t>1/15/2019</a:t>
            </a:fld>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E167A98A-0F66-4ED4-967A-316BD1F0009B}" type="slidenum">
              <a:rPr lang="en-US"/>
              <a:pPr>
                <a:defRPr/>
              </a:pPr>
              <a:t>‹#›</a:t>
            </a:fld>
            <a:endParaRPr lang="en-US"/>
          </a:p>
        </p:txBody>
      </p:sp>
    </p:spTree>
    <p:extLst>
      <p:ext uri="{BB962C8B-B14F-4D97-AF65-F5344CB8AC3E}">
        <p14:creationId xmlns:p14="http://schemas.microsoft.com/office/powerpoint/2010/main" val="724269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AAAACBE-3F9C-45B5-B1B7-AF93A6E7FB1E}" type="datetimeFigureOut">
              <a:rPr lang="en-US"/>
              <a:pPr>
                <a:defRPr/>
              </a:pPr>
              <a:t>1/15/2019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3EEC278-6884-48B8-B238-6C9971DFC395}" type="slidenum">
              <a:rPr lang="en-US"/>
              <a:pPr>
                <a:defRPr/>
              </a:pPr>
              <a:t>‹#›</a:t>
            </a:fld>
            <a:endParaRPr lang="en-US"/>
          </a:p>
        </p:txBody>
      </p:sp>
    </p:spTree>
    <p:extLst>
      <p:ext uri="{BB962C8B-B14F-4D97-AF65-F5344CB8AC3E}">
        <p14:creationId xmlns:p14="http://schemas.microsoft.com/office/powerpoint/2010/main" val="2940467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F04DBF5-8173-4F7A-BBFB-9096E65BF7C5}" type="datetimeFigureOut">
              <a:rPr lang="en-US"/>
              <a:pPr>
                <a:defRPr/>
              </a:pPr>
              <a:t>1/15/2019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606E872-EAF9-4FB9-977D-3FBE33ACFBDF}" type="slidenum">
              <a:rPr lang="en-US"/>
              <a:pPr>
                <a:defRPr/>
              </a:pPr>
              <a:t>‹#›</a:t>
            </a:fld>
            <a:endParaRPr lang="en-US"/>
          </a:p>
        </p:txBody>
      </p:sp>
    </p:spTree>
    <p:extLst>
      <p:ext uri="{BB962C8B-B14F-4D97-AF65-F5344CB8AC3E}">
        <p14:creationId xmlns:p14="http://schemas.microsoft.com/office/powerpoint/2010/main" val="2356252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306A8CF-A495-4630-93D4-C7722C44854F}" type="datetimeFigureOut">
              <a:rPr lang="en-US"/>
              <a:pPr>
                <a:defRPr/>
              </a:pPr>
              <a:t>1/15/2019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D552669-94D4-40A6-8931-D8DB4ED1D0FB}" type="slidenum">
              <a:rPr lang="en-US"/>
              <a:pPr>
                <a:defRPr/>
              </a:pPr>
              <a:t>‹#›</a:t>
            </a:fld>
            <a:endParaRPr lang="en-US"/>
          </a:p>
        </p:txBody>
      </p:sp>
    </p:spTree>
    <p:extLst>
      <p:ext uri="{BB962C8B-B14F-4D97-AF65-F5344CB8AC3E}">
        <p14:creationId xmlns:p14="http://schemas.microsoft.com/office/powerpoint/2010/main" val="2915430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9BF9E013-46E9-41D6-B00C-8C00ABE098C7}" type="datetimeFigureOut">
              <a:rPr lang="en-US"/>
              <a:pPr>
                <a:defRPr/>
              </a:pPr>
              <a:t>1/15/2019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8540BF3-9C4D-4E4E-B291-0B98D2C22686}" type="slidenum">
              <a:rPr lang="en-US"/>
              <a:pPr>
                <a:defRPr/>
              </a:pPr>
              <a:t>‹#›</a:t>
            </a:fld>
            <a:endParaRPr lang="en-US"/>
          </a:p>
        </p:txBody>
      </p:sp>
    </p:spTree>
    <p:extLst>
      <p:ext uri="{BB962C8B-B14F-4D97-AF65-F5344CB8AC3E}">
        <p14:creationId xmlns:p14="http://schemas.microsoft.com/office/powerpoint/2010/main" val="4244838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C503379-B790-46DF-99CC-91E783AF503F}" type="datetimeFigureOut">
              <a:rPr lang="en-US"/>
              <a:pPr>
                <a:defRPr/>
              </a:pPr>
              <a:t>1/15/2019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5925888-604C-4186-B819-BD002DF2FDDC}" type="slidenum">
              <a:rPr lang="en-US"/>
              <a:pPr>
                <a:defRPr/>
              </a:pPr>
              <a:t>‹#›</a:t>
            </a:fld>
            <a:endParaRPr lang="en-US"/>
          </a:p>
        </p:txBody>
      </p:sp>
    </p:spTree>
    <p:extLst>
      <p:ext uri="{BB962C8B-B14F-4D97-AF65-F5344CB8AC3E}">
        <p14:creationId xmlns:p14="http://schemas.microsoft.com/office/powerpoint/2010/main" val="1290997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448FB1E4-130C-410C-9DD8-BA26B76B5532}" type="datetimeFigureOut">
              <a:rPr lang="en-US"/>
              <a:pPr>
                <a:defRPr/>
              </a:pPr>
              <a:t>1/15/2019</a:t>
            </a:fld>
            <a:endParaRPr lang="en-US"/>
          </a:p>
        </p:txBody>
      </p:sp>
      <p:sp>
        <p:nvSpPr>
          <p:cNvPr id="8" name="Slide Number Placeholder 26"/>
          <p:cNvSpPr>
            <a:spLocks noGrp="1"/>
          </p:cNvSpPr>
          <p:nvPr>
            <p:ph type="sldNum" sz="quarter" idx="11"/>
          </p:nvPr>
        </p:nvSpPr>
        <p:spPr/>
        <p:txBody>
          <a:bodyPr rtlCol="0"/>
          <a:lstStyle>
            <a:lvl1pPr>
              <a:defRPr/>
            </a:lvl1pPr>
          </a:lstStyle>
          <a:p>
            <a:pPr>
              <a:defRPr/>
            </a:pPr>
            <a:fld id="{D8033BDC-E487-43BD-989A-695F8CDC2BEF}"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465676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6B61399B-3DE7-4821-8E76-0E9CA1F09762}" type="datetimeFigureOut">
              <a:rPr lang="en-US"/>
              <a:pPr>
                <a:defRPr/>
              </a:pPr>
              <a:t>1/15/2019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D103F31A-4B7F-444B-BEAF-B747F4B74595}" type="slidenum">
              <a:rPr lang="en-US"/>
              <a:pPr>
                <a:defRPr/>
              </a:pPr>
              <a:t>‹#›</a:t>
            </a:fld>
            <a:endParaRPr lang="en-US"/>
          </a:p>
        </p:txBody>
      </p:sp>
    </p:spTree>
    <p:extLst>
      <p:ext uri="{BB962C8B-B14F-4D97-AF65-F5344CB8AC3E}">
        <p14:creationId xmlns:p14="http://schemas.microsoft.com/office/powerpoint/2010/main" val="1064922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0EF14C77-11D7-4939-B2BD-31AF7CA594E0}" type="datetimeFigureOut">
              <a:rPr lang="en-US"/>
              <a:pPr>
                <a:defRPr/>
              </a:pPr>
              <a:t>1/15/2019</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CD2FF2AF-2F80-47F4-88E9-A508D74EB69C}" type="slidenum">
              <a:rPr lang="en-US"/>
              <a:pPr>
                <a:defRPr/>
              </a:pPr>
              <a:t>‹#›</a:t>
            </a:fld>
            <a:endParaRPr lang="en-US"/>
          </a:p>
        </p:txBody>
      </p:sp>
    </p:spTree>
    <p:extLst>
      <p:ext uri="{BB962C8B-B14F-4D97-AF65-F5344CB8AC3E}">
        <p14:creationId xmlns:p14="http://schemas.microsoft.com/office/powerpoint/2010/main" val="1248293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04C104F-45FB-4844-9663-D720F8FE0E2B}" type="datetimeFigureOut">
              <a:rPr lang="en-US"/>
              <a:pPr>
                <a:defRPr/>
              </a:pPr>
              <a:t>1/15/2019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DE833D5-F145-4441-93FA-DB689DC1905B}" type="slidenum">
              <a:rPr lang="en-US"/>
              <a:pPr>
                <a:defRPr/>
              </a:pPr>
              <a:t>‹#›</a:t>
            </a:fld>
            <a:endParaRPr lang="en-US"/>
          </a:p>
        </p:txBody>
      </p:sp>
    </p:spTree>
    <p:extLst>
      <p:ext uri="{BB962C8B-B14F-4D97-AF65-F5344CB8AC3E}">
        <p14:creationId xmlns:p14="http://schemas.microsoft.com/office/powerpoint/2010/main" val="2149599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9C6644E4-5907-4DD4-AF3C-7D110AE7D031}" type="datetimeFigureOut">
              <a:rPr lang="en-US"/>
              <a:pPr>
                <a:defRPr/>
              </a:pPr>
              <a:t>1/15/2019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BF8A362-930A-44CC-9AD1-FF34096FD5BB}" type="slidenum">
              <a:rPr lang="en-US"/>
              <a:pPr>
                <a:defRPr/>
              </a:pPr>
              <a:t>‹#›</a:t>
            </a:fld>
            <a:endParaRPr lang="en-US"/>
          </a:p>
        </p:txBody>
      </p:sp>
    </p:spTree>
    <p:extLst>
      <p:ext uri="{BB962C8B-B14F-4D97-AF65-F5344CB8AC3E}">
        <p14:creationId xmlns:p14="http://schemas.microsoft.com/office/powerpoint/2010/main" val="51202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defRPr>
            </a:lvl1pPr>
          </a:lstStyle>
          <a:p>
            <a:pPr>
              <a:defRPr/>
            </a:pPr>
            <a:fld id="{B5F8DC29-1532-4A22-A916-6E52E50C99F8}" type="datetimeFigureOut">
              <a:rPr lang="en-US"/>
              <a:pPr>
                <a:defRPr/>
              </a:pPr>
              <a:t>1/15/2019</a:t>
            </a:fld>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a:solidFill>
                  <a:srgbClr val="FFFFFF"/>
                </a:solidFill>
                <a:latin typeface="+mn-lt"/>
              </a:defRPr>
            </a:lvl1pPr>
          </a:lstStyle>
          <a:p>
            <a:pPr>
              <a:defRPr/>
            </a:pPr>
            <a:fld id="{46C7926F-573D-4366-A3DA-84037285ECB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5" r:id="rId1"/>
    <p:sldLayoutId id="2147483777" r:id="rId2"/>
    <p:sldLayoutId id="2147483778" r:id="rId3"/>
    <p:sldLayoutId id="2147483779" r:id="rId4"/>
    <p:sldLayoutId id="2147483786" r:id="rId5"/>
    <p:sldLayoutId id="2147483787" r:id="rId6"/>
    <p:sldLayoutId id="2147483780" r:id="rId7"/>
    <p:sldLayoutId id="2147483781" r:id="rId8"/>
    <p:sldLayoutId id="2147483782" r:id="rId9"/>
    <p:sldLayoutId id="2147483783" r:id="rId10"/>
    <p:sldLayoutId id="2147483784"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5.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slide" Target="slide15.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slide" Target="slide15.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slide" Target="slide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43000" y="1981200"/>
            <a:ext cx="6705600" cy="707886"/>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en-US" sz="4000" b="1" dirty="0">
                <a:ln/>
                <a:solidFill>
                  <a:schemeClr val="accent3"/>
                </a:solidFill>
                <a:latin typeface="+mn-lt"/>
              </a:rPr>
              <a:t>Organic farming </a:t>
            </a:r>
          </a:p>
        </p:txBody>
      </p:sp>
      <p:sp>
        <p:nvSpPr>
          <p:cNvPr id="7" name="Rectangle 6"/>
          <p:cNvSpPr>
            <a:spLocks noChangeArrowheads="1"/>
          </p:cNvSpPr>
          <p:nvPr/>
        </p:nvSpPr>
        <p:spPr bwMode="auto">
          <a:xfrm>
            <a:off x="3048000" y="6488113"/>
            <a:ext cx="7032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nextslide"/>
              </a:rPr>
              <a:t>Next</a:t>
            </a:r>
            <a:r>
              <a:rPr lang="en-US" b="1">
                <a:latin typeface="Times New Roman" pitchFamily="18" charset="0"/>
                <a:cs typeface="Times New Roman" pitchFamily="18" charset="0"/>
              </a:rPr>
              <a:t> </a:t>
            </a:r>
            <a:endParaRPr lang="en-US" b="1">
              <a:latin typeface="Georgia" pitchFamily="18" charset="0"/>
            </a:endParaRPr>
          </a:p>
        </p:txBody>
      </p:sp>
      <p:sp>
        <p:nvSpPr>
          <p:cNvPr id="8" name="Rectangle 7"/>
          <p:cNvSpPr>
            <a:spLocks noChangeArrowheads="1"/>
          </p:cNvSpPr>
          <p:nvPr/>
        </p:nvSpPr>
        <p:spPr bwMode="auto">
          <a:xfrm>
            <a:off x="5257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latin typeface="Times New Roman" pitchFamily="18" charset="0"/>
                <a:cs typeface="Times New Roman" pitchFamily="18" charset="0"/>
                <a:hlinkClick r:id="rId2" action="ppaction://hlinksldjump"/>
              </a:rPr>
              <a:t>End</a:t>
            </a:r>
            <a:r>
              <a:rPr lang="en-US" b="1">
                <a:latin typeface="Times New Roman" pitchFamily="18" charset="0"/>
                <a:cs typeface="Times New Roman" pitchFamily="18" charset="0"/>
              </a:rPr>
              <a:t> </a:t>
            </a:r>
            <a:endParaRPr lang="en-US" b="1">
              <a:latin typeface="Georgia" pitchFamily="18" charset="0"/>
            </a:endParaRPr>
          </a:p>
        </p:txBody>
      </p:sp>
      <p:pic>
        <p:nvPicPr>
          <p:cNvPr id="512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42063"/>
            <a:ext cx="6096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8" descr="C:\Documents and Settings\DODL\Desktop\TNAU color Emble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58200" y="6216650"/>
            <a:ext cx="60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2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p:cTn id="10" dur="1000" fill="hold"/>
                                        <p:tgtEl>
                                          <p:spTgt spid="7"/>
                                        </p:tgtEl>
                                        <p:attrNameLst>
                                          <p:attrName>ppt_x</p:attrName>
                                        </p:attrNameLst>
                                      </p:cBhvr>
                                      <p:tavLst>
                                        <p:tav tm="0">
                                          <p:val>
                                            <p:strVal val="#ppt_x-.2"/>
                                          </p:val>
                                        </p:tav>
                                        <p:tav tm="100000">
                                          <p:val>
                                            <p:strVal val="#ppt_x"/>
                                          </p:val>
                                        </p:tav>
                                      </p:tavLst>
                                    </p:anim>
                                    <p:anim calcmode="lin" valueType="num">
                                      <p:cBhvr>
                                        <p:cTn id="11"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2" dur="1000"/>
                                        <p:tgtEl>
                                          <p:spTgt spid="7"/>
                                        </p:tgtEl>
                                      </p:cBhvr>
                                    </p:animEffect>
                                  </p:childTnLst>
                                </p:cTn>
                              </p:par>
                              <p:par>
                                <p:cTn id="13" presetID="29"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ppt_x</p:attrName>
                                        </p:attrNameLst>
                                      </p:cBhvr>
                                      <p:tavLst>
                                        <p:tav tm="0">
                                          <p:val>
                                            <p:strVal val="#ppt_x-.2"/>
                                          </p:val>
                                        </p:tav>
                                        <p:tav tm="100000">
                                          <p:val>
                                            <p:strVal val="#ppt_x"/>
                                          </p:val>
                                        </p:tav>
                                      </p:tavLst>
                                    </p:anim>
                                    <p:anim calcmode="lin" valueType="num">
                                      <p:cBhvr>
                                        <p:cTn id="16"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lstStyle/>
          <a:p>
            <a:pPr algn="ctr" eaLnBrk="1" hangingPunct="1"/>
            <a:r>
              <a:rPr lang="en-US" sz="2400" b="1" smtClean="0">
                <a:solidFill>
                  <a:srgbClr val="C00000"/>
                </a:solidFill>
                <a:latin typeface="Arial" charset="0"/>
                <a:cs typeface="Arial" charset="0"/>
              </a:rPr>
              <a:t>organic farming</a:t>
            </a:r>
            <a:endParaRPr lang="en-US" sz="2400" smtClean="0">
              <a:solidFill>
                <a:srgbClr val="C00000"/>
              </a:solidFill>
              <a:latin typeface="Arial" charset="0"/>
              <a:cs typeface="Arial" charset="0"/>
            </a:endParaRP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48400"/>
            <a:ext cx="738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2" descr="C:\Documents and Settings\NAIP\Desktop\TNAU color Embl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6248400"/>
            <a:ext cx="76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3124200" y="6248400"/>
            <a:ext cx="1039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previousslide"/>
              </a:rPr>
              <a:t>Previous</a:t>
            </a:r>
            <a:endParaRPr lang="en-US" b="1">
              <a:latin typeface="Georgia" pitchFamily="18" charset="0"/>
            </a:endParaRPr>
          </a:p>
        </p:txBody>
      </p:sp>
      <p:sp>
        <p:nvSpPr>
          <p:cNvPr id="7" name="Rectangle 6"/>
          <p:cNvSpPr>
            <a:spLocks noChangeArrowheads="1"/>
          </p:cNvSpPr>
          <p:nvPr/>
        </p:nvSpPr>
        <p:spPr bwMode="auto">
          <a:xfrm>
            <a:off x="4572000" y="6248400"/>
            <a:ext cx="703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nextslide"/>
              </a:rPr>
              <a:t>Next</a:t>
            </a:r>
            <a:r>
              <a:rPr lang="en-US" b="1">
                <a:latin typeface="Times New Roman" pitchFamily="18" charset="0"/>
                <a:cs typeface="Times New Roman" pitchFamily="18" charset="0"/>
              </a:rPr>
              <a:t> </a:t>
            </a:r>
            <a:endParaRPr lang="en-US" b="1">
              <a:latin typeface="Georgia" pitchFamily="18" charset="0"/>
            </a:endParaRPr>
          </a:p>
        </p:txBody>
      </p:sp>
      <p:sp>
        <p:nvSpPr>
          <p:cNvPr id="8" name="Rectangle 7"/>
          <p:cNvSpPr>
            <a:spLocks noChangeArrowheads="1"/>
          </p:cNvSpPr>
          <p:nvPr/>
        </p:nvSpPr>
        <p:spPr bwMode="auto">
          <a:xfrm>
            <a:off x="5715000" y="62484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latin typeface="Times New Roman" pitchFamily="18" charset="0"/>
                <a:cs typeface="Times New Roman" pitchFamily="18" charset="0"/>
                <a:hlinkClick r:id="rId4" action="ppaction://hlinksldjump"/>
              </a:rPr>
              <a:t>End</a:t>
            </a:r>
            <a:r>
              <a:rPr lang="en-US" b="1">
                <a:latin typeface="Times New Roman" pitchFamily="18" charset="0"/>
                <a:cs typeface="Times New Roman" pitchFamily="18" charset="0"/>
              </a:rPr>
              <a:t> </a:t>
            </a:r>
            <a:endParaRPr lang="en-US" b="1">
              <a:latin typeface="Georgia" pitchFamily="18" charset="0"/>
            </a:endParaRPr>
          </a:p>
        </p:txBody>
      </p:sp>
      <p:sp>
        <p:nvSpPr>
          <p:cNvPr id="9" name="Rectangle 8"/>
          <p:cNvSpPr/>
          <p:nvPr/>
        </p:nvSpPr>
        <p:spPr>
          <a:xfrm>
            <a:off x="0" y="1752600"/>
            <a:ext cx="8610600" cy="5632450"/>
          </a:xfrm>
          <a:prstGeom prst="rect">
            <a:avLst/>
          </a:prstGeom>
        </p:spPr>
        <p:txBody>
          <a:bodyPr>
            <a:spAutoFit/>
          </a:bodyPr>
          <a:lstStyle/>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Organic Agriculture should be based on living ecological systems and cycles, work with them, emulate them and help sustain them.</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This principle roots organic agriculture within living ecological systems.</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It states that production is to be based on ecological processes, and recycling</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Nourishment and well-being are achieved through the ecology of the specific production environment.</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Organic management must be adapted to local conditions, ecology, culture and scale.</a:t>
            </a:r>
          </a:p>
          <a:p>
            <a:pPr marL="365760" indent="-256032" algn="just" fontAlgn="auto">
              <a:lnSpc>
                <a:spcPct val="150000"/>
              </a:lnSpc>
              <a:spcAft>
                <a:spcPts val="0"/>
              </a:spcAft>
              <a:buClr>
                <a:schemeClr val="accent3"/>
              </a:buClr>
              <a:buFont typeface="Georgia"/>
              <a:buNone/>
              <a:defRPr/>
            </a:pPr>
            <a:endParaRPr lang="en-US" sz="2000" dirty="0">
              <a:latin typeface="Arial" pitchFamily="34" charset="0"/>
              <a:cs typeface="Arial" pitchFamily="34" charset="0"/>
            </a:endParaRPr>
          </a:p>
          <a:p>
            <a:pPr marL="365760" indent="-256032" algn="just" fontAlgn="auto">
              <a:lnSpc>
                <a:spcPct val="150000"/>
              </a:lnSpc>
              <a:spcAft>
                <a:spcPts val="0"/>
              </a:spcAft>
              <a:buClr>
                <a:schemeClr val="accent3"/>
              </a:buClr>
              <a:buFont typeface="Georgia"/>
              <a:buNone/>
              <a:defRPr/>
            </a:pPr>
            <a:endParaRPr lang="en-US" sz="2000" dirty="0">
              <a:latin typeface="Arial" pitchFamily="34" charset="0"/>
              <a:cs typeface="Arial" pitchFamily="34" charset="0"/>
            </a:endParaRPr>
          </a:p>
          <a:p>
            <a:pPr marL="365760" indent="-256032" algn="just" fontAlgn="auto">
              <a:lnSpc>
                <a:spcPct val="150000"/>
              </a:lnSpc>
              <a:spcAft>
                <a:spcPts val="0"/>
              </a:spcAft>
              <a:buClr>
                <a:schemeClr val="accent3"/>
              </a:buClr>
              <a:buFont typeface="Georgia"/>
              <a:buNone/>
              <a:defRPr/>
            </a:pPr>
            <a:endParaRPr lang="en-US" sz="2000" dirty="0">
              <a:latin typeface="Arial" pitchFamily="34" charset="0"/>
              <a:cs typeface="Arial" pitchFamily="34" charset="0"/>
            </a:endParaRPr>
          </a:p>
        </p:txBody>
      </p:sp>
      <p:sp>
        <p:nvSpPr>
          <p:cNvPr id="10" name="Rectangle 9"/>
          <p:cNvSpPr/>
          <p:nvPr/>
        </p:nvSpPr>
        <p:spPr>
          <a:xfrm>
            <a:off x="304800" y="1143000"/>
            <a:ext cx="3816350" cy="577850"/>
          </a:xfrm>
          <a:prstGeom prst="rect">
            <a:avLst/>
          </a:prstGeom>
        </p:spPr>
        <p:txBody>
          <a:bodyPr wrap="none">
            <a:spAutoFit/>
          </a:bodyPr>
          <a:lstStyle/>
          <a:p>
            <a:pPr marL="365760" indent="-256032" algn="just" fontAlgn="auto">
              <a:lnSpc>
                <a:spcPct val="150000"/>
              </a:lnSpc>
              <a:spcAft>
                <a:spcPts val="0"/>
              </a:spcAft>
              <a:buClr>
                <a:schemeClr val="accent3"/>
              </a:buClr>
              <a:buFont typeface="Georgia"/>
              <a:buNone/>
              <a:defRPr/>
            </a:pPr>
            <a:r>
              <a:rPr lang="en-US" sz="2400" dirty="0">
                <a:solidFill>
                  <a:srgbClr val="0070C0"/>
                </a:solidFill>
                <a:latin typeface="Arial" pitchFamily="34" charset="0"/>
                <a:cs typeface="Arial" pitchFamily="34" charset="0"/>
              </a:rPr>
              <a:t>	2. </a:t>
            </a:r>
            <a:r>
              <a:rPr lang="en-US" sz="2400" b="1" dirty="0">
                <a:solidFill>
                  <a:srgbClr val="0070C0"/>
                </a:solidFill>
                <a:latin typeface="Arial" pitchFamily="34" charset="0"/>
                <a:cs typeface="Arial" pitchFamily="34" charset="0"/>
              </a:rPr>
              <a:t>Principle of ecology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nodeType="afterGroup">
                            <p:stCondLst>
                              <p:cond delay="0"/>
                            </p:stCondLst>
                            <p:childTnLst>
                              <p:par>
                                <p:cTn id="8" presetID="10" presetClass="entr" presetSubtype="0" fill="hold" nodeType="afterEffect">
                                  <p:stCondLst>
                                    <p:cond delay="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fade">
                                      <p:cBhvr>
                                        <p:cTn id="10" dur="2000"/>
                                        <p:tgtEl>
                                          <p:spTgt spid="10">
                                            <p:txEl>
                                              <p:pRg st="0" end="0"/>
                                            </p:txEl>
                                          </p:spTgt>
                                        </p:tgtEl>
                                      </p:cBhvr>
                                    </p:animEffect>
                                  </p:childTnLst>
                                </p:cTn>
                              </p:par>
                            </p:childTnLst>
                          </p:cTn>
                        </p:par>
                        <p:par>
                          <p:cTn id="11" fill="hold" nodeType="afterGroup">
                            <p:stCondLst>
                              <p:cond delay="2000"/>
                            </p:stCondLst>
                            <p:childTnLst>
                              <p:par>
                                <p:cTn id="12" presetID="10" presetClass="entr" presetSubtype="0" fill="hold" nodeType="after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2000"/>
                                        <p:tgtEl>
                                          <p:spTgt spid="9">
                                            <p:txEl>
                                              <p:pRg st="0" end="0"/>
                                            </p:txEl>
                                          </p:spTgt>
                                        </p:tgtEl>
                                      </p:cBhvr>
                                    </p:animEffect>
                                  </p:childTnLst>
                                </p:cTn>
                              </p:par>
                            </p:childTnLst>
                          </p:cTn>
                        </p:par>
                        <p:par>
                          <p:cTn id="15" fill="hold" nodeType="afterGroup">
                            <p:stCondLst>
                              <p:cond delay="4000"/>
                            </p:stCondLst>
                            <p:childTnLst>
                              <p:par>
                                <p:cTn id="16" presetID="10" presetClass="entr" presetSubtype="0" fill="hold"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2000"/>
                                        <p:tgtEl>
                                          <p:spTgt spid="9">
                                            <p:txEl>
                                              <p:pRg st="1" end="1"/>
                                            </p:txEl>
                                          </p:spTgt>
                                        </p:tgtEl>
                                      </p:cBhvr>
                                    </p:animEffect>
                                  </p:childTnLst>
                                </p:cTn>
                              </p:par>
                            </p:childTnLst>
                          </p:cTn>
                        </p:par>
                        <p:par>
                          <p:cTn id="19" fill="hold" nodeType="afterGroup">
                            <p:stCondLst>
                              <p:cond delay="6000"/>
                            </p:stCondLst>
                            <p:childTnLst>
                              <p:par>
                                <p:cTn id="20" presetID="10" presetClass="entr" presetSubtype="0" fill="hold" nodeType="after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Effect transition="in" filter="fade">
                                      <p:cBhvr>
                                        <p:cTn id="22" dur="2000"/>
                                        <p:tgtEl>
                                          <p:spTgt spid="9">
                                            <p:txEl>
                                              <p:pRg st="2" end="2"/>
                                            </p:txEl>
                                          </p:spTgt>
                                        </p:tgtEl>
                                      </p:cBhvr>
                                    </p:animEffect>
                                  </p:childTnLst>
                                </p:cTn>
                              </p:par>
                            </p:childTnLst>
                          </p:cTn>
                        </p:par>
                        <p:par>
                          <p:cTn id="23" fill="hold" nodeType="afterGroup">
                            <p:stCondLst>
                              <p:cond delay="8000"/>
                            </p:stCondLst>
                            <p:childTnLst>
                              <p:par>
                                <p:cTn id="24" presetID="10" presetClass="entr" presetSubtype="0" fill="hold" nodeType="afterEffect">
                                  <p:stCondLst>
                                    <p:cond delay="0"/>
                                  </p:stCondLst>
                                  <p:childTnLst>
                                    <p:set>
                                      <p:cBhvr>
                                        <p:cTn id="25" dur="1" fill="hold">
                                          <p:stCondLst>
                                            <p:cond delay="0"/>
                                          </p:stCondLst>
                                        </p:cTn>
                                        <p:tgtEl>
                                          <p:spTgt spid="9">
                                            <p:txEl>
                                              <p:pRg st="3" end="3"/>
                                            </p:txEl>
                                          </p:spTgt>
                                        </p:tgtEl>
                                        <p:attrNameLst>
                                          <p:attrName>style.visibility</p:attrName>
                                        </p:attrNameLst>
                                      </p:cBhvr>
                                      <p:to>
                                        <p:strVal val="visible"/>
                                      </p:to>
                                    </p:set>
                                    <p:animEffect transition="in" filter="fade">
                                      <p:cBhvr>
                                        <p:cTn id="26" dur="2000"/>
                                        <p:tgtEl>
                                          <p:spTgt spid="9">
                                            <p:txEl>
                                              <p:pRg st="3" end="3"/>
                                            </p:txEl>
                                          </p:spTgt>
                                        </p:tgtEl>
                                      </p:cBhvr>
                                    </p:animEffect>
                                  </p:childTnLst>
                                </p:cTn>
                              </p:par>
                            </p:childTnLst>
                          </p:cTn>
                        </p:par>
                        <p:par>
                          <p:cTn id="27" fill="hold" nodeType="afterGroup">
                            <p:stCondLst>
                              <p:cond delay="10000"/>
                            </p:stCondLst>
                            <p:childTnLst>
                              <p:par>
                                <p:cTn id="28" presetID="10" presetClass="entr" presetSubtype="0" fill="hold" nodeType="afterEffect">
                                  <p:stCondLst>
                                    <p:cond delay="0"/>
                                  </p:stCondLst>
                                  <p:childTnLst>
                                    <p:set>
                                      <p:cBhvr>
                                        <p:cTn id="29" dur="1" fill="hold">
                                          <p:stCondLst>
                                            <p:cond delay="0"/>
                                          </p:stCondLst>
                                        </p:cTn>
                                        <p:tgtEl>
                                          <p:spTgt spid="9">
                                            <p:txEl>
                                              <p:pRg st="4" end="4"/>
                                            </p:txEl>
                                          </p:spTgt>
                                        </p:tgtEl>
                                        <p:attrNameLst>
                                          <p:attrName>style.visibility</p:attrName>
                                        </p:attrNameLst>
                                      </p:cBhvr>
                                      <p:to>
                                        <p:strVal val="visible"/>
                                      </p:to>
                                    </p:set>
                                    <p:animEffect transition="in" filter="fade">
                                      <p:cBhvr>
                                        <p:cTn id="30" dur="2000"/>
                                        <p:tgtEl>
                                          <p:spTgt spid="9">
                                            <p:txEl>
                                              <p:pRg st="4" end="4"/>
                                            </p:txEl>
                                          </p:spTgt>
                                        </p:tgtEl>
                                      </p:cBhvr>
                                    </p:animEffect>
                                  </p:childTnLst>
                                </p:cTn>
                              </p:par>
                              <p:par>
                                <p:cTn id="31" presetID="29"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1000" fill="hold"/>
                                        <p:tgtEl>
                                          <p:spTgt spid="6"/>
                                        </p:tgtEl>
                                        <p:attrNameLst>
                                          <p:attrName>ppt_x</p:attrName>
                                        </p:attrNameLst>
                                      </p:cBhvr>
                                      <p:tavLst>
                                        <p:tav tm="0">
                                          <p:val>
                                            <p:strVal val="#ppt_x-.2"/>
                                          </p:val>
                                        </p:tav>
                                        <p:tav tm="100000">
                                          <p:val>
                                            <p:strVal val="#ppt_x"/>
                                          </p:val>
                                        </p:tav>
                                      </p:tavLst>
                                    </p:anim>
                                    <p:anim calcmode="lin" valueType="num">
                                      <p:cBhvr>
                                        <p:cTn id="34"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35" dur="1000"/>
                                        <p:tgtEl>
                                          <p:spTgt spid="6"/>
                                        </p:tgtEl>
                                      </p:cBhvr>
                                    </p:animEffect>
                                  </p:childTnLst>
                                </p:cTn>
                              </p:par>
                              <p:par>
                                <p:cTn id="36" presetID="29" presetClass="entr" presetSubtype="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p:cTn id="38" dur="1000" fill="hold"/>
                                        <p:tgtEl>
                                          <p:spTgt spid="7"/>
                                        </p:tgtEl>
                                        <p:attrNameLst>
                                          <p:attrName>ppt_x</p:attrName>
                                        </p:attrNameLst>
                                      </p:cBhvr>
                                      <p:tavLst>
                                        <p:tav tm="0">
                                          <p:val>
                                            <p:strVal val="#ppt_x-.2"/>
                                          </p:val>
                                        </p:tav>
                                        <p:tav tm="100000">
                                          <p:val>
                                            <p:strVal val="#ppt_x"/>
                                          </p:val>
                                        </p:tav>
                                      </p:tavLst>
                                    </p:anim>
                                    <p:anim calcmode="lin" valueType="num">
                                      <p:cBhvr>
                                        <p:cTn id="39"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40" dur="1000"/>
                                        <p:tgtEl>
                                          <p:spTgt spid="7"/>
                                        </p:tgtEl>
                                      </p:cBhvr>
                                    </p:animEffect>
                                  </p:childTnLst>
                                </p:cTn>
                              </p:par>
                              <p:par>
                                <p:cTn id="41" presetID="29" presetClass="entr"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1000" fill="hold"/>
                                        <p:tgtEl>
                                          <p:spTgt spid="8"/>
                                        </p:tgtEl>
                                        <p:attrNameLst>
                                          <p:attrName>ppt_x</p:attrName>
                                        </p:attrNameLst>
                                      </p:cBhvr>
                                      <p:tavLst>
                                        <p:tav tm="0">
                                          <p:val>
                                            <p:strVal val="#ppt_x-.2"/>
                                          </p:val>
                                        </p:tav>
                                        <p:tav tm="100000">
                                          <p:val>
                                            <p:strVal val="#ppt_x"/>
                                          </p:val>
                                        </p:tav>
                                      </p:tavLst>
                                    </p:anim>
                                    <p:anim calcmode="lin" valueType="num">
                                      <p:cBhvr>
                                        <p:cTn id="44"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4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762000"/>
          </a:xfrm>
        </p:spPr>
        <p:txBody>
          <a:bodyPr/>
          <a:lstStyle/>
          <a:p>
            <a:pPr algn="ctr" eaLnBrk="1" hangingPunct="1"/>
            <a:r>
              <a:rPr lang="en-US" sz="2400" b="1" smtClean="0">
                <a:solidFill>
                  <a:srgbClr val="C00000"/>
                </a:solidFill>
                <a:latin typeface="Times New Roman" pitchFamily="18" charset="0"/>
                <a:cs typeface="Times New Roman" pitchFamily="18" charset="0"/>
              </a:rPr>
              <a:t>organic farming</a:t>
            </a:r>
            <a:endParaRPr lang="en-US" sz="2400" smtClean="0">
              <a:solidFill>
                <a:srgbClr val="C00000"/>
              </a:solidFill>
              <a:latin typeface="Times New Roman" pitchFamily="18" charset="0"/>
              <a:cs typeface="Times New Roman" pitchFamily="18" charset="0"/>
            </a:endParaRP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48400"/>
            <a:ext cx="738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2" descr="C:\Documents and Settings\NAIP\Desktop\TNAU color Embl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6248400"/>
            <a:ext cx="76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2895600" y="6248400"/>
            <a:ext cx="1039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previousslide"/>
              </a:rPr>
              <a:t>Previous</a:t>
            </a:r>
            <a:endParaRPr lang="en-US" b="1">
              <a:latin typeface="Georgia" pitchFamily="18" charset="0"/>
            </a:endParaRPr>
          </a:p>
        </p:txBody>
      </p:sp>
      <p:sp>
        <p:nvSpPr>
          <p:cNvPr id="7" name="Rectangle 6"/>
          <p:cNvSpPr>
            <a:spLocks noChangeArrowheads="1"/>
          </p:cNvSpPr>
          <p:nvPr/>
        </p:nvSpPr>
        <p:spPr bwMode="auto">
          <a:xfrm>
            <a:off x="4343400" y="6248400"/>
            <a:ext cx="703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nextslide"/>
              </a:rPr>
              <a:t>Next</a:t>
            </a:r>
            <a:r>
              <a:rPr lang="en-US" b="1">
                <a:latin typeface="Times New Roman" pitchFamily="18" charset="0"/>
                <a:cs typeface="Times New Roman" pitchFamily="18" charset="0"/>
              </a:rPr>
              <a:t> </a:t>
            </a:r>
            <a:endParaRPr lang="en-US" b="1">
              <a:latin typeface="Georgia" pitchFamily="18" charset="0"/>
            </a:endParaRPr>
          </a:p>
        </p:txBody>
      </p:sp>
      <p:sp>
        <p:nvSpPr>
          <p:cNvPr id="8" name="Rectangle 7"/>
          <p:cNvSpPr>
            <a:spLocks noChangeArrowheads="1"/>
          </p:cNvSpPr>
          <p:nvPr/>
        </p:nvSpPr>
        <p:spPr bwMode="auto">
          <a:xfrm>
            <a:off x="5486400" y="62484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latin typeface="Times New Roman" pitchFamily="18" charset="0"/>
                <a:cs typeface="Times New Roman" pitchFamily="18" charset="0"/>
                <a:hlinkClick r:id="rId4" action="ppaction://hlinksldjump"/>
              </a:rPr>
              <a:t>End</a:t>
            </a:r>
            <a:r>
              <a:rPr lang="en-US" b="1">
                <a:latin typeface="Times New Roman" pitchFamily="18" charset="0"/>
                <a:cs typeface="Times New Roman" pitchFamily="18" charset="0"/>
              </a:rPr>
              <a:t> </a:t>
            </a:r>
            <a:endParaRPr lang="en-US" b="1">
              <a:latin typeface="Georgia" pitchFamily="18" charset="0"/>
            </a:endParaRPr>
          </a:p>
        </p:txBody>
      </p:sp>
      <p:sp>
        <p:nvSpPr>
          <p:cNvPr id="9" name="Rectangle 8"/>
          <p:cNvSpPr>
            <a:spLocks noChangeArrowheads="1"/>
          </p:cNvSpPr>
          <p:nvPr/>
        </p:nvSpPr>
        <p:spPr bwMode="auto">
          <a:xfrm>
            <a:off x="304800" y="2286000"/>
            <a:ext cx="82296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buFont typeface="Georgia" pitchFamily="18" charset="0"/>
              <a:buNone/>
            </a:pPr>
            <a:r>
              <a:rPr lang="en-US" sz="2000">
                <a:cs typeface="Arial" charset="0"/>
              </a:rPr>
              <a:t>Inputs should be reduced by reuse, recycling and efficient management of materials and energy in order to maintain and improve environmental quality and conserve resources</a:t>
            </a:r>
          </a:p>
          <a:p>
            <a:pPr algn="just">
              <a:lnSpc>
                <a:spcPct val="150000"/>
              </a:lnSpc>
              <a:buFont typeface="Georgia" pitchFamily="18" charset="0"/>
              <a:buNone/>
            </a:pPr>
            <a:r>
              <a:rPr lang="en-US" sz="2000">
                <a:cs typeface="Arial" charset="0"/>
              </a:rPr>
              <a:t> Organic agriculture should attain ecological balance through the design of farming systems, establishment of habitats and maintenance of genetic and agricultural diversity.</a:t>
            </a:r>
          </a:p>
        </p:txBody>
      </p:sp>
      <p:sp>
        <p:nvSpPr>
          <p:cNvPr id="10" name="Rectangle 9"/>
          <p:cNvSpPr>
            <a:spLocks noChangeArrowheads="1"/>
          </p:cNvSpPr>
          <p:nvPr/>
        </p:nvSpPr>
        <p:spPr bwMode="auto">
          <a:xfrm>
            <a:off x="228600" y="1371600"/>
            <a:ext cx="31908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solidFill>
                  <a:srgbClr val="0070C0"/>
                </a:solidFill>
                <a:cs typeface="Arial" charset="0"/>
              </a:rPr>
              <a:t>Principle of ecology </a:t>
            </a:r>
            <a:endParaRPr lang="en-US" sz="2400">
              <a:solidFill>
                <a:srgbClr val="0070C0"/>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nodeType="afterGroup">
                            <p:stCondLst>
                              <p:cond delay="0"/>
                            </p:stCondLst>
                            <p:childTnLst>
                              <p:par>
                                <p:cTn id="8" presetID="10" presetClass="entr" presetSubtype="0" fill="hold" nodeType="afterEffect">
                                  <p:stCondLst>
                                    <p:cond delay="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fade">
                                      <p:cBhvr>
                                        <p:cTn id="10" dur="2000"/>
                                        <p:tgtEl>
                                          <p:spTgt spid="10">
                                            <p:txEl>
                                              <p:pRg st="0" end="0"/>
                                            </p:txEl>
                                          </p:spTgt>
                                        </p:tgtEl>
                                      </p:cBhvr>
                                    </p:animEffect>
                                  </p:childTnLst>
                                </p:cTn>
                              </p:par>
                            </p:childTnLst>
                          </p:cTn>
                        </p:par>
                        <p:par>
                          <p:cTn id="11" fill="hold" nodeType="afterGroup">
                            <p:stCondLst>
                              <p:cond delay="2000"/>
                            </p:stCondLst>
                            <p:childTnLst>
                              <p:par>
                                <p:cTn id="12" presetID="10" presetClass="entr" presetSubtype="0" fill="hold" nodeType="after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2000"/>
                                        <p:tgtEl>
                                          <p:spTgt spid="9">
                                            <p:txEl>
                                              <p:pRg st="0" end="0"/>
                                            </p:txEl>
                                          </p:spTgt>
                                        </p:tgtEl>
                                      </p:cBhvr>
                                    </p:animEffect>
                                  </p:childTnLst>
                                </p:cTn>
                              </p:par>
                            </p:childTnLst>
                          </p:cTn>
                        </p:par>
                        <p:par>
                          <p:cTn id="15" fill="hold" nodeType="afterGroup">
                            <p:stCondLst>
                              <p:cond delay="4000"/>
                            </p:stCondLst>
                            <p:childTnLst>
                              <p:par>
                                <p:cTn id="16" presetID="10" presetClass="entr" presetSubtype="0" fill="hold"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2000"/>
                                        <p:tgtEl>
                                          <p:spTgt spid="9">
                                            <p:txEl>
                                              <p:pRg st="1" end="1"/>
                                            </p:txEl>
                                          </p:spTgt>
                                        </p:tgtEl>
                                      </p:cBhvr>
                                    </p:animEffect>
                                  </p:childTnLst>
                                </p:cTn>
                              </p:par>
                              <p:par>
                                <p:cTn id="19" presetID="29"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ppt_x</p:attrName>
                                        </p:attrNameLst>
                                      </p:cBhvr>
                                      <p:tavLst>
                                        <p:tav tm="0">
                                          <p:val>
                                            <p:strVal val="#ppt_x-.2"/>
                                          </p:val>
                                        </p:tav>
                                        <p:tav tm="100000">
                                          <p:val>
                                            <p:strVal val="#ppt_x"/>
                                          </p:val>
                                        </p:tav>
                                      </p:tavLst>
                                    </p:anim>
                                    <p:anim calcmode="lin" valueType="num">
                                      <p:cBhvr>
                                        <p:cTn id="22"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3" dur="1000"/>
                                        <p:tgtEl>
                                          <p:spTgt spid="6"/>
                                        </p:tgtEl>
                                      </p:cBhvr>
                                    </p:animEffect>
                                  </p:childTnLst>
                                </p:cTn>
                              </p:par>
                              <p:par>
                                <p:cTn id="24" presetID="29"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1000" fill="hold"/>
                                        <p:tgtEl>
                                          <p:spTgt spid="7"/>
                                        </p:tgtEl>
                                        <p:attrNameLst>
                                          <p:attrName>ppt_x</p:attrName>
                                        </p:attrNameLst>
                                      </p:cBhvr>
                                      <p:tavLst>
                                        <p:tav tm="0">
                                          <p:val>
                                            <p:strVal val="#ppt_x-.2"/>
                                          </p:val>
                                        </p:tav>
                                        <p:tav tm="100000">
                                          <p:val>
                                            <p:strVal val="#ppt_x"/>
                                          </p:val>
                                        </p:tav>
                                      </p:tavLst>
                                    </p:anim>
                                    <p:anim calcmode="lin" valueType="num">
                                      <p:cBhvr>
                                        <p:cTn id="27"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8" dur="1000"/>
                                        <p:tgtEl>
                                          <p:spTgt spid="7"/>
                                        </p:tgtEl>
                                      </p:cBhvr>
                                    </p:animEffect>
                                  </p:childTnLst>
                                </p:cTn>
                              </p:par>
                              <p:par>
                                <p:cTn id="29" presetID="29"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ppt_x</p:attrName>
                                        </p:attrNameLst>
                                      </p:cBhvr>
                                      <p:tavLst>
                                        <p:tav tm="0">
                                          <p:val>
                                            <p:strVal val="#ppt_x-.2"/>
                                          </p:val>
                                        </p:tav>
                                        <p:tav tm="100000">
                                          <p:val>
                                            <p:strVal val="#ppt_x"/>
                                          </p:val>
                                        </p:tav>
                                      </p:tavLst>
                                    </p:anim>
                                    <p:anim calcmode="lin" valueType="num">
                                      <p:cBhvr>
                                        <p:cTn id="32"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3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81000" y="533400"/>
            <a:ext cx="8229600" cy="762000"/>
          </a:xfrm>
        </p:spPr>
        <p:txBody>
          <a:bodyPr/>
          <a:lstStyle/>
          <a:p>
            <a:pPr algn="ctr" eaLnBrk="1" hangingPunct="1"/>
            <a:r>
              <a:rPr lang="en-US" sz="2400" b="1" smtClean="0">
                <a:solidFill>
                  <a:srgbClr val="C00000"/>
                </a:solidFill>
                <a:latin typeface="Arial" charset="0"/>
                <a:cs typeface="Arial" charset="0"/>
              </a:rPr>
              <a:t>organic farming</a:t>
            </a:r>
            <a:endParaRPr lang="en-US" sz="2400" smtClean="0">
              <a:solidFill>
                <a:srgbClr val="C00000"/>
              </a:solidFill>
              <a:latin typeface="Arial" charset="0"/>
              <a:cs typeface="Arial" charset="0"/>
            </a:endParaRPr>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48400"/>
            <a:ext cx="738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2" descr="C:\Documents and Settings\NAIP\Desktop\TNAU color Embl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6248400"/>
            <a:ext cx="76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2819400" y="6324600"/>
            <a:ext cx="1039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previousslide"/>
              </a:rPr>
              <a:t>Previous</a:t>
            </a:r>
            <a:endParaRPr lang="en-US" b="1">
              <a:latin typeface="Georgia" pitchFamily="18" charset="0"/>
            </a:endParaRPr>
          </a:p>
        </p:txBody>
      </p:sp>
      <p:sp>
        <p:nvSpPr>
          <p:cNvPr id="7" name="Rectangle 6"/>
          <p:cNvSpPr>
            <a:spLocks noChangeArrowheads="1"/>
          </p:cNvSpPr>
          <p:nvPr/>
        </p:nvSpPr>
        <p:spPr bwMode="auto">
          <a:xfrm>
            <a:off x="4267200" y="6324600"/>
            <a:ext cx="703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nextslide"/>
              </a:rPr>
              <a:t>Next</a:t>
            </a:r>
            <a:r>
              <a:rPr lang="en-US" b="1">
                <a:latin typeface="Times New Roman" pitchFamily="18" charset="0"/>
                <a:cs typeface="Times New Roman" pitchFamily="18" charset="0"/>
              </a:rPr>
              <a:t> </a:t>
            </a:r>
            <a:endParaRPr lang="en-US" b="1">
              <a:latin typeface="Georgia" pitchFamily="18" charset="0"/>
            </a:endParaRPr>
          </a:p>
        </p:txBody>
      </p:sp>
      <p:sp>
        <p:nvSpPr>
          <p:cNvPr id="8" name="Rectangle 7"/>
          <p:cNvSpPr>
            <a:spLocks noChangeArrowheads="1"/>
          </p:cNvSpPr>
          <p:nvPr/>
        </p:nvSpPr>
        <p:spPr bwMode="auto">
          <a:xfrm>
            <a:off x="5410200" y="63246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latin typeface="Times New Roman" pitchFamily="18" charset="0"/>
                <a:cs typeface="Times New Roman" pitchFamily="18" charset="0"/>
                <a:hlinkClick r:id="" action="ppaction://hlinkshowjump?jump=lastslide"/>
              </a:rPr>
              <a:t>End</a:t>
            </a:r>
            <a:r>
              <a:rPr lang="en-US" b="1">
                <a:latin typeface="Times New Roman" pitchFamily="18" charset="0"/>
                <a:cs typeface="Times New Roman" pitchFamily="18" charset="0"/>
              </a:rPr>
              <a:t> </a:t>
            </a:r>
            <a:endParaRPr lang="en-US" b="1">
              <a:latin typeface="Georgia" pitchFamily="18" charset="0"/>
            </a:endParaRPr>
          </a:p>
        </p:txBody>
      </p:sp>
      <p:sp>
        <p:nvSpPr>
          <p:cNvPr id="9" name="Rectangle 8"/>
          <p:cNvSpPr/>
          <p:nvPr/>
        </p:nvSpPr>
        <p:spPr>
          <a:xfrm>
            <a:off x="609600" y="2133600"/>
            <a:ext cx="7924800" cy="3324225"/>
          </a:xfrm>
          <a:prstGeom prst="rect">
            <a:avLst/>
          </a:prstGeom>
        </p:spPr>
        <p:txBody>
          <a:bodyPr>
            <a:spAutoFit/>
          </a:bodyPr>
          <a:lstStyle/>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Organic Agriculture should build on relationships that ensure fairness with regard to the common environment and life opportunities.</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This principle emphasizes that those involved in organic agriculture should conduct human relationships in a manner that ensures fairness at all levels and to all parties - farmers, workers, processors, distributors, traders and consumers</a:t>
            </a:r>
          </a:p>
        </p:txBody>
      </p:sp>
      <p:sp>
        <p:nvSpPr>
          <p:cNvPr id="10" name="Rectangle 9"/>
          <p:cNvSpPr/>
          <p:nvPr/>
        </p:nvSpPr>
        <p:spPr>
          <a:xfrm>
            <a:off x="228600" y="1447800"/>
            <a:ext cx="3835400" cy="577850"/>
          </a:xfrm>
          <a:prstGeom prst="rect">
            <a:avLst/>
          </a:prstGeom>
        </p:spPr>
        <p:txBody>
          <a:bodyPr wrap="none">
            <a:spAutoFit/>
          </a:bodyPr>
          <a:lstStyle/>
          <a:p>
            <a:pPr marL="365760" indent="-256032" algn="just" fontAlgn="auto">
              <a:lnSpc>
                <a:spcPct val="150000"/>
              </a:lnSpc>
              <a:spcAft>
                <a:spcPts val="0"/>
              </a:spcAft>
              <a:buClr>
                <a:schemeClr val="accent3"/>
              </a:buClr>
              <a:buFont typeface="Georgia"/>
              <a:buNone/>
              <a:defRPr/>
            </a:pPr>
            <a:r>
              <a:rPr lang="en-US" sz="2400" dirty="0">
                <a:solidFill>
                  <a:srgbClr val="0070C0"/>
                </a:solidFill>
                <a:latin typeface="Arial" pitchFamily="34" charset="0"/>
                <a:cs typeface="Arial" pitchFamily="34" charset="0"/>
              </a:rPr>
              <a:t>	3. </a:t>
            </a:r>
            <a:r>
              <a:rPr lang="en-US" sz="2400" b="1" dirty="0">
                <a:solidFill>
                  <a:srgbClr val="0070C0"/>
                </a:solidFill>
                <a:latin typeface="Arial" pitchFamily="34" charset="0"/>
                <a:cs typeface="Arial" pitchFamily="34" charset="0"/>
              </a:rPr>
              <a:t>Principle of fairness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2000"/>
                                        <p:tgtEl>
                                          <p:spTgt spid="9">
                                            <p:txEl>
                                              <p:pRg st="0" end="0"/>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2000"/>
                                        <p:tgtEl>
                                          <p:spTgt spid="9">
                                            <p:txEl>
                                              <p:pRg st="1" end="1"/>
                                            </p:txEl>
                                          </p:spTgt>
                                        </p:tgtEl>
                                      </p:cBhvr>
                                    </p:animEffect>
                                  </p:childTnLst>
                                </p:cTn>
                              </p:par>
                              <p:par>
                                <p:cTn id="16" presetID="29"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1000" fill="hold"/>
                                        <p:tgtEl>
                                          <p:spTgt spid="6"/>
                                        </p:tgtEl>
                                        <p:attrNameLst>
                                          <p:attrName>ppt_x</p:attrName>
                                        </p:attrNameLst>
                                      </p:cBhvr>
                                      <p:tavLst>
                                        <p:tav tm="0">
                                          <p:val>
                                            <p:strVal val="#ppt_x-.2"/>
                                          </p:val>
                                        </p:tav>
                                        <p:tav tm="100000">
                                          <p:val>
                                            <p:strVal val="#ppt_x"/>
                                          </p:val>
                                        </p:tav>
                                      </p:tavLst>
                                    </p:anim>
                                    <p:anim calcmode="lin" valueType="num">
                                      <p:cBhvr>
                                        <p:cTn id="19"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0" dur="1000"/>
                                        <p:tgtEl>
                                          <p:spTgt spid="6"/>
                                        </p:tgtEl>
                                      </p:cBhvr>
                                    </p:animEffect>
                                  </p:childTnLst>
                                </p:cTn>
                              </p:par>
                              <p:par>
                                <p:cTn id="21" presetID="29"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ppt_x</p:attrName>
                                        </p:attrNameLst>
                                      </p:cBhvr>
                                      <p:tavLst>
                                        <p:tav tm="0">
                                          <p:val>
                                            <p:strVal val="#ppt_x-.2"/>
                                          </p:val>
                                        </p:tav>
                                        <p:tav tm="100000">
                                          <p:val>
                                            <p:strVal val="#ppt_x"/>
                                          </p:val>
                                        </p:tav>
                                      </p:tavLst>
                                    </p:anim>
                                    <p:anim calcmode="lin" valueType="num">
                                      <p:cBhvr>
                                        <p:cTn id="24"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5" dur="1000"/>
                                        <p:tgtEl>
                                          <p:spTgt spid="7"/>
                                        </p:tgtEl>
                                      </p:cBhvr>
                                    </p:animEffect>
                                  </p:childTnLst>
                                </p:cTn>
                              </p:par>
                              <p:par>
                                <p:cTn id="26" presetID="29" presetClass="entr" presetSubtype="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1000" fill="hold"/>
                                        <p:tgtEl>
                                          <p:spTgt spid="8"/>
                                        </p:tgtEl>
                                        <p:attrNameLst>
                                          <p:attrName>ppt_x</p:attrName>
                                        </p:attrNameLst>
                                      </p:cBhvr>
                                      <p:tavLst>
                                        <p:tav tm="0">
                                          <p:val>
                                            <p:strVal val="#ppt_x-.2"/>
                                          </p:val>
                                        </p:tav>
                                        <p:tav tm="100000">
                                          <p:val>
                                            <p:strVal val="#ppt_x"/>
                                          </p:val>
                                        </p:tav>
                                      </p:tavLst>
                                    </p:anim>
                                    <p:anim calcmode="lin" valueType="num">
                                      <p:cBhvr>
                                        <p:cTn id="29"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3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944562"/>
          </a:xfrm>
        </p:spPr>
        <p:txBody>
          <a:bodyPr/>
          <a:lstStyle/>
          <a:p>
            <a:pPr algn="ctr" eaLnBrk="1" hangingPunct="1"/>
            <a:r>
              <a:rPr lang="en-US" sz="2400" b="1" smtClean="0">
                <a:solidFill>
                  <a:srgbClr val="C00000"/>
                </a:solidFill>
                <a:latin typeface="Times New Roman" pitchFamily="18" charset="0"/>
                <a:cs typeface="Times New Roman" pitchFamily="18" charset="0"/>
              </a:rPr>
              <a:t>organic farming</a:t>
            </a:r>
            <a:endParaRPr lang="en-US" sz="2400" smtClean="0">
              <a:solidFill>
                <a:srgbClr val="C00000"/>
              </a:solidFill>
              <a:latin typeface="Times New Roman" pitchFamily="18" charset="0"/>
              <a:cs typeface="Times New Roman" pitchFamily="18" charset="0"/>
            </a:endParaRPr>
          </a:p>
        </p:txBody>
      </p:sp>
      <p:pic>
        <p:nvPicPr>
          <p:cNvPr id="174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48400"/>
            <a:ext cx="738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2" descr="C:\Documents and Settings\NAIP\Desktop\TNAU color Embl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6248400"/>
            <a:ext cx="76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3124200" y="6248400"/>
            <a:ext cx="1039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previousslide"/>
              </a:rPr>
              <a:t>Previous</a:t>
            </a:r>
            <a:endParaRPr lang="en-US" b="1">
              <a:latin typeface="Georgia" pitchFamily="18" charset="0"/>
            </a:endParaRPr>
          </a:p>
        </p:txBody>
      </p:sp>
      <p:sp>
        <p:nvSpPr>
          <p:cNvPr id="7" name="Rectangle 6"/>
          <p:cNvSpPr>
            <a:spLocks noChangeArrowheads="1"/>
          </p:cNvSpPr>
          <p:nvPr/>
        </p:nvSpPr>
        <p:spPr bwMode="auto">
          <a:xfrm>
            <a:off x="4572000" y="6248400"/>
            <a:ext cx="703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nextslide"/>
              </a:rPr>
              <a:t>Next</a:t>
            </a:r>
            <a:r>
              <a:rPr lang="en-US" b="1">
                <a:latin typeface="Times New Roman" pitchFamily="18" charset="0"/>
                <a:cs typeface="Times New Roman" pitchFamily="18" charset="0"/>
              </a:rPr>
              <a:t> </a:t>
            </a:r>
            <a:endParaRPr lang="en-US" b="1">
              <a:latin typeface="Georgia" pitchFamily="18" charset="0"/>
            </a:endParaRPr>
          </a:p>
        </p:txBody>
      </p:sp>
      <p:sp>
        <p:nvSpPr>
          <p:cNvPr id="8" name="Rectangle 7"/>
          <p:cNvSpPr>
            <a:spLocks noChangeArrowheads="1"/>
          </p:cNvSpPr>
          <p:nvPr/>
        </p:nvSpPr>
        <p:spPr bwMode="auto">
          <a:xfrm>
            <a:off x="5715000" y="62484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latin typeface="Times New Roman" pitchFamily="18" charset="0"/>
                <a:cs typeface="Times New Roman" pitchFamily="18" charset="0"/>
                <a:hlinkClick r:id="rId4" action="ppaction://hlinksldjump"/>
              </a:rPr>
              <a:t>End</a:t>
            </a:r>
            <a:r>
              <a:rPr lang="en-US" b="1">
                <a:latin typeface="Times New Roman" pitchFamily="18" charset="0"/>
                <a:cs typeface="Times New Roman" pitchFamily="18" charset="0"/>
              </a:rPr>
              <a:t> </a:t>
            </a:r>
            <a:endParaRPr lang="en-US" b="1">
              <a:latin typeface="Georgia" pitchFamily="18" charset="0"/>
            </a:endParaRPr>
          </a:p>
        </p:txBody>
      </p:sp>
      <p:sp>
        <p:nvSpPr>
          <p:cNvPr id="9" name="Rectangle 8"/>
          <p:cNvSpPr>
            <a:spLocks noChangeArrowheads="1"/>
          </p:cNvSpPr>
          <p:nvPr/>
        </p:nvSpPr>
        <p:spPr bwMode="auto">
          <a:xfrm>
            <a:off x="381000" y="1676400"/>
            <a:ext cx="7924800"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buFont typeface="Georgia" pitchFamily="18" charset="0"/>
              <a:buNone/>
            </a:pPr>
            <a:r>
              <a:rPr lang="en-US" sz="2000">
                <a:cs typeface="Arial" charset="0"/>
              </a:rPr>
              <a:t>It aims to produce a sufficient supply of good quality food and other products.</a:t>
            </a:r>
          </a:p>
          <a:p>
            <a:pPr algn="just">
              <a:lnSpc>
                <a:spcPct val="150000"/>
              </a:lnSpc>
              <a:buFont typeface="Georgia" pitchFamily="18" charset="0"/>
              <a:buNone/>
            </a:pPr>
            <a:r>
              <a:rPr lang="en-US" sz="2000">
                <a:cs typeface="Arial" charset="0"/>
              </a:rPr>
              <a:t>Natural and environmental resources that are used for production and consumption should be managed in a way that is socially and ecologically just and should be held in trust for future generations</a:t>
            </a:r>
          </a:p>
          <a:p>
            <a:pPr algn="just">
              <a:lnSpc>
                <a:spcPct val="150000"/>
              </a:lnSpc>
              <a:buFont typeface="Georgia" pitchFamily="18" charset="0"/>
              <a:buNone/>
            </a:pPr>
            <a:r>
              <a:rPr lang="en-US" sz="2000">
                <a:cs typeface="Arial" charset="0"/>
              </a:rPr>
              <a:t> Fairness requires systems of production, distribution and trade that are open and equitable and account for real environmental and social costs.</a:t>
            </a:r>
          </a:p>
          <a:p>
            <a:pPr algn="just">
              <a:lnSpc>
                <a:spcPct val="150000"/>
              </a:lnSpc>
              <a:buFont typeface="Georgia" pitchFamily="18" charset="0"/>
              <a:buNone/>
            </a:pPr>
            <a:endParaRPr lang="en-US" sz="2000">
              <a:cs typeface="Arial" charset="0"/>
            </a:endParaRPr>
          </a:p>
        </p:txBody>
      </p:sp>
      <p:sp>
        <p:nvSpPr>
          <p:cNvPr id="10" name="Rectangle 9"/>
          <p:cNvSpPr>
            <a:spLocks noChangeArrowheads="1"/>
          </p:cNvSpPr>
          <p:nvPr/>
        </p:nvSpPr>
        <p:spPr bwMode="auto">
          <a:xfrm>
            <a:off x="0" y="990600"/>
            <a:ext cx="3294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solidFill>
                  <a:srgbClr val="0070C0"/>
                </a:solidFill>
                <a:cs typeface="Arial" charset="0"/>
              </a:rPr>
              <a:t> Principle of fairness </a:t>
            </a:r>
            <a:endParaRPr lang="en-US" sz="2400">
              <a:solidFill>
                <a:srgbClr val="0070C0"/>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2000"/>
                                        <p:tgtEl>
                                          <p:spTgt spid="9">
                                            <p:txEl>
                                              <p:pRg st="0" end="0"/>
                                            </p:txEl>
                                          </p:spTgt>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2000"/>
                                        <p:tgtEl>
                                          <p:spTgt spid="9">
                                            <p:txEl>
                                              <p:pRg st="1" end="1"/>
                                            </p:txEl>
                                          </p:spTgt>
                                        </p:tgtEl>
                                      </p:cBhvr>
                                    </p:animEffect>
                                  </p:childTnLst>
                                </p:cTn>
                              </p:par>
                            </p:childTnLst>
                          </p:cTn>
                        </p:par>
                        <p:par>
                          <p:cTn id="16" fill="hold" nodeType="afterGroup">
                            <p:stCondLst>
                              <p:cond delay="4500"/>
                            </p:stCondLst>
                            <p:childTnLst>
                              <p:par>
                                <p:cTn id="17" presetID="10" presetClass="entr" presetSubtype="0" fill="hold"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2000"/>
                                        <p:tgtEl>
                                          <p:spTgt spid="9">
                                            <p:txEl>
                                              <p:pRg st="2" end="2"/>
                                            </p:txEl>
                                          </p:spTgt>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1000" fill="hold"/>
                                        <p:tgtEl>
                                          <p:spTgt spid="6"/>
                                        </p:tgtEl>
                                        <p:attrNameLst>
                                          <p:attrName>ppt_x</p:attrName>
                                        </p:attrNameLst>
                                      </p:cBhvr>
                                      <p:tavLst>
                                        <p:tav tm="0">
                                          <p:val>
                                            <p:strVal val="#ppt_x-.2"/>
                                          </p:val>
                                        </p:tav>
                                        <p:tav tm="100000">
                                          <p:val>
                                            <p:strVal val="#ppt_x"/>
                                          </p:val>
                                        </p:tav>
                                      </p:tavLst>
                                    </p:anim>
                                    <p:anim calcmode="lin" valueType="num">
                                      <p:cBhvr>
                                        <p:cTn id="23"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4" dur="1000"/>
                                        <p:tgtEl>
                                          <p:spTgt spid="6"/>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ppt_x</p:attrName>
                                        </p:attrNameLst>
                                      </p:cBhvr>
                                      <p:tavLst>
                                        <p:tav tm="0">
                                          <p:val>
                                            <p:strVal val="#ppt_x-.2"/>
                                          </p:val>
                                        </p:tav>
                                        <p:tav tm="100000">
                                          <p:val>
                                            <p:strVal val="#ppt_x"/>
                                          </p:val>
                                        </p:tav>
                                      </p:tavLst>
                                    </p:anim>
                                    <p:anim calcmode="lin" valueType="num">
                                      <p:cBhvr>
                                        <p:cTn id="2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9" dur="1000"/>
                                        <p:tgtEl>
                                          <p:spTgt spid="7"/>
                                        </p:tgtEl>
                                      </p:cBhvr>
                                    </p:animEffect>
                                  </p:childTnLst>
                                </p:cTn>
                              </p:par>
                              <p:par>
                                <p:cTn id="30" presetID="29"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1000" fill="hold"/>
                                        <p:tgtEl>
                                          <p:spTgt spid="8"/>
                                        </p:tgtEl>
                                        <p:attrNameLst>
                                          <p:attrName>ppt_x</p:attrName>
                                        </p:attrNameLst>
                                      </p:cBhvr>
                                      <p:tavLst>
                                        <p:tav tm="0">
                                          <p:val>
                                            <p:strVal val="#ppt_x-.2"/>
                                          </p:val>
                                        </p:tav>
                                        <p:tav tm="100000">
                                          <p:val>
                                            <p:strVal val="#ppt_x"/>
                                          </p:val>
                                        </p:tav>
                                      </p:tavLst>
                                    </p:anim>
                                    <p:anim calcmode="lin" valueType="num">
                                      <p:cBhvr>
                                        <p:cTn id="33"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3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685800"/>
            <a:ext cx="8229600" cy="609600"/>
          </a:xfrm>
        </p:spPr>
        <p:txBody>
          <a:bodyPr/>
          <a:lstStyle/>
          <a:p>
            <a:pPr algn="ctr" eaLnBrk="1" hangingPunct="1"/>
            <a:r>
              <a:rPr lang="en-US" sz="2400" b="1" smtClean="0">
                <a:solidFill>
                  <a:srgbClr val="C00000"/>
                </a:solidFill>
                <a:latin typeface="Arial" charset="0"/>
                <a:cs typeface="Arial" charset="0"/>
              </a:rPr>
              <a:t>organic farming</a:t>
            </a:r>
            <a:endParaRPr lang="en-US" sz="2400" smtClean="0">
              <a:solidFill>
                <a:srgbClr val="C00000"/>
              </a:solidFill>
              <a:latin typeface="Arial" charset="0"/>
              <a:cs typeface="Arial" charset="0"/>
            </a:endParaRPr>
          </a:p>
        </p:txBody>
      </p:sp>
      <p:pic>
        <p:nvPicPr>
          <p:cNvPr id="184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48400"/>
            <a:ext cx="738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2" descr="C:\Documents and Settings\NAIP\Desktop\TNAU color Embl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6248400"/>
            <a:ext cx="76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3048000" y="6248400"/>
            <a:ext cx="1039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previousslide"/>
              </a:rPr>
              <a:t>Previous</a:t>
            </a:r>
            <a:endParaRPr lang="en-US" b="1">
              <a:latin typeface="Georgia" pitchFamily="18" charset="0"/>
            </a:endParaRPr>
          </a:p>
        </p:txBody>
      </p:sp>
      <p:sp>
        <p:nvSpPr>
          <p:cNvPr id="7" name="Rectangle 6"/>
          <p:cNvSpPr>
            <a:spLocks noChangeArrowheads="1"/>
          </p:cNvSpPr>
          <p:nvPr/>
        </p:nvSpPr>
        <p:spPr bwMode="auto">
          <a:xfrm>
            <a:off x="4495800" y="6248400"/>
            <a:ext cx="703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nextslide"/>
              </a:rPr>
              <a:t>Next</a:t>
            </a:r>
            <a:r>
              <a:rPr lang="en-US" b="1">
                <a:latin typeface="Times New Roman" pitchFamily="18" charset="0"/>
                <a:cs typeface="Times New Roman" pitchFamily="18" charset="0"/>
              </a:rPr>
              <a:t> </a:t>
            </a:r>
            <a:endParaRPr lang="en-US" b="1">
              <a:latin typeface="Georgia" pitchFamily="18" charset="0"/>
            </a:endParaRPr>
          </a:p>
        </p:txBody>
      </p:sp>
      <p:sp>
        <p:nvSpPr>
          <p:cNvPr id="8" name="Rectangle 7"/>
          <p:cNvSpPr>
            <a:spLocks noChangeArrowheads="1"/>
          </p:cNvSpPr>
          <p:nvPr/>
        </p:nvSpPr>
        <p:spPr bwMode="auto">
          <a:xfrm>
            <a:off x="5638800" y="62484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latin typeface="Times New Roman" pitchFamily="18" charset="0"/>
                <a:cs typeface="Times New Roman" pitchFamily="18" charset="0"/>
                <a:hlinkClick r:id="rId4" action="ppaction://hlinksldjump"/>
              </a:rPr>
              <a:t>End</a:t>
            </a:r>
            <a:r>
              <a:rPr lang="en-US" b="1">
                <a:latin typeface="Times New Roman" pitchFamily="18" charset="0"/>
                <a:cs typeface="Times New Roman" pitchFamily="18" charset="0"/>
              </a:rPr>
              <a:t> </a:t>
            </a:r>
            <a:endParaRPr lang="en-US" b="1">
              <a:latin typeface="Georgia" pitchFamily="18" charset="0"/>
            </a:endParaRPr>
          </a:p>
        </p:txBody>
      </p:sp>
      <p:sp>
        <p:nvSpPr>
          <p:cNvPr id="9" name="Rectangle 8"/>
          <p:cNvSpPr/>
          <p:nvPr/>
        </p:nvSpPr>
        <p:spPr>
          <a:xfrm>
            <a:off x="0" y="1066800"/>
            <a:ext cx="3030538" cy="646113"/>
          </a:xfrm>
          <a:prstGeom prst="rect">
            <a:avLst/>
          </a:prstGeom>
        </p:spPr>
        <p:txBody>
          <a:bodyPr wrap="none">
            <a:spAutoFit/>
          </a:bodyPr>
          <a:lstStyle/>
          <a:p>
            <a:pPr marL="365760" indent="-256032" algn="just" fontAlgn="auto">
              <a:lnSpc>
                <a:spcPct val="150000"/>
              </a:lnSpc>
              <a:spcAft>
                <a:spcPts val="0"/>
              </a:spcAft>
              <a:buClr>
                <a:schemeClr val="accent3"/>
              </a:buClr>
              <a:buFont typeface="Georgia"/>
              <a:buNone/>
              <a:defRPr/>
            </a:pPr>
            <a:r>
              <a:rPr lang="en-US" sz="2400" dirty="0">
                <a:solidFill>
                  <a:srgbClr val="0070C0"/>
                </a:solidFill>
                <a:latin typeface="Arial" pitchFamily="34" charset="0"/>
                <a:cs typeface="Arial" pitchFamily="34" charset="0"/>
              </a:rPr>
              <a:t>4. </a:t>
            </a:r>
            <a:r>
              <a:rPr lang="en-US" sz="2400" b="1" dirty="0">
                <a:solidFill>
                  <a:srgbClr val="0070C0"/>
                </a:solidFill>
                <a:latin typeface="Arial" pitchFamily="34" charset="0"/>
                <a:cs typeface="Arial" pitchFamily="34" charset="0"/>
              </a:rPr>
              <a:t>Principle of care</a:t>
            </a:r>
          </a:p>
        </p:txBody>
      </p:sp>
      <p:sp>
        <p:nvSpPr>
          <p:cNvPr id="10" name="Rectangle 9"/>
          <p:cNvSpPr/>
          <p:nvPr/>
        </p:nvSpPr>
        <p:spPr>
          <a:xfrm>
            <a:off x="609600" y="1828800"/>
            <a:ext cx="7924800" cy="3786188"/>
          </a:xfrm>
          <a:prstGeom prst="rect">
            <a:avLst/>
          </a:prstGeom>
        </p:spPr>
        <p:txBody>
          <a:bodyPr>
            <a:spAutoFit/>
          </a:bodyPr>
          <a:lstStyle/>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Organic Agriculture should be managed in a precautionary and responsible manner to protect the health and well-being of current and future generations and the environment.</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Organic agriculture is a living and dynamic system that responds to internal and external demands and conditions.</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This principle states that precaution and responsibility are the key concerns in management, development and technology choices in organic agriculture.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2000"/>
                                        <p:tgtEl>
                                          <p:spTgt spid="10">
                                            <p:txEl>
                                              <p:pRg st="0" end="0"/>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2000"/>
                                        <p:tgtEl>
                                          <p:spTgt spid="10">
                                            <p:txEl>
                                              <p:pRg st="1" end="1"/>
                                            </p:txEl>
                                          </p:spTgt>
                                        </p:tgtEl>
                                      </p:cBhvr>
                                    </p:animEffect>
                                  </p:childTnLst>
                                </p:cTn>
                              </p:par>
                            </p:childTnLst>
                          </p:cTn>
                        </p:par>
                        <p:par>
                          <p:cTn id="16" fill="hold" nodeType="afterGroup">
                            <p:stCondLst>
                              <p:cond delay="6000"/>
                            </p:stCondLst>
                            <p:childTnLst>
                              <p:par>
                                <p:cTn id="17" presetID="10" presetClass="entr" presetSubtype="0" fill="hold" nodeType="after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Effect transition="in" filter="fade">
                                      <p:cBhvr>
                                        <p:cTn id="19" dur="2000"/>
                                        <p:tgtEl>
                                          <p:spTgt spid="10">
                                            <p:txEl>
                                              <p:pRg st="2" end="2"/>
                                            </p:txEl>
                                          </p:spTgt>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1000" fill="hold"/>
                                        <p:tgtEl>
                                          <p:spTgt spid="6"/>
                                        </p:tgtEl>
                                        <p:attrNameLst>
                                          <p:attrName>ppt_x</p:attrName>
                                        </p:attrNameLst>
                                      </p:cBhvr>
                                      <p:tavLst>
                                        <p:tav tm="0">
                                          <p:val>
                                            <p:strVal val="#ppt_x-.2"/>
                                          </p:val>
                                        </p:tav>
                                        <p:tav tm="100000">
                                          <p:val>
                                            <p:strVal val="#ppt_x"/>
                                          </p:val>
                                        </p:tav>
                                      </p:tavLst>
                                    </p:anim>
                                    <p:anim calcmode="lin" valueType="num">
                                      <p:cBhvr>
                                        <p:cTn id="23"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4" dur="1000"/>
                                        <p:tgtEl>
                                          <p:spTgt spid="6"/>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ppt_x</p:attrName>
                                        </p:attrNameLst>
                                      </p:cBhvr>
                                      <p:tavLst>
                                        <p:tav tm="0">
                                          <p:val>
                                            <p:strVal val="#ppt_x-.2"/>
                                          </p:val>
                                        </p:tav>
                                        <p:tav tm="100000">
                                          <p:val>
                                            <p:strVal val="#ppt_x"/>
                                          </p:val>
                                        </p:tav>
                                      </p:tavLst>
                                    </p:anim>
                                    <p:anim calcmode="lin" valueType="num">
                                      <p:cBhvr>
                                        <p:cTn id="2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9" dur="1000"/>
                                        <p:tgtEl>
                                          <p:spTgt spid="7"/>
                                        </p:tgtEl>
                                      </p:cBhvr>
                                    </p:animEffect>
                                  </p:childTnLst>
                                </p:cTn>
                              </p:par>
                              <p:par>
                                <p:cTn id="30" presetID="29"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1000" fill="hold"/>
                                        <p:tgtEl>
                                          <p:spTgt spid="8"/>
                                        </p:tgtEl>
                                        <p:attrNameLst>
                                          <p:attrName>ppt_x</p:attrName>
                                        </p:attrNameLst>
                                      </p:cBhvr>
                                      <p:tavLst>
                                        <p:tav tm="0">
                                          <p:val>
                                            <p:strVal val="#ppt_x-.2"/>
                                          </p:val>
                                        </p:tav>
                                        <p:tav tm="100000">
                                          <p:val>
                                            <p:strVal val="#ppt_x"/>
                                          </p:val>
                                        </p:tav>
                                      </p:tavLst>
                                    </p:anim>
                                    <p:anim calcmode="lin" valueType="num">
                                      <p:cBhvr>
                                        <p:cTn id="33"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3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381000"/>
            <a:ext cx="8229600" cy="381000"/>
          </a:xfrm>
        </p:spPr>
        <p:txBody>
          <a:bodyPr/>
          <a:lstStyle/>
          <a:p>
            <a:pPr algn="ctr" eaLnBrk="1" hangingPunct="1"/>
            <a:r>
              <a:rPr lang="en-US" sz="2400" b="1" smtClean="0">
                <a:solidFill>
                  <a:srgbClr val="C00000"/>
                </a:solidFill>
                <a:latin typeface="Arial" charset="0"/>
                <a:cs typeface="Arial" charset="0"/>
              </a:rPr>
              <a:t>organic farming</a:t>
            </a:r>
            <a:endParaRPr lang="en-US" sz="2400" smtClean="0">
              <a:solidFill>
                <a:srgbClr val="C00000"/>
              </a:solidFill>
              <a:latin typeface="Arial" charset="0"/>
              <a:cs typeface="Arial" charset="0"/>
            </a:endParaRPr>
          </a:p>
        </p:txBody>
      </p:sp>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48400"/>
            <a:ext cx="738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2" descr="C:\Documents and Settings\NAIP\Desktop\TNAU color Embl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6248400"/>
            <a:ext cx="76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40386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latin typeface="Times New Roman" pitchFamily="18" charset="0"/>
                <a:cs typeface="Times New Roman" pitchFamily="18" charset="0"/>
                <a:hlinkClick r:id="" action="ppaction://hlinkshowjump?jump=lastslide"/>
              </a:rPr>
              <a:t>End</a:t>
            </a:r>
            <a:r>
              <a:rPr lang="en-US" b="1">
                <a:latin typeface="Times New Roman" pitchFamily="18" charset="0"/>
                <a:cs typeface="Times New Roman" pitchFamily="18" charset="0"/>
              </a:rPr>
              <a:t> </a:t>
            </a:r>
            <a:endParaRPr lang="en-US" b="1">
              <a:latin typeface="Georgia" pitchFamily="18" charset="0"/>
            </a:endParaRPr>
          </a:p>
        </p:txBody>
      </p:sp>
      <p:sp>
        <p:nvSpPr>
          <p:cNvPr id="9" name="Rectangle 8"/>
          <p:cNvSpPr/>
          <p:nvPr/>
        </p:nvSpPr>
        <p:spPr>
          <a:xfrm>
            <a:off x="0" y="1066800"/>
            <a:ext cx="9144000" cy="5794375"/>
          </a:xfrm>
          <a:prstGeom prst="rect">
            <a:avLst/>
          </a:prstGeom>
        </p:spPr>
        <p:txBody>
          <a:bodyPr>
            <a:spAutoFit/>
          </a:bodyPr>
          <a:lstStyle/>
          <a:p>
            <a:pPr marL="365760" indent="-256032" algn="just" fontAlgn="auto">
              <a:lnSpc>
                <a:spcPct val="150000"/>
              </a:lnSpc>
              <a:spcAft>
                <a:spcPts val="0"/>
              </a:spcAft>
              <a:buClr>
                <a:schemeClr val="accent3"/>
              </a:buClr>
              <a:buFont typeface="Georgia"/>
              <a:buNone/>
              <a:defRPr/>
            </a:pPr>
            <a:r>
              <a:rPr lang="en-US" sz="1900" dirty="0">
                <a:latin typeface="Arial" pitchFamily="34" charset="0"/>
                <a:cs typeface="Arial" pitchFamily="34" charset="0"/>
              </a:rPr>
              <a:t>Organic farming approach involves following five principles:</a:t>
            </a:r>
          </a:p>
          <a:p>
            <a:pPr marL="633413" indent="-460375" algn="just" fontAlgn="auto">
              <a:lnSpc>
                <a:spcPct val="150000"/>
              </a:lnSpc>
              <a:spcAft>
                <a:spcPts val="0"/>
              </a:spcAft>
              <a:buClr>
                <a:schemeClr val="accent3"/>
              </a:buClr>
              <a:buFont typeface="Georgia"/>
              <a:buNone/>
              <a:defRPr/>
            </a:pPr>
            <a:r>
              <a:rPr lang="en-US" sz="1900" dirty="0">
                <a:latin typeface="Arial" pitchFamily="34" charset="0"/>
                <a:cs typeface="Arial" pitchFamily="34" charset="0"/>
              </a:rPr>
              <a:t> 1. Conversion of land from conventional management to organic management</a:t>
            </a:r>
          </a:p>
          <a:p>
            <a:pPr marL="633413" indent="-460375" algn="just" fontAlgn="auto">
              <a:lnSpc>
                <a:spcPct val="150000"/>
              </a:lnSpc>
              <a:spcAft>
                <a:spcPts val="0"/>
              </a:spcAft>
              <a:buClr>
                <a:schemeClr val="accent3"/>
              </a:buClr>
              <a:buFont typeface="Georgia"/>
              <a:buNone/>
              <a:defRPr/>
            </a:pPr>
            <a:r>
              <a:rPr lang="en-US" sz="1900" dirty="0">
                <a:latin typeface="Arial" pitchFamily="34" charset="0"/>
                <a:cs typeface="Arial" pitchFamily="34" charset="0"/>
              </a:rPr>
              <a:t> 2. Management of the entire surrounding system to ensure biodiversity and sustainability of the system</a:t>
            </a:r>
          </a:p>
          <a:p>
            <a:pPr marL="633413" indent="-460375" algn="just" fontAlgn="auto">
              <a:lnSpc>
                <a:spcPct val="150000"/>
              </a:lnSpc>
              <a:spcAft>
                <a:spcPts val="0"/>
              </a:spcAft>
              <a:buClr>
                <a:schemeClr val="accent3"/>
              </a:buClr>
              <a:buFont typeface="Georgia"/>
              <a:buNone/>
              <a:defRPr/>
            </a:pPr>
            <a:r>
              <a:rPr lang="en-US" sz="1900" dirty="0">
                <a:latin typeface="Arial" pitchFamily="34" charset="0"/>
                <a:cs typeface="Arial" pitchFamily="34" charset="0"/>
              </a:rPr>
              <a:t> 3. Crop production with the use of alternative sources of nutrients such as crop rotation, residue management, organic manures and biological inputs.</a:t>
            </a:r>
          </a:p>
          <a:p>
            <a:pPr marL="633413" indent="-460375" algn="just" fontAlgn="auto">
              <a:lnSpc>
                <a:spcPct val="150000"/>
              </a:lnSpc>
              <a:spcAft>
                <a:spcPts val="0"/>
              </a:spcAft>
              <a:buClr>
                <a:schemeClr val="accent3"/>
              </a:buClr>
              <a:buFont typeface="Georgia"/>
              <a:buNone/>
              <a:defRPr/>
            </a:pPr>
            <a:r>
              <a:rPr lang="en-US" sz="1900" dirty="0">
                <a:latin typeface="Arial" pitchFamily="34" charset="0"/>
                <a:cs typeface="Arial" pitchFamily="34" charset="0"/>
              </a:rPr>
              <a:t>4. Management of weeds and pests by better management practices, physical and cultural means and by biological control system</a:t>
            </a:r>
          </a:p>
          <a:p>
            <a:pPr marL="633413" indent="-460375" algn="just" fontAlgn="auto">
              <a:lnSpc>
                <a:spcPct val="150000"/>
              </a:lnSpc>
              <a:spcAft>
                <a:spcPts val="0"/>
              </a:spcAft>
              <a:buClr>
                <a:schemeClr val="accent3"/>
              </a:buClr>
              <a:buFont typeface="Georgia"/>
              <a:buNone/>
              <a:defRPr/>
            </a:pPr>
            <a:r>
              <a:rPr lang="en-US" sz="1900" dirty="0">
                <a:latin typeface="Arial" pitchFamily="34" charset="0"/>
                <a:cs typeface="Arial" pitchFamily="34" charset="0"/>
              </a:rPr>
              <a:t>5. Maintenance of live stock in tandem with organic concept and make them an integral part of the entire system</a:t>
            </a:r>
          </a:p>
          <a:p>
            <a:pPr algn="just">
              <a:lnSpc>
                <a:spcPct val="150000"/>
              </a:lnSpc>
              <a:defRPr/>
            </a:pPr>
            <a:endParaRPr lang="en-US" sz="1900" dirty="0">
              <a:latin typeface="Arial" pitchFamily="34" charset="0"/>
              <a:cs typeface="Arial" pitchFamily="34" charset="0"/>
            </a:endParaRPr>
          </a:p>
          <a:p>
            <a:pPr marL="365760" indent="-256032" algn="just" fontAlgn="auto">
              <a:lnSpc>
                <a:spcPct val="150000"/>
              </a:lnSpc>
              <a:spcAft>
                <a:spcPts val="0"/>
              </a:spcAft>
              <a:buClr>
                <a:schemeClr val="accent3"/>
              </a:buClr>
              <a:buFont typeface="Georgia"/>
              <a:buNone/>
              <a:defRPr/>
            </a:pPr>
            <a:endParaRPr lang="en-US" sz="1900" dirty="0">
              <a:latin typeface="Arial" pitchFamily="34" charset="0"/>
              <a:cs typeface="Arial" pitchFamily="34" charset="0"/>
            </a:endParaRPr>
          </a:p>
          <a:p>
            <a:pPr marL="365760" indent="-256032" algn="just" fontAlgn="auto">
              <a:lnSpc>
                <a:spcPct val="150000"/>
              </a:lnSpc>
              <a:spcAft>
                <a:spcPts val="0"/>
              </a:spcAft>
              <a:buClr>
                <a:schemeClr val="accent3"/>
              </a:buClr>
              <a:buFont typeface="Georgia"/>
              <a:buChar char="•"/>
              <a:defRPr/>
            </a:pPr>
            <a:endParaRPr lang="en-US" sz="1900" dirty="0">
              <a:latin typeface="Arial" pitchFamily="34" charset="0"/>
              <a:cs typeface="Arial" pitchFamily="34" charset="0"/>
            </a:endParaRPr>
          </a:p>
        </p:txBody>
      </p:sp>
      <p:sp>
        <p:nvSpPr>
          <p:cNvPr id="10" name="Rectangle 9"/>
          <p:cNvSpPr>
            <a:spLocks noChangeArrowheads="1"/>
          </p:cNvSpPr>
          <p:nvPr/>
        </p:nvSpPr>
        <p:spPr bwMode="auto">
          <a:xfrm>
            <a:off x="0" y="685800"/>
            <a:ext cx="44704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200" b="1">
                <a:solidFill>
                  <a:srgbClr val="0070C0"/>
                </a:solidFill>
                <a:cs typeface="Arial" charset="0"/>
              </a:rPr>
              <a:t>Basic Steps of Organic Farming</a:t>
            </a:r>
            <a:endParaRPr lang="en-US" sz="2200">
              <a:solidFill>
                <a:srgbClr val="0070C0"/>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dissolve">
                                      <p:cBhvr>
                                        <p:cTn id="11" dur="500"/>
                                        <p:tgtEl>
                                          <p:spTgt spid="9">
                                            <p:txEl>
                                              <p:pRg st="0" end="0"/>
                                            </p:txEl>
                                          </p:spTgt>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2000"/>
                                        <p:tgtEl>
                                          <p:spTgt spid="9">
                                            <p:txEl>
                                              <p:pRg st="1" end="1"/>
                                            </p:txEl>
                                          </p:spTgt>
                                        </p:tgtEl>
                                      </p:cBhvr>
                                    </p:animEffect>
                                  </p:childTnLst>
                                </p:cTn>
                              </p:par>
                            </p:childTnLst>
                          </p:cTn>
                        </p:par>
                        <p:par>
                          <p:cTn id="16" fill="hold" nodeType="afterGroup">
                            <p:stCondLst>
                              <p:cond delay="3000"/>
                            </p:stCondLst>
                            <p:childTnLst>
                              <p:par>
                                <p:cTn id="17" presetID="10" presetClass="entr" presetSubtype="0" fill="hold"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2000"/>
                                        <p:tgtEl>
                                          <p:spTgt spid="9">
                                            <p:txEl>
                                              <p:pRg st="2" end="2"/>
                                            </p:txEl>
                                          </p:spTgt>
                                        </p:tgtEl>
                                      </p:cBhvr>
                                    </p:animEffect>
                                  </p:childTnLst>
                                </p:cTn>
                              </p:par>
                            </p:childTnLst>
                          </p:cTn>
                        </p:par>
                        <p:par>
                          <p:cTn id="20" fill="hold" nodeType="afterGroup">
                            <p:stCondLst>
                              <p:cond delay="5000"/>
                            </p:stCondLst>
                            <p:childTnLst>
                              <p:par>
                                <p:cTn id="21" presetID="10" presetClass="entr" presetSubtype="0" fill="hold" nodeType="after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animEffect transition="in" filter="fade">
                                      <p:cBhvr>
                                        <p:cTn id="23" dur="2000"/>
                                        <p:tgtEl>
                                          <p:spTgt spid="9">
                                            <p:txEl>
                                              <p:pRg st="3" end="3"/>
                                            </p:txEl>
                                          </p:spTgt>
                                        </p:tgtEl>
                                      </p:cBhvr>
                                    </p:animEffect>
                                  </p:childTnLst>
                                </p:cTn>
                              </p:par>
                            </p:childTnLst>
                          </p:cTn>
                        </p:par>
                        <p:par>
                          <p:cTn id="24" fill="hold" nodeType="afterGroup">
                            <p:stCondLst>
                              <p:cond delay="7000"/>
                            </p:stCondLst>
                            <p:childTnLst>
                              <p:par>
                                <p:cTn id="25" presetID="10" presetClass="entr" presetSubtype="0" fill="hold" nodeType="after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2000"/>
                                        <p:tgtEl>
                                          <p:spTgt spid="9">
                                            <p:txEl>
                                              <p:pRg st="4" end="4"/>
                                            </p:txEl>
                                          </p:spTgt>
                                        </p:tgtEl>
                                      </p:cBhvr>
                                    </p:animEffect>
                                  </p:childTnLst>
                                </p:cTn>
                              </p:par>
                            </p:childTnLst>
                          </p:cTn>
                        </p:par>
                        <p:par>
                          <p:cTn id="28" fill="hold" nodeType="afterGroup">
                            <p:stCondLst>
                              <p:cond delay="9000"/>
                            </p:stCondLst>
                            <p:childTnLst>
                              <p:par>
                                <p:cTn id="29" presetID="10" presetClass="entr" presetSubtype="0" fill="hold" nodeType="after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animEffect transition="in" filter="fade">
                                      <p:cBhvr>
                                        <p:cTn id="31" dur="2000"/>
                                        <p:tgtEl>
                                          <p:spTgt spid="9">
                                            <p:txEl>
                                              <p:pRg st="5" end="5"/>
                                            </p:txEl>
                                          </p:spTgt>
                                        </p:tgtEl>
                                      </p:cBhvr>
                                    </p:animEffect>
                                  </p:childTnLst>
                                </p:cTn>
                              </p:par>
                              <p:par>
                                <p:cTn id="32" presetID="29"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1000" fill="hold"/>
                                        <p:tgtEl>
                                          <p:spTgt spid="8"/>
                                        </p:tgtEl>
                                        <p:attrNameLst>
                                          <p:attrName>ppt_x</p:attrName>
                                        </p:attrNameLst>
                                      </p:cBhvr>
                                      <p:tavLst>
                                        <p:tav tm="0">
                                          <p:val>
                                            <p:strVal val="#ppt_x-.2"/>
                                          </p:val>
                                        </p:tav>
                                        <p:tav tm="100000">
                                          <p:val>
                                            <p:strVal val="#ppt_x"/>
                                          </p:val>
                                        </p:tav>
                                      </p:tavLst>
                                    </p:anim>
                                    <p:anim calcmode="lin" valueType="num">
                                      <p:cBhvr>
                                        <p:cTn id="35"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3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762000"/>
            <a:ext cx="8229600" cy="609600"/>
          </a:xfrm>
        </p:spPr>
        <p:txBody>
          <a:bodyPr/>
          <a:lstStyle/>
          <a:p>
            <a:pPr algn="ctr" eaLnBrk="1" hangingPunct="1"/>
            <a:r>
              <a:rPr lang="en-US" sz="2400" b="1" smtClean="0">
                <a:solidFill>
                  <a:srgbClr val="C00000"/>
                </a:solidFill>
                <a:latin typeface="Times New Roman" pitchFamily="18" charset="0"/>
                <a:cs typeface="Times New Roman" pitchFamily="18" charset="0"/>
              </a:rPr>
              <a:t>organic farming</a:t>
            </a:r>
            <a:endParaRPr lang="en-US" sz="2400" smtClean="0">
              <a:solidFill>
                <a:srgbClr val="C00000"/>
              </a:solidFill>
              <a:latin typeface="Times New Roman" pitchFamily="18" charset="0"/>
              <a:cs typeface="Times New Roman" pitchFamily="18" charset="0"/>
            </a:endParaRP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48400"/>
            <a:ext cx="738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2" descr="C:\Documents and Settings\NAIP\Desktop\TNAU color Embl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6248400"/>
            <a:ext cx="76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a:spLocks noChangeArrowheads="1"/>
          </p:cNvSpPr>
          <p:nvPr/>
        </p:nvSpPr>
        <p:spPr bwMode="auto">
          <a:xfrm>
            <a:off x="3505200" y="6248400"/>
            <a:ext cx="703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nextslide"/>
              </a:rPr>
              <a:t>Next</a:t>
            </a:r>
            <a:r>
              <a:rPr lang="en-US" b="1">
                <a:latin typeface="Times New Roman" pitchFamily="18" charset="0"/>
                <a:cs typeface="Times New Roman" pitchFamily="18" charset="0"/>
              </a:rPr>
              <a:t> </a:t>
            </a:r>
            <a:endParaRPr lang="en-US" b="1">
              <a:latin typeface="Georgia" pitchFamily="18" charset="0"/>
            </a:endParaRPr>
          </a:p>
        </p:txBody>
      </p:sp>
      <p:sp>
        <p:nvSpPr>
          <p:cNvPr id="10" name="Rectangle 9"/>
          <p:cNvSpPr>
            <a:spLocks noChangeArrowheads="1"/>
          </p:cNvSpPr>
          <p:nvPr/>
        </p:nvSpPr>
        <p:spPr bwMode="auto">
          <a:xfrm>
            <a:off x="5257800" y="62484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latin typeface="Times New Roman" pitchFamily="18" charset="0"/>
                <a:cs typeface="Times New Roman" pitchFamily="18" charset="0"/>
                <a:hlinkClick r:id="rId4" action="ppaction://hlinksldjump"/>
              </a:rPr>
              <a:t>End</a:t>
            </a:r>
            <a:r>
              <a:rPr lang="en-US" b="1">
                <a:latin typeface="Times New Roman" pitchFamily="18" charset="0"/>
                <a:cs typeface="Times New Roman" pitchFamily="18" charset="0"/>
              </a:rPr>
              <a:t> </a:t>
            </a:r>
            <a:endParaRPr lang="en-US" b="1">
              <a:latin typeface="Georgia" pitchFamily="18" charset="0"/>
            </a:endParaRPr>
          </a:p>
        </p:txBody>
      </p:sp>
      <p:sp>
        <p:nvSpPr>
          <p:cNvPr id="8" name="Rectangle 7"/>
          <p:cNvSpPr>
            <a:spLocks noChangeArrowheads="1"/>
          </p:cNvSpPr>
          <p:nvPr/>
        </p:nvSpPr>
        <p:spPr bwMode="auto">
          <a:xfrm>
            <a:off x="1905000" y="6264275"/>
            <a:ext cx="10398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previousslide"/>
              </a:rPr>
              <a:t>Previous</a:t>
            </a:r>
            <a:endParaRPr lang="en-US" b="1">
              <a:latin typeface="Georgia" pitchFamily="18" charset="0"/>
            </a:endParaRPr>
          </a:p>
        </p:txBody>
      </p:sp>
      <p:sp>
        <p:nvSpPr>
          <p:cNvPr id="11" name="Rectangle 10"/>
          <p:cNvSpPr>
            <a:spLocks noChangeArrowheads="1"/>
          </p:cNvSpPr>
          <p:nvPr/>
        </p:nvSpPr>
        <p:spPr bwMode="auto">
          <a:xfrm>
            <a:off x="609600" y="2133600"/>
            <a:ext cx="77724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buFont typeface="Georgia" pitchFamily="18" charset="0"/>
              <a:buNone/>
            </a:pPr>
            <a:r>
              <a:rPr lang="en-US" sz="2000">
                <a:cs typeface="Arial" charset="0"/>
              </a:rPr>
              <a:t>Organic farming is a system which avoids or largely excludes the use of synthetic inputs (such as fertilizers, pesticides, hormones, feed additives etc) and to the maximum extent feasible rely upon crop rotations, crop residues, animal manures, off-farm organic waste, mineral grade rock additives and biological system of nutrient mobilization and plant protection.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nodeType="afterGroup">
                            <p:stCondLst>
                              <p:cond delay="0"/>
                            </p:stCondLst>
                            <p:childTnLst>
                              <p:par>
                                <p:cTn id="8" presetID="10" presetClass="entr" presetSubtype="0" fill="hold" nodeType="after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fade">
                                      <p:cBhvr>
                                        <p:cTn id="10" dur="2000"/>
                                        <p:tgtEl>
                                          <p:spTgt spid="11">
                                            <p:txEl>
                                              <p:pRg st="0" end="0"/>
                                            </p:txEl>
                                          </p:spTgt>
                                        </p:tgtEl>
                                      </p:cBhvr>
                                    </p:animEffect>
                                  </p:childTnLst>
                                </p:cTn>
                              </p:par>
                              <p:par>
                                <p:cTn id="11" presetID="29"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ppt_x</p:attrName>
                                        </p:attrNameLst>
                                      </p:cBhvr>
                                      <p:tavLst>
                                        <p:tav tm="0">
                                          <p:val>
                                            <p:strVal val="#ppt_x-.2"/>
                                          </p:val>
                                        </p:tav>
                                        <p:tav tm="100000">
                                          <p:val>
                                            <p:strVal val="#ppt_x"/>
                                          </p:val>
                                        </p:tav>
                                      </p:tavLst>
                                    </p:anim>
                                    <p:anim calcmode="lin" valueType="num">
                                      <p:cBhvr>
                                        <p:cTn id="14"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5" dur="1000"/>
                                        <p:tgtEl>
                                          <p:spTgt spid="8"/>
                                        </p:tgtEl>
                                      </p:cBhvr>
                                    </p:animEffect>
                                  </p:childTnLst>
                                </p:cTn>
                              </p:par>
                              <p:par>
                                <p:cTn id="16" presetID="29"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1000" fill="hold"/>
                                        <p:tgtEl>
                                          <p:spTgt spid="9"/>
                                        </p:tgtEl>
                                        <p:attrNameLst>
                                          <p:attrName>ppt_x</p:attrName>
                                        </p:attrNameLst>
                                      </p:cBhvr>
                                      <p:tavLst>
                                        <p:tav tm="0">
                                          <p:val>
                                            <p:strVal val="#ppt_x-.2"/>
                                          </p:val>
                                        </p:tav>
                                        <p:tav tm="100000">
                                          <p:val>
                                            <p:strVal val="#ppt_x"/>
                                          </p:val>
                                        </p:tav>
                                      </p:tavLst>
                                    </p:anim>
                                    <p:anim calcmode="lin" valueType="num">
                                      <p:cBhvr>
                                        <p:cTn id="19"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0" dur="1000"/>
                                        <p:tgtEl>
                                          <p:spTgt spid="9"/>
                                        </p:tgtEl>
                                      </p:cBhvr>
                                    </p:animEffect>
                                  </p:childTnLst>
                                </p:cTn>
                              </p:par>
                              <p:par>
                                <p:cTn id="21" presetID="29"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1000" fill="hold"/>
                                        <p:tgtEl>
                                          <p:spTgt spid="10"/>
                                        </p:tgtEl>
                                        <p:attrNameLst>
                                          <p:attrName>ppt_x</p:attrName>
                                        </p:attrNameLst>
                                      </p:cBhvr>
                                      <p:tavLst>
                                        <p:tav tm="0">
                                          <p:val>
                                            <p:strVal val="#ppt_x-.2"/>
                                          </p:val>
                                        </p:tav>
                                        <p:tav tm="100000">
                                          <p:val>
                                            <p:strVal val="#ppt_x"/>
                                          </p:val>
                                        </p:tav>
                                      </p:tavLst>
                                    </p:anim>
                                    <p:anim calcmode="lin" valueType="num">
                                      <p:cBhvr>
                                        <p:cTn id="24"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2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57200"/>
          </a:xfrm>
        </p:spPr>
        <p:txBody>
          <a:bodyPr/>
          <a:lstStyle/>
          <a:p>
            <a:pPr algn="ctr" eaLnBrk="1" hangingPunct="1"/>
            <a:r>
              <a:rPr lang="en-US" sz="2400" b="1" smtClean="0">
                <a:solidFill>
                  <a:srgbClr val="C00000"/>
                </a:solidFill>
                <a:latin typeface="Times New Roman" pitchFamily="18" charset="0"/>
                <a:cs typeface="Times New Roman" pitchFamily="18" charset="0"/>
              </a:rPr>
              <a:t>Organic farming</a:t>
            </a:r>
            <a:endParaRPr lang="en-US" sz="2400" smtClean="0">
              <a:solidFill>
                <a:srgbClr val="C00000"/>
              </a:solidFill>
              <a:latin typeface="Times New Roman" pitchFamily="18" charset="0"/>
              <a:cs typeface="Times New Roman" pitchFamily="18" charset="0"/>
            </a:endParaRPr>
          </a:p>
        </p:txBody>
      </p:sp>
      <p:pic>
        <p:nvPicPr>
          <p:cNvPr id="5" name="Picture 4" descr="http://agritech.tnau.ac.in/org_farm/INTRODUCTION.jpg"/>
          <p:cNvPicPr>
            <a:picLocks noChangeAspect="1" noChangeArrowheads="1"/>
          </p:cNvPicPr>
          <p:nvPr/>
        </p:nvPicPr>
        <p:blipFill>
          <a:blip r:embed="rId2">
            <a:lum bright="-10000" contrast="10000"/>
          </a:blip>
          <a:srcRect/>
          <a:stretch>
            <a:fillRect/>
          </a:stretch>
        </p:blipFill>
        <p:spPr bwMode="auto">
          <a:xfrm>
            <a:off x="990600" y="990600"/>
            <a:ext cx="7010400" cy="53340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717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48400"/>
            <a:ext cx="738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2" descr="C:\Documents and Settings\NAIP\Desktop\TNAU color Emble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0" y="6248400"/>
            <a:ext cx="76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4097338" y="6488113"/>
            <a:ext cx="7032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nextslide"/>
              </a:rPr>
              <a:t>Next</a:t>
            </a:r>
            <a:r>
              <a:rPr lang="en-US" b="1">
                <a:latin typeface="Times New Roman" pitchFamily="18" charset="0"/>
                <a:cs typeface="Times New Roman" pitchFamily="18" charset="0"/>
              </a:rPr>
              <a:t> </a:t>
            </a:r>
            <a:endParaRPr lang="en-US" b="1">
              <a:latin typeface="Georgia" pitchFamily="18" charset="0"/>
            </a:endParaRPr>
          </a:p>
        </p:txBody>
      </p:sp>
      <p:sp>
        <p:nvSpPr>
          <p:cNvPr id="9" name="Rectangle 8"/>
          <p:cNvSpPr>
            <a:spLocks noChangeArrowheads="1"/>
          </p:cNvSpPr>
          <p:nvPr/>
        </p:nvSpPr>
        <p:spPr bwMode="auto">
          <a:xfrm>
            <a:off x="57150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latin typeface="Times New Roman" pitchFamily="18" charset="0"/>
                <a:cs typeface="Times New Roman" pitchFamily="18" charset="0"/>
                <a:hlinkClick r:id="rId5" action="ppaction://hlinksldjump"/>
              </a:rPr>
              <a:t>End</a:t>
            </a:r>
            <a:r>
              <a:rPr lang="en-US" b="1">
                <a:latin typeface="Times New Roman" pitchFamily="18" charset="0"/>
                <a:cs typeface="Times New Roman" pitchFamily="18" charset="0"/>
              </a:rPr>
              <a:t> </a:t>
            </a:r>
            <a:endParaRPr lang="en-US" b="1">
              <a:latin typeface="Georgia" pitchFamily="18" charset="0"/>
            </a:endParaRPr>
          </a:p>
        </p:txBody>
      </p:sp>
      <p:sp>
        <p:nvSpPr>
          <p:cNvPr id="10" name="Rectangle 9"/>
          <p:cNvSpPr>
            <a:spLocks noChangeArrowheads="1"/>
          </p:cNvSpPr>
          <p:nvPr/>
        </p:nvSpPr>
        <p:spPr bwMode="auto">
          <a:xfrm>
            <a:off x="2312988" y="6488113"/>
            <a:ext cx="1039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previousslide"/>
              </a:rPr>
              <a:t>Previous</a:t>
            </a:r>
            <a:endParaRPr lang="en-US" b="1">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par>
                                <p:cTn id="11" presetID="29"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ppt_x</p:attrName>
                                        </p:attrNameLst>
                                      </p:cBhvr>
                                      <p:tavLst>
                                        <p:tav tm="0">
                                          <p:val>
                                            <p:strVal val="#ppt_x-.2"/>
                                          </p:val>
                                        </p:tav>
                                        <p:tav tm="100000">
                                          <p:val>
                                            <p:strVal val="#ppt_x"/>
                                          </p:val>
                                        </p:tav>
                                      </p:tavLst>
                                    </p:anim>
                                    <p:anim calcmode="lin" valueType="num">
                                      <p:cBhvr>
                                        <p:cTn id="14"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0"/>
                                        </p:tgtEl>
                                      </p:cBhvr>
                                    </p:animEffect>
                                  </p:childTnLst>
                                </p:cTn>
                              </p:par>
                              <p:par>
                                <p:cTn id="16" presetID="29"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ppt_x</p:attrName>
                                        </p:attrNameLst>
                                      </p:cBhvr>
                                      <p:tavLst>
                                        <p:tav tm="0">
                                          <p:val>
                                            <p:strVal val="#ppt_x-.2"/>
                                          </p:val>
                                        </p:tav>
                                        <p:tav tm="100000">
                                          <p:val>
                                            <p:strVal val="#ppt_x"/>
                                          </p:val>
                                        </p:tav>
                                      </p:tavLst>
                                    </p:anim>
                                    <p:anim calcmode="lin" valueType="num">
                                      <p:cBhvr>
                                        <p:cTn id="19"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0" dur="1000"/>
                                        <p:tgtEl>
                                          <p:spTgt spid="8"/>
                                        </p:tgtEl>
                                      </p:cBhvr>
                                    </p:animEffect>
                                  </p:childTnLst>
                                </p:cTn>
                              </p:par>
                              <p:par>
                                <p:cTn id="21" presetID="29"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ppt_x</p:attrName>
                                        </p:attrNameLst>
                                      </p:cBhvr>
                                      <p:tavLst>
                                        <p:tav tm="0">
                                          <p:val>
                                            <p:strVal val="#ppt_x-.2"/>
                                          </p:val>
                                        </p:tav>
                                        <p:tav tm="100000">
                                          <p:val>
                                            <p:strVal val="#ppt_x"/>
                                          </p:val>
                                        </p:tav>
                                      </p:tavLst>
                                    </p:anim>
                                    <p:anim calcmode="lin" valueType="num">
                                      <p:cBhvr>
                                        <p:cTn id="24"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pPr algn="ctr" eaLnBrk="1" hangingPunct="1"/>
            <a:r>
              <a:rPr lang="en-US" sz="2400" b="1" smtClean="0">
                <a:solidFill>
                  <a:srgbClr val="C00000"/>
                </a:solidFill>
                <a:latin typeface="Times New Roman" pitchFamily="18" charset="0"/>
                <a:cs typeface="Times New Roman" pitchFamily="18" charset="0"/>
              </a:rPr>
              <a:t>Organic farming</a:t>
            </a:r>
            <a:endParaRPr lang="en-US" sz="2400" smtClean="0">
              <a:solidFill>
                <a:srgbClr val="C00000"/>
              </a:solidFill>
              <a:latin typeface="Times New Roman" pitchFamily="18" charset="0"/>
              <a:cs typeface="Times New Roman" pitchFamily="18" charset="0"/>
            </a:endParaRPr>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48400"/>
            <a:ext cx="738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2" descr="C:\Documents and Settings\NAIP\Desktop\TNAU color Embl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6248400"/>
            <a:ext cx="76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2895600" y="6264275"/>
            <a:ext cx="10398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previousslide"/>
              </a:rPr>
              <a:t>Previous</a:t>
            </a:r>
            <a:endParaRPr lang="en-US" b="1">
              <a:latin typeface="Georgia" pitchFamily="18" charset="0"/>
            </a:endParaRPr>
          </a:p>
        </p:txBody>
      </p:sp>
      <p:sp>
        <p:nvSpPr>
          <p:cNvPr id="7" name="Rectangle 6"/>
          <p:cNvSpPr>
            <a:spLocks noChangeArrowheads="1"/>
          </p:cNvSpPr>
          <p:nvPr/>
        </p:nvSpPr>
        <p:spPr bwMode="auto">
          <a:xfrm>
            <a:off x="4343400" y="6264275"/>
            <a:ext cx="703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nextslide"/>
              </a:rPr>
              <a:t>Next</a:t>
            </a:r>
            <a:r>
              <a:rPr lang="en-US" b="1">
                <a:latin typeface="Times New Roman" pitchFamily="18" charset="0"/>
                <a:cs typeface="Times New Roman" pitchFamily="18" charset="0"/>
              </a:rPr>
              <a:t> </a:t>
            </a:r>
            <a:endParaRPr lang="en-US" b="1">
              <a:latin typeface="Georgia" pitchFamily="18" charset="0"/>
            </a:endParaRPr>
          </a:p>
        </p:txBody>
      </p:sp>
      <p:sp>
        <p:nvSpPr>
          <p:cNvPr id="8" name="Rectangle 7"/>
          <p:cNvSpPr>
            <a:spLocks noChangeArrowheads="1"/>
          </p:cNvSpPr>
          <p:nvPr/>
        </p:nvSpPr>
        <p:spPr bwMode="auto">
          <a:xfrm>
            <a:off x="5334000" y="6264275"/>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latin typeface="Times New Roman" pitchFamily="18" charset="0"/>
                <a:cs typeface="Times New Roman" pitchFamily="18" charset="0"/>
                <a:hlinkClick r:id="rId4" action="ppaction://hlinksldjump"/>
              </a:rPr>
              <a:t>End</a:t>
            </a:r>
            <a:r>
              <a:rPr lang="en-US" b="1">
                <a:latin typeface="Times New Roman" pitchFamily="18" charset="0"/>
                <a:cs typeface="Times New Roman" pitchFamily="18" charset="0"/>
              </a:rPr>
              <a:t> </a:t>
            </a:r>
            <a:endParaRPr lang="en-US" b="1">
              <a:latin typeface="Georgia" pitchFamily="18" charset="0"/>
            </a:endParaRPr>
          </a:p>
        </p:txBody>
      </p:sp>
      <p:sp>
        <p:nvSpPr>
          <p:cNvPr id="10" name="Rectangle 9"/>
          <p:cNvSpPr/>
          <p:nvPr/>
        </p:nvSpPr>
        <p:spPr>
          <a:xfrm>
            <a:off x="304800" y="1219200"/>
            <a:ext cx="1130300" cy="577850"/>
          </a:xfrm>
          <a:prstGeom prst="rect">
            <a:avLst/>
          </a:prstGeom>
        </p:spPr>
        <p:txBody>
          <a:bodyPr>
            <a:spAutoFit/>
          </a:bodyPr>
          <a:lstStyle/>
          <a:p>
            <a:pPr marL="365760" indent="-256032" algn="just" fontAlgn="auto">
              <a:lnSpc>
                <a:spcPct val="150000"/>
              </a:lnSpc>
              <a:spcAft>
                <a:spcPts val="0"/>
              </a:spcAft>
              <a:buClr>
                <a:schemeClr val="accent3"/>
              </a:buClr>
              <a:buFont typeface="Georgia"/>
              <a:buNone/>
              <a:defRPr/>
            </a:pPr>
            <a:r>
              <a:rPr lang="en-US" sz="2400" b="1" dirty="0">
                <a:solidFill>
                  <a:srgbClr val="0070C0"/>
                </a:solidFill>
                <a:latin typeface="Arial" pitchFamily="34" charset="0"/>
                <a:cs typeface="Arial" pitchFamily="34" charset="0"/>
              </a:rPr>
              <a:t>Need</a:t>
            </a:r>
            <a:endParaRPr lang="en-US" sz="2400" dirty="0">
              <a:solidFill>
                <a:srgbClr val="0070C0"/>
              </a:solidFill>
              <a:latin typeface="Arial" pitchFamily="34" charset="0"/>
              <a:cs typeface="Arial" pitchFamily="34" charset="0"/>
            </a:endParaRPr>
          </a:p>
        </p:txBody>
      </p:sp>
      <p:sp>
        <p:nvSpPr>
          <p:cNvPr id="11" name="Rectangle 10"/>
          <p:cNvSpPr/>
          <p:nvPr/>
        </p:nvSpPr>
        <p:spPr>
          <a:xfrm>
            <a:off x="381000" y="1981200"/>
            <a:ext cx="8077200" cy="3324225"/>
          </a:xfrm>
          <a:prstGeom prst="rect">
            <a:avLst/>
          </a:prstGeom>
        </p:spPr>
        <p:txBody>
          <a:bodyPr>
            <a:spAutoFit/>
          </a:bodyPr>
          <a:lstStyle/>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Increase in population make compulsion to stabilize agricultural production, but to, increase it further, in sustainable manner. </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Natural balance needs to be maintained at all cost for existence of life and property.</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Agrochemicals which are produced from fossil fuel and are not renewable and are diminishing in availability.</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It may also cost heavily on our foreign exchange in future.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nodeType="afterGroup">
                            <p:stCondLst>
                              <p:cond delay="0"/>
                            </p:stCondLst>
                            <p:childTnLst>
                              <p:par>
                                <p:cTn id="8" presetID="9" presetClass="entr" presetSubtype="0" fill="hold" nodeType="afterEffect">
                                  <p:stCondLst>
                                    <p:cond delay="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dissolve">
                                      <p:cBhvr>
                                        <p:cTn id="10" dur="500"/>
                                        <p:tgtEl>
                                          <p:spTgt spid="10">
                                            <p:txEl>
                                              <p:pRg st="0" end="0"/>
                                            </p:txEl>
                                          </p:spTgt>
                                        </p:tgtEl>
                                      </p:cBhvr>
                                    </p:animEffect>
                                  </p:childTnLst>
                                </p:cTn>
                              </p:par>
                            </p:childTnLst>
                          </p:cTn>
                        </p:par>
                        <p:par>
                          <p:cTn id="11" fill="hold" nodeType="afterGroup">
                            <p:stCondLst>
                              <p:cond delay="500"/>
                            </p:stCondLst>
                            <p:childTnLst>
                              <p:par>
                                <p:cTn id="12" presetID="10" presetClass="entr" presetSubtype="0" fill="hold" nodeType="after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2000"/>
                                        <p:tgtEl>
                                          <p:spTgt spid="11">
                                            <p:txEl>
                                              <p:pRg st="0" end="0"/>
                                            </p:txEl>
                                          </p:spTgt>
                                        </p:tgtEl>
                                      </p:cBhvr>
                                    </p:animEffect>
                                  </p:childTnLst>
                                </p:cTn>
                              </p:par>
                            </p:childTnLst>
                          </p:cTn>
                        </p:par>
                        <p:par>
                          <p:cTn id="15" fill="hold" nodeType="afterGroup">
                            <p:stCondLst>
                              <p:cond delay="2500"/>
                            </p:stCondLst>
                            <p:childTnLst>
                              <p:par>
                                <p:cTn id="16" presetID="10" presetClass="entr" presetSubtype="0" fill="hold" nodeType="afterEffect">
                                  <p:stCondLst>
                                    <p:cond delay="0"/>
                                  </p:stCondLst>
                                  <p:childTnLst>
                                    <p:set>
                                      <p:cBhvr>
                                        <p:cTn id="17" dur="1" fill="hold">
                                          <p:stCondLst>
                                            <p:cond delay="0"/>
                                          </p:stCondLst>
                                        </p:cTn>
                                        <p:tgtEl>
                                          <p:spTgt spid="11">
                                            <p:txEl>
                                              <p:pRg st="1" end="1"/>
                                            </p:txEl>
                                          </p:spTgt>
                                        </p:tgtEl>
                                        <p:attrNameLst>
                                          <p:attrName>style.visibility</p:attrName>
                                        </p:attrNameLst>
                                      </p:cBhvr>
                                      <p:to>
                                        <p:strVal val="visible"/>
                                      </p:to>
                                    </p:set>
                                    <p:animEffect transition="in" filter="fade">
                                      <p:cBhvr>
                                        <p:cTn id="18" dur="2000"/>
                                        <p:tgtEl>
                                          <p:spTgt spid="11">
                                            <p:txEl>
                                              <p:pRg st="1" end="1"/>
                                            </p:txEl>
                                          </p:spTgt>
                                        </p:tgtEl>
                                      </p:cBhvr>
                                    </p:animEffect>
                                  </p:childTnLst>
                                </p:cTn>
                              </p:par>
                            </p:childTnLst>
                          </p:cTn>
                        </p:par>
                        <p:par>
                          <p:cTn id="19" fill="hold" nodeType="afterGroup">
                            <p:stCondLst>
                              <p:cond delay="4500"/>
                            </p:stCondLst>
                            <p:childTnLst>
                              <p:par>
                                <p:cTn id="20" presetID="10" presetClass="entr" presetSubtype="0" fill="hold" nodeType="after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fade">
                                      <p:cBhvr>
                                        <p:cTn id="22" dur="2000"/>
                                        <p:tgtEl>
                                          <p:spTgt spid="11">
                                            <p:txEl>
                                              <p:pRg st="2" end="2"/>
                                            </p:txEl>
                                          </p:spTgt>
                                        </p:tgtEl>
                                      </p:cBhvr>
                                    </p:animEffect>
                                  </p:childTnLst>
                                </p:cTn>
                              </p:par>
                            </p:childTnLst>
                          </p:cTn>
                        </p:par>
                        <p:par>
                          <p:cTn id="23" fill="hold" nodeType="afterGroup">
                            <p:stCondLst>
                              <p:cond delay="6500"/>
                            </p:stCondLst>
                            <p:childTnLst>
                              <p:par>
                                <p:cTn id="24" presetID="10" presetClass="entr" presetSubtype="0" fill="hold" nodeType="afterEffect">
                                  <p:stCondLst>
                                    <p:cond delay="0"/>
                                  </p:stCondLst>
                                  <p:childTnLst>
                                    <p:set>
                                      <p:cBhvr>
                                        <p:cTn id="25" dur="1" fill="hold">
                                          <p:stCondLst>
                                            <p:cond delay="0"/>
                                          </p:stCondLst>
                                        </p:cTn>
                                        <p:tgtEl>
                                          <p:spTgt spid="11">
                                            <p:txEl>
                                              <p:pRg st="3" end="3"/>
                                            </p:txEl>
                                          </p:spTgt>
                                        </p:tgtEl>
                                        <p:attrNameLst>
                                          <p:attrName>style.visibility</p:attrName>
                                        </p:attrNameLst>
                                      </p:cBhvr>
                                      <p:to>
                                        <p:strVal val="visible"/>
                                      </p:to>
                                    </p:set>
                                    <p:animEffect transition="in" filter="fade">
                                      <p:cBhvr>
                                        <p:cTn id="26" dur="2000"/>
                                        <p:tgtEl>
                                          <p:spTgt spid="11">
                                            <p:txEl>
                                              <p:pRg st="3" end="3"/>
                                            </p:txEl>
                                          </p:spTgt>
                                        </p:tgtEl>
                                      </p:cBhvr>
                                    </p:animEffect>
                                  </p:childTnLst>
                                </p:cTn>
                              </p:par>
                              <p:par>
                                <p:cTn id="27" presetID="29"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1000" fill="hold"/>
                                        <p:tgtEl>
                                          <p:spTgt spid="6"/>
                                        </p:tgtEl>
                                        <p:attrNameLst>
                                          <p:attrName>ppt_x</p:attrName>
                                        </p:attrNameLst>
                                      </p:cBhvr>
                                      <p:tavLst>
                                        <p:tav tm="0">
                                          <p:val>
                                            <p:strVal val="#ppt_x-.2"/>
                                          </p:val>
                                        </p:tav>
                                        <p:tav tm="100000">
                                          <p:val>
                                            <p:strVal val="#ppt_x"/>
                                          </p:val>
                                        </p:tav>
                                      </p:tavLst>
                                    </p:anim>
                                    <p:anim calcmode="lin" valueType="num">
                                      <p:cBhvr>
                                        <p:cTn id="30"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31" dur="1000"/>
                                        <p:tgtEl>
                                          <p:spTgt spid="6"/>
                                        </p:tgtEl>
                                      </p:cBhvr>
                                    </p:animEffect>
                                  </p:childTnLst>
                                </p:cTn>
                              </p:par>
                              <p:par>
                                <p:cTn id="32" presetID="29"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1000" fill="hold"/>
                                        <p:tgtEl>
                                          <p:spTgt spid="7"/>
                                        </p:tgtEl>
                                        <p:attrNameLst>
                                          <p:attrName>ppt_x</p:attrName>
                                        </p:attrNameLst>
                                      </p:cBhvr>
                                      <p:tavLst>
                                        <p:tav tm="0">
                                          <p:val>
                                            <p:strVal val="#ppt_x-.2"/>
                                          </p:val>
                                        </p:tav>
                                        <p:tav tm="100000">
                                          <p:val>
                                            <p:strVal val="#ppt_x"/>
                                          </p:val>
                                        </p:tav>
                                      </p:tavLst>
                                    </p:anim>
                                    <p:anim calcmode="lin" valueType="num">
                                      <p:cBhvr>
                                        <p:cTn id="35"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36" dur="1000"/>
                                        <p:tgtEl>
                                          <p:spTgt spid="7"/>
                                        </p:tgtEl>
                                      </p:cBhvr>
                                    </p:animEffect>
                                  </p:childTnLst>
                                </p:cTn>
                              </p:par>
                              <p:par>
                                <p:cTn id="37" presetID="29"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1000" fill="hold"/>
                                        <p:tgtEl>
                                          <p:spTgt spid="8"/>
                                        </p:tgtEl>
                                        <p:attrNameLst>
                                          <p:attrName>ppt_x</p:attrName>
                                        </p:attrNameLst>
                                      </p:cBhvr>
                                      <p:tavLst>
                                        <p:tav tm="0">
                                          <p:val>
                                            <p:strVal val="#ppt_x-.2"/>
                                          </p:val>
                                        </p:tav>
                                        <p:tav tm="100000">
                                          <p:val>
                                            <p:strVal val="#ppt_x"/>
                                          </p:val>
                                        </p:tav>
                                      </p:tavLst>
                                    </p:anim>
                                    <p:anim calcmode="lin" valueType="num">
                                      <p:cBhvr>
                                        <p:cTn id="40"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4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914400"/>
          </a:xfrm>
        </p:spPr>
        <p:txBody>
          <a:bodyPr/>
          <a:lstStyle/>
          <a:p>
            <a:pPr algn="ctr" eaLnBrk="1" hangingPunct="1"/>
            <a:r>
              <a:rPr lang="en-US" sz="2400" b="1" smtClean="0">
                <a:solidFill>
                  <a:srgbClr val="C00000"/>
                </a:solidFill>
                <a:latin typeface="Times New Roman" pitchFamily="18" charset="0"/>
                <a:cs typeface="Times New Roman" pitchFamily="18" charset="0"/>
              </a:rPr>
              <a:t>organic farming</a:t>
            </a:r>
            <a:endParaRPr lang="en-US" sz="2400" smtClean="0">
              <a:solidFill>
                <a:srgbClr val="C00000"/>
              </a:solidFill>
              <a:latin typeface="Times New Roman" pitchFamily="18" charset="0"/>
              <a:cs typeface="Times New Roman" pitchFamily="18" charset="0"/>
            </a:endParaRPr>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48400"/>
            <a:ext cx="738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2" descr="C:\Documents and Settings\NAIP\Desktop\TNAU color Embl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6248400"/>
            <a:ext cx="76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3124200" y="6248400"/>
            <a:ext cx="1039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previousslide"/>
              </a:rPr>
              <a:t>Previous</a:t>
            </a:r>
            <a:endParaRPr lang="en-US" b="1">
              <a:latin typeface="Georgia" pitchFamily="18" charset="0"/>
            </a:endParaRPr>
          </a:p>
        </p:txBody>
      </p:sp>
      <p:sp>
        <p:nvSpPr>
          <p:cNvPr id="7" name="Rectangle 6"/>
          <p:cNvSpPr>
            <a:spLocks noChangeArrowheads="1"/>
          </p:cNvSpPr>
          <p:nvPr/>
        </p:nvSpPr>
        <p:spPr bwMode="auto">
          <a:xfrm>
            <a:off x="4572000" y="6248400"/>
            <a:ext cx="703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nextslide"/>
              </a:rPr>
              <a:t>Next</a:t>
            </a:r>
            <a:r>
              <a:rPr lang="en-US" b="1">
                <a:latin typeface="Times New Roman" pitchFamily="18" charset="0"/>
                <a:cs typeface="Times New Roman" pitchFamily="18" charset="0"/>
              </a:rPr>
              <a:t> </a:t>
            </a:r>
            <a:endParaRPr lang="en-US" b="1">
              <a:latin typeface="Georgia" pitchFamily="18" charset="0"/>
            </a:endParaRPr>
          </a:p>
        </p:txBody>
      </p:sp>
      <p:sp>
        <p:nvSpPr>
          <p:cNvPr id="8" name="Rectangle 7"/>
          <p:cNvSpPr>
            <a:spLocks noChangeArrowheads="1"/>
          </p:cNvSpPr>
          <p:nvPr/>
        </p:nvSpPr>
        <p:spPr bwMode="auto">
          <a:xfrm>
            <a:off x="5715000" y="62484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latin typeface="Times New Roman" pitchFamily="18" charset="0"/>
                <a:cs typeface="Times New Roman" pitchFamily="18" charset="0"/>
                <a:hlinkClick r:id="rId4" action="ppaction://hlinksldjump"/>
              </a:rPr>
              <a:t>End</a:t>
            </a:r>
            <a:r>
              <a:rPr lang="en-US" b="1">
                <a:latin typeface="Times New Roman" pitchFamily="18" charset="0"/>
                <a:cs typeface="Times New Roman" pitchFamily="18" charset="0"/>
              </a:rPr>
              <a:t> </a:t>
            </a:r>
            <a:endParaRPr lang="en-US" b="1">
              <a:latin typeface="Georgia" pitchFamily="18" charset="0"/>
            </a:endParaRPr>
          </a:p>
        </p:txBody>
      </p:sp>
      <p:sp>
        <p:nvSpPr>
          <p:cNvPr id="10" name="Rectangle 9"/>
          <p:cNvSpPr/>
          <p:nvPr/>
        </p:nvSpPr>
        <p:spPr>
          <a:xfrm>
            <a:off x="0" y="1295400"/>
            <a:ext cx="3379788" cy="577850"/>
          </a:xfrm>
          <a:prstGeom prst="rect">
            <a:avLst/>
          </a:prstGeom>
        </p:spPr>
        <p:txBody>
          <a:bodyPr wrap="none">
            <a:spAutoFit/>
          </a:bodyPr>
          <a:lstStyle/>
          <a:p>
            <a:pPr marL="365760" indent="-256032" algn="just" fontAlgn="auto">
              <a:lnSpc>
                <a:spcPct val="150000"/>
              </a:lnSpc>
              <a:spcAft>
                <a:spcPts val="0"/>
              </a:spcAft>
              <a:buClr>
                <a:schemeClr val="accent3"/>
              </a:buClr>
              <a:buFont typeface="Georgia"/>
              <a:buNone/>
              <a:defRPr/>
            </a:pPr>
            <a:r>
              <a:rPr lang="en-US" sz="2400" b="1" dirty="0">
                <a:solidFill>
                  <a:srgbClr val="0070C0"/>
                </a:solidFill>
                <a:latin typeface="Arial" pitchFamily="34" charset="0"/>
                <a:cs typeface="Arial" pitchFamily="34" charset="0"/>
              </a:rPr>
              <a:t>	Key characteristics</a:t>
            </a:r>
            <a:endParaRPr lang="en-US" sz="2400" dirty="0">
              <a:solidFill>
                <a:srgbClr val="0070C0"/>
              </a:solidFill>
              <a:latin typeface="Arial" pitchFamily="34" charset="0"/>
              <a:cs typeface="Arial" pitchFamily="34" charset="0"/>
            </a:endParaRPr>
          </a:p>
        </p:txBody>
      </p:sp>
      <p:sp>
        <p:nvSpPr>
          <p:cNvPr id="11" name="Rectangle 10"/>
          <p:cNvSpPr/>
          <p:nvPr/>
        </p:nvSpPr>
        <p:spPr>
          <a:xfrm>
            <a:off x="533400" y="2057400"/>
            <a:ext cx="7467600" cy="4246563"/>
          </a:xfrm>
          <a:prstGeom prst="rect">
            <a:avLst/>
          </a:prstGeom>
        </p:spPr>
        <p:txBody>
          <a:bodyPr>
            <a:spAutoFit/>
          </a:bodyPr>
          <a:lstStyle/>
          <a:p>
            <a:pPr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Protecting the long term fertility of soils by maintaining organic matter levels, encouraging soil biological activity and careful mechanical intervention.</a:t>
            </a:r>
          </a:p>
          <a:p>
            <a:pPr algn="just" fontAlgn="auto">
              <a:lnSpc>
                <a:spcPct val="150000"/>
              </a:lnSpc>
              <a:spcAft>
                <a:spcPts val="0"/>
              </a:spcAft>
              <a:buClr>
                <a:schemeClr val="accent3"/>
              </a:buClr>
              <a:buFont typeface="Georgia"/>
              <a:buNone/>
              <a:defRPr/>
            </a:pPr>
            <a:endParaRPr lang="en-US" sz="2000" dirty="0">
              <a:latin typeface="Arial" pitchFamily="34" charset="0"/>
              <a:cs typeface="Arial" pitchFamily="34" charset="0"/>
            </a:endParaRPr>
          </a:p>
          <a:p>
            <a:pPr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Providing crop nutrients indirectly using relatively insoluble nutrient sources which are made available to the plant by the action of soil micro-organisms.</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a:t>
            </a:r>
          </a:p>
          <a:p>
            <a:pPr marL="365760" indent="-256032" algn="just" fontAlgn="auto">
              <a:lnSpc>
                <a:spcPct val="150000"/>
              </a:lnSpc>
              <a:spcAft>
                <a:spcPts val="0"/>
              </a:spcAft>
              <a:buClr>
                <a:schemeClr val="accent3"/>
              </a:buClr>
              <a:buFont typeface="Georgia"/>
              <a:buChar char="•"/>
              <a:defRPr/>
            </a:pPr>
            <a:endParaRPr lang="en-US" sz="20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nodeType="afterGroup">
                            <p:stCondLst>
                              <p:cond delay="0"/>
                            </p:stCondLst>
                            <p:childTnLst>
                              <p:par>
                                <p:cTn id="8" presetID="9"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dissolve">
                                      <p:cBhvr>
                                        <p:cTn id="10" dur="500"/>
                                        <p:tgtEl>
                                          <p:spTgt spid="10"/>
                                        </p:tgtEl>
                                      </p:cBhvr>
                                    </p:animEffect>
                                  </p:childTnLst>
                                </p:cTn>
                              </p:par>
                            </p:childTnLst>
                          </p:cTn>
                        </p:par>
                        <p:par>
                          <p:cTn id="11" fill="hold" nodeType="afterGroup">
                            <p:stCondLst>
                              <p:cond delay="500"/>
                            </p:stCondLst>
                            <p:childTnLst>
                              <p:par>
                                <p:cTn id="12" presetID="10" presetClass="entr" presetSubtype="0" fill="hold" nodeType="after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2000"/>
                                        <p:tgtEl>
                                          <p:spTgt spid="11">
                                            <p:txEl>
                                              <p:pRg st="0" end="0"/>
                                            </p:txEl>
                                          </p:spTgt>
                                        </p:tgtEl>
                                      </p:cBhvr>
                                    </p:animEffect>
                                  </p:childTnLst>
                                </p:cTn>
                              </p:par>
                            </p:childTnLst>
                          </p:cTn>
                        </p:par>
                        <p:par>
                          <p:cTn id="15" fill="hold" nodeType="afterGroup">
                            <p:stCondLst>
                              <p:cond delay="2500"/>
                            </p:stCondLst>
                            <p:childTnLst>
                              <p:par>
                                <p:cTn id="16" presetID="10" presetClass="entr" presetSubtype="0" fill="hold" nodeType="afterEffect">
                                  <p:stCondLst>
                                    <p:cond delay="0"/>
                                  </p:stCondLst>
                                  <p:childTnLst>
                                    <p:set>
                                      <p:cBhvr>
                                        <p:cTn id="17" dur="1" fill="hold">
                                          <p:stCondLst>
                                            <p:cond delay="0"/>
                                          </p:stCondLst>
                                        </p:cTn>
                                        <p:tgtEl>
                                          <p:spTgt spid="11">
                                            <p:txEl>
                                              <p:pRg st="2" end="2"/>
                                            </p:txEl>
                                          </p:spTgt>
                                        </p:tgtEl>
                                        <p:attrNameLst>
                                          <p:attrName>style.visibility</p:attrName>
                                        </p:attrNameLst>
                                      </p:cBhvr>
                                      <p:to>
                                        <p:strVal val="visible"/>
                                      </p:to>
                                    </p:set>
                                    <p:animEffect transition="in" filter="fade">
                                      <p:cBhvr>
                                        <p:cTn id="18" dur="2000"/>
                                        <p:tgtEl>
                                          <p:spTgt spid="11">
                                            <p:txEl>
                                              <p:pRg st="2" end="2"/>
                                            </p:txEl>
                                          </p:spTgt>
                                        </p:tgtEl>
                                      </p:cBhvr>
                                    </p:animEffect>
                                  </p:childTnLst>
                                </p:cTn>
                              </p:par>
                              <p:par>
                                <p:cTn id="19" presetID="29"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ppt_x</p:attrName>
                                        </p:attrNameLst>
                                      </p:cBhvr>
                                      <p:tavLst>
                                        <p:tav tm="0">
                                          <p:val>
                                            <p:strVal val="#ppt_x-.2"/>
                                          </p:val>
                                        </p:tav>
                                        <p:tav tm="100000">
                                          <p:val>
                                            <p:strVal val="#ppt_x"/>
                                          </p:val>
                                        </p:tav>
                                      </p:tavLst>
                                    </p:anim>
                                    <p:anim calcmode="lin" valueType="num">
                                      <p:cBhvr>
                                        <p:cTn id="22"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3" dur="1000"/>
                                        <p:tgtEl>
                                          <p:spTgt spid="6"/>
                                        </p:tgtEl>
                                      </p:cBhvr>
                                    </p:animEffect>
                                  </p:childTnLst>
                                </p:cTn>
                              </p:par>
                              <p:par>
                                <p:cTn id="24" presetID="29"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1000" fill="hold"/>
                                        <p:tgtEl>
                                          <p:spTgt spid="7"/>
                                        </p:tgtEl>
                                        <p:attrNameLst>
                                          <p:attrName>ppt_x</p:attrName>
                                        </p:attrNameLst>
                                      </p:cBhvr>
                                      <p:tavLst>
                                        <p:tav tm="0">
                                          <p:val>
                                            <p:strVal val="#ppt_x-.2"/>
                                          </p:val>
                                        </p:tav>
                                        <p:tav tm="100000">
                                          <p:val>
                                            <p:strVal val="#ppt_x"/>
                                          </p:val>
                                        </p:tav>
                                      </p:tavLst>
                                    </p:anim>
                                    <p:anim calcmode="lin" valueType="num">
                                      <p:cBhvr>
                                        <p:cTn id="27"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8" dur="1000"/>
                                        <p:tgtEl>
                                          <p:spTgt spid="7"/>
                                        </p:tgtEl>
                                      </p:cBhvr>
                                    </p:animEffect>
                                  </p:childTnLst>
                                </p:cTn>
                              </p:par>
                              <p:par>
                                <p:cTn id="29" presetID="29"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ppt_x</p:attrName>
                                        </p:attrNameLst>
                                      </p:cBhvr>
                                      <p:tavLst>
                                        <p:tav tm="0">
                                          <p:val>
                                            <p:strVal val="#ppt_x-.2"/>
                                          </p:val>
                                        </p:tav>
                                        <p:tav tm="100000">
                                          <p:val>
                                            <p:strVal val="#ppt_x"/>
                                          </p:val>
                                        </p:tav>
                                      </p:tavLst>
                                    </p:anim>
                                    <p:anim calcmode="lin" valueType="num">
                                      <p:cBhvr>
                                        <p:cTn id="32"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3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762000"/>
          </a:xfrm>
        </p:spPr>
        <p:txBody>
          <a:bodyPr/>
          <a:lstStyle/>
          <a:p>
            <a:pPr algn="ctr" eaLnBrk="1" hangingPunct="1"/>
            <a:r>
              <a:rPr lang="en-US" sz="2400" b="1" smtClean="0">
                <a:solidFill>
                  <a:srgbClr val="C00000"/>
                </a:solidFill>
                <a:latin typeface="Times New Roman" pitchFamily="18" charset="0"/>
                <a:cs typeface="Times New Roman" pitchFamily="18" charset="0"/>
              </a:rPr>
              <a:t>organic farming</a:t>
            </a:r>
            <a:endParaRPr lang="en-US" sz="2400" smtClean="0">
              <a:solidFill>
                <a:srgbClr val="C00000"/>
              </a:solidFill>
            </a:endParaRPr>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48400"/>
            <a:ext cx="738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2" descr="C:\Documents and Settings\NAIP\Desktop\TNAU color Embl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6248400"/>
            <a:ext cx="76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Rectangle 5"/>
          <p:cNvSpPr>
            <a:spLocks noChangeArrowheads="1"/>
          </p:cNvSpPr>
          <p:nvPr/>
        </p:nvSpPr>
        <p:spPr bwMode="auto">
          <a:xfrm>
            <a:off x="2743200" y="6324600"/>
            <a:ext cx="1039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previousslide"/>
              </a:rPr>
              <a:t>Previous</a:t>
            </a:r>
            <a:endParaRPr lang="en-US" b="1">
              <a:latin typeface="Georgia" pitchFamily="18" charset="0"/>
            </a:endParaRPr>
          </a:p>
        </p:txBody>
      </p:sp>
      <p:sp>
        <p:nvSpPr>
          <p:cNvPr id="10246" name="Rectangle 6"/>
          <p:cNvSpPr>
            <a:spLocks noChangeArrowheads="1"/>
          </p:cNvSpPr>
          <p:nvPr/>
        </p:nvSpPr>
        <p:spPr bwMode="auto">
          <a:xfrm>
            <a:off x="4191000" y="6324600"/>
            <a:ext cx="703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nextslide"/>
              </a:rPr>
              <a:t>Next</a:t>
            </a:r>
            <a:r>
              <a:rPr lang="en-US" b="1">
                <a:latin typeface="Times New Roman" pitchFamily="18" charset="0"/>
                <a:cs typeface="Times New Roman" pitchFamily="18" charset="0"/>
              </a:rPr>
              <a:t> </a:t>
            </a:r>
            <a:endParaRPr lang="en-US" b="1">
              <a:latin typeface="Georgia" pitchFamily="18" charset="0"/>
            </a:endParaRPr>
          </a:p>
        </p:txBody>
      </p:sp>
      <p:sp>
        <p:nvSpPr>
          <p:cNvPr id="10247" name="Rectangle 7"/>
          <p:cNvSpPr>
            <a:spLocks noChangeArrowheads="1"/>
          </p:cNvSpPr>
          <p:nvPr/>
        </p:nvSpPr>
        <p:spPr bwMode="auto">
          <a:xfrm>
            <a:off x="5334000" y="63246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latin typeface="Times New Roman" pitchFamily="18" charset="0"/>
                <a:cs typeface="Times New Roman" pitchFamily="18" charset="0"/>
                <a:hlinkClick r:id="rId4" action="ppaction://hlinksldjump"/>
              </a:rPr>
              <a:t>End</a:t>
            </a:r>
            <a:r>
              <a:rPr lang="en-US" b="1">
                <a:latin typeface="Times New Roman" pitchFamily="18" charset="0"/>
                <a:cs typeface="Times New Roman" pitchFamily="18" charset="0"/>
              </a:rPr>
              <a:t> </a:t>
            </a:r>
            <a:endParaRPr lang="en-US" b="1">
              <a:latin typeface="Georgia" pitchFamily="18" charset="0"/>
            </a:endParaRPr>
          </a:p>
        </p:txBody>
      </p:sp>
      <p:sp>
        <p:nvSpPr>
          <p:cNvPr id="9" name="Rectangle 8"/>
          <p:cNvSpPr>
            <a:spLocks noChangeArrowheads="1"/>
          </p:cNvSpPr>
          <p:nvPr/>
        </p:nvSpPr>
        <p:spPr bwMode="auto">
          <a:xfrm>
            <a:off x="457200" y="1905000"/>
            <a:ext cx="7924800" cy="326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buFont typeface="Georgia" pitchFamily="18" charset="0"/>
              <a:buNone/>
            </a:pPr>
            <a:r>
              <a:rPr lang="en-US" sz="2000">
                <a:cs typeface="Arial" charset="0"/>
              </a:rPr>
              <a:t>Nitrogen self-sufficiency through the use of legumes and biological nitrogen fixation, as well as effective recycling of organic materials including crop residues and livestock manures</a:t>
            </a:r>
          </a:p>
          <a:p>
            <a:pPr algn="just">
              <a:lnSpc>
                <a:spcPct val="150000"/>
              </a:lnSpc>
              <a:buFont typeface="Georgia" pitchFamily="18" charset="0"/>
              <a:buNone/>
            </a:pPr>
            <a:r>
              <a:rPr lang="en-US" sz="2000">
                <a:cs typeface="Arial" charset="0"/>
              </a:rPr>
              <a:t>Weed, disease and pest control relying primarily on crop rotations, natural predators, diversity, organic manuring, resistant varieties and limited (preferably minimal) thermal, biological and chemical intervention.</a:t>
            </a:r>
          </a:p>
        </p:txBody>
      </p:sp>
      <p:sp>
        <p:nvSpPr>
          <p:cNvPr id="10" name="Rectangle 9"/>
          <p:cNvSpPr>
            <a:spLocks noChangeArrowheads="1"/>
          </p:cNvSpPr>
          <p:nvPr/>
        </p:nvSpPr>
        <p:spPr bwMode="auto">
          <a:xfrm>
            <a:off x="0" y="1371600"/>
            <a:ext cx="31813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solidFill>
                  <a:srgbClr val="0070C0"/>
                </a:solidFill>
                <a:cs typeface="Arial" charset="0"/>
              </a:rPr>
              <a:t> Key characteristics </a:t>
            </a:r>
            <a:endParaRPr lang="en-US" sz="2400">
              <a:solidFill>
                <a:srgbClr val="0070C0"/>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nodeType="after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childTnLst>
                          </p:cTn>
                        </p:par>
                        <p:par>
                          <p:cTn id="11" fill="hold" nodeType="afterGroup">
                            <p:stCondLst>
                              <p:cond delay="2000"/>
                            </p:stCondLst>
                            <p:childTnLst>
                              <p:par>
                                <p:cTn id="12" presetID="10" presetClass="entr" presetSubtype="0" fill="hold" nodeType="after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2000"/>
                                        <p:tgtEl>
                                          <p:spTgt spid="9">
                                            <p:txEl>
                                              <p:pRg st="0" end="0"/>
                                            </p:txEl>
                                          </p:spTgt>
                                        </p:tgtEl>
                                      </p:cBhvr>
                                    </p:animEffect>
                                  </p:childTnLst>
                                </p:cTn>
                              </p:par>
                            </p:childTnLst>
                          </p:cTn>
                        </p:par>
                        <p:par>
                          <p:cTn id="15" fill="hold" nodeType="afterGroup">
                            <p:stCondLst>
                              <p:cond delay="4000"/>
                            </p:stCondLst>
                            <p:childTnLst>
                              <p:par>
                                <p:cTn id="16" presetID="10" presetClass="entr" presetSubtype="0" fill="hold"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2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15963"/>
          </a:xfrm>
        </p:spPr>
        <p:txBody>
          <a:bodyPr/>
          <a:lstStyle/>
          <a:p>
            <a:pPr algn="ctr" eaLnBrk="1" hangingPunct="1"/>
            <a:r>
              <a:rPr lang="en-US" sz="2400" b="1" smtClean="0">
                <a:solidFill>
                  <a:srgbClr val="C00000"/>
                </a:solidFill>
                <a:latin typeface="Times New Roman" pitchFamily="18" charset="0"/>
                <a:cs typeface="Times New Roman" pitchFamily="18" charset="0"/>
              </a:rPr>
              <a:t>organic farming</a:t>
            </a:r>
            <a:endParaRPr lang="en-US" sz="2400" smtClean="0">
              <a:solidFill>
                <a:srgbClr val="C00000"/>
              </a:solidFill>
              <a:latin typeface="Times New Roman" pitchFamily="18" charset="0"/>
              <a:cs typeface="Times New Roman" pitchFamily="18" charset="0"/>
            </a:endParaRPr>
          </a:p>
        </p:txBody>
      </p:sp>
      <p:pic>
        <p:nvPicPr>
          <p:cNvPr id="112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48400"/>
            <a:ext cx="738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2" descr="C:\Documents and Settings\NAIP\Desktop\TNAU color Embl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6248400"/>
            <a:ext cx="76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Rectangle 5"/>
          <p:cNvSpPr>
            <a:spLocks noChangeArrowheads="1"/>
          </p:cNvSpPr>
          <p:nvPr/>
        </p:nvSpPr>
        <p:spPr bwMode="auto">
          <a:xfrm>
            <a:off x="3124200" y="6248400"/>
            <a:ext cx="1039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previousslide"/>
              </a:rPr>
              <a:t>Previous</a:t>
            </a:r>
            <a:endParaRPr lang="en-US" b="1">
              <a:latin typeface="Georgia" pitchFamily="18" charset="0"/>
            </a:endParaRPr>
          </a:p>
        </p:txBody>
      </p:sp>
      <p:sp>
        <p:nvSpPr>
          <p:cNvPr id="11270" name="Rectangle 6"/>
          <p:cNvSpPr>
            <a:spLocks noChangeArrowheads="1"/>
          </p:cNvSpPr>
          <p:nvPr/>
        </p:nvSpPr>
        <p:spPr bwMode="auto">
          <a:xfrm>
            <a:off x="4572000" y="6248400"/>
            <a:ext cx="703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nextslide"/>
              </a:rPr>
              <a:t>Next</a:t>
            </a:r>
            <a:r>
              <a:rPr lang="en-US" b="1">
                <a:latin typeface="Times New Roman" pitchFamily="18" charset="0"/>
                <a:cs typeface="Times New Roman" pitchFamily="18" charset="0"/>
              </a:rPr>
              <a:t> </a:t>
            </a:r>
            <a:endParaRPr lang="en-US" b="1">
              <a:latin typeface="Georgia" pitchFamily="18" charset="0"/>
            </a:endParaRPr>
          </a:p>
        </p:txBody>
      </p:sp>
      <p:sp>
        <p:nvSpPr>
          <p:cNvPr id="11271" name="Rectangle 7"/>
          <p:cNvSpPr>
            <a:spLocks noChangeArrowheads="1"/>
          </p:cNvSpPr>
          <p:nvPr/>
        </p:nvSpPr>
        <p:spPr bwMode="auto">
          <a:xfrm>
            <a:off x="5715000" y="62484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latin typeface="Times New Roman" pitchFamily="18" charset="0"/>
                <a:cs typeface="Times New Roman" pitchFamily="18" charset="0"/>
                <a:hlinkClick r:id="rId4" action="ppaction://hlinksldjump"/>
              </a:rPr>
              <a:t>End</a:t>
            </a:r>
            <a:r>
              <a:rPr lang="en-US" b="1">
                <a:latin typeface="Times New Roman" pitchFamily="18" charset="0"/>
                <a:cs typeface="Times New Roman" pitchFamily="18" charset="0"/>
              </a:rPr>
              <a:t> </a:t>
            </a:r>
            <a:endParaRPr lang="en-US" b="1">
              <a:latin typeface="Georgia" pitchFamily="18" charset="0"/>
            </a:endParaRPr>
          </a:p>
        </p:txBody>
      </p:sp>
      <p:sp>
        <p:nvSpPr>
          <p:cNvPr id="10" name="Rectangle 9"/>
          <p:cNvSpPr>
            <a:spLocks noChangeArrowheads="1"/>
          </p:cNvSpPr>
          <p:nvPr/>
        </p:nvSpPr>
        <p:spPr bwMode="auto">
          <a:xfrm>
            <a:off x="0" y="1371600"/>
            <a:ext cx="3011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solidFill>
                  <a:srgbClr val="0070C0"/>
                </a:solidFill>
                <a:cs typeface="Arial" charset="0"/>
              </a:rPr>
              <a:t>Key characteristics</a:t>
            </a:r>
            <a:endParaRPr lang="en-US" sz="2400">
              <a:solidFill>
                <a:srgbClr val="0070C0"/>
              </a:solidFill>
              <a:cs typeface="Arial" charset="0"/>
            </a:endParaRPr>
          </a:p>
        </p:txBody>
      </p:sp>
      <p:sp>
        <p:nvSpPr>
          <p:cNvPr id="11" name="Rectangle 10"/>
          <p:cNvSpPr>
            <a:spLocks noChangeArrowheads="1"/>
          </p:cNvSpPr>
          <p:nvPr/>
        </p:nvSpPr>
        <p:spPr bwMode="auto">
          <a:xfrm>
            <a:off x="685800" y="1905000"/>
            <a:ext cx="74676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buFont typeface="Georgia" pitchFamily="18" charset="0"/>
              <a:buNone/>
            </a:pPr>
            <a:r>
              <a:rPr lang="en-US" sz="2000">
                <a:cs typeface="Arial" charset="0"/>
              </a:rPr>
              <a:t>The extensive management of livestock, paying full regard to their evolutionary adaptations, behavioral needs and animal welfare issues with respect to nutrition, housing, health, breeding and rearing.</a:t>
            </a:r>
          </a:p>
          <a:p>
            <a:pPr algn="just">
              <a:lnSpc>
                <a:spcPct val="150000"/>
              </a:lnSpc>
              <a:buFont typeface="Georgia" pitchFamily="18" charset="0"/>
              <a:buNone/>
            </a:pPr>
            <a:r>
              <a:rPr lang="en-US" sz="2000">
                <a:cs typeface="Arial" charset="0"/>
              </a:rPr>
              <a:t>Careful attention to the impact of the farming system on the wider environment and the conservation of wildlife and natural habitats. </a:t>
            </a:r>
          </a:p>
          <a:p>
            <a:pPr algn="just">
              <a:lnSpc>
                <a:spcPct val="150000"/>
              </a:lnSpc>
            </a:pPr>
            <a:endParaRPr lang="en-US" sz="200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nodeType="after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childTnLst>
                          </p:cTn>
                        </p:par>
                        <p:par>
                          <p:cTn id="11" fill="hold" nodeType="afterGroup">
                            <p:stCondLst>
                              <p:cond delay="2000"/>
                            </p:stCondLst>
                            <p:childTnLst>
                              <p:par>
                                <p:cTn id="12" presetID="10" presetClass="entr" presetSubtype="0" fill="hold" nodeType="after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2000"/>
                                        <p:tgtEl>
                                          <p:spTgt spid="11">
                                            <p:txEl>
                                              <p:pRg st="0" end="0"/>
                                            </p:txEl>
                                          </p:spTgt>
                                        </p:tgtEl>
                                      </p:cBhvr>
                                    </p:animEffect>
                                  </p:childTnLst>
                                </p:cTn>
                              </p:par>
                            </p:childTnLst>
                          </p:cTn>
                        </p:par>
                        <p:par>
                          <p:cTn id="15" fill="hold" nodeType="afterGroup">
                            <p:stCondLst>
                              <p:cond delay="4000"/>
                            </p:stCondLst>
                            <p:childTnLst>
                              <p:par>
                                <p:cTn id="16" presetID="10" presetClass="entr" presetSubtype="0" fill="hold" nodeType="afterEffect">
                                  <p:stCondLst>
                                    <p:cond delay="0"/>
                                  </p:stCondLst>
                                  <p:childTnLst>
                                    <p:set>
                                      <p:cBhvr>
                                        <p:cTn id="17" dur="1" fill="hold">
                                          <p:stCondLst>
                                            <p:cond delay="0"/>
                                          </p:stCondLst>
                                        </p:cTn>
                                        <p:tgtEl>
                                          <p:spTgt spid="11">
                                            <p:txEl>
                                              <p:pRg st="1" end="1"/>
                                            </p:txEl>
                                          </p:spTgt>
                                        </p:tgtEl>
                                        <p:attrNameLst>
                                          <p:attrName>style.visibility</p:attrName>
                                        </p:attrNameLst>
                                      </p:cBhvr>
                                      <p:to>
                                        <p:strVal val="visible"/>
                                      </p:to>
                                    </p:set>
                                    <p:animEffect transition="in" filter="fade">
                                      <p:cBhvr>
                                        <p:cTn id="18" dur="20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lum bright="-10000" contrast="10000"/>
          </a:blip>
          <a:srcRect/>
          <a:stretch>
            <a:fillRect/>
          </a:stretch>
        </p:blipFill>
        <p:spPr>
          <a:xfrm>
            <a:off x="457200" y="1066800"/>
            <a:ext cx="8077200" cy="4724400"/>
          </a:xfrm>
          <a:prstGeom prst="ellipse">
            <a:avLst/>
          </a:prstGeom>
          <a:effectLst>
            <a:softEdge rad="112500"/>
          </a:effectLst>
        </p:spPr>
      </p:pic>
      <p:sp>
        <p:nvSpPr>
          <p:cNvPr id="5" name="TextBox 4"/>
          <p:cNvSpPr txBox="1">
            <a:spLocks noChangeArrowheads="1"/>
          </p:cNvSpPr>
          <p:nvPr/>
        </p:nvSpPr>
        <p:spPr bwMode="auto">
          <a:xfrm>
            <a:off x="1981200" y="533400"/>
            <a:ext cx="5486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a:solidFill>
                  <a:srgbClr val="C00000"/>
                </a:solidFill>
                <a:cs typeface="Arial" charset="0"/>
              </a:rPr>
              <a:t>ORGANIC FARMING PRINCIPLE</a:t>
            </a:r>
          </a:p>
        </p:txBody>
      </p:sp>
      <p:pic>
        <p:nvPicPr>
          <p:cNvPr id="1229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48400"/>
            <a:ext cx="738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2" descr="C:\Documents and Settings\NAIP\Desktop\TNAU color Emble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0" y="6248400"/>
            <a:ext cx="76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3124200" y="6248400"/>
            <a:ext cx="1039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previousslide"/>
              </a:rPr>
              <a:t>Previous</a:t>
            </a:r>
            <a:endParaRPr lang="en-US" b="1">
              <a:latin typeface="Georgia" pitchFamily="18" charset="0"/>
            </a:endParaRPr>
          </a:p>
        </p:txBody>
      </p:sp>
      <p:sp>
        <p:nvSpPr>
          <p:cNvPr id="9" name="Rectangle 8"/>
          <p:cNvSpPr>
            <a:spLocks noChangeArrowheads="1"/>
          </p:cNvSpPr>
          <p:nvPr/>
        </p:nvSpPr>
        <p:spPr bwMode="auto">
          <a:xfrm>
            <a:off x="4572000" y="6248400"/>
            <a:ext cx="703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nextslide"/>
              </a:rPr>
              <a:t>Next</a:t>
            </a:r>
            <a:r>
              <a:rPr lang="en-US" b="1">
                <a:latin typeface="Times New Roman" pitchFamily="18" charset="0"/>
                <a:cs typeface="Times New Roman" pitchFamily="18" charset="0"/>
              </a:rPr>
              <a:t> </a:t>
            </a:r>
            <a:endParaRPr lang="en-US" b="1">
              <a:latin typeface="Georgia" pitchFamily="18" charset="0"/>
            </a:endParaRPr>
          </a:p>
        </p:txBody>
      </p:sp>
      <p:sp>
        <p:nvSpPr>
          <p:cNvPr id="10" name="Rectangle 9"/>
          <p:cNvSpPr>
            <a:spLocks noChangeArrowheads="1"/>
          </p:cNvSpPr>
          <p:nvPr/>
        </p:nvSpPr>
        <p:spPr bwMode="auto">
          <a:xfrm>
            <a:off x="5715000" y="62484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latin typeface="Times New Roman" pitchFamily="18" charset="0"/>
                <a:cs typeface="Times New Roman" pitchFamily="18" charset="0"/>
                <a:hlinkClick r:id="rId5" action="ppaction://hlinksldjump"/>
              </a:rPr>
              <a:t>End</a:t>
            </a:r>
            <a:r>
              <a:rPr lang="en-US" b="1">
                <a:latin typeface="Times New Roman" pitchFamily="18" charset="0"/>
                <a:cs typeface="Times New Roman" pitchFamily="18" charset="0"/>
              </a:rPr>
              <a:t> </a:t>
            </a:r>
            <a:endParaRPr lang="en-US" b="1">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par>
                                <p:cTn id="11" presetID="29"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ppt_x</p:attrName>
                                        </p:attrNameLst>
                                      </p:cBhvr>
                                      <p:tavLst>
                                        <p:tav tm="0">
                                          <p:val>
                                            <p:strVal val="#ppt_x-.2"/>
                                          </p:val>
                                        </p:tav>
                                        <p:tav tm="100000">
                                          <p:val>
                                            <p:strVal val="#ppt_x"/>
                                          </p:val>
                                        </p:tav>
                                      </p:tavLst>
                                    </p:anim>
                                    <p:anim calcmode="lin" valueType="num">
                                      <p:cBhvr>
                                        <p:cTn id="14"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5" dur="1000"/>
                                        <p:tgtEl>
                                          <p:spTgt spid="8"/>
                                        </p:tgtEl>
                                      </p:cBhvr>
                                    </p:animEffect>
                                  </p:childTnLst>
                                </p:cTn>
                              </p:par>
                              <p:par>
                                <p:cTn id="16" presetID="29"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1000" fill="hold"/>
                                        <p:tgtEl>
                                          <p:spTgt spid="9"/>
                                        </p:tgtEl>
                                        <p:attrNameLst>
                                          <p:attrName>ppt_x</p:attrName>
                                        </p:attrNameLst>
                                      </p:cBhvr>
                                      <p:tavLst>
                                        <p:tav tm="0">
                                          <p:val>
                                            <p:strVal val="#ppt_x-.2"/>
                                          </p:val>
                                        </p:tav>
                                        <p:tav tm="100000">
                                          <p:val>
                                            <p:strVal val="#ppt_x"/>
                                          </p:val>
                                        </p:tav>
                                      </p:tavLst>
                                    </p:anim>
                                    <p:anim calcmode="lin" valueType="num">
                                      <p:cBhvr>
                                        <p:cTn id="19"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0" dur="1000"/>
                                        <p:tgtEl>
                                          <p:spTgt spid="9"/>
                                        </p:tgtEl>
                                      </p:cBhvr>
                                    </p:animEffect>
                                  </p:childTnLst>
                                </p:cTn>
                              </p:par>
                              <p:par>
                                <p:cTn id="21" presetID="29"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1000" fill="hold"/>
                                        <p:tgtEl>
                                          <p:spTgt spid="10"/>
                                        </p:tgtEl>
                                        <p:attrNameLst>
                                          <p:attrName>ppt_x</p:attrName>
                                        </p:attrNameLst>
                                      </p:cBhvr>
                                      <p:tavLst>
                                        <p:tav tm="0">
                                          <p:val>
                                            <p:strVal val="#ppt_x-.2"/>
                                          </p:val>
                                        </p:tav>
                                        <p:tav tm="100000">
                                          <p:val>
                                            <p:strVal val="#ppt_x"/>
                                          </p:val>
                                        </p:tav>
                                      </p:tavLst>
                                    </p:anim>
                                    <p:anim calcmode="lin" valueType="num">
                                      <p:cBhvr>
                                        <p:cTn id="24"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2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57200"/>
          </a:xfrm>
        </p:spPr>
        <p:txBody>
          <a:bodyPr/>
          <a:lstStyle/>
          <a:p>
            <a:pPr algn="ctr" eaLnBrk="1" hangingPunct="1"/>
            <a:r>
              <a:rPr lang="en-US" sz="2400" b="1" smtClean="0">
                <a:solidFill>
                  <a:srgbClr val="C00000"/>
                </a:solidFill>
                <a:latin typeface="Arial" charset="0"/>
                <a:cs typeface="Arial" charset="0"/>
              </a:rPr>
              <a:t>organic farming</a:t>
            </a:r>
            <a:endParaRPr lang="en-US" sz="2400" smtClean="0">
              <a:solidFill>
                <a:srgbClr val="C00000"/>
              </a:solidFill>
              <a:latin typeface="Arial" charset="0"/>
              <a:cs typeface="Arial" charset="0"/>
            </a:endParaRPr>
          </a:p>
        </p:txBody>
      </p:sp>
      <p:pic>
        <p:nvPicPr>
          <p:cNvPr id="133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48400"/>
            <a:ext cx="738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2" descr="C:\Documents and Settings\NAIP\Desktop\TNAU color Embl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6248400"/>
            <a:ext cx="76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2819400" y="6324600"/>
            <a:ext cx="1039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previousslide"/>
              </a:rPr>
              <a:t>Previous</a:t>
            </a:r>
            <a:endParaRPr lang="en-US" b="1">
              <a:latin typeface="Georgia" pitchFamily="18" charset="0"/>
            </a:endParaRPr>
          </a:p>
        </p:txBody>
      </p:sp>
      <p:sp>
        <p:nvSpPr>
          <p:cNvPr id="7" name="Rectangle 6"/>
          <p:cNvSpPr>
            <a:spLocks noChangeArrowheads="1"/>
          </p:cNvSpPr>
          <p:nvPr/>
        </p:nvSpPr>
        <p:spPr bwMode="auto">
          <a:xfrm>
            <a:off x="4267200" y="6324600"/>
            <a:ext cx="703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latin typeface="Times New Roman" pitchFamily="18" charset="0"/>
                <a:cs typeface="Times New Roman" pitchFamily="18" charset="0"/>
                <a:hlinkClick r:id="" action="ppaction://hlinkshowjump?jump=nextslide"/>
              </a:rPr>
              <a:t>Next</a:t>
            </a:r>
            <a:r>
              <a:rPr lang="en-US" b="1">
                <a:latin typeface="Times New Roman" pitchFamily="18" charset="0"/>
                <a:cs typeface="Times New Roman" pitchFamily="18" charset="0"/>
              </a:rPr>
              <a:t> </a:t>
            </a:r>
            <a:endParaRPr lang="en-US" b="1">
              <a:latin typeface="Georgia" pitchFamily="18" charset="0"/>
            </a:endParaRPr>
          </a:p>
        </p:txBody>
      </p:sp>
      <p:sp>
        <p:nvSpPr>
          <p:cNvPr id="8" name="Rectangle 7"/>
          <p:cNvSpPr>
            <a:spLocks noChangeArrowheads="1"/>
          </p:cNvSpPr>
          <p:nvPr/>
        </p:nvSpPr>
        <p:spPr bwMode="auto">
          <a:xfrm>
            <a:off x="5410200" y="63246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latin typeface="Times New Roman" pitchFamily="18" charset="0"/>
                <a:cs typeface="Times New Roman" pitchFamily="18" charset="0"/>
                <a:hlinkClick r:id="rId4" action="ppaction://hlinksldjump"/>
              </a:rPr>
              <a:t>End</a:t>
            </a:r>
            <a:r>
              <a:rPr lang="en-US" b="1">
                <a:latin typeface="Times New Roman" pitchFamily="18" charset="0"/>
                <a:cs typeface="Times New Roman" pitchFamily="18" charset="0"/>
              </a:rPr>
              <a:t> </a:t>
            </a:r>
            <a:endParaRPr lang="en-US" b="1">
              <a:latin typeface="Georgia" pitchFamily="18" charset="0"/>
            </a:endParaRPr>
          </a:p>
        </p:txBody>
      </p:sp>
      <p:sp>
        <p:nvSpPr>
          <p:cNvPr id="10" name="Rectangle 9"/>
          <p:cNvSpPr/>
          <p:nvPr/>
        </p:nvSpPr>
        <p:spPr>
          <a:xfrm>
            <a:off x="0" y="762000"/>
            <a:ext cx="4572000" cy="1062038"/>
          </a:xfrm>
          <a:prstGeom prst="rect">
            <a:avLst/>
          </a:prstGeom>
        </p:spPr>
        <p:txBody>
          <a:bodyPr>
            <a:spAutoFit/>
          </a:bodyPr>
          <a:lstStyle/>
          <a:p>
            <a:pPr marL="365760" indent="-256032" algn="just" fontAlgn="auto">
              <a:lnSpc>
                <a:spcPct val="150000"/>
              </a:lnSpc>
              <a:spcAft>
                <a:spcPts val="0"/>
              </a:spcAft>
              <a:buClr>
                <a:schemeClr val="accent3"/>
              </a:buClr>
              <a:buFont typeface="Georgia"/>
              <a:buNone/>
              <a:defRPr/>
            </a:pPr>
            <a:r>
              <a:rPr lang="en-US" dirty="0">
                <a:latin typeface="Times New Roman" pitchFamily="18" charset="0"/>
                <a:cs typeface="Times New Roman" pitchFamily="18" charset="0"/>
              </a:rPr>
              <a:t>	</a:t>
            </a:r>
            <a:r>
              <a:rPr lang="en-US" sz="2400" dirty="0">
                <a:solidFill>
                  <a:srgbClr val="0070C0"/>
                </a:solidFill>
                <a:latin typeface="Arial" pitchFamily="34" charset="0"/>
                <a:cs typeface="Arial" pitchFamily="34" charset="0"/>
              </a:rPr>
              <a:t>F</a:t>
            </a:r>
            <a:r>
              <a:rPr lang="en-US" sz="2400" b="1" dirty="0">
                <a:solidFill>
                  <a:srgbClr val="0070C0"/>
                </a:solidFill>
                <a:latin typeface="Arial" pitchFamily="34" charset="0"/>
                <a:cs typeface="Arial" pitchFamily="34" charset="0"/>
              </a:rPr>
              <a:t>our principles</a:t>
            </a:r>
          </a:p>
          <a:p>
            <a:pPr marL="365760" indent="-256032" algn="just" fontAlgn="auto">
              <a:lnSpc>
                <a:spcPct val="150000"/>
              </a:lnSpc>
              <a:spcAft>
                <a:spcPts val="0"/>
              </a:spcAft>
              <a:buClr>
                <a:schemeClr val="accent3"/>
              </a:buClr>
              <a:buFont typeface="Georgia"/>
              <a:buNone/>
              <a:defRPr/>
            </a:pPr>
            <a:r>
              <a:rPr lang="en-US" dirty="0">
                <a:solidFill>
                  <a:schemeClr val="accent4">
                    <a:lumMod val="75000"/>
                  </a:schemeClr>
                </a:solidFill>
                <a:latin typeface="Times New Roman" pitchFamily="18" charset="0"/>
                <a:cs typeface="Times New Roman" pitchFamily="18" charset="0"/>
              </a:rPr>
              <a:t>	</a:t>
            </a:r>
            <a:endParaRPr lang="en-US" b="1" dirty="0">
              <a:solidFill>
                <a:schemeClr val="accent4">
                  <a:lumMod val="75000"/>
                </a:schemeClr>
              </a:solidFill>
              <a:latin typeface="Arial" pitchFamily="34" charset="0"/>
              <a:cs typeface="Arial" pitchFamily="34" charset="0"/>
            </a:endParaRPr>
          </a:p>
        </p:txBody>
      </p:sp>
      <p:sp>
        <p:nvSpPr>
          <p:cNvPr id="11" name="Rectangle 10"/>
          <p:cNvSpPr/>
          <p:nvPr/>
        </p:nvSpPr>
        <p:spPr>
          <a:xfrm>
            <a:off x="457200" y="1524000"/>
            <a:ext cx="2552700" cy="457200"/>
          </a:xfrm>
          <a:prstGeom prst="rect">
            <a:avLst/>
          </a:prstGeom>
        </p:spPr>
        <p:txBody>
          <a:bodyPr wrap="none">
            <a:spAutoFit/>
          </a:bodyPr>
          <a:lstStyle/>
          <a:p>
            <a:pPr marL="365760" indent="-256032" algn="just" fontAlgn="auto">
              <a:lnSpc>
                <a:spcPct val="150000"/>
              </a:lnSpc>
              <a:spcAft>
                <a:spcPts val="0"/>
              </a:spcAft>
              <a:buClr>
                <a:schemeClr val="accent3"/>
              </a:buClr>
              <a:buFont typeface="Georgia"/>
              <a:buNone/>
              <a:defRPr/>
            </a:pPr>
            <a:r>
              <a:rPr lang="en-US" dirty="0">
                <a:solidFill>
                  <a:srgbClr val="0070C0"/>
                </a:solidFill>
                <a:latin typeface="Arial" pitchFamily="34" charset="0"/>
                <a:cs typeface="Arial" pitchFamily="34" charset="0"/>
              </a:rPr>
              <a:t>1. </a:t>
            </a:r>
            <a:r>
              <a:rPr lang="en-US" b="1" dirty="0">
                <a:solidFill>
                  <a:srgbClr val="0070C0"/>
                </a:solidFill>
                <a:latin typeface="Arial" pitchFamily="34" charset="0"/>
                <a:cs typeface="Arial" pitchFamily="34" charset="0"/>
              </a:rPr>
              <a:t>Principle of health</a:t>
            </a:r>
          </a:p>
        </p:txBody>
      </p:sp>
      <p:sp>
        <p:nvSpPr>
          <p:cNvPr id="12" name="Rectangle 11"/>
          <p:cNvSpPr/>
          <p:nvPr/>
        </p:nvSpPr>
        <p:spPr>
          <a:xfrm>
            <a:off x="304800" y="2057400"/>
            <a:ext cx="8153400" cy="4246563"/>
          </a:xfrm>
          <a:prstGeom prst="rect">
            <a:avLst/>
          </a:prstGeom>
        </p:spPr>
        <p:txBody>
          <a:bodyPr>
            <a:spAutoFit/>
          </a:bodyPr>
          <a:lstStyle/>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Organic Agriculture should sustain and enhance the health of soil, plant, animal, human and planet as one and indivisible</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Healthy soils produce healthy crops that foster the health of animals and people.</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Health is the wholeness and integrity of living systems.</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The role of organic agriculture, whether in farming, processing, distribution, or consumption, is to sustain and enhance the health of ecosystems and organisms from the smallest in the soil to human beings.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nodeType="after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childTnLst>
                          </p:cTn>
                        </p:par>
                        <p:par>
                          <p:cTn id="11" fill="hold" nodeType="afterGroup">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2000"/>
                                        <p:tgtEl>
                                          <p:spTgt spid="11"/>
                                        </p:tgtEl>
                                      </p:cBhvr>
                                    </p:animEffect>
                                  </p:childTnLst>
                                </p:cTn>
                              </p:par>
                            </p:childTnLst>
                          </p:cTn>
                        </p:par>
                        <p:par>
                          <p:cTn id="15" fill="hold" nodeType="afterGroup">
                            <p:stCondLst>
                              <p:cond delay="4000"/>
                            </p:stCondLst>
                            <p:childTnLst>
                              <p:par>
                                <p:cTn id="16" presetID="10" presetClass="entr" presetSubtype="0" fill="hold" nodeType="after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Effect transition="in" filter="fade">
                                      <p:cBhvr>
                                        <p:cTn id="18" dur="2000"/>
                                        <p:tgtEl>
                                          <p:spTgt spid="12">
                                            <p:txEl>
                                              <p:pRg st="0" end="0"/>
                                            </p:txEl>
                                          </p:spTgt>
                                        </p:tgtEl>
                                      </p:cBhvr>
                                    </p:animEffect>
                                  </p:childTnLst>
                                </p:cTn>
                              </p:par>
                            </p:childTnLst>
                          </p:cTn>
                        </p:par>
                        <p:par>
                          <p:cTn id="19" fill="hold" nodeType="afterGroup">
                            <p:stCondLst>
                              <p:cond delay="6000"/>
                            </p:stCondLst>
                            <p:childTnLst>
                              <p:par>
                                <p:cTn id="20" presetID="10" presetClass="entr" presetSubtype="0" fill="hold" nodeType="afterEffect">
                                  <p:stCondLst>
                                    <p:cond delay="0"/>
                                  </p:stCondLst>
                                  <p:childTnLst>
                                    <p:set>
                                      <p:cBhvr>
                                        <p:cTn id="21" dur="1" fill="hold">
                                          <p:stCondLst>
                                            <p:cond delay="0"/>
                                          </p:stCondLst>
                                        </p:cTn>
                                        <p:tgtEl>
                                          <p:spTgt spid="12">
                                            <p:txEl>
                                              <p:pRg st="1" end="1"/>
                                            </p:txEl>
                                          </p:spTgt>
                                        </p:tgtEl>
                                        <p:attrNameLst>
                                          <p:attrName>style.visibility</p:attrName>
                                        </p:attrNameLst>
                                      </p:cBhvr>
                                      <p:to>
                                        <p:strVal val="visible"/>
                                      </p:to>
                                    </p:set>
                                    <p:animEffect transition="in" filter="fade">
                                      <p:cBhvr>
                                        <p:cTn id="22" dur="2000"/>
                                        <p:tgtEl>
                                          <p:spTgt spid="12">
                                            <p:txEl>
                                              <p:pRg st="1" end="1"/>
                                            </p:txEl>
                                          </p:spTgt>
                                        </p:tgtEl>
                                      </p:cBhvr>
                                    </p:animEffect>
                                  </p:childTnLst>
                                </p:cTn>
                              </p:par>
                            </p:childTnLst>
                          </p:cTn>
                        </p:par>
                        <p:par>
                          <p:cTn id="23" fill="hold" nodeType="afterGroup">
                            <p:stCondLst>
                              <p:cond delay="8000"/>
                            </p:stCondLst>
                            <p:childTnLst>
                              <p:par>
                                <p:cTn id="24" presetID="10" presetClass="entr" presetSubtype="0" fill="hold" nodeType="afterEffect">
                                  <p:stCondLst>
                                    <p:cond delay="0"/>
                                  </p:stCondLst>
                                  <p:childTnLst>
                                    <p:set>
                                      <p:cBhvr>
                                        <p:cTn id="25" dur="1" fill="hold">
                                          <p:stCondLst>
                                            <p:cond delay="0"/>
                                          </p:stCondLst>
                                        </p:cTn>
                                        <p:tgtEl>
                                          <p:spTgt spid="12">
                                            <p:txEl>
                                              <p:pRg st="2" end="2"/>
                                            </p:txEl>
                                          </p:spTgt>
                                        </p:tgtEl>
                                        <p:attrNameLst>
                                          <p:attrName>style.visibility</p:attrName>
                                        </p:attrNameLst>
                                      </p:cBhvr>
                                      <p:to>
                                        <p:strVal val="visible"/>
                                      </p:to>
                                    </p:set>
                                    <p:animEffect transition="in" filter="fade">
                                      <p:cBhvr>
                                        <p:cTn id="26" dur="2000"/>
                                        <p:tgtEl>
                                          <p:spTgt spid="12">
                                            <p:txEl>
                                              <p:pRg st="2" end="2"/>
                                            </p:txEl>
                                          </p:spTgt>
                                        </p:tgtEl>
                                      </p:cBhvr>
                                    </p:animEffect>
                                  </p:childTnLst>
                                </p:cTn>
                              </p:par>
                            </p:childTnLst>
                          </p:cTn>
                        </p:par>
                        <p:par>
                          <p:cTn id="27" fill="hold" nodeType="afterGroup">
                            <p:stCondLst>
                              <p:cond delay="10000"/>
                            </p:stCondLst>
                            <p:childTnLst>
                              <p:par>
                                <p:cTn id="28" presetID="10" presetClass="entr" presetSubtype="0" fill="hold" nodeType="afterEffect">
                                  <p:stCondLst>
                                    <p:cond delay="0"/>
                                  </p:stCondLst>
                                  <p:childTnLst>
                                    <p:set>
                                      <p:cBhvr>
                                        <p:cTn id="29" dur="1" fill="hold">
                                          <p:stCondLst>
                                            <p:cond delay="0"/>
                                          </p:stCondLst>
                                        </p:cTn>
                                        <p:tgtEl>
                                          <p:spTgt spid="12">
                                            <p:txEl>
                                              <p:pRg st="3" end="3"/>
                                            </p:txEl>
                                          </p:spTgt>
                                        </p:tgtEl>
                                        <p:attrNameLst>
                                          <p:attrName>style.visibility</p:attrName>
                                        </p:attrNameLst>
                                      </p:cBhvr>
                                      <p:to>
                                        <p:strVal val="visible"/>
                                      </p:to>
                                    </p:set>
                                    <p:animEffect transition="in" filter="fade">
                                      <p:cBhvr>
                                        <p:cTn id="30" dur="2000"/>
                                        <p:tgtEl>
                                          <p:spTgt spid="12">
                                            <p:txEl>
                                              <p:pRg st="3" end="3"/>
                                            </p:txEl>
                                          </p:spTgt>
                                        </p:tgtEl>
                                      </p:cBhvr>
                                    </p:animEffect>
                                  </p:childTnLst>
                                </p:cTn>
                              </p:par>
                              <p:par>
                                <p:cTn id="31" presetID="29"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1000" fill="hold"/>
                                        <p:tgtEl>
                                          <p:spTgt spid="6"/>
                                        </p:tgtEl>
                                        <p:attrNameLst>
                                          <p:attrName>ppt_x</p:attrName>
                                        </p:attrNameLst>
                                      </p:cBhvr>
                                      <p:tavLst>
                                        <p:tav tm="0">
                                          <p:val>
                                            <p:strVal val="#ppt_x-.2"/>
                                          </p:val>
                                        </p:tav>
                                        <p:tav tm="100000">
                                          <p:val>
                                            <p:strVal val="#ppt_x"/>
                                          </p:val>
                                        </p:tav>
                                      </p:tavLst>
                                    </p:anim>
                                    <p:anim calcmode="lin" valueType="num">
                                      <p:cBhvr>
                                        <p:cTn id="34"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35" dur="1000"/>
                                        <p:tgtEl>
                                          <p:spTgt spid="6"/>
                                        </p:tgtEl>
                                      </p:cBhvr>
                                    </p:animEffect>
                                  </p:childTnLst>
                                </p:cTn>
                              </p:par>
                              <p:par>
                                <p:cTn id="36" presetID="29" presetClass="entr" presetSubtype="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p:cTn id="38" dur="1000" fill="hold"/>
                                        <p:tgtEl>
                                          <p:spTgt spid="7"/>
                                        </p:tgtEl>
                                        <p:attrNameLst>
                                          <p:attrName>ppt_x</p:attrName>
                                        </p:attrNameLst>
                                      </p:cBhvr>
                                      <p:tavLst>
                                        <p:tav tm="0">
                                          <p:val>
                                            <p:strVal val="#ppt_x-.2"/>
                                          </p:val>
                                        </p:tav>
                                        <p:tav tm="100000">
                                          <p:val>
                                            <p:strVal val="#ppt_x"/>
                                          </p:val>
                                        </p:tav>
                                      </p:tavLst>
                                    </p:anim>
                                    <p:anim calcmode="lin" valueType="num">
                                      <p:cBhvr>
                                        <p:cTn id="39"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40" dur="1000"/>
                                        <p:tgtEl>
                                          <p:spTgt spid="7"/>
                                        </p:tgtEl>
                                      </p:cBhvr>
                                    </p:animEffect>
                                  </p:childTnLst>
                                </p:cTn>
                              </p:par>
                              <p:par>
                                <p:cTn id="41" presetID="29" presetClass="entr"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1000" fill="hold"/>
                                        <p:tgtEl>
                                          <p:spTgt spid="8"/>
                                        </p:tgtEl>
                                        <p:attrNameLst>
                                          <p:attrName>ppt_x</p:attrName>
                                        </p:attrNameLst>
                                      </p:cBhvr>
                                      <p:tavLst>
                                        <p:tav tm="0">
                                          <p:val>
                                            <p:strVal val="#ppt_x-.2"/>
                                          </p:val>
                                        </p:tav>
                                        <p:tav tm="100000">
                                          <p:val>
                                            <p:strVal val="#ppt_x"/>
                                          </p:val>
                                        </p:tav>
                                      </p:tavLst>
                                    </p:anim>
                                    <p:anim calcmode="lin" valueType="num">
                                      <p:cBhvr>
                                        <p:cTn id="44"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4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10" grpId="0"/>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72&quot;/&gt;&lt;/object&gt;&lt;object type=&quot;3&quot; unique_id=&quot;10005&quot;&gt;&lt;property id=&quot;20148&quot; value=&quot;5&quot;/&gt;&lt;property id=&quot;20300&quot; value=&quot;Slide 2 - &amp;quot;organic farming&amp;quot;&quot;/&gt;&lt;property id=&quot;20307&quot; value=&quot;256&quot;/&gt;&lt;/object&gt;&lt;object type=&quot;3&quot; unique_id=&quot;10006&quot;&gt;&lt;property id=&quot;20148&quot; value=&quot;5&quot;/&gt;&lt;property id=&quot;20300&quot; value=&quot;Slide 3 - &amp;quot;Organic farming&amp;quot;&quot;/&gt;&lt;property id=&quot;20307&quot; value=&quot;257&quot;/&gt;&lt;/object&gt;&lt;object type=&quot;3&quot; unique_id=&quot;10007&quot;&gt;&lt;property id=&quot;20148&quot; value=&quot;5&quot;/&gt;&lt;property id=&quot;20300&quot; value=&quot;Slide 4 - &amp;quot;Organic farming&amp;quot;&quot;/&gt;&lt;property id=&quot;20307&quot; value=&quot;258&quot;/&gt;&lt;/object&gt;&lt;object type=&quot;3&quot; unique_id=&quot;10008&quot;&gt;&lt;property id=&quot;20148&quot; value=&quot;5&quot;/&gt;&lt;property id=&quot;20300&quot; value=&quot;Slide 5 - &amp;quot;organic farming&amp;quot;&quot;/&gt;&lt;property id=&quot;20307&quot; value=&quot;259&quot;/&gt;&lt;/object&gt;&lt;object type=&quot;3&quot; unique_id=&quot;10009&quot;&gt;&lt;property id=&quot;20148&quot; value=&quot;5&quot;/&gt;&lt;property id=&quot;20300&quot; value=&quot;Slide 6 - &amp;quot;organic farming&amp;quot;&quot;/&gt;&lt;property id=&quot;20307&quot; value=&quot;271&quot;/&gt;&lt;/object&gt;&lt;object type=&quot;3&quot; unique_id=&quot;10010&quot;&gt;&lt;property id=&quot;20148&quot; value=&quot;5&quot;/&gt;&lt;property id=&quot;20300&quot; value=&quot;Slide 7 - &amp;quot;organic farming&amp;quot;&quot;/&gt;&lt;property id=&quot;20307&quot; value=&quot;260&quot;/&gt;&lt;/object&gt;&lt;object type=&quot;3&quot; unique_id=&quot;10011&quot;&gt;&lt;property id=&quot;20148&quot; value=&quot;5&quot;/&gt;&lt;property id=&quot;20300&quot; value=&quot;Slide 8&quot;/&gt;&lt;property id=&quot;20307&quot; value=&quot;261&quot;/&gt;&lt;/object&gt;&lt;object type=&quot;3&quot; unique_id=&quot;10012&quot;&gt;&lt;property id=&quot;20148&quot; value=&quot;5&quot;/&gt;&lt;property id=&quot;20300&quot; value=&quot;Slide 9 - &amp;quot;organic farming&amp;quot;&quot;/&gt;&lt;property id=&quot;20307&quot; value=&quot;262&quot;/&gt;&lt;/object&gt;&lt;object type=&quot;3&quot; unique_id=&quot;10013&quot;&gt;&lt;property id=&quot;20148&quot; value=&quot;5&quot;/&gt;&lt;property id=&quot;20300&quot; value=&quot;Slide 10 - &amp;quot;organic farming&amp;quot;&quot;/&gt;&lt;property id=&quot;20307&quot; value=&quot;263&quot;/&gt;&lt;/object&gt;&lt;object type=&quot;3&quot; unique_id=&quot;10014&quot;&gt;&lt;property id=&quot;20148&quot; value=&quot;5&quot;/&gt;&lt;property id=&quot;20300&quot; value=&quot;Slide 11 - &amp;quot;organic farming&amp;quot;&quot;/&gt;&lt;property id=&quot;20307&quot; value=&quot;265&quot;/&gt;&lt;/object&gt;&lt;object type=&quot;3&quot; unique_id=&quot;10015&quot;&gt;&lt;property id=&quot;20148&quot; value=&quot;5&quot;/&gt;&lt;property id=&quot;20300&quot; value=&quot;Slide 12 - &amp;quot;organic farming&amp;quot;&quot;/&gt;&lt;property id=&quot;20307&quot; value=&quot;266&quot;/&gt;&lt;/object&gt;&lt;object type=&quot;3&quot; unique_id=&quot;10016&quot;&gt;&lt;property id=&quot;20148&quot; value=&quot;5&quot;/&gt;&lt;property id=&quot;20300&quot; value=&quot;Slide 13 - &amp;quot;organic farming&amp;quot;&quot;/&gt;&lt;property id=&quot;20307&quot; value=&quot;267&quot;/&gt;&lt;/object&gt;&lt;object type=&quot;3&quot; unique_id=&quot;10017&quot;&gt;&lt;property id=&quot;20148&quot; value=&quot;5&quot;/&gt;&lt;property id=&quot;20300&quot; value=&quot;Slide 14 - &amp;quot;organic farming&amp;quot;&quot;/&gt;&lt;property id=&quot;20307&quot; value=&quot;268&quot;/&gt;&lt;/object&gt;&lt;object type=&quot;3&quot; unique_id=&quot;10018&quot;&gt;&lt;property id=&quot;20148&quot; value=&quot;5&quot;/&gt;&lt;property id=&quot;20300&quot; value=&quot;Slide 15 - &amp;quot;organic farming&amp;quot;&quot;/&gt;&lt;property id=&quot;20307&quot; value=&quot;269&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167</TotalTime>
  <Words>553</Words>
  <Application>Microsoft Office PowerPoint</Application>
  <PresentationFormat>On-screen Show (4:3)</PresentationFormat>
  <Paragraphs>110</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Trebuchet MS</vt:lpstr>
      <vt:lpstr>Georgia</vt:lpstr>
      <vt:lpstr>Wingdings 2</vt:lpstr>
      <vt:lpstr>Calibri</vt:lpstr>
      <vt:lpstr>Times New Roman</vt:lpstr>
      <vt:lpstr>Urban</vt:lpstr>
      <vt:lpstr>PowerPoint Presentation</vt:lpstr>
      <vt:lpstr>organic farming</vt:lpstr>
      <vt:lpstr>Organic farming</vt:lpstr>
      <vt:lpstr>Organic farming</vt:lpstr>
      <vt:lpstr>organic farming</vt:lpstr>
      <vt:lpstr>organic farming</vt:lpstr>
      <vt:lpstr>organic farming</vt:lpstr>
      <vt:lpstr>PowerPoint Presentation</vt:lpstr>
      <vt:lpstr>organic farming</vt:lpstr>
      <vt:lpstr>organic farming</vt:lpstr>
      <vt:lpstr>organic farming</vt:lpstr>
      <vt:lpstr>organic farming</vt:lpstr>
      <vt:lpstr>organic farming</vt:lpstr>
      <vt:lpstr>organic farming</vt:lpstr>
      <vt:lpstr>organic farming</vt:lpstr>
    </vt:vector>
  </TitlesOfParts>
  <Company>DODL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organic farming</dc:title>
  <dc:creator>TNAU</dc:creator>
  <cp:lastModifiedBy>Teacher E-Solutions</cp:lastModifiedBy>
  <cp:revision>28</cp:revision>
  <dcterms:created xsi:type="dcterms:W3CDTF">2005-05-29T20:36:18Z</dcterms:created>
  <dcterms:modified xsi:type="dcterms:W3CDTF">2019-01-15T12:43:47Z</dcterms:modified>
</cp:coreProperties>
</file>