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2" r:id="rId2"/>
    <p:sldId id="256" r:id="rId3"/>
    <p:sldId id="257" r:id="rId4"/>
    <p:sldId id="258" r:id="rId5"/>
    <p:sldId id="259" r:id="rId6"/>
    <p:sldId id="271" r:id="rId7"/>
    <p:sldId id="260" r:id="rId8"/>
    <p:sldId id="261" r:id="rId9"/>
    <p:sldId id="262" r:id="rId10"/>
    <p:sldId id="263" r:id="rId11"/>
    <p:sldId id="265" r:id="rId12"/>
    <p:sldId id="266" r:id="rId13"/>
    <p:sldId id="267" r:id="rId14"/>
    <p:sldId id="268" r:id="rId15"/>
    <p:sldId id="269" r:id="rId16"/>
  </p:sldIdLst>
  <p:sldSz cx="9144000" cy="6858000" type="screen4x3"/>
  <p:notesSz cx="6858000" cy="9144000"/>
  <p:custDataLst>
    <p:tags r:id="rId1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38" autoAdjust="0"/>
    <p:restoredTop sz="94640" autoAdjust="0"/>
  </p:normalViewPr>
  <p:slideViewPr>
    <p:cSldViewPr>
      <p:cViewPr>
        <p:scale>
          <a:sx n="77" d="100"/>
          <a:sy n="77" d="100"/>
        </p:scale>
        <p:origin x="-58" y="-43"/>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13F8850F-9491-4B42-A229-878D3143E041}" type="datetimeFigureOut">
              <a:rPr lang="en-US"/>
              <a:pPr>
                <a:defRPr/>
              </a:pPr>
              <a:t>1/15/2019</a:t>
            </a:fld>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E167A98A-0F66-4ED4-967A-316BD1F0009B}" type="slidenum">
              <a:rPr lang="en-US"/>
              <a:pPr>
                <a:defRPr/>
              </a:pPr>
              <a:t>‹#›</a:t>
            </a:fld>
            <a:endParaRPr lang="en-US"/>
          </a:p>
        </p:txBody>
      </p:sp>
    </p:spTree>
    <p:extLst>
      <p:ext uri="{BB962C8B-B14F-4D97-AF65-F5344CB8AC3E}">
        <p14:creationId xmlns:p14="http://schemas.microsoft.com/office/powerpoint/2010/main" val="724269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AAAACBE-3F9C-45B5-B1B7-AF93A6E7FB1E}" type="datetimeFigureOut">
              <a:rPr lang="en-US"/>
              <a:pPr>
                <a:defRPr/>
              </a:pPr>
              <a:t>1/15/2019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3EEC278-6884-48B8-B238-6C9971DFC395}" type="slidenum">
              <a:rPr lang="en-US"/>
              <a:pPr>
                <a:defRPr/>
              </a:pPr>
              <a:t>‹#›</a:t>
            </a:fld>
            <a:endParaRPr lang="en-US"/>
          </a:p>
        </p:txBody>
      </p:sp>
    </p:spTree>
    <p:extLst>
      <p:ext uri="{BB962C8B-B14F-4D97-AF65-F5344CB8AC3E}">
        <p14:creationId xmlns:p14="http://schemas.microsoft.com/office/powerpoint/2010/main" val="2940467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F04DBF5-8173-4F7A-BBFB-9096E65BF7C5}" type="datetimeFigureOut">
              <a:rPr lang="en-US"/>
              <a:pPr>
                <a:defRPr/>
              </a:pPr>
              <a:t>1/15/2019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606E872-EAF9-4FB9-977D-3FBE33ACFBDF}" type="slidenum">
              <a:rPr lang="en-US"/>
              <a:pPr>
                <a:defRPr/>
              </a:pPr>
              <a:t>‹#›</a:t>
            </a:fld>
            <a:endParaRPr lang="en-US"/>
          </a:p>
        </p:txBody>
      </p:sp>
    </p:spTree>
    <p:extLst>
      <p:ext uri="{BB962C8B-B14F-4D97-AF65-F5344CB8AC3E}">
        <p14:creationId xmlns:p14="http://schemas.microsoft.com/office/powerpoint/2010/main" val="2356252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306A8CF-A495-4630-93D4-C7722C44854F}" type="datetimeFigureOut">
              <a:rPr lang="en-US"/>
              <a:pPr>
                <a:defRPr/>
              </a:pPr>
              <a:t>1/15/2019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D552669-94D4-40A6-8931-D8DB4ED1D0FB}" type="slidenum">
              <a:rPr lang="en-US"/>
              <a:pPr>
                <a:defRPr/>
              </a:pPr>
              <a:t>‹#›</a:t>
            </a:fld>
            <a:endParaRPr lang="en-US"/>
          </a:p>
        </p:txBody>
      </p:sp>
    </p:spTree>
    <p:extLst>
      <p:ext uri="{BB962C8B-B14F-4D97-AF65-F5344CB8AC3E}">
        <p14:creationId xmlns:p14="http://schemas.microsoft.com/office/powerpoint/2010/main" val="2915430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9BF9E013-46E9-41D6-B00C-8C00ABE098C7}" type="datetimeFigureOut">
              <a:rPr lang="en-US"/>
              <a:pPr>
                <a:defRPr/>
              </a:pPr>
              <a:t>1/15/2019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8540BF3-9C4D-4E4E-B291-0B98D2C22686}" type="slidenum">
              <a:rPr lang="en-US"/>
              <a:pPr>
                <a:defRPr/>
              </a:pPr>
              <a:t>‹#›</a:t>
            </a:fld>
            <a:endParaRPr lang="en-US"/>
          </a:p>
        </p:txBody>
      </p:sp>
    </p:spTree>
    <p:extLst>
      <p:ext uri="{BB962C8B-B14F-4D97-AF65-F5344CB8AC3E}">
        <p14:creationId xmlns:p14="http://schemas.microsoft.com/office/powerpoint/2010/main" val="4244838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C503379-B790-46DF-99CC-91E783AF503F}" type="datetimeFigureOut">
              <a:rPr lang="en-US"/>
              <a:pPr>
                <a:defRPr/>
              </a:pPr>
              <a:t>1/15/2019</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25925888-604C-4186-B819-BD002DF2FDDC}" type="slidenum">
              <a:rPr lang="en-US"/>
              <a:pPr>
                <a:defRPr/>
              </a:pPr>
              <a:t>‹#›</a:t>
            </a:fld>
            <a:endParaRPr lang="en-US"/>
          </a:p>
        </p:txBody>
      </p:sp>
    </p:spTree>
    <p:extLst>
      <p:ext uri="{BB962C8B-B14F-4D97-AF65-F5344CB8AC3E}">
        <p14:creationId xmlns:p14="http://schemas.microsoft.com/office/powerpoint/2010/main" val="1290997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448FB1E4-130C-410C-9DD8-BA26B76B5532}" type="datetimeFigureOut">
              <a:rPr lang="en-US"/>
              <a:pPr>
                <a:defRPr/>
              </a:pPr>
              <a:t>1/15/2019</a:t>
            </a:fld>
            <a:endParaRPr lang="en-US"/>
          </a:p>
        </p:txBody>
      </p:sp>
      <p:sp>
        <p:nvSpPr>
          <p:cNvPr id="8" name="Slide Number Placeholder 26"/>
          <p:cNvSpPr>
            <a:spLocks noGrp="1"/>
          </p:cNvSpPr>
          <p:nvPr>
            <p:ph type="sldNum" sz="quarter" idx="11"/>
          </p:nvPr>
        </p:nvSpPr>
        <p:spPr/>
        <p:txBody>
          <a:bodyPr rtlCol="0"/>
          <a:lstStyle>
            <a:lvl1pPr>
              <a:defRPr/>
            </a:lvl1pPr>
          </a:lstStyle>
          <a:p>
            <a:pPr>
              <a:defRPr/>
            </a:pPr>
            <a:fld id="{D8033BDC-E487-43BD-989A-695F8CDC2BEF}"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46567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6B61399B-3DE7-4821-8E76-0E9CA1F09762}" type="datetimeFigureOut">
              <a:rPr lang="en-US"/>
              <a:pPr>
                <a:defRPr/>
              </a:pPr>
              <a:t>1/15/2019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D103F31A-4B7F-444B-BEAF-B747F4B74595}" type="slidenum">
              <a:rPr lang="en-US"/>
              <a:pPr>
                <a:defRPr/>
              </a:pPr>
              <a:t>‹#›</a:t>
            </a:fld>
            <a:endParaRPr lang="en-US"/>
          </a:p>
        </p:txBody>
      </p:sp>
    </p:spTree>
    <p:extLst>
      <p:ext uri="{BB962C8B-B14F-4D97-AF65-F5344CB8AC3E}">
        <p14:creationId xmlns:p14="http://schemas.microsoft.com/office/powerpoint/2010/main" val="1064922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0EF14C77-11D7-4939-B2BD-31AF7CA594E0}" type="datetimeFigureOut">
              <a:rPr lang="en-US"/>
              <a:pPr>
                <a:defRPr/>
              </a:pPr>
              <a:t>1/15/2019</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CD2FF2AF-2F80-47F4-88E9-A508D74EB69C}" type="slidenum">
              <a:rPr lang="en-US"/>
              <a:pPr>
                <a:defRPr/>
              </a:pPr>
              <a:t>‹#›</a:t>
            </a:fld>
            <a:endParaRPr lang="en-US"/>
          </a:p>
        </p:txBody>
      </p:sp>
    </p:spTree>
    <p:extLst>
      <p:ext uri="{BB962C8B-B14F-4D97-AF65-F5344CB8AC3E}">
        <p14:creationId xmlns:p14="http://schemas.microsoft.com/office/powerpoint/2010/main" val="1248293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4C104F-45FB-4844-9663-D720F8FE0E2B}" type="datetimeFigureOut">
              <a:rPr lang="en-US"/>
              <a:pPr>
                <a:defRPr/>
              </a:pPr>
              <a:t>1/15/2019</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DE833D5-F145-4441-93FA-DB689DC1905B}" type="slidenum">
              <a:rPr lang="en-US"/>
              <a:pPr>
                <a:defRPr/>
              </a:pPr>
              <a:t>‹#›</a:t>
            </a:fld>
            <a:endParaRPr lang="en-US"/>
          </a:p>
        </p:txBody>
      </p:sp>
    </p:spTree>
    <p:extLst>
      <p:ext uri="{BB962C8B-B14F-4D97-AF65-F5344CB8AC3E}">
        <p14:creationId xmlns:p14="http://schemas.microsoft.com/office/powerpoint/2010/main" val="2149599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9C6644E4-5907-4DD4-AF3C-7D110AE7D031}" type="datetimeFigureOut">
              <a:rPr lang="en-US"/>
              <a:pPr>
                <a:defRPr/>
              </a:pPr>
              <a:t>1/15/2019</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2BF8A362-930A-44CC-9AD1-FF34096FD5BB}" type="slidenum">
              <a:rPr lang="en-US"/>
              <a:pPr>
                <a:defRPr/>
              </a:pPr>
              <a:t>‹#›</a:t>
            </a:fld>
            <a:endParaRPr lang="en-US"/>
          </a:p>
        </p:txBody>
      </p:sp>
    </p:spTree>
    <p:extLst>
      <p:ext uri="{BB962C8B-B14F-4D97-AF65-F5344CB8AC3E}">
        <p14:creationId xmlns:p14="http://schemas.microsoft.com/office/powerpoint/2010/main" val="51202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defRPr>
            </a:lvl1pPr>
          </a:lstStyle>
          <a:p>
            <a:pPr>
              <a:defRPr/>
            </a:pPr>
            <a:fld id="{B5F8DC29-1532-4A22-A916-6E52E50C99F8}" type="datetimeFigureOut">
              <a:rPr lang="en-US"/>
              <a:pPr>
                <a:defRPr/>
              </a:pPr>
              <a:t>1/15/2019</a:t>
            </a:fld>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a:solidFill>
                  <a:srgbClr val="FFFFFF"/>
                </a:solidFill>
                <a:latin typeface="+mn-lt"/>
              </a:defRPr>
            </a:lvl1pPr>
          </a:lstStyle>
          <a:p>
            <a:pPr>
              <a:defRPr/>
            </a:pPr>
            <a:fld id="{46C7926F-573D-4366-A3DA-84037285EC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85" r:id="rId1"/>
    <p:sldLayoutId id="2147483777" r:id="rId2"/>
    <p:sldLayoutId id="2147483778" r:id="rId3"/>
    <p:sldLayoutId id="2147483779" r:id="rId4"/>
    <p:sldLayoutId id="2147483786" r:id="rId5"/>
    <p:sldLayoutId id="2147483787" r:id="rId6"/>
    <p:sldLayoutId id="2147483780" r:id="rId7"/>
    <p:sldLayoutId id="2147483781" r:id="rId8"/>
    <p:sldLayoutId id="2147483782" r:id="rId9"/>
    <p:sldLayoutId id="2147483783" r:id="rId10"/>
    <p:sldLayoutId id="2147483784"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5.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slide" Target="slide15.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slide" Target="slide15.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43000" y="1981200"/>
            <a:ext cx="6705600" cy="707886"/>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en-US" sz="4000" b="1" dirty="0">
                <a:ln/>
                <a:solidFill>
                  <a:schemeClr val="accent3"/>
                </a:solidFill>
                <a:latin typeface="+mn-lt"/>
              </a:rPr>
              <a:t>Organic farming </a:t>
            </a:r>
          </a:p>
        </p:txBody>
      </p:sp>
      <p:sp>
        <p:nvSpPr>
          <p:cNvPr id="7" name="Rectangle 6"/>
          <p:cNvSpPr>
            <a:spLocks noChangeArrowheads="1"/>
          </p:cNvSpPr>
          <p:nvPr/>
        </p:nvSpPr>
        <p:spPr bwMode="auto">
          <a:xfrm>
            <a:off x="3048000" y="6488113"/>
            <a:ext cx="7032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8" name="Rectangle 7"/>
          <p:cNvSpPr>
            <a:spLocks noChangeArrowheads="1"/>
          </p:cNvSpPr>
          <p:nvPr/>
        </p:nvSpPr>
        <p:spPr bwMode="auto">
          <a:xfrm>
            <a:off x="5257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2"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pic>
        <p:nvPicPr>
          <p:cNvPr id="512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42063"/>
            <a:ext cx="6096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8" descr="C:\Documents and Settings\DODL\Desktop\TNAU color Emble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8200" y="6216650"/>
            <a:ext cx="60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2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p:cTn id="10" dur="1000" fill="hold"/>
                                        <p:tgtEl>
                                          <p:spTgt spid="7"/>
                                        </p:tgtEl>
                                        <p:attrNameLst>
                                          <p:attrName>ppt_x</p:attrName>
                                        </p:attrNameLst>
                                      </p:cBhvr>
                                      <p:tavLst>
                                        <p:tav tm="0">
                                          <p:val>
                                            <p:strVal val="#ppt_x-.2"/>
                                          </p:val>
                                        </p:tav>
                                        <p:tav tm="100000">
                                          <p:val>
                                            <p:strVal val="#ppt_x"/>
                                          </p:val>
                                        </p:tav>
                                      </p:tavLst>
                                    </p:anim>
                                    <p:anim calcmode="lin" valueType="num">
                                      <p:cBhvr>
                                        <p:cTn id="11"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2" dur="1000"/>
                                        <p:tgtEl>
                                          <p:spTgt spid="7"/>
                                        </p:tgtEl>
                                      </p:cBhvr>
                                    </p:animEffect>
                                  </p:childTnLst>
                                </p:cTn>
                              </p:par>
                              <p:par>
                                <p:cTn id="13" presetID="29"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ppt_x</p:attrName>
                                        </p:attrNameLst>
                                      </p:cBhvr>
                                      <p:tavLst>
                                        <p:tav tm="0">
                                          <p:val>
                                            <p:strVal val="#ppt_x-.2"/>
                                          </p:val>
                                        </p:tav>
                                        <p:tav tm="100000">
                                          <p:val>
                                            <p:strVal val="#ppt_x"/>
                                          </p:val>
                                        </p:tav>
                                      </p:tavLst>
                                    </p:anim>
                                    <p:anim calcmode="lin" valueType="num">
                                      <p:cBhvr>
                                        <p:cTn id="16"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lstStyle/>
          <a:p>
            <a:pPr algn="ctr" eaLnBrk="1" hangingPunct="1"/>
            <a:r>
              <a:rPr lang="en-US" sz="2400" b="1" smtClean="0">
                <a:solidFill>
                  <a:srgbClr val="C00000"/>
                </a:solidFill>
                <a:latin typeface="Arial" charset="0"/>
                <a:cs typeface="Arial" charset="0"/>
              </a:rPr>
              <a:t>organic farming</a:t>
            </a:r>
            <a:endParaRPr lang="en-US" sz="2400" smtClean="0">
              <a:solidFill>
                <a:srgbClr val="C00000"/>
              </a:solidFill>
              <a:latin typeface="Arial" charset="0"/>
              <a:cs typeface="Arial" charset="0"/>
            </a:endParaRPr>
          </a:p>
        </p:txBody>
      </p:sp>
      <p:pic>
        <p:nvPicPr>
          <p:cNvPr id="143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3124200" y="6248400"/>
            <a:ext cx="1039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7" name="Rectangle 6"/>
          <p:cNvSpPr>
            <a:spLocks noChangeArrowheads="1"/>
          </p:cNvSpPr>
          <p:nvPr/>
        </p:nvSpPr>
        <p:spPr bwMode="auto">
          <a:xfrm>
            <a:off x="4572000" y="62484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8" name="Rectangle 7"/>
          <p:cNvSpPr>
            <a:spLocks noChangeArrowheads="1"/>
          </p:cNvSpPr>
          <p:nvPr/>
        </p:nvSpPr>
        <p:spPr bwMode="auto">
          <a:xfrm>
            <a:off x="5715000" y="62484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4"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
        <p:nvSpPr>
          <p:cNvPr id="9" name="Rectangle 8"/>
          <p:cNvSpPr/>
          <p:nvPr/>
        </p:nvSpPr>
        <p:spPr>
          <a:xfrm>
            <a:off x="0" y="1752600"/>
            <a:ext cx="8610600" cy="5632450"/>
          </a:xfrm>
          <a:prstGeom prst="rect">
            <a:avLst/>
          </a:prstGeom>
        </p:spPr>
        <p:txBody>
          <a:bodyPr>
            <a:spAutoFit/>
          </a:bodyPr>
          <a:lstStyle/>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Organic Agriculture should be based on living ecological systems and cycles, work with them, emulate them and help sustain them.</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This principle roots organic agriculture within living ecological systems.</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It states that production is to be based on ecological processes, and recycling</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Nourishment and well-being are achieved through the ecology of the specific production environment.</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Organic management must be adapted to local conditions, ecology, culture and scale.</a:t>
            </a:r>
          </a:p>
          <a:p>
            <a:pPr marL="365760" indent="-256032" algn="just" fontAlgn="auto">
              <a:lnSpc>
                <a:spcPct val="150000"/>
              </a:lnSpc>
              <a:spcAft>
                <a:spcPts val="0"/>
              </a:spcAft>
              <a:buClr>
                <a:schemeClr val="accent3"/>
              </a:buClr>
              <a:buFont typeface="Georgia"/>
              <a:buNone/>
              <a:defRPr/>
            </a:pPr>
            <a:endParaRPr lang="en-US" sz="2000" dirty="0">
              <a:latin typeface="Arial" pitchFamily="34" charset="0"/>
              <a:cs typeface="Arial" pitchFamily="34" charset="0"/>
            </a:endParaRPr>
          </a:p>
          <a:p>
            <a:pPr marL="365760" indent="-256032" algn="just" fontAlgn="auto">
              <a:lnSpc>
                <a:spcPct val="150000"/>
              </a:lnSpc>
              <a:spcAft>
                <a:spcPts val="0"/>
              </a:spcAft>
              <a:buClr>
                <a:schemeClr val="accent3"/>
              </a:buClr>
              <a:buFont typeface="Georgia"/>
              <a:buNone/>
              <a:defRPr/>
            </a:pPr>
            <a:endParaRPr lang="en-US" sz="2000" dirty="0">
              <a:latin typeface="Arial" pitchFamily="34" charset="0"/>
              <a:cs typeface="Arial" pitchFamily="34" charset="0"/>
            </a:endParaRPr>
          </a:p>
          <a:p>
            <a:pPr marL="365760" indent="-256032" algn="just" fontAlgn="auto">
              <a:lnSpc>
                <a:spcPct val="150000"/>
              </a:lnSpc>
              <a:spcAft>
                <a:spcPts val="0"/>
              </a:spcAft>
              <a:buClr>
                <a:schemeClr val="accent3"/>
              </a:buClr>
              <a:buFont typeface="Georgia"/>
              <a:buNone/>
              <a:defRPr/>
            </a:pPr>
            <a:endParaRPr lang="en-US" sz="2000" dirty="0">
              <a:latin typeface="Arial" pitchFamily="34" charset="0"/>
              <a:cs typeface="Arial" pitchFamily="34" charset="0"/>
            </a:endParaRPr>
          </a:p>
        </p:txBody>
      </p:sp>
      <p:sp>
        <p:nvSpPr>
          <p:cNvPr id="10" name="Rectangle 9"/>
          <p:cNvSpPr/>
          <p:nvPr/>
        </p:nvSpPr>
        <p:spPr>
          <a:xfrm>
            <a:off x="304800" y="1143000"/>
            <a:ext cx="3816350" cy="577850"/>
          </a:xfrm>
          <a:prstGeom prst="rect">
            <a:avLst/>
          </a:prstGeom>
        </p:spPr>
        <p:txBody>
          <a:bodyPr wrap="none">
            <a:spAutoFit/>
          </a:bodyPr>
          <a:lstStyle/>
          <a:p>
            <a:pPr marL="365760" indent="-256032" algn="just" fontAlgn="auto">
              <a:lnSpc>
                <a:spcPct val="150000"/>
              </a:lnSpc>
              <a:spcAft>
                <a:spcPts val="0"/>
              </a:spcAft>
              <a:buClr>
                <a:schemeClr val="accent3"/>
              </a:buClr>
              <a:buFont typeface="Georgia"/>
              <a:buNone/>
              <a:defRPr/>
            </a:pPr>
            <a:r>
              <a:rPr lang="en-US" sz="2400" dirty="0">
                <a:solidFill>
                  <a:srgbClr val="0070C0"/>
                </a:solidFill>
                <a:latin typeface="Arial" pitchFamily="34" charset="0"/>
                <a:cs typeface="Arial" pitchFamily="34" charset="0"/>
              </a:rPr>
              <a:t>	2. </a:t>
            </a:r>
            <a:r>
              <a:rPr lang="en-US" sz="2400" b="1" dirty="0">
                <a:solidFill>
                  <a:srgbClr val="0070C0"/>
                </a:solidFill>
                <a:latin typeface="Arial" pitchFamily="34" charset="0"/>
                <a:cs typeface="Arial" pitchFamily="34" charset="0"/>
              </a:rPr>
              <a:t>Principle of ecology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nodeType="after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2000"/>
                                        <p:tgtEl>
                                          <p:spTgt spid="10">
                                            <p:txEl>
                                              <p:pRg st="0" end="0"/>
                                            </p:txEl>
                                          </p:spTgt>
                                        </p:tgtEl>
                                      </p:cBhvr>
                                    </p:animEffect>
                                  </p:childTnLst>
                                </p:cTn>
                              </p:par>
                            </p:childTnLst>
                          </p:cTn>
                        </p:par>
                        <p:par>
                          <p:cTn id="11" fill="hold" nodeType="afterGroup">
                            <p:stCondLst>
                              <p:cond delay="2000"/>
                            </p:stCondLst>
                            <p:childTnLst>
                              <p:par>
                                <p:cTn id="12" presetID="10" presetClass="entr" presetSubtype="0" fill="hold" nodeType="after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2000"/>
                                        <p:tgtEl>
                                          <p:spTgt spid="9">
                                            <p:txEl>
                                              <p:pRg st="0" end="0"/>
                                            </p:txEl>
                                          </p:spTgt>
                                        </p:tgtEl>
                                      </p:cBhvr>
                                    </p:animEffect>
                                  </p:childTnLst>
                                </p:cTn>
                              </p:par>
                            </p:childTnLst>
                          </p:cTn>
                        </p:par>
                        <p:par>
                          <p:cTn id="15" fill="hold" nodeType="afterGroup">
                            <p:stCondLst>
                              <p:cond delay="4000"/>
                            </p:stCondLst>
                            <p:childTnLst>
                              <p:par>
                                <p:cTn id="16" presetID="10" presetClass="entr" presetSubtype="0" fill="hold" nodeType="after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Effect transition="in" filter="fade">
                                      <p:cBhvr>
                                        <p:cTn id="18" dur="2000"/>
                                        <p:tgtEl>
                                          <p:spTgt spid="9">
                                            <p:txEl>
                                              <p:pRg st="1" end="1"/>
                                            </p:txEl>
                                          </p:spTgt>
                                        </p:tgtEl>
                                      </p:cBhvr>
                                    </p:animEffect>
                                  </p:childTnLst>
                                </p:cTn>
                              </p:par>
                            </p:childTnLst>
                          </p:cTn>
                        </p:par>
                        <p:par>
                          <p:cTn id="19" fill="hold" nodeType="afterGroup">
                            <p:stCondLst>
                              <p:cond delay="6000"/>
                            </p:stCondLst>
                            <p:childTnLst>
                              <p:par>
                                <p:cTn id="20" presetID="10" presetClass="entr" presetSubtype="0" fill="hold" nodeType="after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fade">
                                      <p:cBhvr>
                                        <p:cTn id="22" dur="2000"/>
                                        <p:tgtEl>
                                          <p:spTgt spid="9">
                                            <p:txEl>
                                              <p:pRg st="2" end="2"/>
                                            </p:txEl>
                                          </p:spTgt>
                                        </p:tgtEl>
                                      </p:cBhvr>
                                    </p:animEffect>
                                  </p:childTnLst>
                                </p:cTn>
                              </p:par>
                            </p:childTnLst>
                          </p:cTn>
                        </p:par>
                        <p:par>
                          <p:cTn id="23" fill="hold" nodeType="afterGroup">
                            <p:stCondLst>
                              <p:cond delay="8000"/>
                            </p:stCondLst>
                            <p:childTnLst>
                              <p:par>
                                <p:cTn id="24" presetID="10" presetClass="entr" presetSubtype="0" fill="hold" nodeType="after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Effect transition="in" filter="fade">
                                      <p:cBhvr>
                                        <p:cTn id="26" dur="2000"/>
                                        <p:tgtEl>
                                          <p:spTgt spid="9">
                                            <p:txEl>
                                              <p:pRg st="3" end="3"/>
                                            </p:txEl>
                                          </p:spTgt>
                                        </p:tgtEl>
                                      </p:cBhvr>
                                    </p:animEffect>
                                  </p:childTnLst>
                                </p:cTn>
                              </p:par>
                            </p:childTnLst>
                          </p:cTn>
                        </p:par>
                        <p:par>
                          <p:cTn id="27" fill="hold" nodeType="afterGroup">
                            <p:stCondLst>
                              <p:cond delay="10000"/>
                            </p:stCondLst>
                            <p:childTnLst>
                              <p:par>
                                <p:cTn id="28" presetID="10" presetClass="entr" presetSubtype="0" fill="hold" nodeType="afterEffect">
                                  <p:stCondLst>
                                    <p:cond delay="0"/>
                                  </p:stCondLst>
                                  <p:childTnLst>
                                    <p:set>
                                      <p:cBhvr>
                                        <p:cTn id="29" dur="1" fill="hold">
                                          <p:stCondLst>
                                            <p:cond delay="0"/>
                                          </p:stCondLst>
                                        </p:cTn>
                                        <p:tgtEl>
                                          <p:spTgt spid="9">
                                            <p:txEl>
                                              <p:pRg st="4" end="4"/>
                                            </p:txEl>
                                          </p:spTgt>
                                        </p:tgtEl>
                                        <p:attrNameLst>
                                          <p:attrName>style.visibility</p:attrName>
                                        </p:attrNameLst>
                                      </p:cBhvr>
                                      <p:to>
                                        <p:strVal val="visible"/>
                                      </p:to>
                                    </p:set>
                                    <p:animEffect transition="in" filter="fade">
                                      <p:cBhvr>
                                        <p:cTn id="30" dur="2000"/>
                                        <p:tgtEl>
                                          <p:spTgt spid="9">
                                            <p:txEl>
                                              <p:pRg st="4" end="4"/>
                                            </p:txEl>
                                          </p:spTgt>
                                        </p:tgtEl>
                                      </p:cBhvr>
                                    </p:animEffect>
                                  </p:childTnLst>
                                </p:cTn>
                              </p:par>
                              <p:par>
                                <p:cTn id="31" presetID="29"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1000" fill="hold"/>
                                        <p:tgtEl>
                                          <p:spTgt spid="6"/>
                                        </p:tgtEl>
                                        <p:attrNameLst>
                                          <p:attrName>ppt_x</p:attrName>
                                        </p:attrNameLst>
                                      </p:cBhvr>
                                      <p:tavLst>
                                        <p:tav tm="0">
                                          <p:val>
                                            <p:strVal val="#ppt_x-.2"/>
                                          </p:val>
                                        </p:tav>
                                        <p:tav tm="100000">
                                          <p:val>
                                            <p:strVal val="#ppt_x"/>
                                          </p:val>
                                        </p:tav>
                                      </p:tavLst>
                                    </p:anim>
                                    <p:anim calcmode="lin" valueType="num">
                                      <p:cBhvr>
                                        <p:cTn id="34"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35" dur="1000"/>
                                        <p:tgtEl>
                                          <p:spTgt spid="6"/>
                                        </p:tgtEl>
                                      </p:cBhvr>
                                    </p:animEffect>
                                  </p:childTnLst>
                                </p:cTn>
                              </p:par>
                              <p:par>
                                <p:cTn id="36" presetID="29" presetClass="entr" presetSubtype="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p:cTn id="38" dur="1000" fill="hold"/>
                                        <p:tgtEl>
                                          <p:spTgt spid="7"/>
                                        </p:tgtEl>
                                        <p:attrNameLst>
                                          <p:attrName>ppt_x</p:attrName>
                                        </p:attrNameLst>
                                      </p:cBhvr>
                                      <p:tavLst>
                                        <p:tav tm="0">
                                          <p:val>
                                            <p:strVal val="#ppt_x-.2"/>
                                          </p:val>
                                        </p:tav>
                                        <p:tav tm="100000">
                                          <p:val>
                                            <p:strVal val="#ppt_x"/>
                                          </p:val>
                                        </p:tav>
                                      </p:tavLst>
                                    </p:anim>
                                    <p:anim calcmode="lin" valueType="num">
                                      <p:cBhvr>
                                        <p:cTn id="39"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40" dur="1000"/>
                                        <p:tgtEl>
                                          <p:spTgt spid="7"/>
                                        </p:tgtEl>
                                      </p:cBhvr>
                                    </p:animEffect>
                                  </p:childTnLst>
                                </p:cTn>
                              </p:par>
                              <p:par>
                                <p:cTn id="41" presetID="29" presetClass="entr" presetSubtype="0"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1000" fill="hold"/>
                                        <p:tgtEl>
                                          <p:spTgt spid="8"/>
                                        </p:tgtEl>
                                        <p:attrNameLst>
                                          <p:attrName>ppt_x</p:attrName>
                                        </p:attrNameLst>
                                      </p:cBhvr>
                                      <p:tavLst>
                                        <p:tav tm="0">
                                          <p:val>
                                            <p:strVal val="#ppt_x-.2"/>
                                          </p:val>
                                        </p:tav>
                                        <p:tav tm="100000">
                                          <p:val>
                                            <p:strVal val="#ppt_x"/>
                                          </p:val>
                                        </p:tav>
                                      </p:tavLst>
                                    </p:anim>
                                    <p:anim calcmode="lin" valueType="num">
                                      <p:cBhvr>
                                        <p:cTn id="44"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4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762000"/>
          </a:xfrm>
        </p:spPr>
        <p:txBody>
          <a:bodyPr/>
          <a:lstStyle/>
          <a:p>
            <a:pPr algn="ctr" eaLnBrk="1" hangingPunct="1"/>
            <a:r>
              <a:rPr lang="en-US" sz="2400" b="1" smtClean="0">
                <a:solidFill>
                  <a:srgbClr val="C00000"/>
                </a:solidFill>
                <a:latin typeface="Times New Roman" pitchFamily="18" charset="0"/>
                <a:cs typeface="Times New Roman" pitchFamily="18" charset="0"/>
              </a:rPr>
              <a:t>organic farming</a:t>
            </a:r>
            <a:endParaRPr lang="en-US" sz="2400" smtClean="0">
              <a:solidFill>
                <a:srgbClr val="C00000"/>
              </a:solidFill>
              <a:latin typeface="Times New Roman" pitchFamily="18" charset="0"/>
              <a:cs typeface="Times New Roman" pitchFamily="18" charset="0"/>
            </a:endParaRPr>
          </a:p>
        </p:txBody>
      </p:sp>
      <p:pic>
        <p:nvPicPr>
          <p:cNvPr id="153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2895600" y="6248400"/>
            <a:ext cx="1039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7" name="Rectangle 6"/>
          <p:cNvSpPr>
            <a:spLocks noChangeArrowheads="1"/>
          </p:cNvSpPr>
          <p:nvPr/>
        </p:nvSpPr>
        <p:spPr bwMode="auto">
          <a:xfrm>
            <a:off x="4343400" y="62484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8" name="Rectangle 7"/>
          <p:cNvSpPr>
            <a:spLocks noChangeArrowheads="1"/>
          </p:cNvSpPr>
          <p:nvPr/>
        </p:nvSpPr>
        <p:spPr bwMode="auto">
          <a:xfrm>
            <a:off x="5486400" y="62484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4"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
        <p:nvSpPr>
          <p:cNvPr id="9" name="Rectangle 8"/>
          <p:cNvSpPr>
            <a:spLocks noChangeArrowheads="1"/>
          </p:cNvSpPr>
          <p:nvPr/>
        </p:nvSpPr>
        <p:spPr bwMode="auto">
          <a:xfrm>
            <a:off x="304800" y="2286000"/>
            <a:ext cx="82296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50000"/>
              </a:lnSpc>
              <a:buFont typeface="Georgia" pitchFamily="18" charset="0"/>
              <a:buNone/>
            </a:pPr>
            <a:r>
              <a:rPr lang="en-US" sz="2000">
                <a:cs typeface="Arial" charset="0"/>
              </a:rPr>
              <a:t>Inputs should be reduced by reuse, recycling and efficient management of materials and energy in order to maintain and improve environmental quality and conserve resources</a:t>
            </a:r>
          </a:p>
          <a:p>
            <a:pPr algn="just">
              <a:lnSpc>
                <a:spcPct val="150000"/>
              </a:lnSpc>
              <a:buFont typeface="Georgia" pitchFamily="18" charset="0"/>
              <a:buNone/>
            </a:pPr>
            <a:r>
              <a:rPr lang="en-US" sz="2000">
                <a:cs typeface="Arial" charset="0"/>
              </a:rPr>
              <a:t> Organic agriculture should attain ecological balance through the design of farming systems, establishment of habitats and maintenance of genetic and agricultural diversity.</a:t>
            </a:r>
          </a:p>
        </p:txBody>
      </p:sp>
      <p:sp>
        <p:nvSpPr>
          <p:cNvPr id="10" name="Rectangle 9"/>
          <p:cNvSpPr>
            <a:spLocks noChangeArrowheads="1"/>
          </p:cNvSpPr>
          <p:nvPr/>
        </p:nvSpPr>
        <p:spPr bwMode="auto">
          <a:xfrm>
            <a:off x="228600" y="1371600"/>
            <a:ext cx="3190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a:solidFill>
                  <a:srgbClr val="0070C0"/>
                </a:solidFill>
                <a:cs typeface="Arial" charset="0"/>
              </a:rPr>
              <a:t>Principle of ecology </a:t>
            </a:r>
            <a:endParaRPr lang="en-US" sz="2400">
              <a:solidFill>
                <a:srgbClr val="0070C0"/>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nodeType="after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2000"/>
                                        <p:tgtEl>
                                          <p:spTgt spid="10">
                                            <p:txEl>
                                              <p:pRg st="0" end="0"/>
                                            </p:txEl>
                                          </p:spTgt>
                                        </p:tgtEl>
                                      </p:cBhvr>
                                    </p:animEffect>
                                  </p:childTnLst>
                                </p:cTn>
                              </p:par>
                            </p:childTnLst>
                          </p:cTn>
                        </p:par>
                        <p:par>
                          <p:cTn id="11" fill="hold" nodeType="afterGroup">
                            <p:stCondLst>
                              <p:cond delay="2000"/>
                            </p:stCondLst>
                            <p:childTnLst>
                              <p:par>
                                <p:cTn id="12" presetID="10" presetClass="entr" presetSubtype="0" fill="hold" nodeType="after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2000"/>
                                        <p:tgtEl>
                                          <p:spTgt spid="9">
                                            <p:txEl>
                                              <p:pRg st="0" end="0"/>
                                            </p:txEl>
                                          </p:spTgt>
                                        </p:tgtEl>
                                      </p:cBhvr>
                                    </p:animEffect>
                                  </p:childTnLst>
                                </p:cTn>
                              </p:par>
                            </p:childTnLst>
                          </p:cTn>
                        </p:par>
                        <p:par>
                          <p:cTn id="15" fill="hold" nodeType="afterGroup">
                            <p:stCondLst>
                              <p:cond delay="4000"/>
                            </p:stCondLst>
                            <p:childTnLst>
                              <p:par>
                                <p:cTn id="16" presetID="10" presetClass="entr" presetSubtype="0" fill="hold" nodeType="after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Effect transition="in" filter="fade">
                                      <p:cBhvr>
                                        <p:cTn id="18" dur="2000"/>
                                        <p:tgtEl>
                                          <p:spTgt spid="9">
                                            <p:txEl>
                                              <p:pRg st="1" end="1"/>
                                            </p:txEl>
                                          </p:spTgt>
                                        </p:tgtEl>
                                      </p:cBhvr>
                                    </p:animEffect>
                                  </p:childTnLst>
                                </p:cTn>
                              </p:par>
                              <p:par>
                                <p:cTn id="19" presetID="29"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ppt_x</p:attrName>
                                        </p:attrNameLst>
                                      </p:cBhvr>
                                      <p:tavLst>
                                        <p:tav tm="0">
                                          <p:val>
                                            <p:strVal val="#ppt_x-.2"/>
                                          </p:val>
                                        </p:tav>
                                        <p:tav tm="100000">
                                          <p:val>
                                            <p:strVal val="#ppt_x"/>
                                          </p:val>
                                        </p:tav>
                                      </p:tavLst>
                                    </p:anim>
                                    <p:anim calcmode="lin" valueType="num">
                                      <p:cBhvr>
                                        <p:cTn id="22"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3" dur="1000"/>
                                        <p:tgtEl>
                                          <p:spTgt spid="6"/>
                                        </p:tgtEl>
                                      </p:cBhvr>
                                    </p:animEffect>
                                  </p:childTnLst>
                                </p:cTn>
                              </p:par>
                              <p:par>
                                <p:cTn id="24" presetID="29"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1000" fill="hold"/>
                                        <p:tgtEl>
                                          <p:spTgt spid="7"/>
                                        </p:tgtEl>
                                        <p:attrNameLst>
                                          <p:attrName>ppt_x</p:attrName>
                                        </p:attrNameLst>
                                      </p:cBhvr>
                                      <p:tavLst>
                                        <p:tav tm="0">
                                          <p:val>
                                            <p:strVal val="#ppt_x-.2"/>
                                          </p:val>
                                        </p:tav>
                                        <p:tav tm="100000">
                                          <p:val>
                                            <p:strVal val="#ppt_x"/>
                                          </p:val>
                                        </p:tav>
                                      </p:tavLst>
                                    </p:anim>
                                    <p:anim calcmode="lin" valueType="num">
                                      <p:cBhvr>
                                        <p:cTn id="27"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8" dur="1000"/>
                                        <p:tgtEl>
                                          <p:spTgt spid="7"/>
                                        </p:tgtEl>
                                      </p:cBhvr>
                                    </p:animEffect>
                                  </p:childTnLst>
                                </p:cTn>
                              </p:par>
                              <p:par>
                                <p:cTn id="29" presetID="29"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ppt_x</p:attrName>
                                        </p:attrNameLst>
                                      </p:cBhvr>
                                      <p:tavLst>
                                        <p:tav tm="0">
                                          <p:val>
                                            <p:strVal val="#ppt_x-.2"/>
                                          </p:val>
                                        </p:tav>
                                        <p:tav tm="100000">
                                          <p:val>
                                            <p:strVal val="#ppt_x"/>
                                          </p:val>
                                        </p:tav>
                                      </p:tavLst>
                                    </p:anim>
                                    <p:anim calcmode="lin" valueType="num">
                                      <p:cBhvr>
                                        <p:cTn id="32"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1000" y="533400"/>
            <a:ext cx="8229600" cy="762000"/>
          </a:xfrm>
        </p:spPr>
        <p:txBody>
          <a:bodyPr/>
          <a:lstStyle/>
          <a:p>
            <a:pPr algn="ctr" eaLnBrk="1" hangingPunct="1"/>
            <a:r>
              <a:rPr lang="en-US" sz="2400" b="1" smtClean="0">
                <a:solidFill>
                  <a:srgbClr val="C00000"/>
                </a:solidFill>
                <a:latin typeface="Arial" charset="0"/>
                <a:cs typeface="Arial" charset="0"/>
              </a:rPr>
              <a:t>organic farming</a:t>
            </a:r>
            <a:endParaRPr lang="en-US" sz="2400" smtClean="0">
              <a:solidFill>
                <a:srgbClr val="C00000"/>
              </a:solidFill>
              <a:latin typeface="Arial" charset="0"/>
              <a:cs typeface="Arial" charset="0"/>
            </a:endParaRPr>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2819400" y="6324600"/>
            <a:ext cx="1039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7" name="Rectangle 6"/>
          <p:cNvSpPr>
            <a:spLocks noChangeArrowheads="1"/>
          </p:cNvSpPr>
          <p:nvPr/>
        </p:nvSpPr>
        <p:spPr bwMode="auto">
          <a:xfrm>
            <a:off x="4267200" y="63246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8" name="Rectangle 7"/>
          <p:cNvSpPr>
            <a:spLocks noChangeArrowheads="1"/>
          </p:cNvSpPr>
          <p:nvPr/>
        </p:nvSpPr>
        <p:spPr bwMode="auto">
          <a:xfrm>
            <a:off x="5410200" y="63246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 action="ppaction://hlinkshowjump?jump=lastslide"/>
              </a:rPr>
              <a:t>End</a:t>
            </a:r>
            <a:r>
              <a:rPr lang="en-US" b="1">
                <a:latin typeface="Times New Roman" pitchFamily="18" charset="0"/>
                <a:cs typeface="Times New Roman" pitchFamily="18" charset="0"/>
              </a:rPr>
              <a:t> </a:t>
            </a:r>
            <a:endParaRPr lang="en-US" b="1">
              <a:latin typeface="Georgia" pitchFamily="18" charset="0"/>
            </a:endParaRPr>
          </a:p>
        </p:txBody>
      </p:sp>
      <p:sp>
        <p:nvSpPr>
          <p:cNvPr id="9" name="Rectangle 8"/>
          <p:cNvSpPr/>
          <p:nvPr/>
        </p:nvSpPr>
        <p:spPr>
          <a:xfrm>
            <a:off x="609600" y="2133600"/>
            <a:ext cx="7924800" cy="3324225"/>
          </a:xfrm>
          <a:prstGeom prst="rect">
            <a:avLst/>
          </a:prstGeom>
        </p:spPr>
        <p:txBody>
          <a:bodyPr>
            <a:spAutoFit/>
          </a:bodyPr>
          <a:lstStyle/>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Organic Agriculture should build on relationships that ensure fairness with regard to the common environment and life opportunities.</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This principle emphasizes that those involved in organic agriculture should conduct human relationships in a manner that ensures fairness at all levels and to all parties - farmers, workers, processors, distributors, traders and consumers</a:t>
            </a:r>
          </a:p>
        </p:txBody>
      </p:sp>
      <p:sp>
        <p:nvSpPr>
          <p:cNvPr id="10" name="Rectangle 9"/>
          <p:cNvSpPr/>
          <p:nvPr/>
        </p:nvSpPr>
        <p:spPr>
          <a:xfrm>
            <a:off x="228600" y="1447800"/>
            <a:ext cx="3835400" cy="577850"/>
          </a:xfrm>
          <a:prstGeom prst="rect">
            <a:avLst/>
          </a:prstGeom>
        </p:spPr>
        <p:txBody>
          <a:bodyPr wrap="none">
            <a:spAutoFit/>
          </a:bodyPr>
          <a:lstStyle/>
          <a:p>
            <a:pPr marL="365760" indent="-256032" algn="just" fontAlgn="auto">
              <a:lnSpc>
                <a:spcPct val="150000"/>
              </a:lnSpc>
              <a:spcAft>
                <a:spcPts val="0"/>
              </a:spcAft>
              <a:buClr>
                <a:schemeClr val="accent3"/>
              </a:buClr>
              <a:buFont typeface="Georgia"/>
              <a:buNone/>
              <a:defRPr/>
            </a:pPr>
            <a:r>
              <a:rPr lang="en-US" sz="2400" dirty="0">
                <a:solidFill>
                  <a:srgbClr val="0070C0"/>
                </a:solidFill>
                <a:latin typeface="Arial" pitchFamily="34" charset="0"/>
                <a:cs typeface="Arial" pitchFamily="34" charset="0"/>
              </a:rPr>
              <a:t>	3. </a:t>
            </a:r>
            <a:r>
              <a:rPr lang="en-US" sz="2400" b="1" dirty="0">
                <a:solidFill>
                  <a:srgbClr val="0070C0"/>
                </a:solidFill>
                <a:latin typeface="Arial" pitchFamily="34" charset="0"/>
                <a:cs typeface="Arial" pitchFamily="34" charset="0"/>
              </a:rPr>
              <a:t>Principle of fairness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2000"/>
                                        <p:tgtEl>
                                          <p:spTgt spid="9">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2000"/>
                                        <p:tgtEl>
                                          <p:spTgt spid="9">
                                            <p:txEl>
                                              <p:pRg st="1" end="1"/>
                                            </p:txEl>
                                          </p:spTgt>
                                        </p:tgtEl>
                                      </p:cBhvr>
                                    </p:animEffect>
                                  </p:childTnLst>
                                </p:cTn>
                              </p:par>
                              <p:par>
                                <p:cTn id="16" presetID="29"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1000" fill="hold"/>
                                        <p:tgtEl>
                                          <p:spTgt spid="6"/>
                                        </p:tgtEl>
                                        <p:attrNameLst>
                                          <p:attrName>ppt_x</p:attrName>
                                        </p:attrNameLst>
                                      </p:cBhvr>
                                      <p:tavLst>
                                        <p:tav tm="0">
                                          <p:val>
                                            <p:strVal val="#ppt_x-.2"/>
                                          </p:val>
                                        </p:tav>
                                        <p:tav tm="100000">
                                          <p:val>
                                            <p:strVal val="#ppt_x"/>
                                          </p:val>
                                        </p:tav>
                                      </p:tavLst>
                                    </p:anim>
                                    <p:anim calcmode="lin" valueType="num">
                                      <p:cBhvr>
                                        <p:cTn id="19"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0" dur="1000"/>
                                        <p:tgtEl>
                                          <p:spTgt spid="6"/>
                                        </p:tgtEl>
                                      </p:cBhvr>
                                    </p:animEffect>
                                  </p:childTnLst>
                                </p:cTn>
                              </p:par>
                              <p:par>
                                <p:cTn id="21" presetID="29"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1000" fill="hold"/>
                                        <p:tgtEl>
                                          <p:spTgt spid="7"/>
                                        </p:tgtEl>
                                        <p:attrNameLst>
                                          <p:attrName>ppt_x</p:attrName>
                                        </p:attrNameLst>
                                      </p:cBhvr>
                                      <p:tavLst>
                                        <p:tav tm="0">
                                          <p:val>
                                            <p:strVal val="#ppt_x-.2"/>
                                          </p:val>
                                        </p:tav>
                                        <p:tav tm="100000">
                                          <p:val>
                                            <p:strVal val="#ppt_x"/>
                                          </p:val>
                                        </p:tav>
                                      </p:tavLst>
                                    </p:anim>
                                    <p:anim calcmode="lin" valueType="num">
                                      <p:cBhvr>
                                        <p:cTn id="24"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5" dur="1000"/>
                                        <p:tgtEl>
                                          <p:spTgt spid="7"/>
                                        </p:tgtEl>
                                      </p:cBhvr>
                                    </p:animEffect>
                                  </p:childTnLst>
                                </p:cTn>
                              </p:par>
                              <p:par>
                                <p:cTn id="26" presetID="29" presetClass="entr" presetSubtype="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1000" fill="hold"/>
                                        <p:tgtEl>
                                          <p:spTgt spid="8"/>
                                        </p:tgtEl>
                                        <p:attrNameLst>
                                          <p:attrName>ppt_x</p:attrName>
                                        </p:attrNameLst>
                                      </p:cBhvr>
                                      <p:tavLst>
                                        <p:tav tm="0">
                                          <p:val>
                                            <p:strVal val="#ppt_x-.2"/>
                                          </p:val>
                                        </p:tav>
                                        <p:tav tm="100000">
                                          <p:val>
                                            <p:strVal val="#ppt_x"/>
                                          </p:val>
                                        </p:tav>
                                      </p:tavLst>
                                    </p:anim>
                                    <p:anim calcmode="lin" valueType="num">
                                      <p:cBhvr>
                                        <p:cTn id="29"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944562"/>
          </a:xfrm>
        </p:spPr>
        <p:txBody>
          <a:bodyPr/>
          <a:lstStyle/>
          <a:p>
            <a:pPr algn="ctr" eaLnBrk="1" hangingPunct="1"/>
            <a:r>
              <a:rPr lang="en-US" sz="2400" b="1" smtClean="0">
                <a:solidFill>
                  <a:srgbClr val="C00000"/>
                </a:solidFill>
                <a:latin typeface="Times New Roman" pitchFamily="18" charset="0"/>
                <a:cs typeface="Times New Roman" pitchFamily="18" charset="0"/>
              </a:rPr>
              <a:t>organic farming</a:t>
            </a:r>
            <a:endParaRPr lang="en-US" sz="2400" smtClean="0">
              <a:solidFill>
                <a:srgbClr val="C00000"/>
              </a:solidFill>
              <a:latin typeface="Times New Roman" pitchFamily="18" charset="0"/>
              <a:cs typeface="Times New Roman" pitchFamily="18" charset="0"/>
            </a:endParaRPr>
          </a:p>
        </p:txBody>
      </p:sp>
      <p:pic>
        <p:nvPicPr>
          <p:cNvPr id="174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3124200" y="6248400"/>
            <a:ext cx="1039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7" name="Rectangle 6"/>
          <p:cNvSpPr>
            <a:spLocks noChangeArrowheads="1"/>
          </p:cNvSpPr>
          <p:nvPr/>
        </p:nvSpPr>
        <p:spPr bwMode="auto">
          <a:xfrm>
            <a:off x="4572000" y="62484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8" name="Rectangle 7"/>
          <p:cNvSpPr>
            <a:spLocks noChangeArrowheads="1"/>
          </p:cNvSpPr>
          <p:nvPr/>
        </p:nvSpPr>
        <p:spPr bwMode="auto">
          <a:xfrm>
            <a:off x="5715000" y="62484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4"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
        <p:nvSpPr>
          <p:cNvPr id="9" name="Rectangle 8"/>
          <p:cNvSpPr>
            <a:spLocks noChangeArrowheads="1"/>
          </p:cNvSpPr>
          <p:nvPr/>
        </p:nvSpPr>
        <p:spPr bwMode="auto">
          <a:xfrm>
            <a:off x="381000" y="1676400"/>
            <a:ext cx="79248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50000"/>
              </a:lnSpc>
              <a:buFont typeface="Georgia" pitchFamily="18" charset="0"/>
              <a:buNone/>
            </a:pPr>
            <a:r>
              <a:rPr lang="en-US" sz="2000">
                <a:cs typeface="Arial" charset="0"/>
              </a:rPr>
              <a:t>It aims to produce a sufficient supply of good quality food and other products.</a:t>
            </a:r>
          </a:p>
          <a:p>
            <a:pPr algn="just">
              <a:lnSpc>
                <a:spcPct val="150000"/>
              </a:lnSpc>
              <a:buFont typeface="Georgia" pitchFamily="18" charset="0"/>
              <a:buNone/>
            </a:pPr>
            <a:r>
              <a:rPr lang="en-US" sz="2000">
                <a:cs typeface="Arial" charset="0"/>
              </a:rPr>
              <a:t>Natural and environmental resources that are used for production and consumption should be managed in a way that is socially and ecologically just and should be held in trust for future generations</a:t>
            </a:r>
          </a:p>
          <a:p>
            <a:pPr algn="just">
              <a:lnSpc>
                <a:spcPct val="150000"/>
              </a:lnSpc>
              <a:buFont typeface="Georgia" pitchFamily="18" charset="0"/>
              <a:buNone/>
            </a:pPr>
            <a:r>
              <a:rPr lang="en-US" sz="2000">
                <a:cs typeface="Arial" charset="0"/>
              </a:rPr>
              <a:t> Fairness requires systems of production, distribution and trade that are open and equitable and account for real environmental and social costs.</a:t>
            </a:r>
          </a:p>
          <a:p>
            <a:pPr algn="just">
              <a:lnSpc>
                <a:spcPct val="150000"/>
              </a:lnSpc>
              <a:buFont typeface="Georgia" pitchFamily="18" charset="0"/>
              <a:buNone/>
            </a:pPr>
            <a:endParaRPr lang="en-US" sz="2000">
              <a:cs typeface="Arial" charset="0"/>
            </a:endParaRPr>
          </a:p>
        </p:txBody>
      </p:sp>
      <p:sp>
        <p:nvSpPr>
          <p:cNvPr id="10" name="Rectangle 9"/>
          <p:cNvSpPr>
            <a:spLocks noChangeArrowheads="1"/>
          </p:cNvSpPr>
          <p:nvPr/>
        </p:nvSpPr>
        <p:spPr bwMode="auto">
          <a:xfrm>
            <a:off x="0" y="990600"/>
            <a:ext cx="3294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a:solidFill>
                  <a:srgbClr val="0070C0"/>
                </a:solidFill>
                <a:cs typeface="Arial" charset="0"/>
              </a:rPr>
              <a:t> Principle of fairness </a:t>
            </a:r>
            <a:endParaRPr lang="en-US" sz="2400">
              <a:solidFill>
                <a:srgbClr val="0070C0"/>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2000"/>
                                        <p:tgtEl>
                                          <p:spTgt spid="9">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2000"/>
                                        <p:tgtEl>
                                          <p:spTgt spid="9">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2000"/>
                                        <p:tgtEl>
                                          <p:spTgt spid="9">
                                            <p:txEl>
                                              <p:pRg st="2" end="2"/>
                                            </p:txEl>
                                          </p:spTgt>
                                        </p:tgtEl>
                                      </p:cBhvr>
                                    </p:animEffect>
                                  </p:childTnLst>
                                </p:cTn>
                              </p:par>
                              <p:par>
                                <p:cTn id="20" presetID="29"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1000" fill="hold"/>
                                        <p:tgtEl>
                                          <p:spTgt spid="6"/>
                                        </p:tgtEl>
                                        <p:attrNameLst>
                                          <p:attrName>ppt_x</p:attrName>
                                        </p:attrNameLst>
                                      </p:cBhvr>
                                      <p:tavLst>
                                        <p:tav tm="0">
                                          <p:val>
                                            <p:strVal val="#ppt_x-.2"/>
                                          </p:val>
                                        </p:tav>
                                        <p:tav tm="100000">
                                          <p:val>
                                            <p:strVal val="#ppt_x"/>
                                          </p:val>
                                        </p:tav>
                                      </p:tavLst>
                                    </p:anim>
                                    <p:anim calcmode="lin" valueType="num">
                                      <p:cBhvr>
                                        <p:cTn id="23"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4" dur="1000"/>
                                        <p:tgtEl>
                                          <p:spTgt spid="6"/>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ppt_x</p:attrName>
                                        </p:attrNameLst>
                                      </p:cBhvr>
                                      <p:tavLst>
                                        <p:tav tm="0">
                                          <p:val>
                                            <p:strVal val="#ppt_x-.2"/>
                                          </p:val>
                                        </p:tav>
                                        <p:tav tm="100000">
                                          <p:val>
                                            <p:strVal val="#ppt_x"/>
                                          </p:val>
                                        </p:tav>
                                      </p:tavLst>
                                    </p:anim>
                                    <p:anim calcmode="lin" valueType="num">
                                      <p:cBhvr>
                                        <p:cTn id="2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9" dur="1000"/>
                                        <p:tgtEl>
                                          <p:spTgt spid="7"/>
                                        </p:tgtEl>
                                      </p:cBhvr>
                                    </p:animEffect>
                                  </p:childTnLst>
                                </p:cTn>
                              </p:par>
                              <p:par>
                                <p:cTn id="30" presetID="29" presetClass="entr" presetSubtype="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1000" fill="hold"/>
                                        <p:tgtEl>
                                          <p:spTgt spid="8"/>
                                        </p:tgtEl>
                                        <p:attrNameLst>
                                          <p:attrName>ppt_x</p:attrName>
                                        </p:attrNameLst>
                                      </p:cBhvr>
                                      <p:tavLst>
                                        <p:tav tm="0">
                                          <p:val>
                                            <p:strVal val="#ppt_x-.2"/>
                                          </p:val>
                                        </p:tav>
                                        <p:tav tm="100000">
                                          <p:val>
                                            <p:strVal val="#ppt_x"/>
                                          </p:val>
                                        </p:tav>
                                      </p:tavLst>
                                    </p:anim>
                                    <p:anim calcmode="lin" valueType="num">
                                      <p:cBhvr>
                                        <p:cTn id="33"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685800"/>
            <a:ext cx="8229600" cy="609600"/>
          </a:xfrm>
        </p:spPr>
        <p:txBody>
          <a:bodyPr/>
          <a:lstStyle/>
          <a:p>
            <a:pPr algn="ctr" eaLnBrk="1" hangingPunct="1"/>
            <a:r>
              <a:rPr lang="en-US" sz="2400" b="1" smtClean="0">
                <a:solidFill>
                  <a:srgbClr val="C00000"/>
                </a:solidFill>
                <a:latin typeface="Arial" charset="0"/>
                <a:cs typeface="Arial" charset="0"/>
              </a:rPr>
              <a:t>organic farming</a:t>
            </a:r>
            <a:endParaRPr lang="en-US" sz="2400" smtClean="0">
              <a:solidFill>
                <a:srgbClr val="C00000"/>
              </a:solidFill>
              <a:latin typeface="Arial" charset="0"/>
              <a:cs typeface="Arial" charset="0"/>
            </a:endParaRPr>
          </a:p>
        </p:txBody>
      </p:sp>
      <p:pic>
        <p:nvPicPr>
          <p:cNvPr id="184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3048000" y="6248400"/>
            <a:ext cx="1039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7" name="Rectangle 6"/>
          <p:cNvSpPr>
            <a:spLocks noChangeArrowheads="1"/>
          </p:cNvSpPr>
          <p:nvPr/>
        </p:nvSpPr>
        <p:spPr bwMode="auto">
          <a:xfrm>
            <a:off x="4495800" y="62484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8" name="Rectangle 7"/>
          <p:cNvSpPr>
            <a:spLocks noChangeArrowheads="1"/>
          </p:cNvSpPr>
          <p:nvPr/>
        </p:nvSpPr>
        <p:spPr bwMode="auto">
          <a:xfrm>
            <a:off x="5638800" y="62484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4"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
        <p:nvSpPr>
          <p:cNvPr id="9" name="Rectangle 8"/>
          <p:cNvSpPr/>
          <p:nvPr/>
        </p:nvSpPr>
        <p:spPr>
          <a:xfrm>
            <a:off x="0" y="1066800"/>
            <a:ext cx="3030538" cy="646113"/>
          </a:xfrm>
          <a:prstGeom prst="rect">
            <a:avLst/>
          </a:prstGeom>
        </p:spPr>
        <p:txBody>
          <a:bodyPr wrap="none">
            <a:spAutoFit/>
          </a:bodyPr>
          <a:lstStyle/>
          <a:p>
            <a:pPr marL="365760" indent="-256032" algn="just" fontAlgn="auto">
              <a:lnSpc>
                <a:spcPct val="150000"/>
              </a:lnSpc>
              <a:spcAft>
                <a:spcPts val="0"/>
              </a:spcAft>
              <a:buClr>
                <a:schemeClr val="accent3"/>
              </a:buClr>
              <a:buFont typeface="Georgia"/>
              <a:buNone/>
              <a:defRPr/>
            </a:pPr>
            <a:r>
              <a:rPr lang="en-US" sz="2400" dirty="0">
                <a:solidFill>
                  <a:srgbClr val="0070C0"/>
                </a:solidFill>
                <a:latin typeface="Arial" pitchFamily="34" charset="0"/>
                <a:cs typeface="Arial" pitchFamily="34" charset="0"/>
              </a:rPr>
              <a:t>4. </a:t>
            </a:r>
            <a:r>
              <a:rPr lang="en-US" sz="2400" b="1" dirty="0">
                <a:solidFill>
                  <a:srgbClr val="0070C0"/>
                </a:solidFill>
                <a:latin typeface="Arial" pitchFamily="34" charset="0"/>
                <a:cs typeface="Arial" pitchFamily="34" charset="0"/>
              </a:rPr>
              <a:t>Principle of care</a:t>
            </a:r>
          </a:p>
        </p:txBody>
      </p:sp>
      <p:sp>
        <p:nvSpPr>
          <p:cNvPr id="10" name="Rectangle 9"/>
          <p:cNvSpPr/>
          <p:nvPr/>
        </p:nvSpPr>
        <p:spPr>
          <a:xfrm>
            <a:off x="609600" y="1828800"/>
            <a:ext cx="7924800" cy="3786188"/>
          </a:xfrm>
          <a:prstGeom prst="rect">
            <a:avLst/>
          </a:prstGeom>
        </p:spPr>
        <p:txBody>
          <a:bodyPr>
            <a:spAutoFit/>
          </a:bodyPr>
          <a:lstStyle/>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Organic Agriculture should be managed in a precautionary and responsible manner to protect the health and well-being of current and future generations and the environment.</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Organic agriculture is a living and dynamic system that responds to internal and external demands and conditions.</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This principle states that precaution and responsibility are the key concerns in management, development and technology choices in organic agriculture.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2000"/>
                                        <p:tgtEl>
                                          <p:spTgt spid="10">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Effect transition="in" filter="fade">
                                      <p:cBhvr>
                                        <p:cTn id="19" dur="2000"/>
                                        <p:tgtEl>
                                          <p:spTgt spid="10">
                                            <p:txEl>
                                              <p:pRg st="2" end="2"/>
                                            </p:txEl>
                                          </p:spTgt>
                                        </p:tgtEl>
                                      </p:cBhvr>
                                    </p:animEffect>
                                  </p:childTnLst>
                                </p:cTn>
                              </p:par>
                              <p:par>
                                <p:cTn id="20" presetID="29"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1000" fill="hold"/>
                                        <p:tgtEl>
                                          <p:spTgt spid="6"/>
                                        </p:tgtEl>
                                        <p:attrNameLst>
                                          <p:attrName>ppt_x</p:attrName>
                                        </p:attrNameLst>
                                      </p:cBhvr>
                                      <p:tavLst>
                                        <p:tav tm="0">
                                          <p:val>
                                            <p:strVal val="#ppt_x-.2"/>
                                          </p:val>
                                        </p:tav>
                                        <p:tav tm="100000">
                                          <p:val>
                                            <p:strVal val="#ppt_x"/>
                                          </p:val>
                                        </p:tav>
                                      </p:tavLst>
                                    </p:anim>
                                    <p:anim calcmode="lin" valueType="num">
                                      <p:cBhvr>
                                        <p:cTn id="23"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4" dur="1000"/>
                                        <p:tgtEl>
                                          <p:spTgt spid="6"/>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ppt_x</p:attrName>
                                        </p:attrNameLst>
                                      </p:cBhvr>
                                      <p:tavLst>
                                        <p:tav tm="0">
                                          <p:val>
                                            <p:strVal val="#ppt_x-.2"/>
                                          </p:val>
                                        </p:tav>
                                        <p:tav tm="100000">
                                          <p:val>
                                            <p:strVal val="#ppt_x"/>
                                          </p:val>
                                        </p:tav>
                                      </p:tavLst>
                                    </p:anim>
                                    <p:anim calcmode="lin" valueType="num">
                                      <p:cBhvr>
                                        <p:cTn id="2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9" dur="1000"/>
                                        <p:tgtEl>
                                          <p:spTgt spid="7"/>
                                        </p:tgtEl>
                                      </p:cBhvr>
                                    </p:animEffect>
                                  </p:childTnLst>
                                </p:cTn>
                              </p:par>
                              <p:par>
                                <p:cTn id="30" presetID="29" presetClass="entr" presetSubtype="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1000" fill="hold"/>
                                        <p:tgtEl>
                                          <p:spTgt spid="8"/>
                                        </p:tgtEl>
                                        <p:attrNameLst>
                                          <p:attrName>ppt_x</p:attrName>
                                        </p:attrNameLst>
                                      </p:cBhvr>
                                      <p:tavLst>
                                        <p:tav tm="0">
                                          <p:val>
                                            <p:strVal val="#ppt_x-.2"/>
                                          </p:val>
                                        </p:tav>
                                        <p:tav tm="100000">
                                          <p:val>
                                            <p:strVal val="#ppt_x"/>
                                          </p:val>
                                        </p:tav>
                                      </p:tavLst>
                                    </p:anim>
                                    <p:anim calcmode="lin" valueType="num">
                                      <p:cBhvr>
                                        <p:cTn id="33"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0"/>
            <a:ext cx="8229600" cy="381000"/>
          </a:xfrm>
        </p:spPr>
        <p:txBody>
          <a:bodyPr/>
          <a:lstStyle/>
          <a:p>
            <a:pPr algn="ctr" eaLnBrk="1" hangingPunct="1"/>
            <a:r>
              <a:rPr lang="en-US" sz="2400" b="1" smtClean="0">
                <a:solidFill>
                  <a:srgbClr val="C00000"/>
                </a:solidFill>
                <a:latin typeface="Arial" charset="0"/>
                <a:cs typeface="Arial" charset="0"/>
              </a:rPr>
              <a:t>organic farming</a:t>
            </a:r>
            <a:endParaRPr lang="en-US" sz="2400" smtClean="0">
              <a:solidFill>
                <a:srgbClr val="C00000"/>
              </a:solidFill>
              <a:latin typeface="Arial" charset="0"/>
              <a:cs typeface="Arial" charset="0"/>
            </a:endParaRPr>
          </a:p>
        </p:txBody>
      </p:sp>
      <p:pic>
        <p:nvPicPr>
          <p:cNvPr id="194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40386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 action="ppaction://hlinkshowjump?jump=lastslide"/>
              </a:rPr>
              <a:t>End</a:t>
            </a:r>
            <a:r>
              <a:rPr lang="en-US" b="1">
                <a:latin typeface="Times New Roman" pitchFamily="18" charset="0"/>
                <a:cs typeface="Times New Roman" pitchFamily="18" charset="0"/>
              </a:rPr>
              <a:t> </a:t>
            </a:r>
            <a:endParaRPr lang="en-US" b="1">
              <a:latin typeface="Georgia" pitchFamily="18" charset="0"/>
            </a:endParaRPr>
          </a:p>
        </p:txBody>
      </p:sp>
      <p:sp>
        <p:nvSpPr>
          <p:cNvPr id="9" name="Rectangle 8"/>
          <p:cNvSpPr/>
          <p:nvPr/>
        </p:nvSpPr>
        <p:spPr>
          <a:xfrm>
            <a:off x="0" y="1066800"/>
            <a:ext cx="9144000" cy="5794375"/>
          </a:xfrm>
          <a:prstGeom prst="rect">
            <a:avLst/>
          </a:prstGeom>
        </p:spPr>
        <p:txBody>
          <a:bodyPr>
            <a:spAutoFit/>
          </a:bodyPr>
          <a:lstStyle/>
          <a:p>
            <a:pPr marL="365760" indent="-256032" algn="just" fontAlgn="auto">
              <a:lnSpc>
                <a:spcPct val="150000"/>
              </a:lnSpc>
              <a:spcAft>
                <a:spcPts val="0"/>
              </a:spcAft>
              <a:buClr>
                <a:schemeClr val="accent3"/>
              </a:buClr>
              <a:buFont typeface="Georgia"/>
              <a:buNone/>
              <a:defRPr/>
            </a:pPr>
            <a:r>
              <a:rPr lang="en-US" sz="1900" dirty="0">
                <a:latin typeface="Arial" pitchFamily="34" charset="0"/>
                <a:cs typeface="Arial" pitchFamily="34" charset="0"/>
              </a:rPr>
              <a:t>Organic farming approach involves following five principles:</a:t>
            </a:r>
          </a:p>
          <a:p>
            <a:pPr marL="633413" indent="-460375" algn="just" fontAlgn="auto">
              <a:lnSpc>
                <a:spcPct val="150000"/>
              </a:lnSpc>
              <a:spcAft>
                <a:spcPts val="0"/>
              </a:spcAft>
              <a:buClr>
                <a:schemeClr val="accent3"/>
              </a:buClr>
              <a:buFont typeface="Georgia"/>
              <a:buNone/>
              <a:defRPr/>
            </a:pPr>
            <a:r>
              <a:rPr lang="en-US" sz="1900" dirty="0">
                <a:latin typeface="Arial" pitchFamily="34" charset="0"/>
                <a:cs typeface="Arial" pitchFamily="34" charset="0"/>
              </a:rPr>
              <a:t> 1. Conversion of land from conventional management to organic management</a:t>
            </a:r>
          </a:p>
          <a:p>
            <a:pPr marL="633413" indent="-460375" algn="just" fontAlgn="auto">
              <a:lnSpc>
                <a:spcPct val="150000"/>
              </a:lnSpc>
              <a:spcAft>
                <a:spcPts val="0"/>
              </a:spcAft>
              <a:buClr>
                <a:schemeClr val="accent3"/>
              </a:buClr>
              <a:buFont typeface="Georgia"/>
              <a:buNone/>
              <a:defRPr/>
            </a:pPr>
            <a:r>
              <a:rPr lang="en-US" sz="1900" dirty="0">
                <a:latin typeface="Arial" pitchFamily="34" charset="0"/>
                <a:cs typeface="Arial" pitchFamily="34" charset="0"/>
              </a:rPr>
              <a:t> 2. Management of the entire surrounding system to ensure biodiversity and sustainability of the system</a:t>
            </a:r>
          </a:p>
          <a:p>
            <a:pPr marL="633413" indent="-460375" algn="just" fontAlgn="auto">
              <a:lnSpc>
                <a:spcPct val="150000"/>
              </a:lnSpc>
              <a:spcAft>
                <a:spcPts val="0"/>
              </a:spcAft>
              <a:buClr>
                <a:schemeClr val="accent3"/>
              </a:buClr>
              <a:buFont typeface="Georgia"/>
              <a:buNone/>
              <a:defRPr/>
            </a:pPr>
            <a:r>
              <a:rPr lang="en-US" sz="1900" dirty="0">
                <a:latin typeface="Arial" pitchFamily="34" charset="0"/>
                <a:cs typeface="Arial" pitchFamily="34" charset="0"/>
              </a:rPr>
              <a:t> 3. Crop production with the use of alternative sources of nutrients such as crop rotation, residue management, organic manures and biological inputs.</a:t>
            </a:r>
          </a:p>
          <a:p>
            <a:pPr marL="633413" indent="-460375" algn="just" fontAlgn="auto">
              <a:lnSpc>
                <a:spcPct val="150000"/>
              </a:lnSpc>
              <a:spcAft>
                <a:spcPts val="0"/>
              </a:spcAft>
              <a:buClr>
                <a:schemeClr val="accent3"/>
              </a:buClr>
              <a:buFont typeface="Georgia"/>
              <a:buNone/>
              <a:defRPr/>
            </a:pPr>
            <a:r>
              <a:rPr lang="en-US" sz="1900" dirty="0">
                <a:latin typeface="Arial" pitchFamily="34" charset="0"/>
                <a:cs typeface="Arial" pitchFamily="34" charset="0"/>
              </a:rPr>
              <a:t>4. Management of weeds and pests by better management practices, physical and cultural means and by biological control system</a:t>
            </a:r>
          </a:p>
          <a:p>
            <a:pPr marL="633413" indent="-460375" algn="just" fontAlgn="auto">
              <a:lnSpc>
                <a:spcPct val="150000"/>
              </a:lnSpc>
              <a:spcAft>
                <a:spcPts val="0"/>
              </a:spcAft>
              <a:buClr>
                <a:schemeClr val="accent3"/>
              </a:buClr>
              <a:buFont typeface="Georgia"/>
              <a:buNone/>
              <a:defRPr/>
            </a:pPr>
            <a:r>
              <a:rPr lang="en-US" sz="1900" dirty="0">
                <a:latin typeface="Arial" pitchFamily="34" charset="0"/>
                <a:cs typeface="Arial" pitchFamily="34" charset="0"/>
              </a:rPr>
              <a:t>5. Maintenance of live stock in tandem with organic concept and make them an integral part of the entire system</a:t>
            </a:r>
          </a:p>
          <a:p>
            <a:pPr algn="just">
              <a:lnSpc>
                <a:spcPct val="150000"/>
              </a:lnSpc>
              <a:defRPr/>
            </a:pPr>
            <a:endParaRPr lang="en-US" sz="1900" dirty="0">
              <a:latin typeface="Arial" pitchFamily="34" charset="0"/>
              <a:cs typeface="Arial" pitchFamily="34" charset="0"/>
            </a:endParaRPr>
          </a:p>
          <a:p>
            <a:pPr marL="365760" indent="-256032" algn="just" fontAlgn="auto">
              <a:lnSpc>
                <a:spcPct val="150000"/>
              </a:lnSpc>
              <a:spcAft>
                <a:spcPts val="0"/>
              </a:spcAft>
              <a:buClr>
                <a:schemeClr val="accent3"/>
              </a:buClr>
              <a:buFont typeface="Georgia"/>
              <a:buNone/>
              <a:defRPr/>
            </a:pPr>
            <a:endParaRPr lang="en-US" sz="1900" dirty="0">
              <a:latin typeface="Arial" pitchFamily="34" charset="0"/>
              <a:cs typeface="Arial" pitchFamily="34" charset="0"/>
            </a:endParaRPr>
          </a:p>
          <a:p>
            <a:pPr marL="365760" indent="-256032" algn="just" fontAlgn="auto">
              <a:lnSpc>
                <a:spcPct val="150000"/>
              </a:lnSpc>
              <a:spcAft>
                <a:spcPts val="0"/>
              </a:spcAft>
              <a:buClr>
                <a:schemeClr val="accent3"/>
              </a:buClr>
              <a:buFont typeface="Georgia"/>
              <a:buChar char="•"/>
              <a:defRPr/>
            </a:pPr>
            <a:endParaRPr lang="en-US" sz="1900" dirty="0">
              <a:latin typeface="Arial" pitchFamily="34" charset="0"/>
              <a:cs typeface="Arial" pitchFamily="34" charset="0"/>
            </a:endParaRPr>
          </a:p>
        </p:txBody>
      </p:sp>
      <p:sp>
        <p:nvSpPr>
          <p:cNvPr id="10" name="Rectangle 9"/>
          <p:cNvSpPr>
            <a:spLocks noChangeArrowheads="1"/>
          </p:cNvSpPr>
          <p:nvPr/>
        </p:nvSpPr>
        <p:spPr bwMode="auto">
          <a:xfrm>
            <a:off x="0" y="685800"/>
            <a:ext cx="44704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200" b="1">
                <a:solidFill>
                  <a:srgbClr val="0070C0"/>
                </a:solidFill>
                <a:cs typeface="Arial" charset="0"/>
              </a:rPr>
              <a:t>Basic Steps of Organic Farming</a:t>
            </a:r>
            <a:endParaRPr lang="en-US" sz="2200">
              <a:solidFill>
                <a:srgbClr val="0070C0"/>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dissolve">
                                      <p:cBhvr>
                                        <p:cTn id="11" dur="500"/>
                                        <p:tgtEl>
                                          <p:spTgt spid="9">
                                            <p:txEl>
                                              <p:pRg st="0" end="0"/>
                                            </p:txEl>
                                          </p:spTgt>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2000"/>
                                        <p:tgtEl>
                                          <p:spTgt spid="9">
                                            <p:txEl>
                                              <p:pRg st="1" end="1"/>
                                            </p:txEl>
                                          </p:spTgt>
                                        </p:tgtEl>
                                      </p:cBhvr>
                                    </p:animEffect>
                                  </p:childTnLst>
                                </p:cTn>
                              </p:par>
                            </p:childTnLst>
                          </p:cTn>
                        </p:par>
                        <p:par>
                          <p:cTn id="16" fill="hold" nodeType="afterGroup">
                            <p:stCondLst>
                              <p:cond delay="3000"/>
                            </p:stCondLst>
                            <p:childTnLst>
                              <p:par>
                                <p:cTn id="17" presetID="10" presetClass="entr" presetSubtype="0" fill="hold"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2000"/>
                                        <p:tgtEl>
                                          <p:spTgt spid="9">
                                            <p:txEl>
                                              <p:pRg st="2" end="2"/>
                                            </p:txEl>
                                          </p:spTgt>
                                        </p:tgtEl>
                                      </p:cBhvr>
                                    </p:animEffect>
                                  </p:childTnLst>
                                </p:cTn>
                              </p:par>
                            </p:childTnLst>
                          </p:cTn>
                        </p:par>
                        <p:par>
                          <p:cTn id="20" fill="hold" nodeType="afterGroup">
                            <p:stCondLst>
                              <p:cond delay="5000"/>
                            </p:stCondLst>
                            <p:childTnLst>
                              <p:par>
                                <p:cTn id="21" presetID="10" presetClass="entr" presetSubtype="0" fill="hold" nodeType="after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Effect transition="in" filter="fade">
                                      <p:cBhvr>
                                        <p:cTn id="23" dur="2000"/>
                                        <p:tgtEl>
                                          <p:spTgt spid="9">
                                            <p:txEl>
                                              <p:pRg st="3" end="3"/>
                                            </p:txEl>
                                          </p:spTgt>
                                        </p:tgtEl>
                                      </p:cBhvr>
                                    </p:animEffect>
                                  </p:childTnLst>
                                </p:cTn>
                              </p:par>
                            </p:childTnLst>
                          </p:cTn>
                        </p:par>
                        <p:par>
                          <p:cTn id="24" fill="hold" nodeType="afterGroup">
                            <p:stCondLst>
                              <p:cond delay="7000"/>
                            </p:stCondLst>
                            <p:childTnLst>
                              <p:par>
                                <p:cTn id="25" presetID="10" presetClass="entr" presetSubtype="0" fill="hold" nodeType="after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2000"/>
                                        <p:tgtEl>
                                          <p:spTgt spid="9">
                                            <p:txEl>
                                              <p:pRg st="4" end="4"/>
                                            </p:txEl>
                                          </p:spTgt>
                                        </p:tgtEl>
                                      </p:cBhvr>
                                    </p:animEffect>
                                  </p:childTnLst>
                                </p:cTn>
                              </p:par>
                            </p:childTnLst>
                          </p:cTn>
                        </p:par>
                        <p:par>
                          <p:cTn id="28" fill="hold" nodeType="afterGroup">
                            <p:stCondLst>
                              <p:cond delay="9000"/>
                            </p:stCondLst>
                            <p:childTnLst>
                              <p:par>
                                <p:cTn id="29" presetID="10" presetClass="entr" presetSubtype="0" fill="hold" nodeType="after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animEffect transition="in" filter="fade">
                                      <p:cBhvr>
                                        <p:cTn id="31" dur="2000"/>
                                        <p:tgtEl>
                                          <p:spTgt spid="9">
                                            <p:txEl>
                                              <p:pRg st="5" end="5"/>
                                            </p:txEl>
                                          </p:spTgt>
                                        </p:tgtEl>
                                      </p:cBhvr>
                                    </p:animEffect>
                                  </p:childTnLst>
                                </p:cTn>
                              </p:par>
                              <p:par>
                                <p:cTn id="32" presetID="29"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1000" fill="hold"/>
                                        <p:tgtEl>
                                          <p:spTgt spid="8"/>
                                        </p:tgtEl>
                                        <p:attrNameLst>
                                          <p:attrName>ppt_x</p:attrName>
                                        </p:attrNameLst>
                                      </p:cBhvr>
                                      <p:tavLst>
                                        <p:tav tm="0">
                                          <p:val>
                                            <p:strVal val="#ppt_x-.2"/>
                                          </p:val>
                                        </p:tav>
                                        <p:tav tm="100000">
                                          <p:val>
                                            <p:strVal val="#ppt_x"/>
                                          </p:val>
                                        </p:tav>
                                      </p:tavLst>
                                    </p:anim>
                                    <p:anim calcmode="lin" valueType="num">
                                      <p:cBhvr>
                                        <p:cTn id="35"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6"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762000"/>
            <a:ext cx="8229600" cy="609600"/>
          </a:xfrm>
        </p:spPr>
        <p:txBody>
          <a:bodyPr/>
          <a:lstStyle/>
          <a:p>
            <a:pPr algn="ctr" eaLnBrk="1" hangingPunct="1"/>
            <a:r>
              <a:rPr lang="en-US" sz="2400" b="1" smtClean="0">
                <a:solidFill>
                  <a:srgbClr val="C00000"/>
                </a:solidFill>
                <a:latin typeface="Times New Roman" pitchFamily="18" charset="0"/>
                <a:cs typeface="Times New Roman" pitchFamily="18" charset="0"/>
              </a:rPr>
              <a:t>organic farming</a:t>
            </a:r>
            <a:endParaRPr lang="en-US" sz="2400" smtClean="0">
              <a:solidFill>
                <a:srgbClr val="C00000"/>
              </a:solidFill>
              <a:latin typeface="Times New Roman" pitchFamily="18" charset="0"/>
              <a:cs typeface="Times New Roman" pitchFamily="18" charset="0"/>
            </a:endParaRP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a:spLocks noChangeArrowheads="1"/>
          </p:cNvSpPr>
          <p:nvPr/>
        </p:nvSpPr>
        <p:spPr bwMode="auto">
          <a:xfrm>
            <a:off x="3505200" y="62484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10" name="Rectangle 9"/>
          <p:cNvSpPr>
            <a:spLocks noChangeArrowheads="1"/>
          </p:cNvSpPr>
          <p:nvPr/>
        </p:nvSpPr>
        <p:spPr bwMode="auto">
          <a:xfrm>
            <a:off x="5257800" y="62484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4"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
        <p:nvSpPr>
          <p:cNvPr id="8" name="Rectangle 7"/>
          <p:cNvSpPr>
            <a:spLocks noChangeArrowheads="1"/>
          </p:cNvSpPr>
          <p:nvPr/>
        </p:nvSpPr>
        <p:spPr bwMode="auto">
          <a:xfrm>
            <a:off x="1905000" y="6264275"/>
            <a:ext cx="10398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11" name="Rectangle 10"/>
          <p:cNvSpPr>
            <a:spLocks noChangeArrowheads="1"/>
          </p:cNvSpPr>
          <p:nvPr/>
        </p:nvSpPr>
        <p:spPr bwMode="auto">
          <a:xfrm>
            <a:off x="609600" y="2133600"/>
            <a:ext cx="77724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50000"/>
              </a:lnSpc>
              <a:buFont typeface="Georgia" pitchFamily="18" charset="0"/>
              <a:buNone/>
            </a:pPr>
            <a:r>
              <a:rPr lang="en-US" sz="2000">
                <a:cs typeface="Arial" charset="0"/>
              </a:rPr>
              <a:t>Organic farming is a system which avoids or largely excludes the use of synthetic inputs (such as fertilizers, pesticides, hormones, feed additives etc) and to the maximum extent feasible rely upon crop rotations, crop residues, animal manures, off-farm organic waste, mineral grade rock additives and biological system of nutrient mobilization and plant protection.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nodeType="afterEffect">
                                  <p:stCondLst>
                                    <p:cond delay="0"/>
                                  </p:stCondLst>
                                  <p:childTnLst>
                                    <p:set>
                                      <p:cBhvr>
                                        <p:cTn id="9" dur="1" fill="hold">
                                          <p:stCondLst>
                                            <p:cond delay="0"/>
                                          </p:stCondLst>
                                        </p:cTn>
                                        <p:tgtEl>
                                          <p:spTgt spid="11">
                                            <p:txEl>
                                              <p:pRg st="0" end="0"/>
                                            </p:txEl>
                                          </p:spTgt>
                                        </p:tgtEl>
                                        <p:attrNameLst>
                                          <p:attrName>style.visibility</p:attrName>
                                        </p:attrNameLst>
                                      </p:cBhvr>
                                      <p:to>
                                        <p:strVal val="visible"/>
                                      </p:to>
                                    </p:set>
                                    <p:animEffect transition="in" filter="fade">
                                      <p:cBhvr>
                                        <p:cTn id="10" dur="2000"/>
                                        <p:tgtEl>
                                          <p:spTgt spid="11">
                                            <p:txEl>
                                              <p:pRg st="0" end="0"/>
                                            </p:txEl>
                                          </p:spTgt>
                                        </p:tgtEl>
                                      </p:cBhvr>
                                    </p:animEffect>
                                  </p:childTnLst>
                                </p:cTn>
                              </p:par>
                              <p:par>
                                <p:cTn id="11" presetID="29"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ppt_x</p:attrName>
                                        </p:attrNameLst>
                                      </p:cBhvr>
                                      <p:tavLst>
                                        <p:tav tm="0">
                                          <p:val>
                                            <p:strVal val="#ppt_x-.2"/>
                                          </p:val>
                                        </p:tav>
                                        <p:tav tm="100000">
                                          <p:val>
                                            <p:strVal val="#ppt_x"/>
                                          </p:val>
                                        </p:tav>
                                      </p:tavLst>
                                    </p:anim>
                                    <p:anim calcmode="lin" valueType="num">
                                      <p:cBhvr>
                                        <p:cTn id="14"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5" dur="1000"/>
                                        <p:tgtEl>
                                          <p:spTgt spid="8"/>
                                        </p:tgtEl>
                                      </p:cBhvr>
                                    </p:animEffect>
                                  </p:childTnLst>
                                </p:cTn>
                              </p:par>
                              <p:par>
                                <p:cTn id="16" presetID="29"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1000" fill="hold"/>
                                        <p:tgtEl>
                                          <p:spTgt spid="9"/>
                                        </p:tgtEl>
                                        <p:attrNameLst>
                                          <p:attrName>ppt_x</p:attrName>
                                        </p:attrNameLst>
                                      </p:cBhvr>
                                      <p:tavLst>
                                        <p:tav tm="0">
                                          <p:val>
                                            <p:strVal val="#ppt_x-.2"/>
                                          </p:val>
                                        </p:tav>
                                        <p:tav tm="100000">
                                          <p:val>
                                            <p:strVal val="#ppt_x"/>
                                          </p:val>
                                        </p:tav>
                                      </p:tavLst>
                                    </p:anim>
                                    <p:anim calcmode="lin" valueType="num">
                                      <p:cBhvr>
                                        <p:cTn id="19"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0" dur="1000"/>
                                        <p:tgtEl>
                                          <p:spTgt spid="9"/>
                                        </p:tgtEl>
                                      </p:cBhvr>
                                    </p:animEffect>
                                  </p:childTnLst>
                                </p:cTn>
                              </p:par>
                              <p:par>
                                <p:cTn id="21" presetID="29"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ppt_x</p:attrName>
                                        </p:attrNameLst>
                                      </p:cBhvr>
                                      <p:tavLst>
                                        <p:tav tm="0">
                                          <p:val>
                                            <p:strVal val="#ppt_x-.2"/>
                                          </p:val>
                                        </p:tav>
                                        <p:tav tm="100000">
                                          <p:val>
                                            <p:strVal val="#ppt_x"/>
                                          </p:val>
                                        </p:tav>
                                      </p:tavLst>
                                    </p:anim>
                                    <p:anim calcmode="lin" valueType="num">
                                      <p:cBhvr>
                                        <p:cTn id="24"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2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57200"/>
          </a:xfrm>
        </p:spPr>
        <p:txBody>
          <a:bodyPr/>
          <a:lstStyle/>
          <a:p>
            <a:pPr algn="ctr" eaLnBrk="1" hangingPunct="1"/>
            <a:r>
              <a:rPr lang="en-US" sz="2400" b="1" smtClean="0">
                <a:solidFill>
                  <a:srgbClr val="C00000"/>
                </a:solidFill>
                <a:latin typeface="Times New Roman" pitchFamily="18" charset="0"/>
                <a:cs typeface="Times New Roman" pitchFamily="18" charset="0"/>
              </a:rPr>
              <a:t>Organic farming</a:t>
            </a:r>
            <a:endParaRPr lang="en-US" sz="2400" smtClean="0">
              <a:solidFill>
                <a:srgbClr val="C00000"/>
              </a:solidFill>
              <a:latin typeface="Times New Roman" pitchFamily="18" charset="0"/>
              <a:cs typeface="Times New Roman" pitchFamily="18" charset="0"/>
            </a:endParaRPr>
          </a:p>
        </p:txBody>
      </p:sp>
      <p:pic>
        <p:nvPicPr>
          <p:cNvPr id="5" name="Picture 4" descr="http://agritech.tnau.ac.in/org_farm/INTRODUCTION.jpg"/>
          <p:cNvPicPr>
            <a:picLocks noChangeAspect="1" noChangeArrowheads="1"/>
          </p:cNvPicPr>
          <p:nvPr/>
        </p:nvPicPr>
        <p:blipFill>
          <a:blip r:embed="rId2">
            <a:lum bright="-10000" contrast="10000"/>
          </a:blip>
          <a:srcRect/>
          <a:stretch>
            <a:fillRect/>
          </a:stretch>
        </p:blipFill>
        <p:spPr bwMode="auto">
          <a:xfrm>
            <a:off x="990600" y="990600"/>
            <a:ext cx="7010400" cy="5334000"/>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717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2" descr="C:\Documents and Settings\NAIP\Desktop\TNAU color Emble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4097338" y="6488113"/>
            <a:ext cx="7032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9" name="Rectangle 8"/>
          <p:cNvSpPr>
            <a:spLocks noChangeArrowheads="1"/>
          </p:cNvSpPr>
          <p:nvPr/>
        </p:nvSpPr>
        <p:spPr bwMode="auto">
          <a:xfrm>
            <a:off x="57150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5"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
        <p:nvSpPr>
          <p:cNvPr id="10" name="Rectangle 9"/>
          <p:cNvSpPr>
            <a:spLocks noChangeArrowheads="1"/>
          </p:cNvSpPr>
          <p:nvPr/>
        </p:nvSpPr>
        <p:spPr bwMode="auto">
          <a:xfrm>
            <a:off x="2312988" y="6488113"/>
            <a:ext cx="1039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29"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ppt_x</p:attrName>
                                        </p:attrNameLst>
                                      </p:cBhvr>
                                      <p:tavLst>
                                        <p:tav tm="0">
                                          <p:val>
                                            <p:strVal val="#ppt_x-.2"/>
                                          </p:val>
                                        </p:tav>
                                        <p:tav tm="100000">
                                          <p:val>
                                            <p:strVal val="#ppt_x"/>
                                          </p:val>
                                        </p:tav>
                                      </p:tavLst>
                                    </p:anim>
                                    <p:anim calcmode="lin" valueType="num">
                                      <p:cBhvr>
                                        <p:cTn id="14"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0"/>
                                        </p:tgtEl>
                                      </p:cBhvr>
                                    </p:animEffect>
                                  </p:childTnLst>
                                </p:cTn>
                              </p:par>
                              <p:par>
                                <p:cTn id="16" presetID="29"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ppt_x</p:attrName>
                                        </p:attrNameLst>
                                      </p:cBhvr>
                                      <p:tavLst>
                                        <p:tav tm="0">
                                          <p:val>
                                            <p:strVal val="#ppt_x-.2"/>
                                          </p:val>
                                        </p:tav>
                                        <p:tav tm="100000">
                                          <p:val>
                                            <p:strVal val="#ppt_x"/>
                                          </p:val>
                                        </p:tav>
                                      </p:tavLst>
                                    </p:anim>
                                    <p:anim calcmode="lin" valueType="num">
                                      <p:cBhvr>
                                        <p:cTn id="19"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20" dur="1000"/>
                                        <p:tgtEl>
                                          <p:spTgt spid="8"/>
                                        </p:tgtEl>
                                      </p:cBhvr>
                                    </p:animEffect>
                                  </p:childTnLst>
                                </p:cTn>
                              </p:par>
                              <p:par>
                                <p:cTn id="21" presetID="29"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1000" fill="hold"/>
                                        <p:tgtEl>
                                          <p:spTgt spid="9"/>
                                        </p:tgtEl>
                                        <p:attrNameLst>
                                          <p:attrName>ppt_x</p:attrName>
                                        </p:attrNameLst>
                                      </p:cBhvr>
                                      <p:tavLst>
                                        <p:tav tm="0">
                                          <p:val>
                                            <p:strVal val="#ppt_x-.2"/>
                                          </p:val>
                                        </p:tav>
                                        <p:tav tm="100000">
                                          <p:val>
                                            <p:strVal val="#ppt_x"/>
                                          </p:val>
                                        </p:tav>
                                      </p:tavLst>
                                    </p:anim>
                                    <p:anim calcmode="lin" valueType="num">
                                      <p:cBhvr>
                                        <p:cTn id="24"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pPr algn="ctr" eaLnBrk="1" hangingPunct="1"/>
            <a:r>
              <a:rPr lang="en-US" sz="2400" b="1" smtClean="0">
                <a:solidFill>
                  <a:srgbClr val="C00000"/>
                </a:solidFill>
                <a:latin typeface="Times New Roman" pitchFamily="18" charset="0"/>
                <a:cs typeface="Times New Roman" pitchFamily="18" charset="0"/>
              </a:rPr>
              <a:t>Organic farming</a:t>
            </a:r>
            <a:endParaRPr lang="en-US" sz="2400" smtClean="0">
              <a:solidFill>
                <a:srgbClr val="C00000"/>
              </a:solidFill>
              <a:latin typeface="Times New Roman" pitchFamily="18" charset="0"/>
              <a:cs typeface="Times New Roman" pitchFamily="18" charset="0"/>
            </a:endParaRPr>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2895600" y="6264275"/>
            <a:ext cx="10398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7" name="Rectangle 6"/>
          <p:cNvSpPr>
            <a:spLocks noChangeArrowheads="1"/>
          </p:cNvSpPr>
          <p:nvPr/>
        </p:nvSpPr>
        <p:spPr bwMode="auto">
          <a:xfrm>
            <a:off x="4343400" y="6264275"/>
            <a:ext cx="703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8" name="Rectangle 7"/>
          <p:cNvSpPr>
            <a:spLocks noChangeArrowheads="1"/>
          </p:cNvSpPr>
          <p:nvPr/>
        </p:nvSpPr>
        <p:spPr bwMode="auto">
          <a:xfrm>
            <a:off x="5334000" y="6264275"/>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4"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
        <p:nvSpPr>
          <p:cNvPr id="10" name="Rectangle 9"/>
          <p:cNvSpPr/>
          <p:nvPr/>
        </p:nvSpPr>
        <p:spPr>
          <a:xfrm>
            <a:off x="304800" y="1219200"/>
            <a:ext cx="1130300" cy="577850"/>
          </a:xfrm>
          <a:prstGeom prst="rect">
            <a:avLst/>
          </a:prstGeom>
        </p:spPr>
        <p:txBody>
          <a:bodyPr>
            <a:spAutoFit/>
          </a:bodyPr>
          <a:lstStyle/>
          <a:p>
            <a:pPr marL="365760" indent="-256032" algn="just" fontAlgn="auto">
              <a:lnSpc>
                <a:spcPct val="150000"/>
              </a:lnSpc>
              <a:spcAft>
                <a:spcPts val="0"/>
              </a:spcAft>
              <a:buClr>
                <a:schemeClr val="accent3"/>
              </a:buClr>
              <a:buFont typeface="Georgia"/>
              <a:buNone/>
              <a:defRPr/>
            </a:pPr>
            <a:r>
              <a:rPr lang="en-US" sz="2400" b="1" dirty="0">
                <a:solidFill>
                  <a:srgbClr val="0070C0"/>
                </a:solidFill>
                <a:latin typeface="Arial" pitchFamily="34" charset="0"/>
                <a:cs typeface="Arial" pitchFamily="34" charset="0"/>
              </a:rPr>
              <a:t>Need</a:t>
            </a:r>
            <a:endParaRPr lang="en-US" sz="2400" dirty="0">
              <a:solidFill>
                <a:srgbClr val="0070C0"/>
              </a:solidFill>
              <a:latin typeface="Arial" pitchFamily="34" charset="0"/>
              <a:cs typeface="Arial" pitchFamily="34" charset="0"/>
            </a:endParaRPr>
          </a:p>
        </p:txBody>
      </p:sp>
      <p:sp>
        <p:nvSpPr>
          <p:cNvPr id="11" name="Rectangle 10"/>
          <p:cNvSpPr/>
          <p:nvPr/>
        </p:nvSpPr>
        <p:spPr>
          <a:xfrm>
            <a:off x="381000" y="1981200"/>
            <a:ext cx="8077200" cy="3324225"/>
          </a:xfrm>
          <a:prstGeom prst="rect">
            <a:avLst/>
          </a:prstGeom>
        </p:spPr>
        <p:txBody>
          <a:bodyPr>
            <a:spAutoFit/>
          </a:bodyPr>
          <a:lstStyle/>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Increase in population make compulsion to stabilize agricultural production, but to, increase it further, in sustainable manner. </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Natural balance needs to be maintained at all cost for existence of life and property.</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Agrochemicals which are produced from fossil fuel and are not renewable and are diminishing in availability.</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It may also cost heavily on our foreign exchange in future.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9" presetClass="entr" presetSubtype="0" fill="hold" nodeType="after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dissolve">
                                      <p:cBhvr>
                                        <p:cTn id="10" dur="500"/>
                                        <p:tgtEl>
                                          <p:spTgt spid="10">
                                            <p:txEl>
                                              <p:pRg st="0" end="0"/>
                                            </p:txEl>
                                          </p:spTgt>
                                        </p:tgtEl>
                                      </p:cBhvr>
                                    </p:animEffect>
                                  </p:childTnLst>
                                </p:cTn>
                              </p:par>
                            </p:childTnLst>
                          </p:cTn>
                        </p:par>
                        <p:par>
                          <p:cTn id="11" fill="hold" nodeType="afterGroup">
                            <p:stCondLst>
                              <p:cond delay="500"/>
                            </p:stCondLst>
                            <p:childTnLst>
                              <p:par>
                                <p:cTn id="12" presetID="10" presetClass="entr" presetSubtype="0" fill="hold" nodeType="after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2000"/>
                                        <p:tgtEl>
                                          <p:spTgt spid="11">
                                            <p:txEl>
                                              <p:pRg st="0" end="0"/>
                                            </p:txEl>
                                          </p:spTgt>
                                        </p:tgtEl>
                                      </p:cBhvr>
                                    </p:animEffect>
                                  </p:childTnLst>
                                </p:cTn>
                              </p:par>
                            </p:childTnLst>
                          </p:cTn>
                        </p:par>
                        <p:par>
                          <p:cTn id="15" fill="hold" nodeType="afterGroup">
                            <p:stCondLst>
                              <p:cond delay="2500"/>
                            </p:stCondLst>
                            <p:childTnLst>
                              <p:par>
                                <p:cTn id="16" presetID="10" presetClass="entr" presetSubtype="0" fill="hold" nodeType="afterEffect">
                                  <p:stCondLst>
                                    <p:cond delay="0"/>
                                  </p:stCondLst>
                                  <p:childTnLst>
                                    <p:set>
                                      <p:cBhvr>
                                        <p:cTn id="17" dur="1" fill="hold">
                                          <p:stCondLst>
                                            <p:cond delay="0"/>
                                          </p:stCondLst>
                                        </p:cTn>
                                        <p:tgtEl>
                                          <p:spTgt spid="11">
                                            <p:txEl>
                                              <p:pRg st="1" end="1"/>
                                            </p:txEl>
                                          </p:spTgt>
                                        </p:tgtEl>
                                        <p:attrNameLst>
                                          <p:attrName>style.visibility</p:attrName>
                                        </p:attrNameLst>
                                      </p:cBhvr>
                                      <p:to>
                                        <p:strVal val="visible"/>
                                      </p:to>
                                    </p:set>
                                    <p:animEffect transition="in" filter="fade">
                                      <p:cBhvr>
                                        <p:cTn id="18" dur="2000"/>
                                        <p:tgtEl>
                                          <p:spTgt spid="11">
                                            <p:txEl>
                                              <p:pRg st="1" end="1"/>
                                            </p:txEl>
                                          </p:spTgt>
                                        </p:tgtEl>
                                      </p:cBhvr>
                                    </p:animEffect>
                                  </p:childTnLst>
                                </p:cTn>
                              </p:par>
                            </p:childTnLst>
                          </p:cTn>
                        </p:par>
                        <p:par>
                          <p:cTn id="19" fill="hold" nodeType="afterGroup">
                            <p:stCondLst>
                              <p:cond delay="4500"/>
                            </p:stCondLst>
                            <p:childTnLst>
                              <p:par>
                                <p:cTn id="20" presetID="10" presetClass="entr" presetSubtype="0" fill="hold" nodeType="after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fade">
                                      <p:cBhvr>
                                        <p:cTn id="22" dur="2000"/>
                                        <p:tgtEl>
                                          <p:spTgt spid="11">
                                            <p:txEl>
                                              <p:pRg st="2" end="2"/>
                                            </p:txEl>
                                          </p:spTgt>
                                        </p:tgtEl>
                                      </p:cBhvr>
                                    </p:animEffect>
                                  </p:childTnLst>
                                </p:cTn>
                              </p:par>
                            </p:childTnLst>
                          </p:cTn>
                        </p:par>
                        <p:par>
                          <p:cTn id="23" fill="hold" nodeType="afterGroup">
                            <p:stCondLst>
                              <p:cond delay="6500"/>
                            </p:stCondLst>
                            <p:childTnLst>
                              <p:par>
                                <p:cTn id="24" presetID="10" presetClass="entr" presetSubtype="0" fill="hold" nodeType="afterEffect">
                                  <p:stCondLst>
                                    <p:cond delay="0"/>
                                  </p:stCondLst>
                                  <p:childTnLst>
                                    <p:set>
                                      <p:cBhvr>
                                        <p:cTn id="25" dur="1" fill="hold">
                                          <p:stCondLst>
                                            <p:cond delay="0"/>
                                          </p:stCondLst>
                                        </p:cTn>
                                        <p:tgtEl>
                                          <p:spTgt spid="11">
                                            <p:txEl>
                                              <p:pRg st="3" end="3"/>
                                            </p:txEl>
                                          </p:spTgt>
                                        </p:tgtEl>
                                        <p:attrNameLst>
                                          <p:attrName>style.visibility</p:attrName>
                                        </p:attrNameLst>
                                      </p:cBhvr>
                                      <p:to>
                                        <p:strVal val="visible"/>
                                      </p:to>
                                    </p:set>
                                    <p:animEffect transition="in" filter="fade">
                                      <p:cBhvr>
                                        <p:cTn id="26" dur="2000"/>
                                        <p:tgtEl>
                                          <p:spTgt spid="11">
                                            <p:txEl>
                                              <p:pRg st="3" end="3"/>
                                            </p:txEl>
                                          </p:spTgt>
                                        </p:tgtEl>
                                      </p:cBhvr>
                                    </p:animEffect>
                                  </p:childTnLst>
                                </p:cTn>
                              </p:par>
                              <p:par>
                                <p:cTn id="27" presetID="29"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1000" fill="hold"/>
                                        <p:tgtEl>
                                          <p:spTgt spid="6"/>
                                        </p:tgtEl>
                                        <p:attrNameLst>
                                          <p:attrName>ppt_x</p:attrName>
                                        </p:attrNameLst>
                                      </p:cBhvr>
                                      <p:tavLst>
                                        <p:tav tm="0">
                                          <p:val>
                                            <p:strVal val="#ppt_x-.2"/>
                                          </p:val>
                                        </p:tav>
                                        <p:tav tm="100000">
                                          <p:val>
                                            <p:strVal val="#ppt_x"/>
                                          </p:val>
                                        </p:tav>
                                      </p:tavLst>
                                    </p:anim>
                                    <p:anim calcmode="lin" valueType="num">
                                      <p:cBhvr>
                                        <p:cTn id="30"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31" dur="1000"/>
                                        <p:tgtEl>
                                          <p:spTgt spid="6"/>
                                        </p:tgtEl>
                                      </p:cBhvr>
                                    </p:animEffect>
                                  </p:childTnLst>
                                </p:cTn>
                              </p:par>
                              <p:par>
                                <p:cTn id="32" presetID="29"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1000" fill="hold"/>
                                        <p:tgtEl>
                                          <p:spTgt spid="7"/>
                                        </p:tgtEl>
                                        <p:attrNameLst>
                                          <p:attrName>ppt_x</p:attrName>
                                        </p:attrNameLst>
                                      </p:cBhvr>
                                      <p:tavLst>
                                        <p:tav tm="0">
                                          <p:val>
                                            <p:strVal val="#ppt_x-.2"/>
                                          </p:val>
                                        </p:tav>
                                        <p:tav tm="100000">
                                          <p:val>
                                            <p:strVal val="#ppt_x"/>
                                          </p:val>
                                        </p:tav>
                                      </p:tavLst>
                                    </p:anim>
                                    <p:anim calcmode="lin" valueType="num">
                                      <p:cBhvr>
                                        <p:cTn id="35"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36" dur="1000"/>
                                        <p:tgtEl>
                                          <p:spTgt spid="7"/>
                                        </p:tgtEl>
                                      </p:cBhvr>
                                    </p:animEffect>
                                  </p:childTnLst>
                                </p:cTn>
                              </p:par>
                              <p:par>
                                <p:cTn id="37" presetID="29"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1000" fill="hold"/>
                                        <p:tgtEl>
                                          <p:spTgt spid="8"/>
                                        </p:tgtEl>
                                        <p:attrNameLst>
                                          <p:attrName>ppt_x</p:attrName>
                                        </p:attrNameLst>
                                      </p:cBhvr>
                                      <p:tavLst>
                                        <p:tav tm="0">
                                          <p:val>
                                            <p:strVal val="#ppt_x-.2"/>
                                          </p:val>
                                        </p:tav>
                                        <p:tav tm="100000">
                                          <p:val>
                                            <p:strVal val="#ppt_x"/>
                                          </p:val>
                                        </p:tav>
                                      </p:tavLst>
                                    </p:anim>
                                    <p:anim calcmode="lin" valueType="num">
                                      <p:cBhvr>
                                        <p:cTn id="40"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4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914400"/>
          </a:xfrm>
        </p:spPr>
        <p:txBody>
          <a:bodyPr/>
          <a:lstStyle/>
          <a:p>
            <a:pPr algn="ctr" eaLnBrk="1" hangingPunct="1"/>
            <a:r>
              <a:rPr lang="en-US" sz="2400" b="1" smtClean="0">
                <a:solidFill>
                  <a:srgbClr val="C00000"/>
                </a:solidFill>
                <a:latin typeface="Times New Roman" pitchFamily="18" charset="0"/>
                <a:cs typeface="Times New Roman" pitchFamily="18" charset="0"/>
              </a:rPr>
              <a:t>organic farming</a:t>
            </a:r>
            <a:endParaRPr lang="en-US" sz="2400" smtClean="0">
              <a:solidFill>
                <a:srgbClr val="C00000"/>
              </a:solidFill>
              <a:latin typeface="Times New Roman" pitchFamily="18" charset="0"/>
              <a:cs typeface="Times New Roman" pitchFamily="18" charset="0"/>
            </a:endParaRPr>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3124200" y="6248400"/>
            <a:ext cx="1039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7" name="Rectangle 6"/>
          <p:cNvSpPr>
            <a:spLocks noChangeArrowheads="1"/>
          </p:cNvSpPr>
          <p:nvPr/>
        </p:nvSpPr>
        <p:spPr bwMode="auto">
          <a:xfrm>
            <a:off x="4572000" y="62484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8" name="Rectangle 7"/>
          <p:cNvSpPr>
            <a:spLocks noChangeArrowheads="1"/>
          </p:cNvSpPr>
          <p:nvPr/>
        </p:nvSpPr>
        <p:spPr bwMode="auto">
          <a:xfrm>
            <a:off x="5715000" y="62484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4"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
        <p:nvSpPr>
          <p:cNvPr id="10" name="Rectangle 9"/>
          <p:cNvSpPr/>
          <p:nvPr/>
        </p:nvSpPr>
        <p:spPr>
          <a:xfrm>
            <a:off x="0" y="1295400"/>
            <a:ext cx="3379788" cy="577850"/>
          </a:xfrm>
          <a:prstGeom prst="rect">
            <a:avLst/>
          </a:prstGeom>
        </p:spPr>
        <p:txBody>
          <a:bodyPr wrap="none">
            <a:spAutoFit/>
          </a:bodyPr>
          <a:lstStyle/>
          <a:p>
            <a:pPr marL="365760" indent="-256032" algn="just" fontAlgn="auto">
              <a:lnSpc>
                <a:spcPct val="150000"/>
              </a:lnSpc>
              <a:spcAft>
                <a:spcPts val="0"/>
              </a:spcAft>
              <a:buClr>
                <a:schemeClr val="accent3"/>
              </a:buClr>
              <a:buFont typeface="Georgia"/>
              <a:buNone/>
              <a:defRPr/>
            </a:pPr>
            <a:r>
              <a:rPr lang="en-US" sz="2400" b="1" dirty="0">
                <a:solidFill>
                  <a:srgbClr val="0070C0"/>
                </a:solidFill>
                <a:latin typeface="Arial" pitchFamily="34" charset="0"/>
                <a:cs typeface="Arial" pitchFamily="34" charset="0"/>
              </a:rPr>
              <a:t>	Key characteristics</a:t>
            </a:r>
            <a:endParaRPr lang="en-US" sz="2400" dirty="0">
              <a:solidFill>
                <a:srgbClr val="0070C0"/>
              </a:solidFill>
              <a:latin typeface="Arial" pitchFamily="34" charset="0"/>
              <a:cs typeface="Arial" pitchFamily="34" charset="0"/>
            </a:endParaRPr>
          </a:p>
        </p:txBody>
      </p:sp>
      <p:sp>
        <p:nvSpPr>
          <p:cNvPr id="11" name="Rectangle 10"/>
          <p:cNvSpPr/>
          <p:nvPr/>
        </p:nvSpPr>
        <p:spPr>
          <a:xfrm>
            <a:off x="533400" y="2057400"/>
            <a:ext cx="7467600" cy="4246563"/>
          </a:xfrm>
          <a:prstGeom prst="rect">
            <a:avLst/>
          </a:prstGeom>
        </p:spPr>
        <p:txBody>
          <a:bodyPr>
            <a:spAutoFit/>
          </a:bodyPr>
          <a:lstStyle/>
          <a:p>
            <a:pPr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Protecting the long term fertility of soils by maintaining organic matter levels, encouraging soil biological activity and careful mechanical intervention.</a:t>
            </a:r>
          </a:p>
          <a:p>
            <a:pPr algn="just" fontAlgn="auto">
              <a:lnSpc>
                <a:spcPct val="150000"/>
              </a:lnSpc>
              <a:spcAft>
                <a:spcPts val="0"/>
              </a:spcAft>
              <a:buClr>
                <a:schemeClr val="accent3"/>
              </a:buClr>
              <a:buFont typeface="Georgia"/>
              <a:buNone/>
              <a:defRPr/>
            </a:pPr>
            <a:endParaRPr lang="en-US" sz="2000" dirty="0">
              <a:latin typeface="Arial" pitchFamily="34" charset="0"/>
              <a:cs typeface="Arial" pitchFamily="34" charset="0"/>
            </a:endParaRPr>
          </a:p>
          <a:p>
            <a:pPr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Providing crop nutrients indirectly using relatively insoluble nutrient sources which are made available to the plant by the action of soil micro-organisms.</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a:t>
            </a:r>
          </a:p>
          <a:p>
            <a:pPr marL="365760" indent="-256032" algn="just" fontAlgn="auto">
              <a:lnSpc>
                <a:spcPct val="150000"/>
              </a:lnSpc>
              <a:spcAft>
                <a:spcPts val="0"/>
              </a:spcAft>
              <a:buClr>
                <a:schemeClr val="accent3"/>
              </a:buClr>
              <a:buFont typeface="Georgia"/>
              <a:buChar char="•"/>
              <a:defRPr/>
            </a:pPr>
            <a:endParaRPr lang="en-US" sz="20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500"/>
                                        <p:tgtEl>
                                          <p:spTgt spid="10"/>
                                        </p:tgtEl>
                                      </p:cBhvr>
                                    </p:animEffect>
                                  </p:childTnLst>
                                </p:cTn>
                              </p:par>
                            </p:childTnLst>
                          </p:cTn>
                        </p:par>
                        <p:par>
                          <p:cTn id="11" fill="hold" nodeType="afterGroup">
                            <p:stCondLst>
                              <p:cond delay="500"/>
                            </p:stCondLst>
                            <p:childTnLst>
                              <p:par>
                                <p:cTn id="12" presetID="10" presetClass="entr" presetSubtype="0" fill="hold" nodeType="after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2000"/>
                                        <p:tgtEl>
                                          <p:spTgt spid="11">
                                            <p:txEl>
                                              <p:pRg st="0" end="0"/>
                                            </p:txEl>
                                          </p:spTgt>
                                        </p:tgtEl>
                                      </p:cBhvr>
                                    </p:animEffect>
                                  </p:childTnLst>
                                </p:cTn>
                              </p:par>
                            </p:childTnLst>
                          </p:cTn>
                        </p:par>
                        <p:par>
                          <p:cTn id="15" fill="hold" nodeType="afterGroup">
                            <p:stCondLst>
                              <p:cond delay="2500"/>
                            </p:stCondLst>
                            <p:childTnLst>
                              <p:par>
                                <p:cTn id="16" presetID="10" presetClass="entr" presetSubtype="0" fill="hold" nodeType="afterEffect">
                                  <p:stCondLst>
                                    <p:cond delay="0"/>
                                  </p:stCondLst>
                                  <p:childTnLst>
                                    <p:set>
                                      <p:cBhvr>
                                        <p:cTn id="17" dur="1" fill="hold">
                                          <p:stCondLst>
                                            <p:cond delay="0"/>
                                          </p:stCondLst>
                                        </p:cTn>
                                        <p:tgtEl>
                                          <p:spTgt spid="11">
                                            <p:txEl>
                                              <p:pRg st="2" end="2"/>
                                            </p:txEl>
                                          </p:spTgt>
                                        </p:tgtEl>
                                        <p:attrNameLst>
                                          <p:attrName>style.visibility</p:attrName>
                                        </p:attrNameLst>
                                      </p:cBhvr>
                                      <p:to>
                                        <p:strVal val="visible"/>
                                      </p:to>
                                    </p:set>
                                    <p:animEffect transition="in" filter="fade">
                                      <p:cBhvr>
                                        <p:cTn id="18" dur="2000"/>
                                        <p:tgtEl>
                                          <p:spTgt spid="11">
                                            <p:txEl>
                                              <p:pRg st="2" end="2"/>
                                            </p:txEl>
                                          </p:spTgt>
                                        </p:tgtEl>
                                      </p:cBhvr>
                                    </p:animEffect>
                                  </p:childTnLst>
                                </p:cTn>
                              </p:par>
                              <p:par>
                                <p:cTn id="19" presetID="29"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ppt_x</p:attrName>
                                        </p:attrNameLst>
                                      </p:cBhvr>
                                      <p:tavLst>
                                        <p:tav tm="0">
                                          <p:val>
                                            <p:strVal val="#ppt_x-.2"/>
                                          </p:val>
                                        </p:tav>
                                        <p:tav tm="100000">
                                          <p:val>
                                            <p:strVal val="#ppt_x"/>
                                          </p:val>
                                        </p:tav>
                                      </p:tavLst>
                                    </p:anim>
                                    <p:anim calcmode="lin" valueType="num">
                                      <p:cBhvr>
                                        <p:cTn id="22"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3" dur="1000"/>
                                        <p:tgtEl>
                                          <p:spTgt spid="6"/>
                                        </p:tgtEl>
                                      </p:cBhvr>
                                    </p:animEffect>
                                  </p:childTnLst>
                                </p:cTn>
                              </p:par>
                              <p:par>
                                <p:cTn id="24" presetID="29"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1000" fill="hold"/>
                                        <p:tgtEl>
                                          <p:spTgt spid="7"/>
                                        </p:tgtEl>
                                        <p:attrNameLst>
                                          <p:attrName>ppt_x</p:attrName>
                                        </p:attrNameLst>
                                      </p:cBhvr>
                                      <p:tavLst>
                                        <p:tav tm="0">
                                          <p:val>
                                            <p:strVal val="#ppt_x-.2"/>
                                          </p:val>
                                        </p:tav>
                                        <p:tav tm="100000">
                                          <p:val>
                                            <p:strVal val="#ppt_x"/>
                                          </p:val>
                                        </p:tav>
                                      </p:tavLst>
                                    </p:anim>
                                    <p:anim calcmode="lin" valueType="num">
                                      <p:cBhvr>
                                        <p:cTn id="27"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8" dur="1000"/>
                                        <p:tgtEl>
                                          <p:spTgt spid="7"/>
                                        </p:tgtEl>
                                      </p:cBhvr>
                                    </p:animEffect>
                                  </p:childTnLst>
                                </p:cTn>
                              </p:par>
                              <p:par>
                                <p:cTn id="29" presetID="29"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ppt_x</p:attrName>
                                        </p:attrNameLst>
                                      </p:cBhvr>
                                      <p:tavLst>
                                        <p:tav tm="0">
                                          <p:val>
                                            <p:strVal val="#ppt_x-.2"/>
                                          </p:val>
                                        </p:tav>
                                        <p:tav tm="100000">
                                          <p:val>
                                            <p:strVal val="#ppt_x"/>
                                          </p:val>
                                        </p:tav>
                                      </p:tavLst>
                                    </p:anim>
                                    <p:anim calcmode="lin" valueType="num">
                                      <p:cBhvr>
                                        <p:cTn id="32"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762000"/>
          </a:xfrm>
        </p:spPr>
        <p:txBody>
          <a:bodyPr/>
          <a:lstStyle/>
          <a:p>
            <a:pPr algn="ctr" eaLnBrk="1" hangingPunct="1"/>
            <a:r>
              <a:rPr lang="en-US" sz="2400" b="1" smtClean="0">
                <a:solidFill>
                  <a:srgbClr val="C00000"/>
                </a:solidFill>
                <a:latin typeface="Times New Roman" pitchFamily="18" charset="0"/>
                <a:cs typeface="Times New Roman" pitchFamily="18" charset="0"/>
              </a:rPr>
              <a:t>organic farming</a:t>
            </a:r>
            <a:endParaRPr lang="en-US" sz="2400" smtClean="0">
              <a:solidFill>
                <a:srgbClr val="C00000"/>
              </a:solidFill>
            </a:endParaRPr>
          </a:p>
        </p:txBody>
      </p:sp>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5"/>
          <p:cNvSpPr>
            <a:spLocks noChangeArrowheads="1"/>
          </p:cNvSpPr>
          <p:nvPr/>
        </p:nvSpPr>
        <p:spPr bwMode="auto">
          <a:xfrm>
            <a:off x="2743200" y="6324600"/>
            <a:ext cx="1039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10246" name="Rectangle 6"/>
          <p:cNvSpPr>
            <a:spLocks noChangeArrowheads="1"/>
          </p:cNvSpPr>
          <p:nvPr/>
        </p:nvSpPr>
        <p:spPr bwMode="auto">
          <a:xfrm>
            <a:off x="4191000" y="63246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10247" name="Rectangle 7"/>
          <p:cNvSpPr>
            <a:spLocks noChangeArrowheads="1"/>
          </p:cNvSpPr>
          <p:nvPr/>
        </p:nvSpPr>
        <p:spPr bwMode="auto">
          <a:xfrm>
            <a:off x="5334000" y="63246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4"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
        <p:nvSpPr>
          <p:cNvPr id="9" name="Rectangle 8"/>
          <p:cNvSpPr>
            <a:spLocks noChangeArrowheads="1"/>
          </p:cNvSpPr>
          <p:nvPr/>
        </p:nvSpPr>
        <p:spPr bwMode="auto">
          <a:xfrm>
            <a:off x="457200" y="1905000"/>
            <a:ext cx="7924800"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50000"/>
              </a:lnSpc>
              <a:buFont typeface="Georgia" pitchFamily="18" charset="0"/>
              <a:buNone/>
            </a:pPr>
            <a:r>
              <a:rPr lang="en-US" sz="2000">
                <a:cs typeface="Arial" charset="0"/>
              </a:rPr>
              <a:t>Nitrogen self-sufficiency through the use of legumes and biological nitrogen fixation, as well as effective recycling of organic materials including crop residues and livestock manures</a:t>
            </a:r>
          </a:p>
          <a:p>
            <a:pPr algn="just">
              <a:lnSpc>
                <a:spcPct val="150000"/>
              </a:lnSpc>
              <a:buFont typeface="Georgia" pitchFamily="18" charset="0"/>
              <a:buNone/>
            </a:pPr>
            <a:r>
              <a:rPr lang="en-US" sz="2000">
                <a:cs typeface="Arial" charset="0"/>
              </a:rPr>
              <a:t>Weed, disease and pest control relying primarily on crop rotations, natural predators, diversity, organic manuring, resistant varieties and limited (preferably minimal) thermal, biological and chemical intervention.</a:t>
            </a:r>
          </a:p>
        </p:txBody>
      </p:sp>
      <p:sp>
        <p:nvSpPr>
          <p:cNvPr id="10" name="Rectangle 9"/>
          <p:cNvSpPr>
            <a:spLocks noChangeArrowheads="1"/>
          </p:cNvSpPr>
          <p:nvPr/>
        </p:nvSpPr>
        <p:spPr bwMode="auto">
          <a:xfrm>
            <a:off x="0" y="1371600"/>
            <a:ext cx="31813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a:solidFill>
                  <a:srgbClr val="0070C0"/>
                </a:solidFill>
                <a:cs typeface="Arial" charset="0"/>
              </a:rPr>
              <a:t> Key characteristics </a:t>
            </a:r>
            <a:endParaRPr lang="en-US" sz="2400">
              <a:solidFill>
                <a:srgbClr val="0070C0"/>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par>
                          <p:cTn id="11" fill="hold" nodeType="afterGroup">
                            <p:stCondLst>
                              <p:cond delay="2000"/>
                            </p:stCondLst>
                            <p:childTnLst>
                              <p:par>
                                <p:cTn id="12" presetID="10" presetClass="entr" presetSubtype="0" fill="hold" nodeType="after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2000"/>
                                        <p:tgtEl>
                                          <p:spTgt spid="9">
                                            <p:txEl>
                                              <p:pRg st="0" end="0"/>
                                            </p:txEl>
                                          </p:spTgt>
                                        </p:tgtEl>
                                      </p:cBhvr>
                                    </p:animEffect>
                                  </p:childTnLst>
                                </p:cTn>
                              </p:par>
                            </p:childTnLst>
                          </p:cTn>
                        </p:par>
                        <p:par>
                          <p:cTn id="15" fill="hold" nodeType="afterGroup">
                            <p:stCondLst>
                              <p:cond delay="4000"/>
                            </p:stCondLst>
                            <p:childTnLst>
                              <p:par>
                                <p:cTn id="16" presetID="10" presetClass="entr" presetSubtype="0" fill="hold" nodeType="after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Effect transition="in" filter="fade">
                                      <p:cBhvr>
                                        <p:cTn id="18" dur="20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15963"/>
          </a:xfrm>
        </p:spPr>
        <p:txBody>
          <a:bodyPr/>
          <a:lstStyle/>
          <a:p>
            <a:pPr algn="ctr" eaLnBrk="1" hangingPunct="1"/>
            <a:r>
              <a:rPr lang="en-US" sz="2400" b="1" smtClean="0">
                <a:solidFill>
                  <a:srgbClr val="C00000"/>
                </a:solidFill>
                <a:latin typeface="Times New Roman" pitchFamily="18" charset="0"/>
                <a:cs typeface="Times New Roman" pitchFamily="18" charset="0"/>
              </a:rPr>
              <a:t>organic farming</a:t>
            </a:r>
            <a:endParaRPr lang="en-US" sz="2400" smtClean="0">
              <a:solidFill>
                <a:srgbClr val="C00000"/>
              </a:solidFill>
              <a:latin typeface="Times New Roman" pitchFamily="18" charset="0"/>
              <a:cs typeface="Times New Roman" pitchFamily="18" charset="0"/>
            </a:endParaRPr>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Rectangle 5"/>
          <p:cNvSpPr>
            <a:spLocks noChangeArrowheads="1"/>
          </p:cNvSpPr>
          <p:nvPr/>
        </p:nvSpPr>
        <p:spPr bwMode="auto">
          <a:xfrm>
            <a:off x="3124200" y="6248400"/>
            <a:ext cx="1039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11270" name="Rectangle 6"/>
          <p:cNvSpPr>
            <a:spLocks noChangeArrowheads="1"/>
          </p:cNvSpPr>
          <p:nvPr/>
        </p:nvSpPr>
        <p:spPr bwMode="auto">
          <a:xfrm>
            <a:off x="4572000" y="62484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11271" name="Rectangle 7"/>
          <p:cNvSpPr>
            <a:spLocks noChangeArrowheads="1"/>
          </p:cNvSpPr>
          <p:nvPr/>
        </p:nvSpPr>
        <p:spPr bwMode="auto">
          <a:xfrm>
            <a:off x="5715000" y="62484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4"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
        <p:nvSpPr>
          <p:cNvPr id="10" name="Rectangle 9"/>
          <p:cNvSpPr>
            <a:spLocks noChangeArrowheads="1"/>
          </p:cNvSpPr>
          <p:nvPr/>
        </p:nvSpPr>
        <p:spPr bwMode="auto">
          <a:xfrm>
            <a:off x="0" y="1371600"/>
            <a:ext cx="30114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a:solidFill>
                  <a:srgbClr val="0070C0"/>
                </a:solidFill>
                <a:cs typeface="Arial" charset="0"/>
              </a:rPr>
              <a:t>Key characteristics</a:t>
            </a:r>
            <a:endParaRPr lang="en-US" sz="2400">
              <a:solidFill>
                <a:srgbClr val="0070C0"/>
              </a:solidFill>
              <a:cs typeface="Arial" charset="0"/>
            </a:endParaRPr>
          </a:p>
        </p:txBody>
      </p:sp>
      <p:sp>
        <p:nvSpPr>
          <p:cNvPr id="11" name="Rectangle 10"/>
          <p:cNvSpPr>
            <a:spLocks noChangeArrowheads="1"/>
          </p:cNvSpPr>
          <p:nvPr/>
        </p:nvSpPr>
        <p:spPr bwMode="auto">
          <a:xfrm>
            <a:off x="685800" y="1905000"/>
            <a:ext cx="7467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50000"/>
              </a:lnSpc>
              <a:buFont typeface="Georgia" pitchFamily="18" charset="0"/>
              <a:buNone/>
            </a:pPr>
            <a:r>
              <a:rPr lang="en-US" sz="2000">
                <a:cs typeface="Arial" charset="0"/>
              </a:rPr>
              <a:t>The extensive management of livestock, paying full regard to their evolutionary adaptations, behavioral needs and animal welfare issues with respect to nutrition, housing, health, breeding and rearing.</a:t>
            </a:r>
          </a:p>
          <a:p>
            <a:pPr algn="just">
              <a:lnSpc>
                <a:spcPct val="150000"/>
              </a:lnSpc>
              <a:buFont typeface="Georgia" pitchFamily="18" charset="0"/>
              <a:buNone/>
            </a:pPr>
            <a:r>
              <a:rPr lang="en-US" sz="2000">
                <a:cs typeface="Arial" charset="0"/>
              </a:rPr>
              <a:t>Careful attention to the impact of the farming system on the wider environment and the conservation of wildlife and natural habitats. </a:t>
            </a:r>
          </a:p>
          <a:p>
            <a:pPr algn="just">
              <a:lnSpc>
                <a:spcPct val="150000"/>
              </a:lnSpc>
            </a:pPr>
            <a:endParaRPr lang="en-US" sz="200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par>
                          <p:cTn id="11" fill="hold" nodeType="afterGroup">
                            <p:stCondLst>
                              <p:cond delay="2000"/>
                            </p:stCondLst>
                            <p:childTnLst>
                              <p:par>
                                <p:cTn id="12" presetID="10" presetClass="entr" presetSubtype="0" fill="hold" nodeType="after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2000"/>
                                        <p:tgtEl>
                                          <p:spTgt spid="11">
                                            <p:txEl>
                                              <p:pRg st="0" end="0"/>
                                            </p:txEl>
                                          </p:spTgt>
                                        </p:tgtEl>
                                      </p:cBhvr>
                                    </p:animEffect>
                                  </p:childTnLst>
                                </p:cTn>
                              </p:par>
                            </p:childTnLst>
                          </p:cTn>
                        </p:par>
                        <p:par>
                          <p:cTn id="15" fill="hold" nodeType="afterGroup">
                            <p:stCondLst>
                              <p:cond delay="4000"/>
                            </p:stCondLst>
                            <p:childTnLst>
                              <p:par>
                                <p:cTn id="16" presetID="10" presetClass="entr" presetSubtype="0" fill="hold" nodeType="afterEffect">
                                  <p:stCondLst>
                                    <p:cond delay="0"/>
                                  </p:stCondLst>
                                  <p:childTnLst>
                                    <p:set>
                                      <p:cBhvr>
                                        <p:cTn id="17" dur="1" fill="hold">
                                          <p:stCondLst>
                                            <p:cond delay="0"/>
                                          </p:stCondLst>
                                        </p:cTn>
                                        <p:tgtEl>
                                          <p:spTgt spid="11">
                                            <p:txEl>
                                              <p:pRg st="1" end="1"/>
                                            </p:txEl>
                                          </p:spTgt>
                                        </p:tgtEl>
                                        <p:attrNameLst>
                                          <p:attrName>style.visibility</p:attrName>
                                        </p:attrNameLst>
                                      </p:cBhvr>
                                      <p:to>
                                        <p:strVal val="visible"/>
                                      </p:to>
                                    </p:set>
                                    <p:animEffect transition="in" filter="fade">
                                      <p:cBhvr>
                                        <p:cTn id="18" dur="20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lum bright="-10000" contrast="10000"/>
          </a:blip>
          <a:srcRect/>
          <a:stretch>
            <a:fillRect/>
          </a:stretch>
        </p:blipFill>
        <p:spPr>
          <a:xfrm>
            <a:off x="457200" y="1066800"/>
            <a:ext cx="8077200" cy="4724400"/>
          </a:xfrm>
          <a:prstGeom prst="ellipse">
            <a:avLst/>
          </a:prstGeom>
          <a:effectLst>
            <a:softEdge rad="112500"/>
          </a:effectLst>
        </p:spPr>
      </p:pic>
      <p:sp>
        <p:nvSpPr>
          <p:cNvPr id="5" name="TextBox 4"/>
          <p:cNvSpPr txBox="1">
            <a:spLocks noChangeArrowheads="1"/>
          </p:cNvSpPr>
          <p:nvPr/>
        </p:nvSpPr>
        <p:spPr bwMode="auto">
          <a:xfrm>
            <a:off x="1981200" y="533400"/>
            <a:ext cx="5486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a:solidFill>
                  <a:srgbClr val="C00000"/>
                </a:solidFill>
                <a:cs typeface="Arial" charset="0"/>
              </a:rPr>
              <a:t>ORGANIC FARMING PRINCIPLE</a:t>
            </a:r>
          </a:p>
        </p:txBody>
      </p:sp>
      <p:pic>
        <p:nvPicPr>
          <p:cNvPr id="1229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2" descr="C:\Documents and Settings\NAIP\Desktop\TNAU color Emble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3124200" y="6248400"/>
            <a:ext cx="1039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9" name="Rectangle 8"/>
          <p:cNvSpPr>
            <a:spLocks noChangeArrowheads="1"/>
          </p:cNvSpPr>
          <p:nvPr/>
        </p:nvSpPr>
        <p:spPr bwMode="auto">
          <a:xfrm>
            <a:off x="4572000" y="62484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10" name="Rectangle 9"/>
          <p:cNvSpPr>
            <a:spLocks noChangeArrowheads="1"/>
          </p:cNvSpPr>
          <p:nvPr/>
        </p:nvSpPr>
        <p:spPr bwMode="auto">
          <a:xfrm>
            <a:off x="5715000" y="62484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5"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
                                        <p:tgtEl>
                                          <p:spTgt spid="4"/>
                                        </p:tgtEl>
                                      </p:cBhvr>
                                    </p:animEffect>
                                  </p:childTnLst>
                                </p:cTn>
                              </p:par>
                              <p:par>
                                <p:cTn id="11" presetID="29"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ppt_x</p:attrName>
                                        </p:attrNameLst>
                                      </p:cBhvr>
                                      <p:tavLst>
                                        <p:tav tm="0">
                                          <p:val>
                                            <p:strVal val="#ppt_x-.2"/>
                                          </p:val>
                                        </p:tav>
                                        <p:tav tm="100000">
                                          <p:val>
                                            <p:strVal val="#ppt_x"/>
                                          </p:val>
                                        </p:tav>
                                      </p:tavLst>
                                    </p:anim>
                                    <p:anim calcmode="lin" valueType="num">
                                      <p:cBhvr>
                                        <p:cTn id="14"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5" dur="1000"/>
                                        <p:tgtEl>
                                          <p:spTgt spid="8"/>
                                        </p:tgtEl>
                                      </p:cBhvr>
                                    </p:animEffect>
                                  </p:childTnLst>
                                </p:cTn>
                              </p:par>
                              <p:par>
                                <p:cTn id="16" presetID="29"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1000" fill="hold"/>
                                        <p:tgtEl>
                                          <p:spTgt spid="9"/>
                                        </p:tgtEl>
                                        <p:attrNameLst>
                                          <p:attrName>ppt_x</p:attrName>
                                        </p:attrNameLst>
                                      </p:cBhvr>
                                      <p:tavLst>
                                        <p:tav tm="0">
                                          <p:val>
                                            <p:strVal val="#ppt_x-.2"/>
                                          </p:val>
                                        </p:tav>
                                        <p:tav tm="100000">
                                          <p:val>
                                            <p:strVal val="#ppt_x"/>
                                          </p:val>
                                        </p:tav>
                                      </p:tavLst>
                                    </p:anim>
                                    <p:anim calcmode="lin" valueType="num">
                                      <p:cBhvr>
                                        <p:cTn id="19"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0" dur="1000"/>
                                        <p:tgtEl>
                                          <p:spTgt spid="9"/>
                                        </p:tgtEl>
                                      </p:cBhvr>
                                    </p:animEffect>
                                  </p:childTnLst>
                                </p:cTn>
                              </p:par>
                              <p:par>
                                <p:cTn id="21" presetID="29"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ppt_x</p:attrName>
                                        </p:attrNameLst>
                                      </p:cBhvr>
                                      <p:tavLst>
                                        <p:tav tm="0">
                                          <p:val>
                                            <p:strVal val="#ppt_x-.2"/>
                                          </p:val>
                                        </p:tav>
                                        <p:tav tm="100000">
                                          <p:val>
                                            <p:strVal val="#ppt_x"/>
                                          </p:val>
                                        </p:tav>
                                      </p:tavLst>
                                    </p:anim>
                                    <p:anim calcmode="lin" valueType="num">
                                      <p:cBhvr>
                                        <p:cTn id="24"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2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57200"/>
          </a:xfrm>
        </p:spPr>
        <p:txBody>
          <a:bodyPr/>
          <a:lstStyle/>
          <a:p>
            <a:pPr algn="ctr" eaLnBrk="1" hangingPunct="1"/>
            <a:r>
              <a:rPr lang="en-US" sz="2400" b="1" smtClean="0">
                <a:solidFill>
                  <a:srgbClr val="C00000"/>
                </a:solidFill>
                <a:latin typeface="Arial" charset="0"/>
                <a:cs typeface="Arial" charset="0"/>
              </a:rPr>
              <a:t>organic farming</a:t>
            </a:r>
            <a:endParaRPr lang="en-US" sz="2400" smtClean="0">
              <a:solidFill>
                <a:srgbClr val="C00000"/>
              </a:solidFill>
              <a:latin typeface="Arial" charset="0"/>
              <a:cs typeface="Arial" charset="0"/>
            </a:endParaRPr>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7381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2" descr="C:\Documents and Settings\NAIP\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6248400"/>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2819400" y="6324600"/>
            <a:ext cx="1039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previousslide"/>
              </a:rPr>
              <a:t>Previous</a:t>
            </a:r>
            <a:endParaRPr lang="en-US" b="1">
              <a:latin typeface="Georgia" pitchFamily="18" charset="0"/>
            </a:endParaRPr>
          </a:p>
        </p:txBody>
      </p:sp>
      <p:sp>
        <p:nvSpPr>
          <p:cNvPr id="7" name="Rectangle 6"/>
          <p:cNvSpPr>
            <a:spLocks noChangeArrowheads="1"/>
          </p:cNvSpPr>
          <p:nvPr/>
        </p:nvSpPr>
        <p:spPr bwMode="auto">
          <a:xfrm>
            <a:off x="4267200" y="6324600"/>
            <a:ext cx="703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latin typeface="Times New Roman" pitchFamily="18" charset="0"/>
                <a:cs typeface="Times New Roman" pitchFamily="18" charset="0"/>
                <a:hlinkClick r:id="" action="ppaction://hlinkshowjump?jump=nextslide"/>
              </a:rPr>
              <a:t>Next</a:t>
            </a:r>
            <a:r>
              <a:rPr lang="en-US" b="1">
                <a:latin typeface="Times New Roman" pitchFamily="18" charset="0"/>
                <a:cs typeface="Times New Roman" pitchFamily="18" charset="0"/>
              </a:rPr>
              <a:t> </a:t>
            </a:r>
            <a:endParaRPr lang="en-US" b="1">
              <a:latin typeface="Georgia" pitchFamily="18" charset="0"/>
            </a:endParaRPr>
          </a:p>
        </p:txBody>
      </p:sp>
      <p:sp>
        <p:nvSpPr>
          <p:cNvPr id="8" name="Rectangle 7"/>
          <p:cNvSpPr>
            <a:spLocks noChangeArrowheads="1"/>
          </p:cNvSpPr>
          <p:nvPr/>
        </p:nvSpPr>
        <p:spPr bwMode="auto">
          <a:xfrm>
            <a:off x="5410200" y="63246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latin typeface="Times New Roman" pitchFamily="18" charset="0"/>
                <a:cs typeface="Times New Roman" pitchFamily="18" charset="0"/>
                <a:hlinkClick r:id="rId4" action="ppaction://hlinksldjump"/>
              </a:rPr>
              <a:t>End</a:t>
            </a:r>
            <a:r>
              <a:rPr lang="en-US" b="1">
                <a:latin typeface="Times New Roman" pitchFamily="18" charset="0"/>
                <a:cs typeface="Times New Roman" pitchFamily="18" charset="0"/>
              </a:rPr>
              <a:t> </a:t>
            </a:r>
            <a:endParaRPr lang="en-US" b="1">
              <a:latin typeface="Georgia" pitchFamily="18" charset="0"/>
            </a:endParaRPr>
          </a:p>
        </p:txBody>
      </p:sp>
      <p:sp>
        <p:nvSpPr>
          <p:cNvPr id="10" name="Rectangle 9"/>
          <p:cNvSpPr/>
          <p:nvPr/>
        </p:nvSpPr>
        <p:spPr>
          <a:xfrm>
            <a:off x="0" y="762000"/>
            <a:ext cx="4572000" cy="1062038"/>
          </a:xfrm>
          <a:prstGeom prst="rect">
            <a:avLst/>
          </a:prstGeom>
        </p:spPr>
        <p:txBody>
          <a:bodyPr>
            <a:spAutoFit/>
          </a:bodyPr>
          <a:lstStyle/>
          <a:p>
            <a:pPr marL="365760" indent="-256032" algn="just" fontAlgn="auto">
              <a:lnSpc>
                <a:spcPct val="150000"/>
              </a:lnSpc>
              <a:spcAft>
                <a:spcPts val="0"/>
              </a:spcAft>
              <a:buClr>
                <a:schemeClr val="accent3"/>
              </a:buClr>
              <a:buFont typeface="Georgia"/>
              <a:buNone/>
              <a:defRPr/>
            </a:pPr>
            <a:r>
              <a:rPr lang="en-US" dirty="0">
                <a:latin typeface="Times New Roman" pitchFamily="18" charset="0"/>
                <a:cs typeface="Times New Roman" pitchFamily="18" charset="0"/>
              </a:rPr>
              <a:t>	</a:t>
            </a:r>
            <a:r>
              <a:rPr lang="en-US" sz="2400" dirty="0">
                <a:solidFill>
                  <a:srgbClr val="0070C0"/>
                </a:solidFill>
                <a:latin typeface="Arial" pitchFamily="34" charset="0"/>
                <a:cs typeface="Arial" pitchFamily="34" charset="0"/>
              </a:rPr>
              <a:t>F</a:t>
            </a:r>
            <a:r>
              <a:rPr lang="en-US" sz="2400" b="1" dirty="0">
                <a:solidFill>
                  <a:srgbClr val="0070C0"/>
                </a:solidFill>
                <a:latin typeface="Arial" pitchFamily="34" charset="0"/>
                <a:cs typeface="Arial" pitchFamily="34" charset="0"/>
              </a:rPr>
              <a:t>our principles</a:t>
            </a:r>
          </a:p>
          <a:p>
            <a:pPr marL="365760" indent="-256032" algn="just" fontAlgn="auto">
              <a:lnSpc>
                <a:spcPct val="150000"/>
              </a:lnSpc>
              <a:spcAft>
                <a:spcPts val="0"/>
              </a:spcAft>
              <a:buClr>
                <a:schemeClr val="accent3"/>
              </a:buClr>
              <a:buFont typeface="Georgia"/>
              <a:buNone/>
              <a:defRPr/>
            </a:pPr>
            <a:r>
              <a:rPr lang="en-US" dirty="0">
                <a:solidFill>
                  <a:schemeClr val="accent4">
                    <a:lumMod val="75000"/>
                  </a:schemeClr>
                </a:solidFill>
                <a:latin typeface="Times New Roman" pitchFamily="18" charset="0"/>
                <a:cs typeface="Times New Roman" pitchFamily="18" charset="0"/>
              </a:rPr>
              <a:t>	</a:t>
            </a:r>
            <a:endParaRPr lang="en-US" b="1" dirty="0">
              <a:solidFill>
                <a:schemeClr val="accent4">
                  <a:lumMod val="75000"/>
                </a:schemeClr>
              </a:solidFill>
              <a:latin typeface="Arial" pitchFamily="34" charset="0"/>
              <a:cs typeface="Arial" pitchFamily="34" charset="0"/>
            </a:endParaRPr>
          </a:p>
        </p:txBody>
      </p:sp>
      <p:sp>
        <p:nvSpPr>
          <p:cNvPr id="11" name="Rectangle 10"/>
          <p:cNvSpPr/>
          <p:nvPr/>
        </p:nvSpPr>
        <p:spPr>
          <a:xfrm>
            <a:off x="457200" y="1524000"/>
            <a:ext cx="2552700" cy="457200"/>
          </a:xfrm>
          <a:prstGeom prst="rect">
            <a:avLst/>
          </a:prstGeom>
        </p:spPr>
        <p:txBody>
          <a:bodyPr wrap="none">
            <a:spAutoFit/>
          </a:bodyPr>
          <a:lstStyle/>
          <a:p>
            <a:pPr marL="365760" indent="-256032" algn="just" fontAlgn="auto">
              <a:lnSpc>
                <a:spcPct val="150000"/>
              </a:lnSpc>
              <a:spcAft>
                <a:spcPts val="0"/>
              </a:spcAft>
              <a:buClr>
                <a:schemeClr val="accent3"/>
              </a:buClr>
              <a:buFont typeface="Georgia"/>
              <a:buNone/>
              <a:defRPr/>
            </a:pPr>
            <a:r>
              <a:rPr lang="en-US" dirty="0">
                <a:solidFill>
                  <a:srgbClr val="0070C0"/>
                </a:solidFill>
                <a:latin typeface="Arial" pitchFamily="34" charset="0"/>
                <a:cs typeface="Arial" pitchFamily="34" charset="0"/>
              </a:rPr>
              <a:t>1. </a:t>
            </a:r>
            <a:r>
              <a:rPr lang="en-US" b="1" dirty="0">
                <a:solidFill>
                  <a:srgbClr val="0070C0"/>
                </a:solidFill>
                <a:latin typeface="Arial" pitchFamily="34" charset="0"/>
                <a:cs typeface="Arial" pitchFamily="34" charset="0"/>
              </a:rPr>
              <a:t>Principle of health</a:t>
            </a:r>
          </a:p>
        </p:txBody>
      </p:sp>
      <p:sp>
        <p:nvSpPr>
          <p:cNvPr id="12" name="Rectangle 11"/>
          <p:cNvSpPr/>
          <p:nvPr/>
        </p:nvSpPr>
        <p:spPr>
          <a:xfrm>
            <a:off x="304800" y="2057400"/>
            <a:ext cx="8153400" cy="4246563"/>
          </a:xfrm>
          <a:prstGeom prst="rect">
            <a:avLst/>
          </a:prstGeom>
        </p:spPr>
        <p:txBody>
          <a:bodyPr>
            <a:spAutoFit/>
          </a:bodyPr>
          <a:lstStyle/>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Organic Agriculture should sustain and enhance the health of soil, plant, animal, human and planet as one and indivisible</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Healthy soils produce healthy crops that foster the health of animals and people.</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Health is the wholeness and integrity of living systems.</a:t>
            </a:r>
          </a:p>
          <a:p>
            <a:pPr marL="365760" indent="-256032" algn="just" fontAlgn="auto">
              <a:lnSpc>
                <a:spcPct val="150000"/>
              </a:lnSpc>
              <a:spcAft>
                <a:spcPts val="0"/>
              </a:spcAft>
              <a:buClr>
                <a:schemeClr val="accent3"/>
              </a:buClr>
              <a:buFont typeface="Georgia"/>
              <a:buNone/>
              <a:defRPr/>
            </a:pPr>
            <a:r>
              <a:rPr lang="en-US" sz="2000" dirty="0">
                <a:latin typeface="Arial" pitchFamily="34" charset="0"/>
                <a:cs typeface="Arial" pitchFamily="34" charset="0"/>
              </a:rPr>
              <a:t>    The role of organic agriculture, whether in farming, processing, distribution, or consumption, is to sustain and enhance the health of ecosystems and organisms from the smallest in the soil to human beings.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par>
                          <p:cTn id="11" fill="hold" nodeType="afterGroup">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2000"/>
                                        <p:tgtEl>
                                          <p:spTgt spid="11"/>
                                        </p:tgtEl>
                                      </p:cBhvr>
                                    </p:animEffect>
                                  </p:childTnLst>
                                </p:cTn>
                              </p:par>
                            </p:childTnLst>
                          </p:cTn>
                        </p:par>
                        <p:par>
                          <p:cTn id="15" fill="hold" nodeType="afterGroup">
                            <p:stCondLst>
                              <p:cond delay="4000"/>
                            </p:stCondLst>
                            <p:childTnLst>
                              <p:par>
                                <p:cTn id="16" presetID="10" presetClass="entr" presetSubtype="0" fill="hold" nodeType="after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Effect transition="in" filter="fade">
                                      <p:cBhvr>
                                        <p:cTn id="18" dur="2000"/>
                                        <p:tgtEl>
                                          <p:spTgt spid="12">
                                            <p:txEl>
                                              <p:pRg st="0" end="0"/>
                                            </p:txEl>
                                          </p:spTgt>
                                        </p:tgtEl>
                                      </p:cBhvr>
                                    </p:animEffect>
                                  </p:childTnLst>
                                </p:cTn>
                              </p:par>
                            </p:childTnLst>
                          </p:cTn>
                        </p:par>
                        <p:par>
                          <p:cTn id="19" fill="hold" nodeType="afterGroup">
                            <p:stCondLst>
                              <p:cond delay="6000"/>
                            </p:stCondLst>
                            <p:childTnLst>
                              <p:par>
                                <p:cTn id="20" presetID="10" presetClass="entr" presetSubtype="0" fill="hold" nodeType="afterEffect">
                                  <p:stCondLst>
                                    <p:cond delay="0"/>
                                  </p:stCondLst>
                                  <p:childTnLst>
                                    <p:set>
                                      <p:cBhvr>
                                        <p:cTn id="21" dur="1" fill="hold">
                                          <p:stCondLst>
                                            <p:cond delay="0"/>
                                          </p:stCondLst>
                                        </p:cTn>
                                        <p:tgtEl>
                                          <p:spTgt spid="12">
                                            <p:txEl>
                                              <p:pRg st="1" end="1"/>
                                            </p:txEl>
                                          </p:spTgt>
                                        </p:tgtEl>
                                        <p:attrNameLst>
                                          <p:attrName>style.visibility</p:attrName>
                                        </p:attrNameLst>
                                      </p:cBhvr>
                                      <p:to>
                                        <p:strVal val="visible"/>
                                      </p:to>
                                    </p:set>
                                    <p:animEffect transition="in" filter="fade">
                                      <p:cBhvr>
                                        <p:cTn id="22" dur="2000"/>
                                        <p:tgtEl>
                                          <p:spTgt spid="12">
                                            <p:txEl>
                                              <p:pRg st="1" end="1"/>
                                            </p:txEl>
                                          </p:spTgt>
                                        </p:tgtEl>
                                      </p:cBhvr>
                                    </p:animEffect>
                                  </p:childTnLst>
                                </p:cTn>
                              </p:par>
                            </p:childTnLst>
                          </p:cTn>
                        </p:par>
                        <p:par>
                          <p:cTn id="23" fill="hold" nodeType="afterGroup">
                            <p:stCondLst>
                              <p:cond delay="8000"/>
                            </p:stCondLst>
                            <p:childTnLst>
                              <p:par>
                                <p:cTn id="24" presetID="10" presetClass="entr" presetSubtype="0" fill="hold" nodeType="afterEffect">
                                  <p:stCondLst>
                                    <p:cond delay="0"/>
                                  </p:stCondLst>
                                  <p:childTnLst>
                                    <p:set>
                                      <p:cBhvr>
                                        <p:cTn id="25" dur="1" fill="hold">
                                          <p:stCondLst>
                                            <p:cond delay="0"/>
                                          </p:stCondLst>
                                        </p:cTn>
                                        <p:tgtEl>
                                          <p:spTgt spid="12">
                                            <p:txEl>
                                              <p:pRg st="2" end="2"/>
                                            </p:txEl>
                                          </p:spTgt>
                                        </p:tgtEl>
                                        <p:attrNameLst>
                                          <p:attrName>style.visibility</p:attrName>
                                        </p:attrNameLst>
                                      </p:cBhvr>
                                      <p:to>
                                        <p:strVal val="visible"/>
                                      </p:to>
                                    </p:set>
                                    <p:animEffect transition="in" filter="fade">
                                      <p:cBhvr>
                                        <p:cTn id="26" dur="2000"/>
                                        <p:tgtEl>
                                          <p:spTgt spid="12">
                                            <p:txEl>
                                              <p:pRg st="2" end="2"/>
                                            </p:txEl>
                                          </p:spTgt>
                                        </p:tgtEl>
                                      </p:cBhvr>
                                    </p:animEffect>
                                  </p:childTnLst>
                                </p:cTn>
                              </p:par>
                            </p:childTnLst>
                          </p:cTn>
                        </p:par>
                        <p:par>
                          <p:cTn id="27" fill="hold" nodeType="afterGroup">
                            <p:stCondLst>
                              <p:cond delay="10000"/>
                            </p:stCondLst>
                            <p:childTnLst>
                              <p:par>
                                <p:cTn id="28" presetID="10" presetClass="entr" presetSubtype="0" fill="hold" nodeType="afterEffect">
                                  <p:stCondLst>
                                    <p:cond delay="0"/>
                                  </p:stCondLst>
                                  <p:childTnLst>
                                    <p:set>
                                      <p:cBhvr>
                                        <p:cTn id="29" dur="1" fill="hold">
                                          <p:stCondLst>
                                            <p:cond delay="0"/>
                                          </p:stCondLst>
                                        </p:cTn>
                                        <p:tgtEl>
                                          <p:spTgt spid="12">
                                            <p:txEl>
                                              <p:pRg st="3" end="3"/>
                                            </p:txEl>
                                          </p:spTgt>
                                        </p:tgtEl>
                                        <p:attrNameLst>
                                          <p:attrName>style.visibility</p:attrName>
                                        </p:attrNameLst>
                                      </p:cBhvr>
                                      <p:to>
                                        <p:strVal val="visible"/>
                                      </p:to>
                                    </p:set>
                                    <p:animEffect transition="in" filter="fade">
                                      <p:cBhvr>
                                        <p:cTn id="30" dur="2000"/>
                                        <p:tgtEl>
                                          <p:spTgt spid="12">
                                            <p:txEl>
                                              <p:pRg st="3" end="3"/>
                                            </p:txEl>
                                          </p:spTgt>
                                        </p:tgtEl>
                                      </p:cBhvr>
                                    </p:animEffect>
                                  </p:childTnLst>
                                </p:cTn>
                              </p:par>
                              <p:par>
                                <p:cTn id="31" presetID="29"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1000" fill="hold"/>
                                        <p:tgtEl>
                                          <p:spTgt spid="6"/>
                                        </p:tgtEl>
                                        <p:attrNameLst>
                                          <p:attrName>ppt_x</p:attrName>
                                        </p:attrNameLst>
                                      </p:cBhvr>
                                      <p:tavLst>
                                        <p:tav tm="0">
                                          <p:val>
                                            <p:strVal val="#ppt_x-.2"/>
                                          </p:val>
                                        </p:tav>
                                        <p:tav tm="100000">
                                          <p:val>
                                            <p:strVal val="#ppt_x"/>
                                          </p:val>
                                        </p:tav>
                                      </p:tavLst>
                                    </p:anim>
                                    <p:anim calcmode="lin" valueType="num">
                                      <p:cBhvr>
                                        <p:cTn id="34"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35" dur="1000"/>
                                        <p:tgtEl>
                                          <p:spTgt spid="6"/>
                                        </p:tgtEl>
                                      </p:cBhvr>
                                    </p:animEffect>
                                  </p:childTnLst>
                                </p:cTn>
                              </p:par>
                              <p:par>
                                <p:cTn id="36" presetID="29" presetClass="entr" presetSubtype="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p:cTn id="38" dur="1000" fill="hold"/>
                                        <p:tgtEl>
                                          <p:spTgt spid="7"/>
                                        </p:tgtEl>
                                        <p:attrNameLst>
                                          <p:attrName>ppt_x</p:attrName>
                                        </p:attrNameLst>
                                      </p:cBhvr>
                                      <p:tavLst>
                                        <p:tav tm="0">
                                          <p:val>
                                            <p:strVal val="#ppt_x-.2"/>
                                          </p:val>
                                        </p:tav>
                                        <p:tav tm="100000">
                                          <p:val>
                                            <p:strVal val="#ppt_x"/>
                                          </p:val>
                                        </p:tav>
                                      </p:tavLst>
                                    </p:anim>
                                    <p:anim calcmode="lin" valueType="num">
                                      <p:cBhvr>
                                        <p:cTn id="39"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40" dur="1000"/>
                                        <p:tgtEl>
                                          <p:spTgt spid="7"/>
                                        </p:tgtEl>
                                      </p:cBhvr>
                                    </p:animEffect>
                                  </p:childTnLst>
                                </p:cTn>
                              </p:par>
                              <p:par>
                                <p:cTn id="41" presetID="29" presetClass="entr" presetSubtype="0"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1000" fill="hold"/>
                                        <p:tgtEl>
                                          <p:spTgt spid="8"/>
                                        </p:tgtEl>
                                        <p:attrNameLst>
                                          <p:attrName>ppt_x</p:attrName>
                                        </p:attrNameLst>
                                      </p:cBhvr>
                                      <p:tavLst>
                                        <p:tav tm="0">
                                          <p:val>
                                            <p:strVal val="#ppt_x-.2"/>
                                          </p:val>
                                        </p:tav>
                                        <p:tav tm="100000">
                                          <p:val>
                                            <p:strVal val="#ppt_x"/>
                                          </p:val>
                                        </p:tav>
                                      </p:tavLst>
                                    </p:anim>
                                    <p:anim calcmode="lin" valueType="num">
                                      <p:cBhvr>
                                        <p:cTn id="44"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4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10" grpId="0"/>
      <p:bldP spid="11"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72&quot;/&gt;&lt;/object&gt;&lt;object type=&quot;3&quot; unique_id=&quot;10005&quot;&gt;&lt;property id=&quot;20148&quot; value=&quot;5&quot;/&gt;&lt;property id=&quot;20300&quot; value=&quot;Slide 2 - &amp;quot;organic farming&amp;quot;&quot;/&gt;&lt;property id=&quot;20307&quot; value=&quot;256&quot;/&gt;&lt;/object&gt;&lt;object type=&quot;3&quot; unique_id=&quot;10006&quot;&gt;&lt;property id=&quot;20148&quot; value=&quot;5&quot;/&gt;&lt;property id=&quot;20300&quot; value=&quot;Slide 3 - &amp;quot;Organic farming&amp;quot;&quot;/&gt;&lt;property id=&quot;20307&quot; value=&quot;257&quot;/&gt;&lt;/object&gt;&lt;object type=&quot;3&quot; unique_id=&quot;10007&quot;&gt;&lt;property id=&quot;20148&quot; value=&quot;5&quot;/&gt;&lt;property id=&quot;20300&quot; value=&quot;Slide 4 - &amp;quot;Organic farming&amp;quot;&quot;/&gt;&lt;property id=&quot;20307&quot; value=&quot;258&quot;/&gt;&lt;/object&gt;&lt;object type=&quot;3&quot; unique_id=&quot;10008&quot;&gt;&lt;property id=&quot;20148&quot; value=&quot;5&quot;/&gt;&lt;property id=&quot;20300&quot; value=&quot;Slide 5 - &amp;quot;organic farming&amp;quot;&quot;/&gt;&lt;property id=&quot;20307&quot; value=&quot;259&quot;/&gt;&lt;/object&gt;&lt;object type=&quot;3&quot; unique_id=&quot;10009&quot;&gt;&lt;property id=&quot;20148&quot; value=&quot;5&quot;/&gt;&lt;property id=&quot;20300&quot; value=&quot;Slide 6 - &amp;quot;organic farming&amp;quot;&quot;/&gt;&lt;property id=&quot;20307&quot; value=&quot;271&quot;/&gt;&lt;/object&gt;&lt;object type=&quot;3&quot; unique_id=&quot;10010&quot;&gt;&lt;property id=&quot;20148&quot; value=&quot;5&quot;/&gt;&lt;property id=&quot;20300&quot; value=&quot;Slide 7 - &amp;quot;organic farming&amp;quot;&quot;/&gt;&lt;property id=&quot;20307&quot; value=&quot;260&quot;/&gt;&lt;/object&gt;&lt;object type=&quot;3&quot; unique_id=&quot;10011&quot;&gt;&lt;property id=&quot;20148&quot; value=&quot;5&quot;/&gt;&lt;property id=&quot;20300&quot; value=&quot;Slide 8&quot;/&gt;&lt;property id=&quot;20307&quot; value=&quot;261&quot;/&gt;&lt;/object&gt;&lt;object type=&quot;3&quot; unique_id=&quot;10012&quot;&gt;&lt;property id=&quot;20148&quot; value=&quot;5&quot;/&gt;&lt;property id=&quot;20300&quot; value=&quot;Slide 9 - &amp;quot;organic farming&amp;quot;&quot;/&gt;&lt;property id=&quot;20307&quot; value=&quot;262&quot;/&gt;&lt;/object&gt;&lt;object type=&quot;3&quot; unique_id=&quot;10013&quot;&gt;&lt;property id=&quot;20148&quot; value=&quot;5&quot;/&gt;&lt;property id=&quot;20300&quot; value=&quot;Slide 10 - &amp;quot;organic farming&amp;quot;&quot;/&gt;&lt;property id=&quot;20307&quot; value=&quot;263&quot;/&gt;&lt;/object&gt;&lt;object type=&quot;3&quot; unique_id=&quot;10014&quot;&gt;&lt;property id=&quot;20148&quot; value=&quot;5&quot;/&gt;&lt;property id=&quot;20300&quot; value=&quot;Slide 11 - &amp;quot;organic farming&amp;quot;&quot;/&gt;&lt;property id=&quot;20307&quot; value=&quot;265&quot;/&gt;&lt;/object&gt;&lt;object type=&quot;3&quot; unique_id=&quot;10015&quot;&gt;&lt;property id=&quot;20148&quot; value=&quot;5&quot;/&gt;&lt;property id=&quot;20300&quot; value=&quot;Slide 12 - &amp;quot;organic farming&amp;quot;&quot;/&gt;&lt;property id=&quot;20307&quot; value=&quot;266&quot;/&gt;&lt;/object&gt;&lt;object type=&quot;3&quot; unique_id=&quot;10016&quot;&gt;&lt;property id=&quot;20148&quot; value=&quot;5&quot;/&gt;&lt;property id=&quot;20300&quot; value=&quot;Slide 13 - &amp;quot;organic farming&amp;quot;&quot;/&gt;&lt;property id=&quot;20307&quot; value=&quot;267&quot;/&gt;&lt;/object&gt;&lt;object type=&quot;3&quot; unique_id=&quot;10017&quot;&gt;&lt;property id=&quot;20148&quot; value=&quot;5&quot;/&gt;&lt;property id=&quot;20300&quot; value=&quot;Slide 14 - &amp;quot;organic farming&amp;quot;&quot;/&gt;&lt;property id=&quot;20307&quot; value=&quot;268&quot;/&gt;&lt;/object&gt;&lt;object type=&quot;3&quot; unique_id=&quot;10018&quot;&gt;&lt;property id=&quot;20148&quot; value=&quot;5&quot;/&gt;&lt;property id=&quot;20300&quot; value=&quot;Slide 15 - &amp;quot;organic farming&amp;quot;&quot;/&gt;&lt;property id=&quot;20307&quot; value=&quot;269&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167</TotalTime>
  <Words>553</Words>
  <Application>Microsoft Office PowerPoint</Application>
  <PresentationFormat>On-screen Show (4:3)</PresentationFormat>
  <Paragraphs>110</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Trebuchet MS</vt:lpstr>
      <vt:lpstr>Georgia</vt:lpstr>
      <vt:lpstr>Wingdings 2</vt:lpstr>
      <vt:lpstr>Calibri</vt:lpstr>
      <vt:lpstr>Times New Roman</vt:lpstr>
      <vt:lpstr>Urban</vt:lpstr>
      <vt:lpstr>PowerPoint Presentation</vt:lpstr>
      <vt:lpstr>organic farming</vt:lpstr>
      <vt:lpstr>Organic farming</vt:lpstr>
      <vt:lpstr>Organic farming</vt:lpstr>
      <vt:lpstr>organic farming</vt:lpstr>
      <vt:lpstr>organic farming</vt:lpstr>
      <vt:lpstr>organic farming</vt:lpstr>
      <vt:lpstr>PowerPoint Presentation</vt:lpstr>
      <vt:lpstr>organic farming</vt:lpstr>
      <vt:lpstr>organic farming</vt:lpstr>
      <vt:lpstr>organic farming</vt:lpstr>
      <vt:lpstr>organic farming</vt:lpstr>
      <vt:lpstr>organic farming</vt:lpstr>
      <vt:lpstr>organic farming</vt:lpstr>
      <vt:lpstr>organic farming</vt:lpstr>
    </vt:vector>
  </TitlesOfParts>
  <Company>DODL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farming</dc:title>
  <dc:creator>TNAU</dc:creator>
  <cp:lastModifiedBy>Teacher E-Solutions</cp:lastModifiedBy>
  <cp:revision>28</cp:revision>
  <dcterms:created xsi:type="dcterms:W3CDTF">2005-05-29T20:36:18Z</dcterms:created>
  <dcterms:modified xsi:type="dcterms:W3CDTF">2019-01-15T12:43:47Z</dcterms:modified>
</cp:coreProperties>
</file>