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9" r:id="rId4"/>
  </p:sldMasterIdLst>
  <p:notesMasterIdLst>
    <p:notesMasterId r:id="rId33"/>
  </p:notesMasterIdLst>
  <p:handoutMasterIdLst>
    <p:handoutMasterId r:id="rId34"/>
  </p:handoutMasterIdLst>
  <p:sldIdLst>
    <p:sldId id="397" r:id="rId5"/>
    <p:sldId id="442" r:id="rId6"/>
    <p:sldId id="441" r:id="rId7"/>
    <p:sldId id="440" r:id="rId8"/>
    <p:sldId id="439" r:id="rId9"/>
    <p:sldId id="437" r:id="rId10"/>
    <p:sldId id="436" r:id="rId11"/>
    <p:sldId id="435" r:id="rId12"/>
    <p:sldId id="434" r:id="rId13"/>
    <p:sldId id="433" r:id="rId14"/>
    <p:sldId id="432" r:id="rId15"/>
    <p:sldId id="431" r:id="rId16"/>
    <p:sldId id="430" r:id="rId17"/>
    <p:sldId id="429" r:id="rId18"/>
    <p:sldId id="428" r:id="rId19"/>
    <p:sldId id="448" r:id="rId20"/>
    <p:sldId id="427" r:id="rId21"/>
    <p:sldId id="443" r:id="rId22"/>
    <p:sldId id="426" r:id="rId23"/>
    <p:sldId id="425" r:id="rId24"/>
    <p:sldId id="421" r:id="rId25"/>
    <p:sldId id="419" r:id="rId26"/>
    <p:sldId id="418" r:id="rId27"/>
    <p:sldId id="447" r:id="rId28"/>
    <p:sldId id="417" r:id="rId29"/>
    <p:sldId id="446" r:id="rId30"/>
    <p:sldId id="416" r:id="rId31"/>
    <p:sldId id="445" r:id="rId32"/>
  </p:sldIdLst>
  <p:sldSz cx="9144000" cy="6858000" type="screen4x3"/>
  <p:notesSz cx="7102475" cy="8991600"/>
  <p:embeddedFontLst>
    <p:embeddedFont>
      <p:font typeface="Tahoma" pitchFamily="34" charset="0"/>
      <p:regular r:id="rId35"/>
      <p:bold r:id="rId36"/>
    </p:embeddedFont>
    <p:embeddedFont>
      <p:font typeface="Times" pitchFamily="18" charset="0"/>
      <p:regular r:id="rId37"/>
      <p:bold r:id="rId38"/>
      <p:italic r:id="rId39"/>
      <p:boldItalic r:id="rId40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B6E19"/>
    <a:srgbClr val="D4DBEE"/>
    <a:srgbClr val="BAB9CF"/>
    <a:srgbClr val="BEBDD1"/>
    <a:srgbClr val="CC6600"/>
    <a:srgbClr val="CC3300"/>
    <a:srgbClr val="003399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11" autoAdjust="0"/>
  </p:normalViewPr>
  <p:slideViewPr>
    <p:cSldViewPr snapToGrid="0">
      <p:cViewPr varScale="1">
        <p:scale>
          <a:sx n="42" d="100"/>
          <a:sy n="42" d="100"/>
        </p:scale>
        <p:origin x="-648" y="-96"/>
      </p:cViewPr>
      <p:guideLst>
        <p:guide orient="horz" pos="2077"/>
        <p:guide pos="2870"/>
      </p:guideLst>
    </p:cSldViewPr>
  </p:slideViewPr>
  <p:outlineViewPr>
    <p:cViewPr>
      <p:scale>
        <a:sx n="50" d="100"/>
        <a:sy n="50" d="100"/>
      </p:scale>
      <p:origin x="0" y="273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56" d="100"/>
          <a:sy n="56" d="100"/>
        </p:scale>
        <p:origin x="-1686" y="-72"/>
      </p:cViewPr>
      <p:guideLst>
        <p:guide orient="horz" pos="2832"/>
        <p:guide pos="223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5.fntdata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handoutMaster" Target="handoutMasters/handoutMaster1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1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99566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5870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 noTextEdit="1"/>
          </p:cNvSpPr>
          <p:nvPr>
            <p:ph type="sldImg"/>
          </p:nvPr>
        </p:nvSpPr>
        <p:spPr bwMode="auto">
          <a:xfrm>
            <a:off x="1346200" y="685800"/>
            <a:ext cx="4470400" cy="3352800"/>
          </a:xfrm>
          <a:prstGeom prst="rect">
            <a:avLst/>
          </a:prstGeo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267200"/>
            <a:ext cx="5257800" cy="40386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xfrm>
            <a:off x="1303338" y="674688"/>
            <a:ext cx="4495800" cy="3371850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709613" y="4270375"/>
            <a:ext cx="5683250" cy="4046538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asszone.com/world_his.cfm" TargetMode="External"/><Relationship Id="rId2" Type="http://schemas.openxmlformats.org/officeDocument/2006/relationships/hyperlink" Target="file:///D:\Chapter08\voices.html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file:///D:\Chapter08\WH04_U02_C08.html" TargetMode="External"/><Relationship Id="rId5" Type="http://schemas.openxmlformats.org/officeDocument/2006/relationships/hyperlink" Target="file:///D:\Common\W3_BMC_D.pdf" TargetMode="External"/><Relationship Id="rId4" Type="http://schemas.openxmlformats.org/officeDocument/2006/relationships/hyperlink" Target="file:///D:\Chapter08\mediagallery.html" TargetMode="Externa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>
                <a:gd name="T0" fmla="*/ 5154 w 5155"/>
                <a:gd name="T1" fmla="*/ 1769 h 2304"/>
                <a:gd name="T2" fmla="*/ 0 w 5155"/>
                <a:gd name="T3" fmla="*/ 2304 h 2304"/>
                <a:gd name="T4" fmla="*/ 0 w 5155"/>
                <a:gd name="T5" fmla="*/ 1252 h 2304"/>
                <a:gd name="T6" fmla="*/ 5155 w 5155"/>
                <a:gd name="T7" fmla="*/ 0 h 2304"/>
                <a:gd name="T8" fmla="*/ 5155 w 5155"/>
                <a:gd name="T9" fmla="*/ 1416 h 2304"/>
                <a:gd name="T10" fmla="*/ 5154 w 5155"/>
                <a:gd name="T11" fmla="*/ 1769 h 23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>
                <a:gd name="T0" fmla="*/ 5311 w 5328"/>
                <a:gd name="T1" fmla="*/ 3209 h 3689"/>
                <a:gd name="T2" fmla="*/ 0 w 5328"/>
                <a:gd name="T3" fmla="*/ 3689 h 3689"/>
                <a:gd name="T4" fmla="*/ 0 w 5328"/>
                <a:gd name="T5" fmla="*/ 9 h 3689"/>
                <a:gd name="T6" fmla="*/ 5328 w 5328"/>
                <a:gd name="T7" fmla="*/ 0 h 3689"/>
                <a:gd name="T8" fmla="*/ 5311 w 5328"/>
                <a:gd name="T9" fmla="*/ 3209 h 36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7" name="Oval 10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431213" y="101600"/>
            <a:ext cx="361950" cy="361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8" name="Rectangle 11">
            <a:hlinkClick r:id="rId2" action="ppaction://hlinkfile" tooltip="Listen to the audio for this chapter."/>
          </p:cNvPr>
          <p:cNvSpPr>
            <a:spLocks noChangeArrowheads="1"/>
          </p:cNvSpPr>
          <p:nvPr userDrawn="1"/>
        </p:nvSpPr>
        <p:spPr bwMode="auto">
          <a:xfrm>
            <a:off x="128588" y="1262063"/>
            <a:ext cx="138588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9" name="Rectangle 12">
            <a:hlinkClick r:id="rId3"/>
          </p:cNvPr>
          <p:cNvSpPr>
            <a:spLocks noChangeArrowheads="1"/>
          </p:cNvSpPr>
          <p:nvPr userDrawn="1"/>
        </p:nvSpPr>
        <p:spPr bwMode="auto">
          <a:xfrm>
            <a:off x="114300" y="2713038"/>
            <a:ext cx="1411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" name="Rectangle 13">
            <a:hlinkClick r:id="rId4" action="ppaction://hlinkfile" tooltip="View the images in this chapter."/>
          </p:cNvPr>
          <p:cNvSpPr>
            <a:spLocks noChangeArrowheads="1"/>
          </p:cNvSpPr>
          <p:nvPr userDrawn="1"/>
        </p:nvSpPr>
        <p:spPr bwMode="auto">
          <a:xfrm>
            <a:off x="96838" y="2205038"/>
            <a:ext cx="13985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1" name="Rectangle 14">
            <a:hlinkClick r:id="rId5" action="ppaction://hlinkfile" tooltip="Open the Rand McNally World Atlas."/>
          </p:cNvPr>
          <p:cNvSpPr>
            <a:spLocks noChangeArrowheads="1"/>
          </p:cNvSpPr>
          <p:nvPr userDrawn="1"/>
        </p:nvSpPr>
        <p:spPr bwMode="auto">
          <a:xfrm>
            <a:off x="109538" y="3190875"/>
            <a:ext cx="1373187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2" name="Rectangle 15">
            <a:hlinkClick r:id="rId6" action="ppaction://hlinkfile" tooltip="Play the History Review game!"/>
          </p:cNvPr>
          <p:cNvSpPr>
            <a:spLocks noChangeArrowheads="1"/>
          </p:cNvSpPr>
          <p:nvPr userDrawn="1"/>
        </p:nvSpPr>
        <p:spPr bwMode="auto">
          <a:xfrm>
            <a:off x="111125" y="1733550"/>
            <a:ext cx="1385888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3" name="AutoShape 16">
            <a:hlinkClick r:id="" action="ppaction://hlinkshowjump?jump=lastslide" highlightClick="1"/>
          </p:cNvPr>
          <p:cNvSpPr>
            <a:spLocks noChangeArrowheads="1"/>
          </p:cNvSpPr>
          <p:nvPr userDrawn="1"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4" name="Oval 17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216069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16073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5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B572E-9EED-4521-AD45-57D7A9C0DC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6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E19893-48E8-417F-BB21-336FC6A4C6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362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4624D-D554-4118-B423-D6CA4B5602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94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1422C1-D7D3-4C5C-8119-DFD2723631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2302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FD9CE-B852-4F1D-8523-C5A94F4F65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4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CA6B95-42D3-4A46-B6AC-F01B4B6F2F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15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167C1F-8CBB-43FE-86FB-810C709D22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20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5BDF76-CF63-46C2-A5E2-39822EC724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880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D5442-8019-4541-AC57-29AFC69E65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8195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6B2493-6C9C-4FFE-80AC-B40C8D358E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9792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AABA2E-CAC4-4AD7-8393-8337F0048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073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file:///D:\Chapter08\voices.html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hyperlink" Target="file:///D:\Chapter08\WH04_U02_C08.html" TargetMode="External"/><Relationship Id="rId2" Type="http://schemas.openxmlformats.org/officeDocument/2006/relationships/slideLayout" Target="../slideLayouts/slideLayout2.xml"/><Relationship Id="rId16" Type="http://schemas.openxmlformats.org/officeDocument/2006/relationships/hyperlink" Target="file:///D:\Common\W3_BMC_D.pdf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hyperlink" Target="file:///D:\Chapter08\mediagallery.html" TargetMode="Externa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://www.classzone.com/world_his.cf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15043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>
                <a:gd name="T0" fmla="*/ 4800 w 4806"/>
                <a:gd name="T1" fmla="*/ 299 h 665"/>
                <a:gd name="T2" fmla="*/ 0 w 4806"/>
                <a:gd name="T3" fmla="*/ 665 h 665"/>
                <a:gd name="T4" fmla="*/ 0 w 4806"/>
                <a:gd name="T5" fmla="*/ 0 h 665"/>
                <a:gd name="T6" fmla="*/ 4806 w 4806"/>
                <a:gd name="T7" fmla="*/ 1 h 665"/>
                <a:gd name="T8" fmla="*/ 4800 w 4806"/>
                <a:gd name="T9" fmla="*/ 153 h 665"/>
                <a:gd name="T10" fmla="*/ 4800 w 4806"/>
                <a:gd name="T11" fmla="*/ 299 h 6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41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>
                <a:gd name="T0" fmla="*/ 4560 w 4562"/>
                <a:gd name="T1" fmla="*/ 932 h 1199"/>
                <a:gd name="T2" fmla="*/ 0 w 4562"/>
                <a:gd name="T3" fmla="*/ 1199 h 1199"/>
                <a:gd name="T4" fmla="*/ 0 w 4562"/>
                <a:gd name="T5" fmla="*/ 0 h 1199"/>
                <a:gd name="T6" fmla="*/ 4562 w 4562"/>
                <a:gd name="T7" fmla="*/ 0 h 1199"/>
                <a:gd name="T8" fmla="*/ 4560 w 4562"/>
                <a:gd name="T9" fmla="*/ 932 h 1199"/>
                <a:gd name="T10" fmla="*/ 4560 w 4562"/>
                <a:gd name="T11" fmla="*/ 932 h 11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215045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15046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15047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48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504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341E5755-70B4-4598-942B-D264317865C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2" name="Oval 10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8431213" y="101600"/>
            <a:ext cx="361950" cy="361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3" name="Rectangle 11">
            <a:hlinkClick r:id="rId13" action="ppaction://hlinkfile" tooltip="Listen to the audio for this chapter."/>
          </p:cNvPr>
          <p:cNvSpPr>
            <a:spLocks noChangeArrowheads="1"/>
          </p:cNvSpPr>
          <p:nvPr userDrawn="1"/>
        </p:nvSpPr>
        <p:spPr bwMode="auto">
          <a:xfrm>
            <a:off x="128588" y="1262063"/>
            <a:ext cx="1385887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4" name="Rectangle 12">
            <a:hlinkClick r:id="rId14"/>
          </p:cNvPr>
          <p:cNvSpPr>
            <a:spLocks noChangeArrowheads="1"/>
          </p:cNvSpPr>
          <p:nvPr userDrawn="1"/>
        </p:nvSpPr>
        <p:spPr bwMode="auto">
          <a:xfrm>
            <a:off x="114300" y="2713038"/>
            <a:ext cx="1411288" cy="392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5" name="Rectangle 13">
            <a:hlinkClick r:id="rId15" action="ppaction://hlinkfile" tooltip="View the images in this chapter."/>
          </p:cNvPr>
          <p:cNvSpPr>
            <a:spLocks noChangeArrowheads="1"/>
          </p:cNvSpPr>
          <p:nvPr userDrawn="1"/>
        </p:nvSpPr>
        <p:spPr bwMode="auto">
          <a:xfrm>
            <a:off x="96838" y="2205038"/>
            <a:ext cx="1398587" cy="43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6" name="Rectangle 14">
            <a:hlinkClick r:id="rId16" action="ppaction://hlinkfile" tooltip="Open the Rand McNally World Atlas."/>
          </p:cNvPr>
          <p:cNvSpPr>
            <a:spLocks noChangeArrowheads="1"/>
          </p:cNvSpPr>
          <p:nvPr userDrawn="1"/>
        </p:nvSpPr>
        <p:spPr bwMode="auto">
          <a:xfrm>
            <a:off x="109538" y="3190875"/>
            <a:ext cx="1373187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7" name="Rectangle 15">
            <a:hlinkClick r:id="rId17" action="ppaction://hlinkfile" tooltip="Play the History Review game!"/>
          </p:cNvPr>
          <p:cNvSpPr>
            <a:spLocks noChangeArrowheads="1"/>
          </p:cNvSpPr>
          <p:nvPr userDrawn="1"/>
        </p:nvSpPr>
        <p:spPr bwMode="auto">
          <a:xfrm>
            <a:off x="111125" y="1733550"/>
            <a:ext cx="1385888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8" name="AutoShape 16">
            <a:hlinkClick r:id="" action="ppaction://hlinkshowjump?jump=lastslide" highlightClick="1"/>
          </p:cNvPr>
          <p:cNvSpPr>
            <a:spLocks noChangeArrowheads="1"/>
          </p:cNvSpPr>
          <p:nvPr userDrawn="1"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39" name="Oval 17">
            <a:hlinkClick r:id="" action="ppaction://hlinkshowjump?jump=endshow"/>
          </p:cNvPr>
          <p:cNvSpPr>
            <a:spLocks noChangeArrowheads="1"/>
          </p:cNvSpPr>
          <p:nvPr userDrawn="1"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8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val 9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44391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5" name="Oval 2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076" name="AutoShape 2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29"/>
          <p:cNvGrpSpPr>
            <a:grpSpLocks/>
          </p:cNvGrpSpPr>
          <p:nvPr/>
        </p:nvGrpSpPr>
        <p:grpSpPr bwMode="auto">
          <a:xfrm>
            <a:off x="1370013" y="2486025"/>
            <a:ext cx="7518400" cy="1050925"/>
            <a:chOff x="863" y="1566"/>
            <a:chExt cx="4736" cy="662"/>
          </a:xfrm>
        </p:grpSpPr>
        <p:sp>
          <p:nvSpPr>
            <p:cNvPr id="3080" name="Text Box 30"/>
            <p:cNvSpPr txBox="1">
              <a:spLocks noChangeArrowheads="1"/>
            </p:cNvSpPr>
            <p:nvPr/>
          </p:nvSpPr>
          <p:spPr bwMode="auto">
            <a:xfrm>
              <a:off x="863" y="1566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3081" name="Text Box 31"/>
            <p:cNvSpPr txBox="1">
              <a:spLocks noChangeArrowheads="1"/>
            </p:cNvSpPr>
            <p:nvPr/>
          </p:nvSpPr>
          <p:spPr bwMode="auto">
            <a:xfrm>
              <a:off x="863" y="1824"/>
              <a:ext cx="4736" cy="4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Diverse Societies in Africa</a:t>
              </a:r>
              <a:r>
                <a:rPr lang="en-US" sz="4500" b="1">
                  <a:solidFill>
                    <a:srgbClr val="003399"/>
                  </a:solidFill>
                  <a:latin typeface="Arial" pitchFamily="34" charset="0"/>
                </a:rPr>
                <a:t> </a:t>
              </a:r>
            </a:p>
          </p:txBody>
        </p:sp>
      </p:grpSp>
      <p:sp>
        <p:nvSpPr>
          <p:cNvPr id="170016" name="Text Box 32"/>
          <p:cNvSpPr txBox="1">
            <a:spLocks noChangeArrowheads="1"/>
          </p:cNvSpPr>
          <p:nvPr/>
        </p:nvSpPr>
        <p:spPr bwMode="auto">
          <a:xfrm>
            <a:off x="1370013" y="3538538"/>
            <a:ext cx="684847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400">
                <a:latin typeface="Arial" pitchFamily="34" charset="0"/>
                <a:cs typeface="Times New Roman" pitchFamily="18" charset="0"/>
              </a:rPr>
              <a:t>African peoples develop diverse societies as they</a:t>
            </a:r>
            <a:br>
              <a:rPr lang="en-US" sz="2400">
                <a:latin typeface="Arial" pitchFamily="34" charset="0"/>
                <a:cs typeface="Times New Roman" pitchFamily="18" charset="0"/>
              </a:rPr>
            </a:br>
            <a:r>
              <a:rPr lang="en-US" sz="2400">
                <a:latin typeface="Arial" pitchFamily="34" charset="0"/>
                <a:cs typeface="Times New Roman" pitchFamily="18" charset="0"/>
              </a:rPr>
              <a:t>adapt to varied environments</a:t>
            </a:r>
            <a:r>
              <a:rPr lang="en-US" sz="2400">
                <a:latin typeface="Arial" pitchFamily="34" charset="0"/>
              </a:rPr>
              <a:t>.</a:t>
            </a:r>
          </a:p>
        </p:txBody>
      </p:sp>
      <p:sp>
        <p:nvSpPr>
          <p:cNvPr id="3079" name="Oval 37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0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0016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2291" name="Line 4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292" name="Text Box 5"/>
          <p:cNvSpPr txBox="1">
            <a:spLocks noChangeArrowheads="1"/>
          </p:cNvSpPr>
          <p:nvPr/>
        </p:nvSpPr>
        <p:spPr bwMode="auto">
          <a:xfrm>
            <a:off x="1773238" y="1690688"/>
            <a:ext cx="2382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Muslim States </a:t>
            </a:r>
          </a:p>
        </p:txBody>
      </p:sp>
      <p:sp>
        <p:nvSpPr>
          <p:cNvPr id="240651" name="Text Box 11"/>
          <p:cNvSpPr txBox="1">
            <a:spLocks noChangeArrowheads="1"/>
          </p:cNvSpPr>
          <p:nvPr/>
        </p:nvSpPr>
        <p:spPr bwMode="auto">
          <a:xfrm>
            <a:off x="1773238" y="2174875"/>
            <a:ext cx="5800725" cy="2593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Almoravid</a:t>
            </a:r>
            <a:r>
              <a:rPr lang="en-US" sz="2000" b="1" dirty="0" smtClean="0">
                <a:latin typeface="Arial" charset="0"/>
                <a:cs typeface="Arial" charset="0"/>
              </a:rPr>
              <a:t> Reformers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1000s, devout Berber Muslims make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hajj</a:t>
            </a:r>
            <a:r>
              <a:rPr lang="en-US" dirty="0" smtClean="0">
                <a:latin typeface="Arial" charset="0"/>
                <a:cs typeface="Arial" charset="0"/>
              </a:rPr>
              <a:t>,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pilgrimage, to Mecca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Muslim scholar founds </a:t>
            </a:r>
            <a:r>
              <a:rPr lang="en-US" dirty="0" err="1" smtClean="0">
                <a:latin typeface="Arial" charset="0"/>
                <a:cs typeface="Arial" charset="0"/>
              </a:rPr>
              <a:t>Almoravids</a:t>
            </a:r>
            <a:r>
              <a:rPr lang="en-US" dirty="0" smtClean="0">
                <a:latin typeface="Arial" charset="0"/>
                <a:cs typeface="Arial" charset="0"/>
              </a:rPr>
              <a:t>—strict religious 	group 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Around 1050, </a:t>
            </a:r>
            <a:r>
              <a:rPr lang="en-US" dirty="0" err="1" smtClean="0">
                <a:latin typeface="Arial" charset="0"/>
                <a:cs typeface="Arial" charset="0"/>
              </a:rPr>
              <a:t>Almoravids</a:t>
            </a:r>
            <a:r>
              <a:rPr lang="en-US" dirty="0" smtClean="0">
                <a:latin typeface="Arial" charset="0"/>
                <a:cs typeface="Arial" charset="0"/>
              </a:rPr>
              <a:t> begin to spread Islam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through conquest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They conquer southern Ghana and Spain, where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Times New Roman" pitchFamily="18" charset="0"/>
              </a:rPr>
              <a:t>	they are called Moors </a:t>
            </a:r>
          </a:p>
        </p:txBody>
      </p:sp>
      <p:sp>
        <p:nvSpPr>
          <p:cNvPr id="240652" name="Text Box 12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pic>
        <p:nvPicPr>
          <p:cNvPr id="12295" name="Picture 13" descr="almo22ravid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500" y="4538663"/>
            <a:ext cx="2763838" cy="231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0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0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0651" grpId="0" autoUpdateAnimBg="0"/>
      <p:bldP spid="240652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5" name="Line 4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6" name="Text Box 5"/>
          <p:cNvSpPr txBox="1">
            <a:spLocks noChangeArrowheads="1"/>
          </p:cNvSpPr>
          <p:nvPr/>
        </p:nvSpPr>
        <p:spPr bwMode="auto">
          <a:xfrm>
            <a:off x="1773238" y="1690688"/>
            <a:ext cx="2382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Muslim States </a:t>
            </a:r>
          </a:p>
        </p:txBody>
      </p:sp>
      <p:sp>
        <p:nvSpPr>
          <p:cNvPr id="239627" name="Text Box 11"/>
          <p:cNvSpPr txBox="1">
            <a:spLocks noChangeArrowheads="1"/>
          </p:cNvSpPr>
          <p:nvPr/>
        </p:nvSpPr>
        <p:spPr bwMode="auto">
          <a:xfrm>
            <a:off x="1773238" y="2174875"/>
            <a:ext cx="5800725" cy="259397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Almohads</a:t>
            </a:r>
            <a:r>
              <a:rPr lang="en-US" sz="2000" b="1" dirty="0" smtClean="0">
                <a:latin typeface="Arial" charset="0"/>
                <a:cs typeface="Arial" charset="0"/>
              </a:rPr>
              <a:t> Take Over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mid 1100s, </a:t>
            </a:r>
            <a:r>
              <a:rPr lang="en-US" dirty="0" err="1" smtClean="0">
                <a:latin typeface="Arial" charset="0"/>
                <a:cs typeface="Arial" charset="0"/>
              </a:rPr>
              <a:t>Almohads</a:t>
            </a:r>
            <a:r>
              <a:rPr lang="en-US" dirty="0" smtClean="0">
                <a:latin typeface="Arial" charset="0"/>
                <a:cs typeface="Arial" charset="0"/>
              </a:rPr>
              <a:t>—group of Berber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Muslims—overthrow </a:t>
            </a:r>
            <a:r>
              <a:rPr lang="en-US" dirty="0" err="1" smtClean="0">
                <a:latin typeface="Arial" charset="0"/>
                <a:cs typeface="Arial" charset="0"/>
              </a:rPr>
              <a:t>Almoravids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err="1" smtClean="0">
                <a:latin typeface="Arial" charset="0"/>
                <a:cs typeface="Arial" charset="0"/>
              </a:rPr>
              <a:t>Almohads</a:t>
            </a:r>
            <a:r>
              <a:rPr lang="en-US" dirty="0" smtClean="0">
                <a:latin typeface="Arial" charset="0"/>
                <a:cs typeface="Arial" charset="0"/>
              </a:rPr>
              <a:t> strictly obey teachings of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Qur’an</a:t>
            </a:r>
            <a:r>
              <a:rPr lang="en-US" dirty="0" smtClean="0">
                <a:latin typeface="Arial" charset="0"/>
                <a:cs typeface="Arial" charset="0"/>
              </a:rPr>
              <a:t> and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Islamic law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By 1148 they control most of Morocco, keep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Marrakech as their capital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err="1" smtClean="0">
                <a:latin typeface="Arial" charset="0"/>
                <a:cs typeface="Arial" charset="0"/>
              </a:rPr>
              <a:t>Almohad</a:t>
            </a:r>
            <a:r>
              <a:rPr lang="en-US" dirty="0" smtClean="0">
                <a:latin typeface="Arial" charset="0"/>
                <a:cs typeface="Arial" charset="0"/>
              </a:rPr>
              <a:t> Empire lasts 100 years; unites </a:t>
            </a:r>
            <a:r>
              <a:rPr lang="en-US" dirty="0" err="1" smtClean="0">
                <a:latin typeface="Arial" charset="0"/>
                <a:cs typeface="Arial" charset="0"/>
              </a:rPr>
              <a:t>Maghrib</a:t>
            </a:r>
            <a:r>
              <a:rPr lang="en-US" dirty="0" smtClean="0">
                <a:latin typeface="Arial" charset="0"/>
                <a:cs typeface="Arial" charset="0"/>
              </a:rPr>
              <a:t>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under one rule</a:t>
            </a:r>
          </a:p>
        </p:txBody>
      </p:sp>
      <p:sp>
        <p:nvSpPr>
          <p:cNvPr id="239629" name="Text Box 13"/>
          <p:cNvSpPr txBox="1">
            <a:spLocks noChangeArrowheads="1"/>
          </p:cNvSpPr>
          <p:nvPr/>
        </p:nvSpPr>
        <p:spPr bwMode="auto">
          <a:xfrm>
            <a:off x="1773238" y="4775200"/>
            <a:ext cx="5737225" cy="177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  <a:tab pos="4572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African Societies, 800–1500</a:t>
            </a: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From 800 to 1500 there are a variety of African 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</a:t>
            </a:r>
            <a:r>
              <a:rPr lang="en-US" dirty="0" err="1" smtClean="0">
                <a:latin typeface="Arial" charset="0"/>
                <a:cs typeface="Arial" charset="0"/>
              </a:rPr>
              <a:t>socities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hunter-gatherers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stateless societies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-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Muslim states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9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9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27" grpId="0" autoUpdateAnimBg="0"/>
      <p:bldP spid="239629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Oval 3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43121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339" name="Oval 4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40" name="AutoShape 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8599" name="Text Box 7"/>
          <p:cNvSpPr txBox="1">
            <a:spLocks noChangeArrowheads="1"/>
          </p:cNvSpPr>
          <p:nvPr/>
        </p:nvSpPr>
        <p:spPr bwMode="auto">
          <a:xfrm>
            <a:off x="1370013" y="3949700"/>
            <a:ext cx="595312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400">
                <a:latin typeface="Arial" pitchFamily="34" charset="0"/>
                <a:cs typeface="Times New Roman" pitchFamily="18" charset="0"/>
              </a:rPr>
              <a:t>West Africa contains several rich and powerful states, including Ghana, Mali, and Songhai</a:t>
            </a:r>
            <a:r>
              <a:rPr lang="en-US" sz="2400">
                <a:latin typeface="Arial" pitchFamily="34" charset="0"/>
                <a:cs typeface="Times" pitchFamily="18" charset="0"/>
              </a:rPr>
              <a:t>.</a:t>
            </a:r>
            <a:r>
              <a:rPr lang="en-US" sz="2400">
                <a:latin typeface="Arial" pitchFamily="34" charset="0"/>
              </a:rPr>
              <a:t> </a:t>
            </a: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1370013" y="2397125"/>
            <a:ext cx="6953250" cy="1581150"/>
            <a:chOff x="863" y="1510"/>
            <a:chExt cx="3786" cy="996"/>
          </a:xfrm>
        </p:grpSpPr>
        <p:sp>
          <p:nvSpPr>
            <p:cNvPr id="14344" name="Text Box 9"/>
            <p:cNvSpPr txBox="1">
              <a:spLocks noChangeArrowheads="1"/>
            </p:cNvSpPr>
            <p:nvPr/>
          </p:nvSpPr>
          <p:spPr bwMode="auto">
            <a:xfrm>
              <a:off x="863" y="1510"/>
              <a:ext cx="2400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endParaRPr lang="en-US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14345" name="Text Box 10"/>
            <p:cNvSpPr txBox="1">
              <a:spLocks noChangeArrowheads="1"/>
            </p:cNvSpPr>
            <p:nvPr/>
          </p:nvSpPr>
          <p:spPr bwMode="auto">
            <a:xfrm>
              <a:off x="863" y="1756"/>
              <a:ext cx="3786" cy="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lnSpc>
                  <a:spcPct val="80000"/>
                </a:lnSpc>
              </a:pP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West African Civilizations </a:t>
              </a:r>
            </a:p>
          </p:txBody>
        </p:sp>
      </p:grpSp>
      <p:sp>
        <p:nvSpPr>
          <p:cNvPr id="14343" name="Oval 1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8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9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5363" name="Rectangle 4"/>
          <p:cNvSpPr>
            <a:spLocks noChangeArrowheads="1"/>
          </p:cNvSpPr>
          <p:nvPr/>
        </p:nvSpPr>
        <p:spPr bwMode="auto">
          <a:xfrm>
            <a:off x="1773238" y="1827213"/>
            <a:ext cx="27051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Ghana </a:t>
            </a: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2266950" y="885825"/>
            <a:ext cx="49482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3000" b="1">
                <a:solidFill>
                  <a:srgbClr val="CB6E19"/>
                </a:solidFill>
                <a:latin typeface="Arial" pitchFamily="34" charset="0"/>
                <a:cs typeface="Times New Roman" pitchFamily="18" charset="0"/>
              </a:rPr>
              <a:t>West African Civilizations </a:t>
            </a:r>
          </a:p>
        </p:txBody>
      </p:sp>
      <p:sp>
        <p:nvSpPr>
          <p:cNvPr id="237574" name="Text Box 6"/>
          <p:cNvSpPr txBox="1">
            <a:spLocks noChangeArrowheads="1"/>
          </p:cNvSpPr>
          <p:nvPr/>
        </p:nvSpPr>
        <p:spPr bwMode="auto">
          <a:xfrm>
            <a:off x="1773238" y="2403475"/>
            <a:ext cx="5864225" cy="20447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Growing Trade in Ghana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200s, Berbers begin using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camels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to cross Sahara 	for trade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Muslims use word </a:t>
            </a:r>
            <a:r>
              <a:rPr lang="en-US" i="1" dirty="0" err="1" smtClean="0">
                <a:latin typeface="Arial" charset="0"/>
                <a:cs typeface="Arial" charset="0"/>
              </a:rPr>
              <a:t>ghana</a:t>
            </a:r>
            <a:r>
              <a:rPr lang="en-US" i="1" dirty="0" smtClean="0"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 “chief” to refer to people of 	that land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By 700,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trade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is making people rich in the kingdom</a:t>
            </a:r>
            <a:r>
              <a:rPr lang="en-US" b="1" dirty="0" smtClean="0">
                <a:latin typeface="Arial" charset="0"/>
                <a:cs typeface="Arial" charset="0"/>
              </a:rPr>
              <a:t> 	</a:t>
            </a:r>
          </a:p>
          <a:p>
            <a:pPr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Ghana</a:t>
            </a:r>
            <a:r>
              <a:rPr lang="en-US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15366" name="Line 7"/>
          <p:cNvSpPr>
            <a:spLocks noChangeShapeType="1"/>
          </p:cNvSpPr>
          <p:nvPr/>
        </p:nvSpPr>
        <p:spPr bwMode="auto">
          <a:xfrm>
            <a:off x="1828800" y="22844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7581" name="Text Box 13"/>
          <p:cNvSpPr txBox="1">
            <a:spLocks noChangeArrowheads="1"/>
          </p:cNvSpPr>
          <p:nvPr/>
        </p:nvSpPr>
        <p:spPr bwMode="auto">
          <a:xfrm>
            <a:off x="1773238" y="4429125"/>
            <a:ext cx="5810250" cy="177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Gold-Salt Trade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Gold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mined in forests south of Sahara; traded to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north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Salt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mined from Sahara and carried to West Africa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Ghana provides protection, taxes trade, and ensures 	fairness </a:t>
            </a:r>
          </a:p>
        </p:txBody>
      </p:sp>
      <p:sp>
        <p:nvSpPr>
          <p:cNvPr id="237582" name="Text Box 14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pic>
        <p:nvPicPr>
          <p:cNvPr id="15369" name="Picture 16" descr="history-of-ghana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138" y="2647950"/>
            <a:ext cx="2170113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7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7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7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574" grpId="0" autoUpdateAnimBg="0"/>
      <p:bldP spid="237581" grpId="0" autoUpdateAnimBg="0"/>
      <p:bldP spid="23758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6548" name="Rectangle 4"/>
          <p:cNvSpPr>
            <a:spLocks noChangeArrowheads="1"/>
          </p:cNvSpPr>
          <p:nvPr/>
        </p:nvSpPr>
        <p:spPr bwMode="auto">
          <a:xfrm>
            <a:off x="1774825" y="2174875"/>
            <a:ext cx="5465763" cy="20447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sz="2000" b="1" dirty="0">
                <a:latin typeface="Arial" charset="0"/>
                <a:cs typeface="Arial" charset="0"/>
              </a:rPr>
              <a:t>Land of Gold</a:t>
            </a:r>
            <a:endParaRPr lang="en-US" sz="2000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By 800, king of Ghana rules an empire and taxes 	surrounding kings</a:t>
            </a:r>
            <a:endParaRPr lang="en-US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Only king can own 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gold nuggets</a:t>
            </a:r>
            <a:r>
              <a:rPr lang="en-US" dirty="0">
                <a:latin typeface="Arial" charset="0"/>
                <a:cs typeface="Arial" charset="0"/>
              </a:rPr>
              <a:t>; this keeps 	prices high</a:t>
            </a:r>
            <a:endParaRPr lang="en-US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King commands army, acts as chief judge and 	religious leader</a:t>
            </a:r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389" name="Text Box 6"/>
          <p:cNvSpPr txBox="1">
            <a:spLocks noChangeArrowheads="1"/>
          </p:cNvSpPr>
          <p:nvPr/>
        </p:nvSpPr>
        <p:spPr bwMode="auto">
          <a:xfrm>
            <a:off x="1773238" y="1690688"/>
            <a:ext cx="264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Ghana </a:t>
            </a:r>
          </a:p>
        </p:txBody>
      </p:sp>
      <p:sp>
        <p:nvSpPr>
          <p:cNvPr id="236556" name="Text Box 12"/>
          <p:cNvSpPr txBox="1">
            <a:spLocks noChangeArrowheads="1"/>
          </p:cNvSpPr>
          <p:nvPr/>
        </p:nvSpPr>
        <p:spPr bwMode="auto">
          <a:xfrm>
            <a:off x="1773238" y="4171950"/>
            <a:ext cx="5810250" cy="20447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Islamic Influences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Islam spreads through region south of the Sahara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through trade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1000s, Ghana’s rulers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convert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to Islam and take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Islamic advisers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Ghana falls in 1076 to </a:t>
            </a:r>
            <a:r>
              <a:rPr lang="en-US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Almoravid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conquest and never 	rises again </a:t>
            </a:r>
          </a:p>
        </p:txBody>
      </p:sp>
      <p:pic>
        <p:nvPicPr>
          <p:cNvPr id="16391" name="Picture 14" descr="sahara-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886200"/>
            <a:ext cx="1528763" cy="1162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6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548" grpId="0" autoUpdateAnimBg="0"/>
      <p:bldP spid="236556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7" descr="sundiata_mali_empi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38163"/>
            <a:ext cx="2608263" cy="2286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773238" y="1598613"/>
            <a:ext cx="2349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Mali 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26" name="Text Box 6"/>
          <p:cNvSpPr txBox="1">
            <a:spLocks noChangeArrowheads="1"/>
          </p:cNvSpPr>
          <p:nvPr/>
        </p:nvSpPr>
        <p:spPr bwMode="auto">
          <a:xfrm>
            <a:off x="1773238" y="2174875"/>
            <a:ext cx="5445125" cy="1495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Rise of Mali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By 1235, Ghana replaced by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Mali</a:t>
            </a:r>
            <a:r>
              <a:rPr lang="en-US" dirty="0" smtClean="0">
                <a:latin typeface="Arial" charset="0"/>
                <a:cs typeface="Arial" charset="0"/>
              </a:rPr>
              <a:t>—another 	kingdom based on gold trade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Mali becomes wealthy as the gold trade routes 	shift eastward</a:t>
            </a:r>
          </a:p>
        </p:txBody>
      </p:sp>
      <p:sp>
        <p:nvSpPr>
          <p:cNvPr id="235532" name="Text Box 12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sp>
        <p:nvSpPr>
          <p:cNvPr id="235533" name="Text Box 13"/>
          <p:cNvSpPr txBox="1">
            <a:spLocks noChangeArrowheads="1"/>
          </p:cNvSpPr>
          <p:nvPr/>
        </p:nvSpPr>
        <p:spPr bwMode="auto">
          <a:xfrm>
            <a:off x="1773238" y="3676650"/>
            <a:ext cx="5810250" cy="177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Sundiata</a:t>
            </a:r>
            <a:r>
              <a:rPr lang="en-US" sz="2000" b="1" dirty="0" smtClean="0">
                <a:latin typeface="Arial" charset="0"/>
                <a:cs typeface="Arial" charset="0"/>
              </a:rPr>
              <a:t> Conquers an Empire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Sundiata</a:t>
            </a:r>
            <a:r>
              <a:rPr lang="en-US" dirty="0" smtClean="0">
                <a:latin typeface="Arial" charset="0"/>
                <a:cs typeface="Arial" charset="0"/>
              </a:rPr>
              <a:t> becomes emperor of Mali by overthrowing 	unpopular ruler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Conquers Ghana and cities of </a:t>
            </a:r>
            <a:r>
              <a:rPr lang="en-US" dirty="0" err="1" smtClean="0">
                <a:latin typeface="Arial" charset="0"/>
                <a:cs typeface="Arial" charset="0"/>
              </a:rPr>
              <a:t>Kumbi</a:t>
            </a:r>
            <a:r>
              <a:rPr lang="en-US" dirty="0" smtClean="0">
                <a:latin typeface="Arial" charset="0"/>
                <a:cs typeface="Arial" charset="0"/>
              </a:rPr>
              <a:t> and </a:t>
            </a:r>
            <a:r>
              <a:rPr lang="en-US" dirty="0" err="1" smtClean="0">
                <a:latin typeface="Arial" charset="0"/>
                <a:cs typeface="Arial" charset="0"/>
              </a:rPr>
              <a:t>Walata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Reestablishes the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gold-salt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trade and encourages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Times New Roman" pitchFamily="18" charset="0"/>
              </a:rPr>
              <a:t>	agriculture </a:t>
            </a:r>
          </a:p>
        </p:txBody>
      </p:sp>
      <p:pic>
        <p:nvPicPr>
          <p:cNvPr id="17417" name="Picture 15" descr="mapmal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4575" y="-414338"/>
            <a:ext cx="2857500" cy="2886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5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26" grpId="0" autoUpdateAnimBg="0"/>
      <p:bldP spid="235532" grpId="0" autoUpdateAnimBg="0"/>
      <p:bldP spid="23553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History In Music Lyrics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4788" y="1668463"/>
            <a:ext cx="8577262" cy="44958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/>
              <a:t>I got to '</a:t>
            </a:r>
            <a:r>
              <a:rPr lang="en-US" dirty="0" err="1" smtClean="0"/>
              <a:t>pologize</a:t>
            </a:r>
            <a:r>
              <a:rPr lang="en-US" dirty="0" smtClean="0"/>
              <a:t> to </a:t>
            </a:r>
            <a:r>
              <a:rPr lang="en-US" dirty="0" err="1" smtClean="0"/>
              <a:t>Mos</a:t>
            </a:r>
            <a:r>
              <a:rPr lang="en-US" dirty="0" smtClean="0"/>
              <a:t> and </a:t>
            </a:r>
            <a:r>
              <a:rPr lang="en-US" dirty="0" err="1" smtClean="0"/>
              <a:t>Kweli</a:t>
            </a:r>
            <a:r>
              <a:rPr lang="en-US" dirty="0"/>
              <a:t> </a:t>
            </a:r>
            <a:r>
              <a:rPr lang="en-US" dirty="0" smtClean="0"/>
              <a:t>(probably)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/>
              <a:t>But is it cool to rap about gold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/>
              <a:t>If I told the world I copped it from Ghana and Mali? 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en-US" dirty="0" smtClean="0"/>
              <a:t>-</a:t>
            </a:r>
            <a:r>
              <a:rPr lang="en-US" dirty="0" err="1" smtClean="0"/>
              <a:t>Kanye</a:t>
            </a:r>
            <a:r>
              <a:rPr lang="en-US" dirty="0" smtClean="0"/>
              <a:t> West (Breath </a:t>
            </a:r>
            <a:r>
              <a:rPr lang="en-US" smtClean="0"/>
              <a:t>in Breath Out)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4500" name="Rectangle 4"/>
          <p:cNvSpPr>
            <a:spLocks noChangeArrowheads="1"/>
          </p:cNvSpPr>
          <p:nvPr/>
        </p:nvSpPr>
        <p:spPr bwMode="auto">
          <a:xfrm>
            <a:off x="1774825" y="2174875"/>
            <a:ext cx="5465763" cy="2319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sz="2000" b="1" dirty="0">
                <a:latin typeface="Arial" charset="0"/>
                <a:cs typeface="Arial" charset="0"/>
              </a:rPr>
              <a:t>Mansa Musa Expands Mali</a:t>
            </a:r>
            <a:endParaRPr lang="en-US" sz="2000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Some later rulers become Muslim</a:t>
            </a:r>
            <a:endParaRPr lang="en-US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Most famous is 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Mansa Musa</a:t>
            </a:r>
            <a:r>
              <a:rPr lang="en-US" dirty="0">
                <a:latin typeface="Arial" charset="0"/>
                <a:cs typeface="Arial" charset="0"/>
              </a:rPr>
              <a:t>—rules Mali from 	1312–1332</a:t>
            </a:r>
            <a:endParaRPr lang="en-US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Mansa Musa was skilled military leader and fair 	ruler</a:t>
            </a:r>
            <a:endParaRPr lang="en-US" dirty="0">
              <a:latin typeface="Arial" charset="0"/>
              <a:cs typeface="Times New Roman" pitchFamily="18" charset="0"/>
            </a:endParaRPr>
          </a:p>
          <a:p>
            <a:pPr>
              <a:tabLst>
                <a:tab pos="228600" algn="l"/>
                <a:tab pos="457200" algn="l"/>
              </a:tabLst>
              <a:defRPr/>
            </a:pPr>
            <a:r>
              <a:rPr lang="en-US" dirty="0">
                <a:latin typeface="Arial" charset="0"/>
              </a:rPr>
              <a:t>•	</a:t>
            </a:r>
            <a:r>
              <a:rPr lang="en-US" dirty="0">
                <a:latin typeface="Arial" charset="0"/>
                <a:cs typeface="Arial" charset="0"/>
              </a:rPr>
              <a:t>After returning from </a:t>
            </a:r>
            <a:r>
              <a:rPr lang="en-US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hajj</a:t>
            </a:r>
            <a:r>
              <a:rPr lang="en-US" dirty="0">
                <a:latin typeface="Arial" charset="0"/>
                <a:cs typeface="Arial" charset="0"/>
              </a:rPr>
              <a:t>, he builds mosques in 	Timbuktu and </a:t>
            </a:r>
            <a:r>
              <a:rPr lang="en-US" dirty="0" err="1">
                <a:latin typeface="Arial" charset="0"/>
                <a:cs typeface="Arial" charset="0"/>
              </a:rPr>
              <a:t>Gao</a:t>
            </a:r>
            <a:endParaRPr lang="en-US" dirty="0">
              <a:latin typeface="Arial" charset="0"/>
              <a:cs typeface="Arial" charset="0"/>
            </a:endParaRPr>
          </a:p>
        </p:txBody>
      </p:sp>
      <p:sp>
        <p:nvSpPr>
          <p:cNvPr id="19460" name="Line 5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1773238" y="1690688"/>
            <a:ext cx="240665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Mali </a:t>
            </a:r>
          </a:p>
        </p:txBody>
      </p:sp>
      <p:sp>
        <p:nvSpPr>
          <p:cNvPr id="234508" name="Text Box 12"/>
          <p:cNvSpPr txBox="1">
            <a:spLocks noChangeArrowheads="1"/>
          </p:cNvSpPr>
          <p:nvPr/>
        </p:nvSpPr>
        <p:spPr bwMode="auto">
          <a:xfrm>
            <a:off x="1773238" y="4495800"/>
            <a:ext cx="5810250" cy="122078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Travels of </a:t>
            </a:r>
            <a:r>
              <a:rPr lang="en-US" sz="2000" b="1" dirty="0" err="1" smtClean="0">
                <a:latin typeface="Arial" charset="0"/>
                <a:cs typeface="Arial" charset="0"/>
              </a:rPr>
              <a:t>Ibn</a:t>
            </a:r>
            <a:r>
              <a:rPr lang="en-US" sz="2000" b="1" dirty="0" smtClean="0">
                <a:latin typeface="Arial" charset="0"/>
                <a:cs typeface="Arial" charset="0"/>
              </a:rPr>
              <a:t> Battuta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1352, </a:t>
            </a:r>
            <a:r>
              <a:rPr lang="en-US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Ibn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Battuta</a:t>
            </a:r>
            <a:r>
              <a:rPr lang="en-US" dirty="0" smtClean="0">
                <a:latin typeface="Arial" charset="0"/>
                <a:cs typeface="Arial" charset="0"/>
              </a:rPr>
              <a:t>—Muslim scholar and traveler—	visits Mali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By 1400, Mali begins to decline </a:t>
            </a:r>
          </a:p>
        </p:txBody>
      </p:sp>
      <p:pic>
        <p:nvPicPr>
          <p:cNvPr id="19463" name="Picture 15" descr="mansa_mu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90725"/>
            <a:ext cx="17303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4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4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4500" grpId="0" autoUpdateAnimBg="0"/>
      <p:bldP spid="234508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0483" name="Picture 4" descr="ming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228600"/>
            <a:ext cx="7450138" cy="5610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1507" name="Rectangle 4"/>
          <p:cNvSpPr>
            <a:spLocks noChangeArrowheads="1"/>
          </p:cNvSpPr>
          <p:nvPr/>
        </p:nvSpPr>
        <p:spPr bwMode="auto">
          <a:xfrm>
            <a:off x="1773238" y="1598613"/>
            <a:ext cx="29575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Songhai </a:t>
            </a:r>
          </a:p>
        </p:txBody>
      </p:sp>
      <p:sp>
        <p:nvSpPr>
          <p:cNvPr id="21508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3478" name="Text Box 6"/>
          <p:cNvSpPr txBox="1">
            <a:spLocks noChangeArrowheads="1"/>
          </p:cNvSpPr>
          <p:nvPr/>
        </p:nvSpPr>
        <p:spPr bwMode="auto">
          <a:xfrm>
            <a:off x="1773238" y="2174875"/>
            <a:ext cx="5445125" cy="946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Songhai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Songhai</a:t>
            </a:r>
            <a:r>
              <a:rPr lang="en-US" dirty="0" smtClean="0">
                <a:latin typeface="Arial" charset="0"/>
                <a:cs typeface="Arial" charset="0"/>
              </a:rPr>
              <a:t>—people east of Mali, control gold trade 	moving farther east</a:t>
            </a:r>
          </a:p>
        </p:txBody>
      </p:sp>
      <p:sp>
        <p:nvSpPr>
          <p:cNvPr id="233484" name="Text Box 12"/>
          <p:cNvSpPr txBox="1">
            <a:spLocks noChangeArrowheads="1"/>
          </p:cNvSpPr>
          <p:nvPr/>
        </p:nvSpPr>
        <p:spPr bwMode="auto">
          <a:xfrm>
            <a:off x="1773238" y="3148013"/>
            <a:ext cx="5737225" cy="946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Sunni Ali, a Conquering Hero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In 1464, Sunni Ali begins rule; captures cities of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Timbuktu</a:t>
            </a:r>
            <a:r>
              <a:rPr lang="en-US" dirty="0" smtClean="0">
                <a:latin typeface="Arial" charset="0"/>
                <a:cs typeface="Arial" charset="0"/>
              </a:rPr>
              <a:t>, </a:t>
            </a:r>
            <a:r>
              <a:rPr lang="en-US" dirty="0" err="1" smtClean="0">
                <a:latin typeface="Arial" charset="0"/>
                <a:cs typeface="Arial" charset="0"/>
              </a:rPr>
              <a:t>Djenné</a:t>
            </a:r>
            <a:r>
              <a:rPr lang="en-US" dirty="0" smtClean="0">
                <a:latin typeface="Arial" charset="0"/>
                <a:cs typeface="Arial" charset="0"/>
              </a:rPr>
              <a:t> </a:t>
            </a:r>
          </a:p>
        </p:txBody>
      </p:sp>
      <p:sp>
        <p:nvSpPr>
          <p:cNvPr id="233486" name="Text Box 14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pic>
        <p:nvPicPr>
          <p:cNvPr id="21512" name="Picture 16" descr="SonghaySunniAliBer~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3852863"/>
            <a:ext cx="2590800" cy="263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8" grpId="0" autoUpdateAnimBg="0"/>
      <p:bldP spid="233484" grpId="0" autoUpdateAnimBg="0"/>
      <p:bldP spid="23348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4100" name="Picture 5" descr="afri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876300"/>
            <a:ext cx="6321425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14" descr="SONGHAI_empire_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975" y="4794250"/>
            <a:ext cx="3295650" cy="206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33" name="Text Box 5"/>
          <p:cNvSpPr txBox="1">
            <a:spLocks noChangeArrowheads="1"/>
          </p:cNvSpPr>
          <p:nvPr/>
        </p:nvSpPr>
        <p:spPr bwMode="auto">
          <a:xfrm>
            <a:off x="1773238" y="1690688"/>
            <a:ext cx="28098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Empire of Songhai </a:t>
            </a:r>
          </a:p>
        </p:txBody>
      </p:sp>
      <p:sp>
        <p:nvSpPr>
          <p:cNvPr id="232459" name="Text Box 11"/>
          <p:cNvSpPr txBox="1">
            <a:spLocks noChangeArrowheads="1"/>
          </p:cNvSpPr>
          <p:nvPr/>
        </p:nvSpPr>
        <p:spPr bwMode="auto">
          <a:xfrm>
            <a:off x="1773238" y="2138363"/>
            <a:ext cx="5737225" cy="264636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Askia</a:t>
            </a:r>
            <a:r>
              <a:rPr lang="en-US" sz="2000" b="1" dirty="0" smtClean="0">
                <a:latin typeface="Arial" charset="0"/>
                <a:cs typeface="Arial" charset="0"/>
              </a:rPr>
              <a:t> Muhammad Governs Well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Sunni Ali’s son overthrown by </a:t>
            </a:r>
            <a:r>
              <a:rPr lang="en-US" dirty="0" err="1" smtClean="0">
                <a:latin typeface="Arial" charset="0"/>
                <a:cs typeface="Arial" charset="0"/>
              </a:rPr>
              <a:t>Askia</a:t>
            </a:r>
            <a:r>
              <a:rPr lang="en-US" dirty="0" smtClean="0">
                <a:latin typeface="Arial" charset="0"/>
                <a:cs typeface="Arial" charset="0"/>
              </a:rPr>
              <a:t> Muhammad,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devout Muslim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Rules for 37 years; appoints ministers and governs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well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Songhai Empire falls in 1591 to Moroccan invaders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with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cannons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Collapse of empire ends 1,000-year period of West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Times New Roman" pitchFamily="18" charset="0"/>
              </a:rPr>
              <a:t>	African empires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3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2459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884238" y="2495550"/>
            <a:ext cx="6756400" cy="1638300"/>
            <a:chOff x="863" y="1566"/>
            <a:chExt cx="4256" cy="1032"/>
          </a:xfrm>
        </p:grpSpPr>
        <p:sp>
          <p:nvSpPr>
            <p:cNvPr id="23560" name="Text Box 4"/>
            <p:cNvSpPr txBox="1">
              <a:spLocks noChangeArrowheads="1"/>
            </p:cNvSpPr>
            <p:nvPr/>
          </p:nvSpPr>
          <p:spPr bwMode="auto">
            <a:xfrm>
              <a:off x="863" y="1566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23561" name="Text Box 5"/>
            <p:cNvSpPr txBox="1">
              <a:spLocks noChangeArrowheads="1"/>
            </p:cNvSpPr>
            <p:nvPr/>
          </p:nvSpPr>
          <p:spPr bwMode="auto">
            <a:xfrm>
              <a:off x="863" y="1806"/>
              <a:ext cx="4256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Eastern City-States and </a:t>
              </a:r>
              <a:b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</a:b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Southern Empires </a:t>
              </a:r>
            </a:p>
          </p:txBody>
        </p:sp>
      </p:grpSp>
      <p:sp>
        <p:nvSpPr>
          <p:cNvPr id="228358" name="Text Box 6"/>
          <p:cNvSpPr txBox="1">
            <a:spLocks noChangeArrowheads="1"/>
          </p:cNvSpPr>
          <p:nvPr/>
        </p:nvSpPr>
        <p:spPr bwMode="auto">
          <a:xfrm>
            <a:off x="1370013" y="4148138"/>
            <a:ext cx="6029325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400">
                <a:latin typeface="Arial" pitchFamily="34" charset="0"/>
                <a:cs typeface="Times New Roman" pitchFamily="18" charset="0"/>
              </a:rPr>
              <a:t>African city-states and empires gain wealth through developing and trading resources</a:t>
            </a:r>
            <a:r>
              <a:rPr lang="en-US" sz="2400">
                <a:latin typeface="Arial" pitchFamily="34" charset="0"/>
              </a:rPr>
              <a:t>.</a:t>
            </a:r>
          </a:p>
        </p:txBody>
      </p:sp>
      <p:sp>
        <p:nvSpPr>
          <p:cNvPr id="23556" name="Oval 7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43121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7" name="Oval 8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3558" name="AutoShape 10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3559" name="Oval 1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28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358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16" descr="GreatMosqu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7538"/>
            <a:ext cx="2276475" cy="303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1773238" y="1827213"/>
            <a:ext cx="3673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East Coast Trade Cities </a:t>
            </a:r>
          </a:p>
        </p:txBody>
      </p:sp>
      <p:sp>
        <p:nvSpPr>
          <p:cNvPr id="226309" name="Text Box 5"/>
          <p:cNvSpPr txBox="1">
            <a:spLocks noChangeArrowheads="1"/>
          </p:cNvSpPr>
          <p:nvPr/>
        </p:nvSpPr>
        <p:spPr bwMode="auto">
          <a:xfrm>
            <a:off x="1773238" y="2403475"/>
            <a:ext cx="5788025" cy="1770063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Trade Builds Cities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Seaports</a:t>
            </a:r>
            <a:r>
              <a:rPr lang="en-US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thrive on trade from Persia, Arabia, and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India 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New language arises—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Swahili</a:t>
            </a:r>
            <a:r>
              <a:rPr lang="en-US" dirty="0" smtClean="0">
                <a:latin typeface="Arial" charset="0"/>
                <a:cs typeface="Arial" charset="0"/>
              </a:rPr>
              <a:t>—blending Arabic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and Bantu languages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By 1300, over 35 trading seaport cities grow wealthy </a:t>
            </a:r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>
            <a:off x="1828800" y="22844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6316" name="Text Box 12"/>
          <p:cNvSpPr txBox="1">
            <a:spLocks noChangeArrowheads="1"/>
          </p:cNvSpPr>
          <p:nvPr/>
        </p:nvSpPr>
        <p:spPr bwMode="auto">
          <a:xfrm>
            <a:off x="1773238" y="4191000"/>
            <a:ext cx="5788025" cy="122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000" b="1">
                <a:latin typeface="Arial" pitchFamily="34" charset="0"/>
                <a:cs typeface="Arial" pitchFamily="34" charset="0"/>
              </a:rPr>
              <a:t>The City-State of Kilwa</a:t>
            </a:r>
            <a:endParaRPr lang="en-US" sz="2000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 b="1" u="sng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Kilwa</a:t>
            </a:r>
            <a:r>
              <a:rPr lang="en-US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controls trade from southern Africa to India due 	to location</a:t>
            </a:r>
            <a:endParaRPr lang="en-US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Arial" pitchFamily="34" charset="0"/>
              </a:rPr>
              <a:t>Seizes Sofala, port city that controls </a:t>
            </a:r>
            <a:r>
              <a:rPr lang="en-US" b="1" u="sng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gold mines</a:t>
            </a:r>
          </a:p>
        </p:txBody>
      </p:sp>
      <p:sp>
        <p:nvSpPr>
          <p:cNvPr id="24584" name="Text Box 13"/>
          <p:cNvSpPr txBox="1">
            <a:spLocks noChangeArrowheads="1"/>
          </p:cNvSpPr>
          <p:nvPr/>
        </p:nvSpPr>
        <p:spPr bwMode="auto">
          <a:xfrm>
            <a:off x="2266950" y="941388"/>
            <a:ext cx="4564063" cy="86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85000"/>
              </a:lnSpc>
            </a:pPr>
            <a:r>
              <a:rPr lang="en-US" sz="3000" b="1">
                <a:solidFill>
                  <a:srgbClr val="CB6E19"/>
                </a:solidFill>
                <a:latin typeface="Arial" pitchFamily="34" charset="0"/>
                <a:cs typeface="Times New Roman" pitchFamily="18" charset="0"/>
              </a:rPr>
              <a:t>Eastern City-States and </a:t>
            </a:r>
            <a:br>
              <a:rPr lang="en-US" sz="3000" b="1">
                <a:solidFill>
                  <a:srgbClr val="CB6E19"/>
                </a:solidFill>
                <a:latin typeface="Arial" pitchFamily="34" charset="0"/>
                <a:cs typeface="Times New Roman" pitchFamily="18" charset="0"/>
              </a:rPr>
            </a:br>
            <a:r>
              <a:rPr lang="en-US" sz="3000" b="1">
                <a:solidFill>
                  <a:srgbClr val="CB6E19"/>
                </a:solidFill>
                <a:latin typeface="Arial" pitchFamily="34" charset="0"/>
                <a:cs typeface="Times New Roman" pitchFamily="18" charset="0"/>
              </a:rPr>
              <a:t>Southern Empires </a:t>
            </a:r>
          </a:p>
        </p:txBody>
      </p:sp>
      <p:sp>
        <p:nvSpPr>
          <p:cNvPr id="226318" name="Text Box 14"/>
          <p:cNvSpPr txBox="1">
            <a:spLocks noChangeArrowheads="1"/>
          </p:cNvSpPr>
          <p:nvPr/>
        </p:nvSpPr>
        <p:spPr bwMode="auto">
          <a:xfrm>
            <a:off x="1773238" y="5481638"/>
            <a:ext cx="57372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000" b="1">
                <a:latin typeface="Arial" pitchFamily="34" charset="0"/>
                <a:cs typeface="Arial" pitchFamily="34" charset="0"/>
              </a:rPr>
              <a:t>Portuguese Conquest</a:t>
            </a:r>
            <a:endParaRPr lang="en-US" sz="2000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Times New Roman" pitchFamily="18" charset="0"/>
              </a:rPr>
              <a:t>Starting in 1488, Portuguese conquer Kilwa, 	</a:t>
            </a:r>
          </a:p>
          <a:p>
            <a:r>
              <a:rPr lang="en-US">
                <a:latin typeface="Arial" pitchFamily="34" charset="0"/>
                <a:cs typeface="Times New Roman" pitchFamily="18" charset="0"/>
              </a:rPr>
              <a:t>	Mombasa, and Sofala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6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6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26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6309" grpId="0" autoUpdateAnimBg="0"/>
      <p:bldP spid="226316" grpId="0" autoUpdateAnimBg="0"/>
      <p:bldP spid="226318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5603" name="Rectangle 4"/>
          <p:cNvSpPr>
            <a:spLocks noChangeArrowheads="1"/>
          </p:cNvSpPr>
          <p:nvPr/>
        </p:nvSpPr>
        <p:spPr bwMode="auto">
          <a:xfrm>
            <a:off x="1773238" y="1598613"/>
            <a:ext cx="2892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Islamic Influences </a:t>
            </a:r>
          </a:p>
        </p:txBody>
      </p:sp>
      <p:sp>
        <p:nvSpPr>
          <p:cNvPr id="25604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5286" name="Text Box 6"/>
          <p:cNvSpPr txBox="1">
            <a:spLocks noChangeArrowheads="1"/>
          </p:cNvSpPr>
          <p:nvPr/>
        </p:nvSpPr>
        <p:spPr bwMode="auto">
          <a:xfrm>
            <a:off x="1773238" y="2174875"/>
            <a:ext cx="5445125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000" b="1">
                <a:latin typeface="Arial" pitchFamily="34" charset="0"/>
                <a:cs typeface="Arial" pitchFamily="34" charset="0"/>
              </a:rPr>
              <a:t>Islam in East Africa</a:t>
            </a:r>
            <a:endParaRPr lang="en-US" sz="2000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Arial" pitchFamily="34" charset="0"/>
              </a:rPr>
              <a:t>Muslim </a:t>
            </a:r>
            <a:r>
              <a:rPr lang="en-US" b="1" u="sng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merchants</a:t>
            </a:r>
            <a:r>
              <a:rPr lang="en-US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spread Islam as they trade on 	eastern coast</a:t>
            </a:r>
            <a:endParaRPr lang="en-US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Arial" pitchFamily="34" charset="0"/>
              </a:rPr>
              <a:t>Most cities governed by a Muslim sultan and 	officials </a:t>
            </a:r>
            <a:endParaRPr lang="en-US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Arial" pitchFamily="34" charset="0"/>
              </a:rPr>
              <a:t>Most people in the region follow </a:t>
            </a:r>
            <a:r>
              <a:rPr lang="en-US" b="1" u="sng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traditional</a:t>
            </a:r>
            <a:r>
              <a:rPr lang="en-US" b="1" u="sng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	religions</a:t>
            </a:r>
          </a:p>
        </p:txBody>
      </p:sp>
      <p:sp>
        <p:nvSpPr>
          <p:cNvPr id="225288" name="Text Box 8"/>
          <p:cNvSpPr txBox="1">
            <a:spLocks noChangeArrowheads="1"/>
          </p:cNvSpPr>
          <p:nvPr/>
        </p:nvSpPr>
        <p:spPr bwMode="auto">
          <a:xfrm>
            <a:off x="1773238" y="4243388"/>
            <a:ext cx="5737225" cy="1220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000" b="1">
                <a:latin typeface="Arial" pitchFamily="34" charset="0"/>
                <a:cs typeface="Arial" pitchFamily="34" charset="0"/>
              </a:rPr>
              <a:t>Enslavement of Africans</a:t>
            </a:r>
            <a:endParaRPr lang="en-US" sz="2000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 b="1" u="sng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Enslaved</a:t>
            </a:r>
            <a:r>
              <a:rPr lang="en-US">
                <a:solidFill>
                  <a:srgbClr val="FFFF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>
                <a:latin typeface="Arial" pitchFamily="34" charset="0"/>
                <a:cs typeface="Arial" pitchFamily="34" charset="0"/>
              </a:rPr>
              <a:t>Africans sold in Arabia, Persia, and India</a:t>
            </a:r>
            <a:endParaRPr lang="en-US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Arial" pitchFamily="34" charset="0"/>
              </a:rPr>
              <a:t>Trade in slaves fairly small, though steady</a:t>
            </a:r>
            <a:endParaRPr lang="en-US">
              <a:latin typeface="Arial" pitchFamily="34" charset="0"/>
              <a:cs typeface="Times New Roman" pitchFamily="18" charset="0"/>
            </a:endParaRPr>
          </a:p>
          <a:p>
            <a:r>
              <a:rPr lang="en-US">
                <a:latin typeface="Arial" pitchFamily="34" charset="0"/>
              </a:rPr>
              <a:t>•	</a:t>
            </a:r>
            <a:r>
              <a:rPr lang="en-US">
                <a:latin typeface="Arial" pitchFamily="34" charset="0"/>
                <a:cs typeface="Times New Roman" pitchFamily="18" charset="0"/>
              </a:rPr>
              <a:t>Increases drastically in the 1700s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5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86" grpId="0" autoUpdateAnimBg="0"/>
      <p:bldP spid="22528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6627" name="Picture 4" descr="Slaves_Zadib_Yemen_13th_century_BNF_Paris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852613" y="0"/>
            <a:ext cx="5649912" cy="685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4" descr="Great_Zimbabwe_Closeu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67350"/>
            <a:ext cx="2317750" cy="1390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1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1773238" y="1598613"/>
            <a:ext cx="56340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Southern Africa and Great Zimbabwe </a:t>
            </a:r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4262" name="Text Box 6"/>
          <p:cNvSpPr txBox="1">
            <a:spLocks noChangeArrowheads="1"/>
          </p:cNvSpPr>
          <p:nvPr/>
        </p:nvSpPr>
        <p:spPr bwMode="auto">
          <a:xfrm>
            <a:off x="1773238" y="2174875"/>
            <a:ext cx="5445125" cy="9461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A New City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Shona build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Great Zimbabwe</a:t>
            </a:r>
            <a:r>
              <a:rPr lang="en-US" dirty="0" smtClean="0">
                <a:latin typeface="Arial" charset="0"/>
                <a:cs typeface="Arial" charset="0"/>
              </a:rPr>
              <a:t>—southeastern 	empire based on gold trade</a:t>
            </a:r>
          </a:p>
        </p:txBody>
      </p:sp>
      <p:sp>
        <p:nvSpPr>
          <p:cNvPr id="224264" name="Text Box 8"/>
          <p:cNvSpPr txBox="1">
            <a:spLocks noChangeArrowheads="1"/>
          </p:cNvSpPr>
          <p:nvPr/>
        </p:nvSpPr>
        <p:spPr bwMode="auto">
          <a:xfrm>
            <a:off x="1773238" y="3148013"/>
            <a:ext cx="5737225" cy="2319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Great Zimbabwe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Shona farm and raise cattle between Zambezi and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Limpopo rivers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After 1000, Great Zimbabwe controls gold trade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routes to </a:t>
            </a:r>
            <a:r>
              <a:rPr lang="en-US" dirty="0" err="1" smtClean="0">
                <a:latin typeface="Arial" charset="0"/>
                <a:cs typeface="Arial" charset="0"/>
              </a:rPr>
              <a:t>Sofala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Leaders gain wealth by </a:t>
            </a:r>
            <a:r>
              <a:rPr lang="en-US" b="1" u="sng" dirty="0" smtClean="0">
                <a:solidFill>
                  <a:srgbClr val="FFFF00"/>
                </a:solidFill>
                <a:latin typeface="Arial" charset="0"/>
                <a:cs typeface="Arial" charset="0"/>
              </a:rPr>
              <a:t>taxing traders</a:t>
            </a:r>
            <a:r>
              <a:rPr lang="en-US" dirty="0" smtClean="0">
                <a:latin typeface="Arial" charset="0"/>
                <a:cs typeface="Arial" charset="0"/>
              </a:rPr>
              <a:t>, chiefs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Abandoned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by 1450 for unknown reasons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Ruins of Great Zimbabwe discovered in 1871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4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4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4262" grpId="0" autoUpdateAnimBg="0"/>
      <p:bldP spid="224264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8675" name="Picture 4" descr="Great-Zimbabwe-2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5375" y="1343025"/>
            <a:ext cx="6970713" cy="4495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699" name="Rectangle 4"/>
          <p:cNvSpPr>
            <a:spLocks noChangeArrowheads="1"/>
          </p:cNvSpPr>
          <p:nvPr/>
        </p:nvSpPr>
        <p:spPr bwMode="auto">
          <a:xfrm>
            <a:off x="1773238" y="1598613"/>
            <a:ext cx="30781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The Mutapa Empire </a:t>
            </a:r>
          </a:p>
        </p:txBody>
      </p:sp>
      <p:sp>
        <p:nvSpPr>
          <p:cNvPr id="29700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23238" name="Text Box 6"/>
          <p:cNvSpPr txBox="1">
            <a:spLocks noChangeArrowheads="1"/>
          </p:cNvSpPr>
          <p:nvPr/>
        </p:nvSpPr>
        <p:spPr bwMode="auto">
          <a:xfrm>
            <a:off x="1773238" y="2174875"/>
            <a:ext cx="5445125" cy="14954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Mutota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Mutota</a:t>
            </a:r>
            <a:r>
              <a:rPr lang="en-US" dirty="0" smtClean="0">
                <a:latin typeface="Arial" charset="0"/>
                <a:cs typeface="Arial" charset="0"/>
              </a:rPr>
              <a:t>—Shona who leaves Great Zimbabwe and founds a new state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err="1" smtClean="0">
                <a:latin typeface="Arial" charset="0"/>
                <a:cs typeface="Arial" charset="0"/>
              </a:rPr>
              <a:t>Mutota’s</a:t>
            </a:r>
            <a:r>
              <a:rPr lang="en-US" dirty="0" smtClean="0">
                <a:latin typeface="Arial" charset="0"/>
                <a:cs typeface="Arial" charset="0"/>
              </a:rPr>
              <a:t> army dominates northern Shona people, 	who pay him tribute</a:t>
            </a:r>
          </a:p>
        </p:txBody>
      </p:sp>
      <p:sp>
        <p:nvSpPr>
          <p:cNvPr id="223240" name="Text Box 8"/>
          <p:cNvSpPr txBox="1">
            <a:spLocks noChangeArrowheads="1"/>
          </p:cNvSpPr>
          <p:nvPr/>
        </p:nvSpPr>
        <p:spPr bwMode="auto">
          <a:xfrm>
            <a:off x="1773238" y="3709988"/>
            <a:ext cx="5737225" cy="2319337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err="1" smtClean="0">
                <a:latin typeface="Arial" charset="0"/>
                <a:cs typeface="Arial" charset="0"/>
              </a:rPr>
              <a:t>Mutapa</a:t>
            </a:r>
            <a:r>
              <a:rPr lang="en-US" sz="2000" b="1" dirty="0" smtClean="0">
                <a:latin typeface="Arial" charset="0"/>
                <a:cs typeface="Arial" charset="0"/>
              </a:rPr>
              <a:t> Rulers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The northern Shona call their rulers </a:t>
            </a:r>
            <a:r>
              <a:rPr lang="en-US" i="1" dirty="0" err="1" smtClean="0">
                <a:latin typeface="Arial" charset="0"/>
                <a:cs typeface="Arial" charset="0"/>
              </a:rPr>
              <a:t>mwene</a:t>
            </a:r>
            <a:r>
              <a:rPr lang="en-US" i="1" dirty="0" smtClean="0">
                <a:latin typeface="Arial" charset="0"/>
                <a:cs typeface="Arial" charset="0"/>
              </a:rPr>
              <a:t> </a:t>
            </a:r>
            <a:r>
              <a:rPr lang="en-US" i="1" dirty="0" err="1" smtClean="0">
                <a:latin typeface="Arial" charset="0"/>
                <a:cs typeface="Arial" charset="0"/>
              </a:rPr>
              <a:t>mutapa</a:t>
            </a:r>
            <a:r>
              <a:rPr lang="en-US" dirty="0" smtClean="0">
                <a:latin typeface="Arial" charset="0"/>
                <a:cs typeface="Arial" charset="0"/>
              </a:rPr>
              <a:t> 	or “conqueror”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err="1" smtClean="0">
                <a:latin typeface="Arial" charset="0"/>
                <a:cs typeface="Arial" charset="0"/>
              </a:rPr>
              <a:t>Mutapa</a:t>
            </a:r>
            <a:r>
              <a:rPr lang="en-US" dirty="0" smtClean="0">
                <a:latin typeface="Arial" charset="0"/>
                <a:cs typeface="Arial" charset="0"/>
              </a:rPr>
              <a:t>—name for African empire that conquers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Zimbabwe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By 1480 </a:t>
            </a:r>
            <a:r>
              <a:rPr lang="en-US" dirty="0" err="1" smtClean="0">
                <a:latin typeface="Arial" charset="0"/>
                <a:cs typeface="Arial" charset="0"/>
              </a:rPr>
              <a:t>Matope</a:t>
            </a:r>
            <a:r>
              <a:rPr lang="en-US" dirty="0" smtClean="0">
                <a:latin typeface="Arial" charset="0"/>
                <a:cs typeface="Arial" charset="0"/>
              </a:rPr>
              <a:t>, </a:t>
            </a:r>
            <a:r>
              <a:rPr lang="en-US" dirty="0" err="1" smtClean="0">
                <a:latin typeface="Arial" charset="0"/>
                <a:cs typeface="Arial" charset="0"/>
              </a:rPr>
              <a:t>Mutota’s</a:t>
            </a:r>
            <a:r>
              <a:rPr lang="en-US" dirty="0" smtClean="0">
                <a:latin typeface="Arial" charset="0"/>
                <a:cs typeface="Arial" charset="0"/>
              </a:rPr>
              <a:t> son held large area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inland and along coast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Gained wealth by mining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gold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3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23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3238" grpId="0" autoUpdateAnimBg="0"/>
      <p:bldP spid="223240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30723" name="Picture 4" descr="Shona_witch_doctor_%28Zimbabwe%29"/>
          <p:cNvPicPr>
            <a:picLocks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24063" y="0"/>
            <a:ext cx="5191125" cy="75850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travel-picture-Africa-Morocco-Sahara-Dunes-Alexb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785813"/>
            <a:ext cx="7924800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Text Box 2"/>
          <p:cNvSpPr txBox="1">
            <a:spLocks noChangeArrowheads="1"/>
          </p:cNvSpPr>
          <p:nvPr/>
        </p:nvSpPr>
        <p:spPr bwMode="auto">
          <a:xfrm>
            <a:off x="8428038" y="6443663"/>
            <a:ext cx="4191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700" b="1">
                <a:solidFill>
                  <a:srgbClr val="003399"/>
                </a:solidFill>
                <a:latin typeface="Arial" pitchFamily="34" charset="0"/>
              </a:rPr>
              <a:t>NEXT</a:t>
            </a:r>
          </a:p>
        </p:txBody>
      </p:sp>
      <p:sp>
        <p:nvSpPr>
          <p:cNvPr id="247811" name="Text Box 3"/>
          <p:cNvSpPr txBox="1">
            <a:spLocks noChangeArrowheads="1"/>
          </p:cNvSpPr>
          <p:nvPr/>
        </p:nvSpPr>
        <p:spPr bwMode="auto">
          <a:xfrm>
            <a:off x="5248275" y="5689600"/>
            <a:ext cx="30353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>
                <a:latin typeface="Arial" pitchFamily="34" charset="0"/>
                <a:cs typeface="Times" pitchFamily="18" charset="0"/>
              </a:rPr>
              <a:t>Idia, first Queen Mother of Benin and of Oba Esigie, king of Benin. Sculpture (16th century), Benin</a:t>
            </a:r>
            <a:r>
              <a:rPr lang="en-US" sz="1200" b="1">
                <a:latin typeface="Arial" pitchFamily="34" charset="0"/>
              </a:rPr>
              <a:t>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773238" y="912813"/>
            <a:ext cx="6005512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30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Societies and Empires of Africa,</a:t>
            </a:r>
            <a:br>
              <a:rPr lang="en-US" sz="30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</a:br>
            <a:r>
              <a:rPr lang="en-US" sz="30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800–1500 </a:t>
            </a:r>
          </a:p>
        </p:txBody>
      </p:sp>
      <p:sp>
        <p:nvSpPr>
          <p:cNvPr id="247813" name="Text Box 5"/>
          <p:cNvSpPr txBox="1">
            <a:spLocks noChangeArrowheads="1"/>
          </p:cNvSpPr>
          <p:nvPr/>
        </p:nvSpPr>
        <p:spPr bwMode="auto">
          <a:xfrm>
            <a:off x="1773238" y="1936750"/>
            <a:ext cx="3289300" cy="210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200">
                <a:solidFill>
                  <a:srgbClr val="000000"/>
                </a:solidFill>
                <a:latin typeface="Arial" pitchFamily="34" charset="0"/>
                <a:cs typeface="Times New Roman" pitchFamily="18" charset="0"/>
              </a:rPr>
              <a:t>Empires develop in northern, western, and southern Africa. Trade helps spread Islam and makes some African empires very wealthy</a:t>
            </a:r>
            <a:r>
              <a:rPr lang="en-US" sz="2200">
                <a:solidFill>
                  <a:srgbClr val="000000"/>
                </a:solidFill>
                <a:latin typeface="Arial" pitchFamily="34" charset="0"/>
                <a:cs typeface="Times" pitchFamily="18" charset="0"/>
              </a:rPr>
              <a:t>.</a:t>
            </a:r>
          </a:p>
        </p:txBody>
      </p:sp>
      <p:sp>
        <p:nvSpPr>
          <p:cNvPr id="247814" name="Oval 6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439150" y="6096000"/>
            <a:ext cx="390525" cy="5048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pic>
        <p:nvPicPr>
          <p:cNvPr id="247815" name="Picture 7" descr="Benin_hea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225" y="2028825"/>
            <a:ext cx="2001838" cy="3649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7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7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7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7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47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7810" grpId="0" autoUpdateAnimBg="0"/>
      <p:bldP spid="247811" grpId="0" autoUpdateAnimBg="0"/>
      <p:bldP spid="247813" grpId="0" autoUpdateAnimBg="0"/>
      <p:bldP spid="2478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Oval 3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844391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1" name="Oval 4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46789" name="Text Box 5"/>
          <p:cNvSpPr txBox="1">
            <a:spLocks noChangeArrowheads="1"/>
          </p:cNvSpPr>
          <p:nvPr/>
        </p:nvSpPr>
        <p:spPr bwMode="auto">
          <a:xfrm>
            <a:off x="8428038" y="6443663"/>
            <a:ext cx="4191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/>
            <a:r>
              <a:rPr lang="en-US" sz="700" b="1">
                <a:solidFill>
                  <a:srgbClr val="003399"/>
                </a:solidFill>
                <a:latin typeface="Arial" pitchFamily="34" charset="0"/>
              </a:rPr>
              <a:t>NEXT</a:t>
            </a:r>
            <a:endParaRPr lang="en-US" sz="800" b="1">
              <a:solidFill>
                <a:srgbClr val="003399"/>
              </a:solidFill>
              <a:latin typeface="Arial" pitchFamily="34" charset="0"/>
            </a:endParaRPr>
          </a:p>
        </p:txBody>
      </p:sp>
      <p:sp>
        <p:nvSpPr>
          <p:cNvPr id="7173" name="AutoShape 6">
            <a:hlinkClick r:id="" action="ppaction://hlinkshowjump?jump=lastslide" highlightClick="1"/>
          </p:cNvPr>
          <p:cNvSpPr>
            <a:spLocks noChangeArrowheads="1"/>
          </p:cNvSpPr>
          <p:nvPr/>
        </p:nvSpPr>
        <p:spPr bwMode="auto">
          <a:xfrm>
            <a:off x="7896225" y="0"/>
            <a:ext cx="460375" cy="576263"/>
          </a:xfrm>
          <a:prstGeom prst="actionButtonBlank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370013" y="2486025"/>
            <a:ext cx="7137400" cy="1638300"/>
            <a:chOff x="863" y="1566"/>
            <a:chExt cx="4496" cy="1032"/>
          </a:xfrm>
        </p:grpSpPr>
        <p:sp>
          <p:nvSpPr>
            <p:cNvPr id="7178" name="Text Box 8"/>
            <p:cNvSpPr txBox="1">
              <a:spLocks noChangeArrowheads="1"/>
            </p:cNvSpPr>
            <p:nvPr/>
          </p:nvSpPr>
          <p:spPr bwMode="auto">
            <a:xfrm>
              <a:off x="863" y="1566"/>
              <a:ext cx="116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endParaRPr lang="en-US" sz="2400" b="1">
                <a:solidFill>
                  <a:srgbClr val="003399"/>
                </a:solidFill>
                <a:latin typeface="Arial" pitchFamily="34" charset="0"/>
              </a:endParaRPr>
            </a:p>
          </p:txBody>
        </p:sp>
        <p:sp>
          <p:nvSpPr>
            <p:cNvPr id="7179" name="Text Box 9"/>
            <p:cNvSpPr txBox="1">
              <a:spLocks noChangeArrowheads="1"/>
            </p:cNvSpPr>
            <p:nvPr/>
          </p:nvSpPr>
          <p:spPr bwMode="auto">
            <a:xfrm>
              <a:off x="863" y="1806"/>
              <a:ext cx="4496" cy="7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>
                <a:lnSpc>
                  <a:spcPct val="85000"/>
                </a:lnSpc>
              </a:pP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North and Central African</a:t>
              </a:r>
              <a:b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</a:br>
              <a:r>
                <a:rPr lang="en-US" sz="4500" b="1">
                  <a:solidFill>
                    <a:srgbClr val="003399"/>
                  </a:solidFill>
                  <a:latin typeface="Arial" pitchFamily="34" charset="0"/>
                  <a:cs typeface="Times New Roman" pitchFamily="18" charset="0"/>
                </a:rPr>
                <a:t>Societies </a:t>
              </a:r>
            </a:p>
          </p:txBody>
        </p:sp>
      </p:grpSp>
      <p:sp>
        <p:nvSpPr>
          <p:cNvPr id="246794" name="Text Box 10"/>
          <p:cNvSpPr txBox="1">
            <a:spLocks noChangeArrowheads="1"/>
          </p:cNvSpPr>
          <p:nvPr/>
        </p:nvSpPr>
        <p:spPr bwMode="auto">
          <a:xfrm>
            <a:off x="1370013" y="4132263"/>
            <a:ext cx="70866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2400">
                <a:latin typeface="Arial" pitchFamily="34" charset="0"/>
                <a:cs typeface="Times New Roman" pitchFamily="18" charset="0"/>
              </a:rPr>
              <a:t>North and central Africa develop hunting-gathering </a:t>
            </a:r>
            <a:br>
              <a:rPr lang="en-US" sz="2400">
                <a:latin typeface="Arial" pitchFamily="34" charset="0"/>
                <a:cs typeface="Times New Roman" pitchFamily="18" charset="0"/>
              </a:rPr>
            </a:br>
            <a:r>
              <a:rPr lang="en-US" sz="2400">
                <a:latin typeface="Arial" pitchFamily="34" charset="0"/>
                <a:cs typeface="Times New Roman" pitchFamily="18" charset="0"/>
              </a:rPr>
              <a:t>societies, stateless societies, and Muslim states</a:t>
            </a:r>
            <a:r>
              <a:rPr lang="en-US" sz="2400">
                <a:latin typeface="Arial" pitchFamily="34" charset="0"/>
              </a:rPr>
              <a:t>.</a:t>
            </a:r>
          </a:p>
        </p:txBody>
      </p:sp>
      <p:sp>
        <p:nvSpPr>
          <p:cNvPr id="246795" name="Oval 11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8439150" y="6096000"/>
            <a:ext cx="390525" cy="50482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7" name="Oval 12">
            <a:hlinkClick r:id="" action="ppaction://hlinkshowjump?jump=endshow"/>
          </p:cNvPr>
          <p:cNvSpPr>
            <a:spLocks noChangeArrowheads="1"/>
          </p:cNvSpPr>
          <p:nvPr/>
        </p:nvSpPr>
        <p:spPr bwMode="auto">
          <a:xfrm>
            <a:off x="7459663" y="111125"/>
            <a:ext cx="361950" cy="36195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6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6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6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6789" grpId="0" autoUpdateAnimBg="0"/>
      <p:bldP spid="246794" grpId="0" autoUpdateAnimBg="0"/>
      <p:bldP spid="24679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5" name="Rectangle 4"/>
          <p:cNvSpPr>
            <a:spLocks noChangeArrowheads="1"/>
          </p:cNvSpPr>
          <p:nvPr/>
        </p:nvSpPr>
        <p:spPr bwMode="auto">
          <a:xfrm>
            <a:off x="1773238" y="1598613"/>
            <a:ext cx="303053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Stateless Societies </a:t>
            </a:r>
          </a:p>
        </p:txBody>
      </p:sp>
      <p:sp>
        <p:nvSpPr>
          <p:cNvPr id="8196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4746" name="Text Box 10"/>
          <p:cNvSpPr txBox="1">
            <a:spLocks noChangeArrowheads="1"/>
          </p:cNvSpPr>
          <p:nvPr/>
        </p:nvSpPr>
        <p:spPr bwMode="auto">
          <a:xfrm>
            <a:off x="1754188" y="2289175"/>
            <a:ext cx="5737225" cy="35401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400" b="1" dirty="0" smtClean="0">
                <a:latin typeface="Arial" charset="0"/>
                <a:cs typeface="Arial" charset="0"/>
              </a:rPr>
              <a:t>Lineages</a:t>
            </a:r>
            <a:endParaRPr lang="en-US" sz="24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Arial" charset="0"/>
              </a:rPr>
              <a:t>•	</a:t>
            </a:r>
            <a:r>
              <a:rPr lang="en-US" sz="2000" dirty="0" smtClean="0">
                <a:latin typeface="Arial" charset="0"/>
                <a:cs typeface="Arial" charset="0"/>
              </a:rPr>
              <a:t>Some societies group people in </a:t>
            </a:r>
            <a:r>
              <a:rPr lang="en-US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lineages</a:t>
            </a:r>
            <a:r>
              <a:rPr lang="en-US" sz="2000" dirty="0" smtClean="0">
                <a:latin typeface="Arial" charset="0"/>
                <a:cs typeface="Arial" charset="0"/>
              </a:rPr>
              <a:t>—those with common ancestor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Arial" charset="0"/>
              </a:rPr>
              <a:t>•	</a:t>
            </a:r>
            <a:r>
              <a:rPr lang="en-US" sz="2000" dirty="0" smtClean="0">
                <a:latin typeface="Arial" charset="0"/>
                <a:cs typeface="Arial" charset="0"/>
              </a:rPr>
              <a:t>Members of a lineage have strong loyalties to one another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Arial" charset="0"/>
              </a:rPr>
              <a:t>•	</a:t>
            </a:r>
            <a:r>
              <a:rPr lang="en-US" sz="2000" dirty="0" smtClean="0">
                <a:latin typeface="Arial" charset="0"/>
                <a:cs typeface="Arial" charset="0"/>
              </a:rPr>
              <a:t>In some African societies, lineage groups take the place of rulers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Arial" charset="0"/>
              </a:rPr>
              <a:t>•	</a:t>
            </a:r>
            <a:r>
              <a:rPr lang="en-US" sz="2000" dirty="0" smtClean="0">
                <a:latin typeface="Arial" charset="0"/>
                <a:cs typeface="Arial" charset="0"/>
              </a:rPr>
              <a:t>These stateless societies balance power among lineages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sz="2000" dirty="0" smtClean="0">
                <a:latin typeface="Arial" charset="0"/>
              </a:rPr>
              <a:t>•	</a:t>
            </a:r>
            <a:r>
              <a:rPr lang="en-US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Times New Roman" pitchFamily="18" charset="0"/>
              </a:rPr>
              <a:t>Stateless societies</a:t>
            </a:r>
            <a:r>
              <a:rPr lang="en-US" sz="2000" dirty="0" smtClean="0">
                <a:latin typeface="Arial" charset="0"/>
                <a:cs typeface="Times New Roman" pitchFamily="18" charset="0"/>
              </a:rPr>
              <a:t>—no centralized system of 	power </a:t>
            </a:r>
          </a:p>
        </p:txBody>
      </p:sp>
      <p:sp>
        <p:nvSpPr>
          <p:cNvPr id="244748" name="Text Box 12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4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4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4746" grpId="0" autoUpdateAnimBg="0"/>
      <p:bldP spid="24474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14" descr="maasa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14738"/>
            <a:ext cx="1941513" cy="145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9220" name="Line 4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773238" y="1690688"/>
            <a:ext cx="2855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Stateless Societies </a:t>
            </a:r>
          </a:p>
        </p:txBody>
      </p:sp>
      <p:sp>
        <p:nvSpPr>
          <p:cNvPr id="243723" name="Text Box 11"/>
          <p:cNvSpPr txBox="1">
            <a:spLocks noChangeArrowheads="1"/>
          </p:cNvSpPr>
          <p:nvPr/>
        </p:nvSpPr>
        <p:spPr bwMode="auto">
          <a:xfrm>
            <a:off x="1773238" y="2174875"/>
            <a:ext cx="5800725" cy="1739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Tracing Family Descent</a:t>
            </a: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Some societies are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patrilineal</a:t>
            </a:r>
            <a:r>
              <a:rPr lang="en-US" dirty="0" smtClean="0">
                <a:latin typeface="Arial" charset="0"/>
                <a:cs typeface="Arial" charset="0"/>
              </a:rPr>
              <a:t>—trace ancestry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through fathers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Others are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matrilineal</a:t>
            </a:r>
            <a:r>
              <a:rPr lang="en-US" dirty="0" smtClean="0">
                <a:latin typeface="Arial" charset="0"/>
                <a:cs typeface="Arial" charset="0"/>
              </a:rPr>
              <a:t>—trace ancestry through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mothers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Lineage determines how possessions are inherited</a:t>
            </a:r>
          </a:p>
        </p:txBody>
      </p:sp>
      <p:sp>
        <p:nvSpPr>
          <p:cNvPr id="243724" name="Text Box 12"/>
          <p:cNvSpPr txBox="1">
            <a:spLocks noChangeArrowheads="1"/>
          </p:cNvSpPr>
          <p:nvPr/>
        </p:nvSpPr>
        <p:spPr bwMode="auto">
          <a:xfrm>
            <a:off x="1773238" y="3946525"/>
            <a:ext cx="5737225" cy="173990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Age-Set System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Age set</a:t>
            </a:r>
            <a:r>
              <a:rPr lang="en-US" dirty="0" smtClean="0">
                <a:latin typeface="Arial" charset="0"/>
                <a:cs typeface="Arial" charset="0"/>
              </a:rPr>
              <a:t>—group of people born about same time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who form close ties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Age sets go through life stages together, such as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warrior or elder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Ceremonies mark the passage to each new stage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3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43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23" grpId="0" autoUpdateAnimBg="0"/>
      <p:bldP spid="243724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1773238" y="1598613"/>
            <a:ext cx="2317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Muslim States </a:t>
            </a:r>
          </a:p>
        </p:txBody>
      </p:sp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1828800" y="2055813"/>
            <a:ext cx="6934200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2698" name="Text Box 10"/>
          <p:cNvSpPr txBox="1">
            <a:spLocks noChangeArrowheads="1"/>
          </p:cNvSpPr>
          <p:nvPr/>
        </p:nvSpPr>
        <p:spPr bwMode="auto">
          <a:xfrm>
            <a:off x="1773238" y="2174875"/>
            <a:ext cx="5607050" cy="20145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North Africa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Starting in 630s, Muslims conquer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North Africa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Western part—Libya, Tunisia, Algeria, and 	Morocco—called </a:t>
            </a:r>
            <a:r>
              <a:rPr lang="en-US" dirty="0" err="1" smtClean="0">
                <a:latin typeface="Arial" charset="0"/>
                <a:cs typeface="Arial" charset="0"/>
              </a:rPr>
              <a:t>Maghrib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Many Africans convert to 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Islam</a:t>
            </a:r>
            <a:r>
              <a:rPr lang="en-US" dirty="0" smtClean="0">
                <a:latin typeface="Arial" charset="0"/>
                <a:cs typeface="Arial" charset="0"/>
              </a:rPr>
              <a:t>; religious scholars 	advise rulers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endParaRPr lang="en-US" dirty="0" smtClean="0">
              <a:latin typeface="Arial" charset="0"/>
              <a:cs typeface="Times New Roman" pitchFamily="18" charset="0"/>
            </a:endParaRPr>
          </a:p>
        </p:txBody>
      </p:sp>
      <p:sp>
        <p:nvSpPr>
          <p:cNvPr id="242700" name="Text Box 12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pic>
        <p:nvPicPr>
          <p:cNvPr id="10247" name="Picture 14" descr="Maghrib_el_arab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3895725"/>
            <a:ext cx="4497388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6" descr="Maghrib_by_chik111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2175" y="3630613"/>
            <a:ext cx="2533650" cy="337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2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2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698" grpId="0" autoUpdateAnimBg="0"/>
      <p:bldP spid="24270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Oval 2">
            <a:hlinkClick r:id="" action="ppaction://hlinkshowjump?jump=firstslide"/>
          </p:cNvPr>
          <p:cNvSpPr>
            <a:spLocks noChangeArrowheads="1"/>
          </p:cNvSpPr>
          <p:nvPr/>
        </p:nvSpPr>
        <p:spPr bwMode="auto">
          <a:xfrm>
            <a:off x="304800" y="266700"/>
            <a:ext cx="736600" cy="749300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22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1267" name="Line 4"/>
          <p:cNvSpPr>
            <a:spLocks noChangeShapeType="1"/>
          </p:cNvSpPr>
          <p:nvPr/>
        </p:nvSpPr>
        <p:spPr bwMode="auto">
          <a:xfrm>
            <a:off x="1827213" y="2054225"/>
            <a:ext cx="6913562" cy="0"/>
          </a:xfrm>
          <a:prstGeom prst="line">
            <a:avLst/>
          </a:prstGeom>
          <a:noFill/>
          <a:ln w="9525">
            <a:solidFill>
              <a:schemeClr val="fol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68" name="Text Box 5"/>
          <p:cNvSpPr txBox="1">
            <a:spLocks noChangeArrowheads="1"/>
          </p:cNvSpPr>
          <p:nvPr/>
        </p:nvSpPr>
        <p:spPr bwMode="auto">
          <a:xfrm>
            <a:off x="1773238" y="1690688"/>
            <a:ext cx="23828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200" b="1" i="1">
                <a:solidFill>
                  <a:srgbClr val="003399"/>
                </a:solidFill>
                <a:latin typeface="Arial" pitchFamily="34" charset="0"/>
              </a:rPr>
              <a:t>continued </a:t>
            </a:r>
            <a:r>
              <a:rPr lang="en-US" sz="1600" b="1">
                <a:solidFill>
                  <a:srgbClr val="CC0000"/>
                </a:solidFill>
                <a:latin typeface="Arial" pitchFamily="34" charset="0"/>
                <a:cs typeface="Times New Roman" pitchFamily="18" charset="0"/>
              </a:rPr>
              <a:t>Muslim States </a:t>
            </a:r>
          </a:p>
        </p:txBody>
      </p:sp>
      <p:sp>
        <p:nvSpPr>
          <p:cNvPr id="241675" name="Text Box 11"/>
          <p:cNvSpPr txBox="1">
            <a:spLocks noChangeArrowheads="1"/>
          </p:cNvSpPr>
          <p:nvPr/>
        </p:nvSpPr>
        <p:spPr bwMode="auto">
          <a:xfrm>
            <a:off x="1773238" y="2174875"/>
            <a:ext cx="5800725" cy="2319338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>
            <a:lvl1pPr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28600" algn="l"/>
              </a:tabLs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sz="2000" b="1" dirty="0" smtClean="0">
                <a:latin typeface="Arial" charset="0"/>
                <a:cs typeface="Arial" charset="0"/>
              </a:rPr>
              <a:t>Islamic Law</a:t>
            </a:r>
            <a:endParaRPr lang="en-US" sz="2000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Islamic law brings order to Muslim states, especially 	North Africa 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Original inhabitants of North Africa are the Berbers </a:t>
            </a:r>
            <a:endParaRPr lang="en-US" dirty="0" smtClean="0"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Arial" charset="0"/>
              </a:rPr>
              <a:t>Berbers convert to Islam but maintain their own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Arial" charset="0"/>
              </a:rPr>
              <a:t>	</a:t>
            </a:r>
            <a:r>
              <a:rPr lang="en-US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culture</a:t>
            </a:r>
            <a:endParaRPr lang="en-US" b="1" u="sng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Times New Roman" pitchFamily="18" charset="0"/>
            </a:endParaRPr>
          </a:p>
          <a:p>
            <a:pPr>
              <a:defRPr/>
            </a:pPr>
            <a:r>
              <a:rPr lang="en-US" dirty="0" smtClean="0">
                <a:latin typeface="Arial" charset="0"/>
              </a:rPr>
              <a:t>•	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The </a:t>
            </a:r>
            <a:r>
              <a:rPr lang="en-US" dirty="0" err="1" smtClean="0">
                <a:latin typeface="Arial" charset="0"/>
                <a:cs typeface="Times New Roman" pitchFamily="18" charset="0"/>
              </a:rPr>
              <a:t>Almoravids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 and </a:t>
            </a:r>
            <a:r>
              <a:rPr lang="en-US" dirty="0" err="1" smtClean="0">
                <a:latin typeface="Arial" charset="0"/>
                <a:cs typeface="Times New Roman" pitchFamily="18" charset="0"/>
              </a:rPr>
              <a:t>Almohads</a:t>
            </a:r>
            <a:r>
              <a:rPr lang="en-US" dirty="0" smtClean="0">
                <a:latin typeface="Arial" charset="0"/>
                <a:cs typeface="Times New Roman" pitchFamily="18" charset="0"/>
              </a:rPr>
              <a:t>, two Berber groups, 	</a:t>
            </a:r>
          </a:p>
          <a:p>
            <a:pPr>
              <a:defRPr/>
            </a:pPr>
            <a:r>
              <a:rPr lang="en-US" dirty="0" smtClean="0">
                <a:latin typeface="Arial" charset="0"/>
                <a:cs typeface="Times New Roman" pitchFamily="18" charset="0"/>
              </a:rPr>
              <a:t>	form empires </a:t>
            </a:r>
          </a:p>
        </p:txBody>
      </p:sp>
      <p:sp>
        <p:nvSpPr>
          <p:cNvPr id="241676" name="Text Box 12"/>
          <p:cNvSpPr txBox="1">
            <a:spLocks noChangeArrowheads="1"/>
          </p:cNvSpPr>
          <p:nvPr/>
        </p:nvSpPr>
        <p:spPr bwMode="auto">
          <a:xfrm>
            <a:off x="6854825" y="6151563"/>
            <a:ext cx="1354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sz="1400" b="1" i="1">
                <a:solidFill>
                  <a:srgbClr val="003399"/>
                </a:solidFill>
                <a:latin typeface="Arial" pitchFamily="34" charset="0"/>
              </a:rPr>
              <a:t>Continued . . .</a:t>
            </a:r>
            <a:endParaRPr lang="en-US" sz="2400">
              <a:latin typeface="Times New Roman" pitchFamily="18" charset="0"/>
            </a:endParaRPr>
          </a:p>
        </p:txBody>
      </p:sp>
      <p:pic>
        <p:nvPicPr>
          <p:cNvPr id="11271" name="Picture 15" descr="1893-10-28_Death_of_Margall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4175125"/>
            <a:ext cx="238125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41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675" grpId="0" autoUpdateAnimBg="0"/>
      <p:bldP spid="241676" grpId="0" autoUpdateAnimBg="0"/>
    </p:bldLst>
  </p:timing>
</p:sld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22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10DAA352540654A95D5CBD9EFC42217" ma:contentTypeVersion="0" ma:contentTypeDescription="Create a new document." ma:contentTypeScope="" ma:versionID="f15f6b11e4e1a2cbf8bbc0f8e6578311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3299A02-E653-4976-B9C6-B855274B1A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6955B512-BF36-4756-B497-792EAAC4F49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95BC45F-1F78-441B-8288-70B2D9EC01C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64993</TotalTime>
  <Words>348</Words>
  <Application>Microsoft Office PowerPoint</Application>
  <PresentationFormat>On-screen Show (4:3)</PresentationFormat>
  <Paragraphs>185</Paragraphs>
  <Slides>28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Tahoma</vt:lpstr>
      <vt:lpstr>Arial</vt:lpstr>
      <vt:lpstr>Wingdings</vt:lpstr>
      <vt:lpstr>Times New Roman</vt:lpstr>
      <vt:lpstr>Times</vt:lpstr>
      <vt:lpstr>Slit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History In Music Lyrics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McDougal Littell</dc:creator>
  <cp:lastModifiedBy>Teacher E-Solutions</cp:lastModifiedBy>
  <cp:revision>827</cp:revision>
  <cp:lastPrinted>2003-11-12T20:33:16Z</cp:lastPrinted>
  <dcterms:created xsi:type="dcterms:W3CDTF">2002-01-09T21:09:30Z</dcterms:created>
  <dcterms:modified xsi:type="dcterms:W3CDTF">2019-01-18T16:59:18Z</dcterms:modified>
</cp:coreProperties>
</file>