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18" autoAdjust="0"/>
  </p:normalViewPr>
  <p:slideViewPr>
    <p:cSldViewPr>
      <p:cViewPr varScale="1">
        <p:scale>
          <a:sx n="42" d="100"/>
          <a:sy n="42" d="100"/>
        </p:scale>
        <p:origin x="-6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2C917D8-FD5B-4C48-ADB8-326EEFDFDD2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5B34E-54BF-413C-9784-8869D22023E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246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D0B902-0297-4BBD-9794-E612B0E57B1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686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9525" y="685800"/>
            <a:ext cx="7086600" cy="731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9375"/>
            <a:ext cx="2133600" cy="3238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29375"/>
            <a:ext cx="2895600" cy="3238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29375"/>
            <a:ext cx="2133600" cy="323850"/>
          </a:xfrm>
        </p:spPr>
        <p:txBody>
          <a:bodyPr/>
          <a:lstStyle>
            <a:lvl1pPr>
              <a:defRPr/>
            </a:lvl1pPr>
          </a:lstStyle>
          <a:p>
            <a:fld id="{5BE51F4B-B634-48BC-B3EA-0DCF6E5D2F9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98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0C99A9-BF86-477D-A419-C5FEF0D8752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111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6E8ED9-4F91-4DB9-8C13-E7A10BF764A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60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C1D70A-17BC-464C-BE1B-14C7D18A158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547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E5A10D-A24C-4945-A49E-E97AE9BB768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10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9C441-4237-451D-8C65-D0655FF9EC1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082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066DF1-4A98-42E2-B5FD-C20983A3EDA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947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219F9-BCF8-4924-B218-D18C112ADC8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289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390C5-7F34-4A25-AFC6-C91A8769135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299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721E7363-EBA6-4AF2-BB3A-11C222FD3212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latin typeface="SassoonPrimaryInfant" pitchFamily="2" charset="0"/>
              </a:rPr>
              <a:t>Organisation of a Dictionary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latin typeface="SassoonPrimaryInfant" pitchFamily="2" charset="0"/>
              </a:rPr>
              <a:t>WALT: use a dictionary to sort words into alphabetical order.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SassoonPrimaryInfant" pitchFamily="2" charset="0"/>
              </a:rPr>
              <a:t>How quick can you find these words?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  <a:p>
            <a:r>
              <a:rPr lang="en-GB">
                <a:latin typeface="SassoonPrimaryInfant" pitchFamily="2" charset="0"/>
              </a:rPr>
              <a:t>pyramid</a:t>
            </a:r>
          </a:p>
          <a:p>
            <a:endParaRPr lang="en-GB">
              <a:latin typeface="SassoonPrimaryInfant" pitchFamily="2" charset="0"/>
            </a:endParaRPr>
          </a:p>
          <a:p>
            <a:r>
              <a:rPr lang="en-GB">
                <a:latin typeface="SassoonPrimaryInfant" pitchFamily="2" charset="0"/>
              </a:rPr>
              <a:t>tourist</a:t>
            </a:r>
          </a:p>
          <a:p>
            <a:endParaRPr lang="en-GB">
              <a:latin typeface="SassoonPrimaryInfant" pitchFamily="2" charset="0"/>
            </a:endParaRPr>
          </a:p>
          <a:p>
            <a:r>
              <a:rPr lang="en-GB">
                <a:latin typeface="SassoonPrimaryInfant" pitchFamily="2" charset="0"/>
              </a:rPr>
              <a:t>apple</a:t>
            </a:r>
          </a:p>
          <a:p>
            <a:pPr>
              <a:buFontTx/>
              <a:buNone/>
            </a:pPr>
            <a:endParaRPr lang="en-GB">
              <a:latin typeface="SassoonPrimaryInfant" pitchFamily="2" charset="0"/>
            </a:endParaRPr>
          </a:p>
          <a:p>
            <a:endParaRPr lang="en-GB">
              <a:latin typeface="SassoonPrimaryInfant" pitchFamily="2" charset="0"/>
            </a:endParaRPr>
          </a:p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>
                <a:latin typeface="SassoonPrimaryInfant" pitchFamily="2" charset="0"/>
              </a:rPr>
              <a:t>How is the Dictionary organised?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>
                <a:latin typeface="SassoonPrimaryInfant" pitchFamily="2" charset="0"/>
              </a:rPr>
              <a:t>Alphabetically</a:t>
            </a:r>
          </a:p>
          <a:p>
            <a:pPr>
              <a:lnSpc>
                <a:spcPct val="90000"/>
              </a:lnSpc>
            </a:pPr>
            <a:r>
              <a:rPr lang="en-GB">
                <a:latin typeface="SassoonPrimaryInfant" pitchFamily="2" charset="0"/>
              </a:rPr>
              <a:t>We can split the dictionary into quartiles.  What do you think this means?</a:t>
            </a:r>
          </a:p>
          <a:p>
            <a:pPr>
              <a:lnSpc>
                <a:spcPct val="90000"/>
              </a:lnSpc>
            </a:pPr>
            <a:r>
              <a:rPr lang="en-GB">
                <a:latin typeface="SassoonPrimaryInfant" pitchFamily="2" charset="0"/>
              </a:rPr>
              <a:t>Halfway through the dictionary is M</a:t>
            </a:r>
          </a:p>
          <a:p>
            <a:pPr>
              <a:lnSpc>
                <a:spcPct val="90000"/>
              </a:lnSpc>
            </a:pPr>
            <a:r>
              <a:rPr lang="en-GB">
                <a:latin typeface="SassoonPrimaryInfant" pitchFamily="2" charset="0"/>
              </a:rPr>
              <a:t>The first quartile is A – E</a:t>
            </a:r>
          </a:p>
          <a:p>
            <a:pPr>
              <a:lnSpc>
                <a:spcPct val="90000"/>
              </a:lnSpc>
            </a:pPr>
            <a:r>
              <a:rPr lang="en-GB">
                <a:latin typeface="SassoonPrimaryInfant" pitchFamily="2" charset="0"/>
              </a:rPr>
              <a:t>The second is F – L</a:t>
            </a:r>
          </a:p>
          <a:p>
            <a:pPr>
              <a:lnSpc>
                <a:spcPct val="90000"/>
              </a:lnSpc>
            </a:pPr>
            <a:r>
              <a:rPr lang="en-GB">
                <a:latin typeface="SassoonPrimaryInfant" pitchFamily="2" charset="0"/>
              </a:rPr>
              <a:t>The third is M - S</a:t>
            </a:r>
          </a:p>
          <a:p>
            <a:pPr>
              <a:lnSpc>
                <a:spcPct val="90000"/>
              </a:lnSpc>
            </a:pPr>
            <a:r>
              <a:rPr lang="en-GB">
                <a:latin typeface="SassoonPrimaryInfant" pitchFamily="2" charset="0"/>
              </a:rPr>
              <a:t>The final quartile is T - 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SassoonPrimaryInfant" pitchFamily="2" charset="0"/>
              </a:rPr>
              <a:t>Can you find the quartiles?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79525" y="1600200"/>
            <a:ext cx="5164138" cy="4525963"/>
          </a:xfrm>
        </p:spPr>
        <p:txBody>
          <a:bodyPr/>
          <a:lstStyle/>
          <a:p>
            <a:r>
              <a:rPr lang="en-GB" sz="2400">
                <a:latin typeface="SassoonPrimaryInfant" pitchFamily="2" charset="0"/>
              </a:rPr>
              <a:t>Hold your dictionary by the spine</a:t>
            </a:r>
          </a:p>
          <a:p>
            <a:r>
              <a:rPr lang="en-GB" sz="2400">
                <a:latin typeface="SassoonPrimaryInfant" pitchFamily="2" charset="0"/>
              </a:rPr>
              <a:t>Let it fall open in the middle, should be around M</a:t>
            </a:r>
          </a:p>
          <a:p>
            <a:r>
              <a:rPr lang="en-GB" sz="2400">
                <a:latin typeface="SassoonPrimaryInfant" pitchFamily="2" charset="0"/>
              </a:rPr>
              <a:t>Then halve each side so you should have fingers in F, M and T.</a:t>
            </a: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611188" y="5876925"/>
            <a:ext cx="79200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  <a:latin typeface="Comic Sans MS" pitchFamily="66" charset="0"/>
              </a:rPr>
              <a:t>a b c d e</a:t>
            </a:r>
            <a:r>
              <a:rPr lang="en-GB" sz="2400">
                <a:latin typeface="Comic Sans MS" pitchFamily="66" charset="0"/>
              </a:rPr>
              <a:t> </a:t>
            </a:r>
            <a:r>
              <a:rPr lang="en-GB" sz="2400">
                <a:solidFill>
                  <a:schemeClr val="folHlink"/>
                </a:solidFill>
                <a:latin typeface="Comic Sans MS" pitchFamily="66" charset="0"/>
              </a:rPr>
              <a:t>f g h i j k l</a:t>
            </a:r>
            <a:r>
              <a:rPr lang="en-GB" sz="2400">
                <a:latin typeface="Comic Sans MS" pitchFamily="66" charset="0"/>
              </a:rPr>
              <a:t> </a:t>
            </a:r>
            <a:r>
              <a:rPr lang="en-GB" sz="2400">
                <a:solidFill>
                  <a:srgbClr val="FF0000"/>
                </a:solidFill>
                <a:latin typeface="Comic Sans MS" pitchFamily="66" charset="0"/>
              </a:rPr>
              <a:t>m n o p q r s</a:t>
            </a:r>
            <a:r>
              <a:rPr lang="en-GB" sz="2400">
                <a:latin typeface="Comic Sans MS" pitchFamily="66" charset="0"/>
              </a:rPr>
              <a:t> </a:t>
            </a:r>
            <a:r>
              <a:rPr lang="en-GB" sz="2400">
                <a:solidFill>
                  <a:srgbClr val="660066"/>
                </a:solidFill>
                <a:latin typeface="Comic Sans MS" pitchFamily="66" charset="0"/>
              </a:rPr>
              <a:t>t y v w x y 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/>
      <p:bldP spid="10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SassoonPrimaryInfant" pitchFamily="2" charset="0"/>
              </a:rPr>
              <a:t>How can this help us?</a:t>
            </a:r>
            <a:r>
              <a:rPr lang="en-GB"/>
              <a:t>		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>
                <a:latin typeface="SassoonPrimaryInfant" pitchFamily="2" charset="0"/>
              </a:rPr>
              <a:t>Can you find the words any quicker now?</a:t>
            </a:r>
          </a:p>
          <a:p>
            <a:endParaRPr lang="en-GB">
              <a:latin typeface="SassoonPrimaryInfant" pitchFamily="2" charset="0"/>
            </a:endParaRPr>
          </a:p>
          <a:p>
            <a:r>
              <a:rPr lang="en-GB">
                <a:latin typeface="SassoonPrimaryInfant" pitchFamily="2" charset="0"/>
              </a:rPr>
              <a:t>pyramid</a:t>
            </a:r>
          </a:p>
          <a:p>
            <a:endParaRPr lang="en-GB">
              <a:latin typeface="SassoonPrimaryInfant" pitchFamily="2" charset="0"/>
            </a:endParaRPr>
          </a:p>
          <a:p>
            <a:r>
              <a:rPr lang="en-GB">
                <a:latin typeface="SassoonPrimaryInfant" pitchFamily="2" charset="0"/>
              </a:rPr>
              <a:t>tourist</a:t>
            </a:r>
          </a:p>
          <a:p>
            <a:endParaRPr lang="en-GB">
              <a:latin typeface="SassoonPrimaryInfant" pitchFamily="2" charset="0"/>
            </a:endParaRPr>
          </a:p>
          <a:p>
            <a:r>
              <a:rPr lang="en-GB">
                <a:latin typeface="SassoonPrimaryInfant" pitchFamily="2" charset="0"/>
              </a:rPr>
              <a:t>apple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11188" y="5876925"/>
            <a:ext cx="79200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  <a:latin typeface="Comic Sans MS" pitchFamily="66" charset="0"/>
              </a:rPr>
              <a:t>a b c d e</a:t>
            </a:r>
            <a:r>
              <a:rPr lang="en-GB" sz="2400">
                <a:latin typeface="Comic Sans MS" pitchFamily="66" charset="0"/>
              </a:rPr>
              <a:t> </a:t>
            </a:r>
            <a:r>
              <a:rPr lang="en-GB" sz="2400">
                <a:solidFill>
                  <a:schemeClr val="folHlink"/>
                </a:solidFill>
                <a:latin typeface="Comic Sans MS" pitchFamily="66" charset="0"/>
              </a:rPr>
              <a:t>f g h i j k l</a:t>
            </a:r>
            <a:r>
              <a:rPr lang="en-GB" sz="2400">
                <a:latin typeface="Comic Sans MS" pitchFamily="66" charset="0"/>
              </a:rPr>
              <a:t> </a:t>
            </a:r>
            <a:r>
              <a:rPr lang="en-GB" sz="2400">
                <a:solidFill>
                  <a:srgbClr val="FF0000"/>
                </a:solidFill>
                <a:latin typeface="Comic Sans MS" pitchFamily="66" charset="0"/>
              </a:rPr>
              <a:t>m n o p q r s</a:t>
            </a:r>
            <a:r>
              <a:rPr lang="en-GB" sz="2400">
                <a:latin typeface="Comic Sans MS" pitchFamily="66" charset="0"/>
              </a:rPr>
              <a:t> </a:t>
            </a:r>
            <a:r>
              <a:rPr lang="en-GB" sz="2400">
                <a:solidFill>
                  <a:srgbClr val="660066"/>
                </a:solidFill>
                <a:latin typeface="Comic Sans MS" pitchFamily="66" charset="0"/>
              </a:rPr>
              <a:t>t y v w x y 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71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SassoonPrimaryInfant" pitchFamily="2" charset="0"/>
              </a:rPr>
              <a:t>Now its your turn…</a:t>
            </a:r>
            <a:r>
              <a:rPr lang="en-GB"/>
              <a:t>	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u="sng">
                <a:latin typeface="SassoonPrimaryInfant" pitchFamily="2" charset="0"/>
              </a:rPr>
              <a:t>Dictionary Work</a:t>
            </a:r>
          </a:p>
          <a:p>
            <a:r>
              <a:rPr lang="en-GB">
                <a:latin typeface="SassoonPrimaryInfant" pitchFamily="2" charset="0"/>
              </a:rPr>
              <a:t>WALT use a dictionary to sort words into alphabetical order.</a:t>
            </a:r>
          </a:p>
          <a:p>
            <a:pPr>
              <a:buFontTx/>
              <a:buNone/>
            </a:pPr>
            <a:endParaRPr lang="en-GB">
              <a:latin typeface="SassoonPrimaryInfant" pitchFamily="2" charset="0"/>
            </a:endParaRPr>
          </a:p>
          <a:p>
            <a:pPr>
              <a:buFontTx/>
              <a:buNone/>
            </a:pPr>
            <a:r>
              <a:rPr lang="en-GB">
                <a:latin typeface="SassoonPrimaryInfant" pitchFamily="2" charset="0"/>
              </a:rPr>
              <a:t>Find the words on your list in your dictionary, write them in your books in alphabetical order with the definition for each word.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theme/theme1.xml><?xml version="1.0" encoding="utf-8"?>
<a:theme xmlns:a="http://schemas.openxmlformats.org/drawingml/2006/main" name="01159440">
  <a:themeElements>
    <a:clrScheme name="0115944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01159440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115944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Designs\01159440.pot</Template>
  <TotalTime>204</TotalTime>
  <Words>234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Times New Roman</vt:lpstr>
      <vt:lpstr>Century Gothic</vt:lpstr>
      <vt:lpstr>Arial</vt:lpstr>
      <vt:lpstr>SassoonPrimaryInfant</vt:lpstr>
      <vt:lpstr>Comic Sans MS</vt:lpstr>
      <vt:lpstr>01159440</vt:lpstr>
      <vt:lpstr>Organisation of a Dictionary</vt:lpstr>
      <vt:lpstr>How quick can you find these words?</vt:lpstr>
      <vt:lpstr>How is the Dictionary organised?</vt:lpstr>
      <vt:lpstr>Can you find the quartiles?</vt:lpstr>
      <vt:lpstr>How can this help us?  </vt:lpstr>
      <vt:lpstr>Now its your turn… 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 of a Dictionary</dc:title>
  <dc:creator>DPB</dc:creator>
  <cp:lastModifiedBy>Teacher E-Solutions</cp:lastModifiedBy>
  <cp:revision>2</cp:revision>
  <dcterms:created xsi:type="dcterms:W3CDTF">2006-11-20T16:43:47Z</dcterms:created>
  <dcterms:modified xsi:type="dcterms:W3CDTF">2019-01-18T16:52:13Z</dcterms:modified>
</cp:coreProperties>
</file>