
<file path=[Content_Types].xml><?xml version="1.0" encoding="utf-8"?>
<Types xmlns="http://schemas.openxmlformats.org/package/2006/content-types"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60" r:id="rId5"/>
    <p:sldId id="262" r:id="rId6"/>
    <p:sldId id="261" r:id="rId7"/>
    <p:sldId id="263" r:id="rId8"/>
    <p:sldId id="264" r:id="rId9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FFFF"/>
    <a:srgbClr val="FFFF00"/>
    <a:srgbClr val="CC0066"/>
    <a:srgbClr val="B5C6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2B29C-3DEB-4F68-B5F3-5A65AE63E497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573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BD91C3-0260-44A0-9E37-58ECF5EE867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6134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DBDC9-DE03-4B86-9583-AF737447E71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8247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A975BE-7B55-4719-88E9-A8487023C0C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87725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311C83-EF16-4C9C-94AE-44FDC640BB44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210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594E16-8952-42DA-81DA-62B692C80C0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59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BE182D-DF34-4BED-85D8-38B97C45511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322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FB3B05-F75D-488C-A86E-D338700D480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9979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71FE73-D837-428B-8DC6-598089C5D4F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5916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38588-56B4-4840-9F5D-311E4929AF1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3307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66AF95-152B-47BD-AFA9-CB654070D67E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1360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chemeClr val="accent1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4A428C0-329A-47A3-BAFE-1BCEA75775C1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7" Type="http://schemas.openxmlformats.org/officeDocument/2006/relationships/image" Target="../media/image12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wmf"/><Relationship Id="rId5" Type="http://schemas.openxmlformats.org/officeDocument/2006/relationships/image" Target="../media/image10.wmf"/><Relationship Id="rId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30" name="Picture 10" descr="walk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484313"/>
            <a:ext cx="2451100" cy="328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1692275" y="0"/>
            <a:ext cx="583247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4400"/>
              <a:t>Why is it hard work to walk through water?</a:t>
            </a:r>
          </a:p>
        </p:txBody>
      </p:sp>
      <p:sp>
        <p:nvSpPr>
          <p:cNvPr id="5129" name="Rectangle 9"/>
          <p:cNvSpPr>
            <a:spLocks noChangeArrowheads="1"/>
          </p:cNvSpPr>
          <p:nvPr/>
        </p:nvSpPr>
        <p:spPr bwMode="auto">
          <a:xfrm>
            <a:off x="0" y="3500438"/>
            <a:ext cx="9144000" cy="3357562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fis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908050"/>
            <a:ext cx="2698750" cy="180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fish 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4941888"/>
            <a:ext cx="3298825" cy="165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fish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5724525" y="188913"/>
            <a:ext cx="3095625" cy="2628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shark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975" y="2924175"/>
            <a:ext cx="5897563" cy="265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stickleback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333375"/>
            <a:ext cx="21018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62" name="Text Box 14"/>
          <p:cNvSpPr txBox="1">
            <a:spLocks noChangeArrowheads="1"/>
          </p:cNvSpPr>
          <p:nvPr/>
        </p:nvSpPr>
        <p:spPr bwMode="auto">
          <a:xfrm>
            <a:off x="3059113" y="1557338"/>
            <a:ext cx="2808287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200">
                <a:solidFill>
                  <a:srgbClr val="CC0066"/>
                </a:solidFill>
              </a:rPr>
              <a:t>Why are fish the shape they are?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 descr="bo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076700"/>
            <a:ext cx="2305050" cy="954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7" name="Picture 11" descr="pirate shi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68525" cy="3600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8" name="Picture 12" descr="shi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7763" y="260350"/>
            <a:ext cx="2705100" cy="204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573463"/>
            <a:ext cx="3644900" cy="300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7938" y="2487613"/>
            <a:ext cx="4056062" cy="4370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2339975" y="111125"/>
            <a:ext cx="338455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3600">
                <a:solidFill>
                  <a:srgbClr val="CC0066"/>
                </a:solidFill>
              </a:rPr>
              <a:t>Why are boats and ships the shape they are?</a:t>
            </a:r>
          </a:p>
        </p:txBody>
      </p:sp>
      <p:pic>
        <p:nvPicPr>
          <p:cNvPr id="4116" name="Picture 20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6238" y="1196975"/>
            <a:ext cx="3251200" cy="2508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513" y="2133600"/>
            <a:ext cx="4752975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804025" y="4508500"/>
            <a:ext cx="1998663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/>
              <a:t>The boat is moving </a:t>
            </a:r>
            <a:r>
              <a:rPr lang="en-GB" b="1"/>
              <a:t>forwards </a:t>
            </a:r>
            <a:r>
              <a:rPr lang="en-GB"/>
              <a:t>in this direction.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 rot="2827080">
            <a:off x="7236619" y="2636044"/>
            <a:ext cx="358775" cy="1944687"/>
          </a:xfrm>
          <a:prstGeom prst="upArrow">
            <a:avLst>
              <a:gd name="adj1" fmla="val 50000"/>
              <a:gd name="adj2" fmla="val 135509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152" name="AutoShape 8"/>
          <p:cNvSpPr>
            <a:spLocks noChangeArrowheads="1"/>
          </p:cNvSpPr>
          <p:nvPr/>
        </p:nvSpPr>
        <p:spPr bwMode="auto">
          <a:xfrm rot="-7933601">
            <a:off x="4032250" y="2455863"/>
            <a:ext cx="358775" cy="863600"/>
          </a:xfrm>
          <a:prstGeom prst="upArrow">
            <a:avLst>
              <a:gd name="adj1" fmla="val 50000"/>
              <a:gd name="adj2" fmla="val 60177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059113" y="1484313"/>
            <a:ext cx="19272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/>
              <a:t>The man is </a:t>
            </a:r>
            <a:r>
              <a:rPr lang="en-GB" b="1"/>
              <a:t>pulling</a:t>
            </a:r>
            <a:r>
              <a:rPr lang="en-GB"/>
              <a:t> the oar  to </a:t>
            </a:r>
            <a:r>
              <a:rPr lang="en-GB" b="1"/>
              <a:t>push</a:t>
            </a:r>
            <a:r>
              <a:rPr lang="en-GB"/>
              <a:t> the boat </a:t>
            </a:r>
            <a:r>
              <a:rPr lang="en-GB" b="1"/>
              <a:t>forwards</a:t>
            </a:r>
            <a:r>
              <a:rPr lang="en-GB"/>
              <a:t>.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3708400" y="5157788"/>
            <a:ext cx="22320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/>
              <a:t>The water feels as if it is </a:t>
            </a:r>
            <a:r>
              <a:rPr lang="en-GB" b="1"/>
              <a:t>pushing</a:t>
            </a:r>
            <a:r>
              <a:rPr lang="en-GB"/>
              <a:t> you back. This is</a:t>
            </a:r>
            <a:r>
              <a:rPr lang="en-GB" b="1"/>
              <a:t> water resistance</a:t>
            </a:r>
            <a:r>
              <a:rPr lang="en-GB"/>
              <a:t>.</a:t>
            </a:r>
          </a:p>
        </p:txBody>
      </p:sp>
      <p:sp>
        <p:nvSpPr>
          <p:cNvPr id="6155" name="AutoShape 11"/>
          <p:cNvSpPr>
            <a:spLocks noChangeArrowheads="1"/>
          </p:cNvSpPr>
          <p:nvPr/>
        </p:nvSpPr>
        <p:spPr bwMode="auto">
          <a:xfrm rot="-7905522">
            <a:off x="2701131" y="5083969"/>
            <a:ext cx="358775" cy="1944688"/>
          </a:xfrm>
          <a:prstGeom prst="upArrow">
            <a:avLst>
              <a:gd name="adj1" fmla="val 50000"/>
              <a:gd name="adj2" fmla="val 135509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156" name="AutoShape 12"/>
          <p:cNvSpPr>
            <a:spLocks noChangeArrowheads="1"/>
          </p:cNvSpPr>
          <p:nvPr/>
        </p:nvSpPr>
        <p:spPr bwMode="auto">
          <a:xfrm rot="-7905522">
            <a:off x="792956" y="3860007"/>
            <a:ext cx="358775" cy="1944688"/>
          </a:xfrm>
          <a:prstGeom prst="upArrow">
            <a:avLst>
              <a:gd name="adj1" fmla="val 50000"/>
              <a:gd name="adj2" fmla="val 135509"/>
            </a:avLst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6157" name="AutoShape 13"/>
          <p:cNvSpPr>
            <a:spLocks noChangeArrowheads="1"/>
          </p:cNvSpPr>
          <p:nvPr/>
        </p:nvSpPr>
        <p:spPr bwMode="auto">
          <a:xfrm rot="2827080">
            <a:off x="6012656" y="980282"/>
            <a:ext cx="358775" cy="1944688"/>
          </a:xfrm>
          <a:prstGeom prst="upArrow">
            <a:avLst>
              <a:gd name="adj1" fmla="val 50000"/>
              <a:gd name="adj2" fmla="val 135509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0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 animBg="1"/>
      <p:bldP spid="6149" grpId="0"/>
      <p:bldP spid="6150" grpId="0" animBg="1"/>
      <p:bldP spid="6152" grpId="0" animBg="1"/>
      <p:bldP spid="6153" grpId="0"/>
      <p:bldP spid="6154" grpId="0"/>
      <p:bldP spid="6155" grpId="0" animBg="1"/>
      <p:bldP spid="6156" grpId="0" animBg="1"/>
      <p:bldP spid="615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3141663"/>
            <a:ext cx="2317750" cy="2887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25" y="3213100"/>
            <a:ext cx="2312988" cy="288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475" y="3213100"/>
            <a:ext cx="2312988" cy="288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200" name="Oval 8"/>
          <p:cNvSpPr>
            <a:spLocks noChangeArrowheads="1"/>
          </p:cNvSpPr>
          <p:nvPr/>
        </p:nvSpPr>
        <p:spPr bwMode="auto">
          <a:xfrm>
            <a:off x="4284663" y="981075"/>
            <a:ext cx="576262" cy="576263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AutoShape 10"/>
          <p:cNvSpPr>
            <a:spLocks noChangeArrowheads="1"/>
          </p:cNvSpPr>
          <p:nvPr/>
        </p:nvSpPr>
        <p:spPr bwMode="auto">
          <a:xfrm>
            <a:off x="4427538" y="1700213"/>
            <a:ext cx="215900" cy="1295400"/>
          </a:xfrm>
          <a:prstGeom prst="downArrow">
            <a:avLst>
              <a:gd name="adj1" fmla="val 50000"/>
              <a:gd name="adj2" fmla="val 15000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203" name="AutoShape 11"/>
          <p:cNvSpPr>
            <a:spLocks noChangeArrowheads="1"/>
          </p:cNvSpPr>
          <p:nvPr/>
        </p:nvSpPr>
        <p:spPr bwMode="auto">
          <a:xfrm>
            <a:off x="1763713" y="1628775"/>
            <a:ext cx="215900" cy="1295400"/>
          </a:xfrm>
          <a:prstGeom prst="downArrow">
            <a:avLst>
              <a:gd name="adj1" fmla="val 50000"/>
              <a:gd name="adj2" fmla="val 15000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204" name="AutoShape 12"/>
          <p:cNvSpPr>
            <a:spLocks noChangeArrowheads="1"/>
          </p:cNvSpPr>
          <p:nvPr/>
        </p:nvSpPr>
        <p:spPr bwMode="auto">
          <a:xfrm>
            <a:off x="7524750" y="1700213"/>
            <a:ext cx="215900" cy="1295400"/>
          </a:xfrm>
          <a:prstGeom prst="downArrow">
            <a:avLst>
              <a:gd name="adj1" fmla="val 50000"/>
              <a:gd name="adj2" fmla="val 15000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endParaRPr lang="en-US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179388" y="0"/>
            <a:ext cx="6659562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00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800">
                <a:solidFill>
                  <a:srgbClr val="CC0066"/>
                </a:solidFill>
              </a:rPr>
              <a:t>What would happen if I dropped a ball of </a:t>
            </a:r>
          </a:p>
          <a:p>
            <a:r>
              <a:rPr lang="en-GB" sz="2800">
                <a:solidFill>
                  <a:srgbClr val="CC0066"/>
                </a:solidFill>
              </a:rPr>
              <a:t>Blu-tac into these three containers? 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1258888" y="6092825"/>
            <a:ext cx="1047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Empty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4140200" y="6165850"/>
            <a:ext cx="9969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Water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6372225" y="6165850"/>
            <a:ext cx="242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sz="2400">
                <a:solidFill>
                  <a:schemeClr val="bg1"/>
                </a:solidFill>
              </a:rPr>
              <a:t>Wallpaper Paste</a:t>
            </a:r>
          </a:p>
        </p:txBody>
      </p:sp>
      <p:sp>
        <p:nvSpPr>
          <p:cNvPr id="8209" name="Oval 17"/>
          <p:cNvSpPr>
            <a:spLocks noChangeArrowheads="1"/>
          </p:cNvSpPr>
          <p:nvPr/>
        </p:nvSpPr>
        <p:spPr bwMode="auto">
          <a:xfrm>
            <a:off x="1619250" y="908050"/>
            <a:ext cx="576263" cy="576263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0" name="Oval 18"/>
          <p:cNvSpPr>
            <a:spLocks noChangeArrowheads="1"/>
          </p:cNvSpPr>
          <p:nvPr/>
        </p:nvSpPr>
        <p:spPr bwMode="auto">
          <a:xfrm>
            <a:off x="7380288" y="981075"/>
            <a:ext cx="576262" cy="576263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Oval 23"/>
          <p:cNvSpPr>
            <a:spLocks noChangeArrowheads="1"/>
          </p:cNvSpPr>
          <p:nvPr/>
        </p:nvSpPr>
        <p:spPr bwMode="auto">
          <a:xfrm>
            <a:off x="1547813" y="3789363"/>
            <a:ext cx="576262" cy="57626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6" name="Oval 24"/>
          <p:cNvSpPr>
            <a:spLocks noChangeArrowheads="1"/>
          </p:cNvSpPr>
          <p:nvPr/>
        </p:nvSpPr>
        <p:spPr bwMode="auto">
          <a:xfrm>
            <a:off x="4356100" y="3789363"/>
            <a:ext cx="576263" cy="57626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17" name="Oval 25"/>
          <p:cNvSpPr>
            <a:spLocks noChangeArrowheads="1"/>
          </p:cNvSpPr>
          <p:nvPr/>
        </p:nvSpPr>
        <p:spPr bwMode="auto">
          <a:xfrm>
            <a:off x="7380288" y="3716338"/>
            <a:ext cx="576262" cy="576262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44444E-6 L -4.44444E-6 0.23102 " pathEditMode="relative" rAng="0" ptsTypes="AA">
                                      <p:cBhvr>
                                        <p:cTn id="26" dur="500" fill="hold"/>
                                        <p:tgtEl>
                                          <p:spTgt spid="82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5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-2.59259E-6 L -2.5E-6 0.22824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82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4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4.44444E-6 L -1.66667E-6 0.23889 " pathEditMode="relative" rAng="0" ptsTypes="AA">
                                      <p:cBhvr>
                                        <p:cTn id="34" dur="50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19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8209" grpId="0" animBg="1"/>
      <p:bldP spid="8210" grpId="0" animBg="1"/>
      <p:bldP spid="8215" grpId="0" animBg="1"/>
      <p:bldP spid="8215" grpId="1" animBg="1"/>
      <p:bldP spid="8216" grpId="0" animBg="1"/>
      <p:bldP spid="8216" grpId="1" animBg="1"/>
      <p:bldP spid="8217" grpId="0" animBg="1"/>
      <p:bldP spid="821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1341438"/>
            <a:ext cx="3930650" cy="4899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173" name="Oval 5"/>
          <p:cNvSpPr>
            <a:spLocks noChangeArrowheads="1"/>
          </p:cNvSpPr>
          <p:nvPr/>
        </p:nvSpPr>
        <p:spPr bwMode="auto">
          <a:xfrm>
            <a:off x="5148263" y="5373688"/>
            <a:ext cx="792162" cy="504825"/>
          </a:xfrm>
          <a:prstGeom prst="ellipse">
            <a:avLst/>
          </a:prstGeom>
          <a:solidFill>
            <a:srgbClr val="3366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1763713" y="1700213"/>
            <a:ext cx="2051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Container of water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4500563" y="4797425"/>
            <a:ext cx="2178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Blu-tac or plasticine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6948488" y="3213100"/>
            <a:ext cx="15938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/>
              <a:t>Clock or timer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076825" y="188913"/>
            <a:ext cx="3671888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/>
              <a:t>I want to create a fair test using this equipment to find out if the shape of the blu-tac makes a difference to the speed at which it falls through the water.</a:t>
            </a:r>
          </a:p>
        </p:txBody>
      </p:sp>
      <p:pic>
        <p:nvPicPr>
          <p:cNvPr id="7181" name="Picture 13" descr="analogue clock displa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588" y="3933825"/>
            <a:ext cx="2117725" cy="2125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WordArt 4"/>
          <p:cNvSpPr>
            <a:spLocks noChangeArrowheads="1" noChangeShapeType="1" noTextEdit="1"/>
          </p:cNvSpPr>
          <p:nvPr/>
        </p:nvSpPr>
        <p:spPr bwMode="auto">
          <a:xfrm>
            <a:off x="323850" y="188913"/>
            <a:ext cx="2232025" cy="719137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gradFill rotWithShape="0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Impact"/>
              </a:rPr>
              <a:t>Fair Test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50825" y="2133600"/>
            <a:ext cx="453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/>
              <a:t>What we are going to measure: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323850" y="4437063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/>
              <a:t>What we are going to keep the same: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323850" y="3284538"/>
            <a:ext cx="5257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/>
              <a:t>What we are going to change: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323850" y="981075"/>
            <a:ext cx="45370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400"/>
              <a:t>What we are going to find out:</a:t>
            </a:r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 rot="10800000">
            <a:off x="6588125" y="3068638"/>
            <a:ext cx="18002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4572000" y="1844675"/>
            <a:ext cx="381635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4572000" y="692150"/>
            <a:ext cx="3816350" cy="10080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4643438" y="5373688"/>
            <a:ext cx="18002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6588125" y="4221163"/>
            <a:ext cx="18002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6588125" y="5373688"/>
            <a:ext cx="18002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2700338" y="5373688"/>
            <a:ext cx="18002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755650" y="5373688"/>
            <a:ext cx="1800225" cy="10080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WordArt 4"/>
          <p:cNvSpPr>
            <a:spLocks noChangeArrowheads="1" noChangeShapeType="1" noTextEdit="1"/>
          </p:cNvSpPr>
          <p:nvPr/>
        </p:nvSpPr>
        <p:spPr bwMode="auto">
          <a:xfrm>
            <a:off x="395288" y="333375"/>
            <a:ext cx="5734050" cy="128587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80000"/>
                    </a:srgbClr>
                  </a:outerShdw>
                </a:effectLst>
                <a:latin typeface="Impact"/>
              </a:rPr>
              <a:t>Which shape was the slowest?</a:t>
            </a:r>
          </a:p>
        </p:txBody>
      </p:sp>
      <p:sp>
        <p:nvSpPr>
          <p:cNvPr id="10245" name="WordArt 5"/>
          <p:cNvSpPr>
            <a:spLocks noChangeArrowheads="1" noChangeShapeType="1" noTextEdit="1"/>
          </p:cNvSpPr>
          <p:nvPr/>
        </p:nvSpPr>
        <p:spPr bwMode="auto">
          <a:xfrm>
            <a:off x="3562350" y="2276475"/>
            <a:ext cx="5581650" cy="8318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Bottom">
              <a:avLst>
                <a:gd name="adj" fmla="val 76472"/>
              </a:avLst>
            </a:prstTxWarp>
            <a:scene3d>
              <a:camera prst="legacyPerspectiveFront">
                <a:rot lat="19799999" lon="19439998" rev="0"/>
              </a:camera>
              <a:lightRig rig="legacyNormal2" dir="t"/>
            </a:scene3d>
            <a:sp3d extrusionH="354000" prstMaterial="legacyMatte">
              <a:extrusionClr>
                <a:srgbClr val="939676"/>
              </a:extrusionClr>
            </a:sp3d>
          </a:bodyPr>
          <a:lstStyle/>
          <a:p>
            <a:pPr algn="ctr"/>
            <a:r>
              <a:rPr lang="en-US" sz="3600" kern="1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707070"/>
                    </a:gs>
                    <a:gs pos="50000">
                      <a:srgbClr val="FFFFFF"/>
                    </a:gs>
                    <a:gs pos="100000">
                      <a:srgbClr val="707070"/>
                    </a:gs>
                  </a:gsLst>
                  <a:lin ang="2700000" scaled="1"/>
                </a:gradFill>
                <a:latin typeface="Impact"/>
              </a:rPr>
              <a:t>Which shape was the fastest?</a:t>
            </a:r>
          </a:p>
        </p:txBody>
      </p:sp>
      <p:sp>
        <p:nvSpPr>
          <p:cNvPr id="10247" name="WordArt 7"/>
          <p:cNvSpPr>
            <a:spLocks noChangeArrowheads="1" noChangeShapeType="1" noTextEdit="1"/>
          </p:cNvSpPr>
          <p:nvPr/>
        </p:nvSpPr>
        <p:spPr bwMode="auto">
          <a:xfrm>
            <a:off x="755650" y="3500438"/>
            <a:ext cx="7923213" cy="1944687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How does the shape make a 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difference to the speed of the fall?</a:t>
            </a:r>
          </a:p>
        </p:txBody>
      </p:sp>
      <p:sp>
        <p:nvSpPr>
          <p:cNvPr id="10248" name="WordArt 8"/>
          <p:cNvSpPr>
            <a:spLocks noChangeArrowheads="1" noChangeShapeType="1" noTextEdit="1"/>
          </p:cNvSpPr>
          <p:nvPr/>
        </p:nvSpPr>
        <p:spPr bwMode="auto">
          <a:xfrm>
            <a:off x="3276600" y="5157788"/>
            <a:ext cx="2519363" cy="13668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WHY?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2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C 0.03 -0.05067  0.075 -0.08267  0.125 -0.08267  C 0.175 -0.08267  0.22 -0.05067  0.25 0  C 0.22 0.05067  0.175 0.08267  0.125 0.08267  C 0.075 0.08267  0.03 0.05067  0 0  Z" pathEditMode="relative" ptsTypes="">
                                      <p:cBhvr>
                                        <p:cTn id="29" dur="20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1" presetID="26" presetClass="emph" presetSubtype="0" repeatCount="indefinite" fill="hold" grpId="2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2" dur="1000" tmFilter="0, 0; .2, .5; .8, .5; 1, 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500" autoRev="1" fill="hold"/>
                                        <p:tgtEl>
                                          <p:spTgt spid="1024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/>
      <p:bldP spid="10245" grpId="0" animBg="1"/>
      <p:bldP spid="10247" grpId="0" animBg="1"/>
      <p:bldP spid="10248" grpId="0" animBg="1"/>
      <p:bldP spid="10248" grpId="1" animBg="1"/>
      <p:bldP spid="10248" grpId="2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187</Words>
  <Application>Microsoft Office PowerPoint</Application>
  <PresentationFormat>On-screen Show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NCC (School Services)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Teacher E-Solutions</cp:lastModifiedBy>
  <cp:revision>3</cp:revision>
  <dcterms:created xsi:type="dcterms:W3CDTF">2006-01-20T17:55:51Z</dcterms:created>
  <dcterms:modified xsi:type="dcterms:W3CDTF">2019-01-18T17:27:15Z</dcterms:modified>
</cp:coreProperties>
</file>