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FFFF"/>
    <a:srgbClr val="FFFF00"/>
    <a:srgbClr val="CC0066"/>
    <a:srgbClr val="B5C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2B29C-3DEB-4F68-B5F3-5A65AE63E49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57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D91C3-0260-44A0-9E37-58ECF5EE86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3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DBDC9-DE03-4B86-9583-AF737447E7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82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975BE-7B55-4719-88E9-A8487023C0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772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11C83-EF16-4C9C-94AE-44FDC640BB4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21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94E16-8952-42DA-81DA-62B692C80C0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E182D-DF34-4BED-85D8-38B97C45511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22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B3B05-F75D-488C-A86E-D338700D48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9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71FE73-D837-428B-8DC6-598089C5D4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91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38588-56B4-4840-9F5D-311E4929AF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30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6AF95-152B-47BD-AFA9-CB654070D67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36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accent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A428C0-329A-47A3-BAFE-1BCEA75775C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wal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451100" cy="328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692275" y="0"/>
            <a:ext cx="58324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/>
              <a:t>Why is it hard work to walk through water?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3500438"/>
            <a:ext cx="9144000" cy="3357562"/>
          </a:xfrm>
          <a:prstGeom prst="rect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f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08050"/>
            <a:ext cx="2698750" cy="180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fish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941888"/>
            <a:ext cx="3298825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fi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24525" y="188913"/>
            <a:ext cx="3095625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shar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924175"/>
            <a:ext cx="5897563" cy="265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sticklebac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33375"/>
            <a:ext cx="21018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059113" y="1557338"/>
            <a:ext cx="2808287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CC0066"/>
                </a:solidFill>
              </a:rPr>
              <a:t>Why are fish the shape they 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bo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076700"/>
            <a:ext cx="2305050" cy="95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pirate shi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6852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shi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60350"/>
            <a:ext cx="2705100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463"/>
            <a:ext cx="3644900" cy="300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2487613"/>
            <a:ext cx="4056062" cy="437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339975" y="111125"/>
            <a:ext cx="33845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CC0066"/>
                </a:solidFill>
              </a:rPr>
              <a:t>Why are boats and ships the shape they are?</a:t>
            </a:r>
          </a:p>
        </p:txBody>
      </p:sp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196975"/>
            <a:ext cx="325120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133600"/>
            <a:ext cx="475297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04025" y="4508500"/>
            <a:ext cx="199866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/>
              <a:t>The boat is moving </a:t>
            </a:r>
            <a:r>
              <a:rPr lang="en-GB" b="1"/>
              <a:t>forwards </a:t>
            </a:r>
            <a:r>
              <a:rPr lang="en-GB"/>
              <a:t>in this direction.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 rot="2827080">
            <a:off x="7236619" y="2636044"/>
            <a:ext cx="358775" cy="1944687"/>
          </a:xfrm>
          <a:prstGeom prst="upArrow">
            <a:avLst>
              <a:gd name="adj1" fmla="val 50000"/>
              <a:gd name="adj2" fmla="val 13550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 rot="-7933601">
            <a:off x="4032250" y="2455863"/>
            <a:ext cx="358775" cy="863600"/>
          </a:xfrm>
          <a:prstGeom prst="upArrow">
            <a:avLst>
              <a:gd name="adj1" fmla="val 50000"/>
              <a:gd name="adj2" fmla="val 60177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059113" y="1484313"/>
            <a:ext cx="19272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/>
              <a:t>The man is </a:t>
            </a:r>
            <a:r>
              <a:rPr lang="en-GB" b="1"/>
              <a:t>pulling</a:t>
            </a:r>
            <a:r>
              <a:rPr lang="en-GB"/>
              <a:t> the oar  to </a:t>
            </a:r>
            <a:r>
              <a:rPr lang="en-GB" b="1"/>
              <a:t>push</a:t>
            </a:r>
            <a:r>
              <a:rPr lang="en-GB"/>
              <a:t> the boat </a:t>
            </a:r>
            <a:r>
              <a:rPr lang="en-GB" b="1"/>
              <a:t>forwards</a:t>
            </a:r>
            <a:r>
              <a:rPr lang="en-GB"/>
              <a:t>.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708400" y="5157788"/>
            <a:ext cx="22320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/>
              <a:t>The water feels as if it is </a:t>
            </a:r>
            <a:r>
              <a:rPr lang="en-GB" b="1"/>
              <a:t>pushing</a:t>
            </a:r>
            <a:r>
              <a:rPr lang="en-GB"/>
              <a:t> you back. This is</a:t>
            </a:r>
            <a:r>
              <a:rPr lang="en-GB" b="1"/>
              <a:t> water resistance</a:t>
            </a:r>
            <a:r>
              <a:rPr lang="en-GB"/>
              <a:t>.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 rot="-7905522">
            <a:off x="2701131" y="5083969"/>
            <a:ext cx="358775" cy="1944688"/>
          </a:xfrm>
          <a:prstGeom prst="upArrow">
            <a:avLst>
              <a:gd name="adj1" fmla="val 50000"/>
              <a:gd name="adj2" fmla="val 135509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 rot="-7905522">
            <a:off x="792956" y="3860007"/>
            <a:ext cx="358775" cy="1944688"/>
          </a:xfrm>
          <a:prstGeom prst="upArrow">
            <a:avLst>
              <a:gd name="adj1" fmla="val 50000"/>
              <a:gd name="adj2" fmla="val 135509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 rot="2827080">
            <a:off x="6012656" y="980282"/>
            <a:ext cx="358775" cy="1944688"/>
          </a:xfrm>
          <a:prstGeom prst="upArrow">
            <a:avLst>
              <a:gd name="adj1" fmla="val 50000"/>
              <a:gd name="adj2" fmla="val 13550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49" grpId="0"/>
      <p:bldP spid="6150" grpId="0" animBg="1"/>
      <p:bldP spid="6152" grpId="0" animBg="1"/>
      <p:bldP spid="6153" grpId="0"/>
      <p:bldP spid="6154" grpId="0"/>
      <p:bldP spid="6155" grpId="0" animBg="1"/>
      <p:bldP spid="6156" grpId="0" animBg="1"/>
      <p:bldP spid="61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141663"/>
            <a:ext cx="2317750" cy="288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3213100"/>
            <a:ext cx="2312988" cy="288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213100"/>
            <a:ext cx="2312988" cy="288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4284663" y="981075"/>
            <a:ext cx="576262" cy="576263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4427538" y="1700213"/>
            <a:ext cx="215900" cy="1295400"/>
          </a:xfrm>
          <a:prstGeom prst="downArrow">
            <a:avLst>
              <a:gd name="adj1" fmla="val 50000"/>
              <a:gd name="adj2" fmla="val 150000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1763713" y="1628775"/>
            <a:ext cx="215900" cy="1295400"/>
          </a:xfrm>
          <a:prstGeom prst="downArrow">
            <a:avLst>
              <a:gd name="adj1" fmla="val 50000"/>
              <a:gd name="adj2" fmla="val 150000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7524750" y="1700213"/>
            <a:ext cx="215900" cy="1295400"/>
          </a:xfrm>
          <a:prstGeom prst="downArrow">
            <a:avLst>
              <a:gd name="adj1" fmla="val 50000"/>
              <a:gd name="adj2" fmla="val 150000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79388" y="0"/>
            <a:ext cx="66595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CC0066"/>
                </a:solidFill>
              </a:rPr>
              <a:t>What would happen if I dropped a ball of </a:t>
            </a:r>
          </a:p>
          <a:p>
            <a:r>
              <a:rPr lang="en-GB" sz="2800">
                <a:solidFill>
                  <a:srgbClr val="CC0066"/>
                </a:solidFill>
              </a:rPr>
              <a:t>Blu-tac into these three containers? 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258888" y="6092825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chemeClr val="bg1"/>
                </a:solidFill>
              </a:rPr>
              <a:t>Empty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140200" y="6165850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chemeClr val="bg1"/>
                </a:solidFill>
              </a:rPr>
              <a:t>Water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372225" y="6165850"/>
            <a:ext cx="242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chemeClr val="bg1"/>
                </a:solidFill>
              </a:rPr>
              <a:t>Wallpaper Paste</a:t>
            </a:r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1619250" y="908050"/>
            <a:ext cx="576263" cy="576263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7380288" y="981075"/>
            <a:ext cx="576262" cy="576263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Oval 23"/>
          <p:cNvSpPr>
            <a:spLocks noChangeArrowheads="1"/>
          </p:cNvSpPr>
          <p:nvPr/>
        </p:nvSpPr>
        <p:spPr bwMode="auto">
          <a:xfrm>
            <a:off x="1547813" y="3789363"/>
            <a:ext cx="576262" cy="576262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24"/>
          <p:cNvSpPr>
            <a:spLocks noChangeArrowheads="1"/>
          </p:cNvSpPr>
          <p:nvPr/>
        </p:nvSpPr>
        <p:spPr bwMode="auto">
          <a:xfrm>
            <a:off x="4356100" y="3789363"/>
            <a:ext cx="576263" cy="576262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7380288" y="3716338"/>
            <a:ext cx="576262" cy="576262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-4.44444E-6 0.23102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2.5E-6 0.2282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-1.66667E-6 0.23889 " pathEditMode="relative" rAng="0" ptsTypes="AA">
                                      <p:cBhvr>
                                        <p:cTn id="34" dur="5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209" grpId="0" animBg="1"/>
      <p:bldP spid="8210" grpId="0" animBg="1"/>
      <p:bldP spid="8215" grpId="0" animBg="1"/>
      <p:bldP spid="8215" grpId="1" animBg="1"/>
      <p:bldP spid="8216" grpId="0" animBg="1"/>
      <p:bldP spid="8216" grpId="1" animBg="1"/>
      <p:bldP spid="8217" grpId="0" animBg="1"/>
      <p:bldP spid="82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341438"/>
            <a:ext cx="3930650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5148263" y="5373688"/>
            <a:ext cx="792162" cy="504825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763713" y="1700213"/>
            <a:ext cx="2051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Container of water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500563" y="4797425"/>
            <a:ext cx="217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Blu-tac or plasticine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948488" y="3213100"/>
            <a:ext cx="159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Clock or timer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076825" y="188913"/>
            <a:ext cx="3671888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I want to create a fair test using this equipment to find out if the shape of the blu-tac makes a difference to the speed at which it falls through the water.</a:t>
            </a:r>
          </a:p>
        </p:txBody>
      </p:sp>
      <p:pic>
        <p:nvPicPr>
          <p:cNvPr id="7181" name="Picture 13" descr="analogue clock disp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3933825"/>
            <a:ext cx="2117725" cy="212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2232025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Fair Test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50825" y="2133600"/>
            <a:ext cx="453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What we are going to measure: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23850" y="4437063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What we are going to keep the same: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23850" y="3284538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What we are going to change: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23850" y="981075"/>
            <a:ext cx="453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What we are going to find out: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 rot="10800000">
            <a:off x="6588125" y="3068638"/>
            <a:ext cx="18002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572000" y="1844675"/>
            <a:ext cx="3816350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4572000" y="692150"/>
            <a:ext cx="3816350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4643438" y="5373688"/>
            <a:ext cx="18002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588125" y="4221163"/>
            <a:ext cx="18002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588125" y="5373688"/>
            <a:ext cx="18002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2700338" y="5373688"/>
            <a:ext cx="18002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755650" y="5373688"/>
            <a:ext cx="18002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57340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Which shape was the slowest?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3562350" y="2276475"/>
            <a:ext cx="5581650" cy="831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latin typeface="Impact"/>
              </a:rPr>
              <a:t>Which shape was the fastest?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755650" y="3500438"/>
            <a:ext cx="7923213" cy="1944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How does the shape make a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difference to the speed of the fall?</a:t>
            </a:r>
          </a:p>
        </p:txBody>
      </p:sp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3276600" y="5157788"/>
            <a:ext cx="2519363" cy="13668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29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6" presetClass="emph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2" dur="1000" tmFilter="0, 0; .2, .5; .8, .5; 1, 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500" autoRev="1" fill="hold"/>
                                        <p:tgtEl>
                                          <p:spTgt spid="102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7" grpId="0" animBg="1"/>
      <p:bldP spid="10248" grpId="0" animBg="1"/>
      <p:bldP spid="10248" grpId="1" animBg="1"/>
      <p:bldP spid="10248" grpId="2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187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NCC (School Services)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Teacher E-Solutions</cp:lastModifiedBy>
  <cp:revision>3</cp:revision>
  <dcterms:created xsi:type="dcterms:W3CDTF">2006-01-20T17:55:51Z</dcterms:created>
  <dcterms:modified xsi:type="dcterms:W3CDTF">2019-01-18T17:27:15Z</dcterms:modified>
</cp:coreProperties>
</file>