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2" r:id="rId8"/>
    <p:sldId id="264" r:id="rId9"/>
    <p:sldId id="265" r:id="rId10"/>
    <p:sldId id="271" r:id="rId11"/>
    <p:sldId id="267" r:id="rId12"/>
    <p:sldId id="268" r:id="rId13"/>
    <p:sldId id="269" r:id="rId14"/>
    <p:sldId id="272" r:id="rId15"/>
    <p:sldId id="273" r:id="rId16"/>
    <p:sldId id="275" r:id="rId17"/>
    <p:sldId id="276" r:id="rId18"/>
    <p:sldId id="277" r:id="rId19"/>
    <p:sldId id="278" r:id="rId20"/>
    <p:sldId id="279" r:id="rId21"/>
    <p:sldId id="280" r:id="rId22"/>
    <p:sldId id="281" r:id="rId23"/>
    <p:sldId id="283" r:id="rId24"/>
    <p:sldId id="282" r:id="rId25"/>
    <p:sldId id="284" r:id="rId26"/>
    <p:sldId id="285" r:id="rId27"/>
    <p:sldId id="286" r:id="rId2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1" d="100"/>
          <a:sy n="41" d="100"/>
        </p:scale>
        <p:origin x="-28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D006F93-F753-45F6-AC67-81F1C6D24424}" type="slidenum">
              <a:rPr lang="en-GB"/>
              <a:pPr/>
              <a:t>‹#›</a:t>
            </a:fld>
            <a:endParaRPr lang="en-GB"/>
          </a:p>
        </p:txBody>
      </p:sp>
    </p:spTree>
    <p:extLst>
      <p:ext uri="{BB962C8B-B14F-4D97-AF65-F5344CB8AC3E}">
        <p14:creationId xmlns:p14="http://schemas.microsoft.com/office/powerpoint/2010/main" val="14457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8AB6729-1120-4A59-8BCF-099726CCC835}" type="slidenum">
              <a:rPr lang="en-GB"/>
              <a:pPr/>
              <a:t>‹#›</a:t>
            </a:fld>
            <a:endParaRPr lang="en-GB"/>
          </a:p>
        </p:txBody>
      </p:sp>
    </p:spTree>
    <p:extLst>
      <p:ext uri="{BB962C8B-B14F-4D97-AF65-F5344CB8AC3E}">
        <p14:creationId xmlns:p14="http://schemas.microsoft.com/office/powerpoint/2010/main" val="184788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A20EF89-B6B1-412F-AB0B-EA08287FA53E}" type="slidenum">
              <a:rPr lang="en-GB"/>
              <a:pPr/>
              <a:t>‹#›</a:t>
            </a:fld>
            <a:endParaRPr lang="en-GB"/>
          </a:p>
        </p:txBody>
      </p:sp>
    </p:spTree>
    <p:extLst>
      <p:ext uri="{BB962C8B-B14F-4D97-AF65-F5344CB8AC3E}">
        <p14:creationId xmlns:p14="http://schemas.microsoft.com/office/powerpoint/2010/main" val="309787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5384AA6-CEAD-4AFF-8DE8-4DBA8DD9C772}" type="slidenum">
              <a:rPr lang="en-GB"/>
              <a:pPr/>
              <a:t>‹#›</a:t>
            </a:fld>
            <a:endParaRPr lang="en-GB"/>
          </a:p>
        </p:txBody>
      </p:sp>
    </p:spTree>
    <p:extLst>
      <p:ext uri="{BB962C8B-B14F-4D97-AF65-F5344CB8AC3E}">
        <p14:creationId xmlns:p14="http://schemas.microsoft.com/office/powerpoint/2010/main" val="229362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9FF31E8-2A2E-482A-8B3A-CCB7936C1799}" type="slidenum">
              <a:rPr lang="en-GB"/>
              <a:pPr/>
              <a:t>‹#›</a:t>
            </a:fld>
            <a:endParaRPr lang="en-GB"/>
          </a:p>
        </p:txBody>
      </p:sp>
    </p:spTree>
    <p:extLst>
      <p:ext uri="{BB962C8B-B14F-4D97-AF65-F5344CB8AC3E}">
        <p14:creationId xmlns:p14="http://schemas.microsoft.com/office/powerpoint/2010/main" val="57003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5129E69-9C64-435E-A3B3-0F9EBB210956}" type="slidenum">
              <a:rPr lang="en-GB"/>
              <a:pPr/>
              <a:t>‹#›</a:t>
            </a:fld>
            <a:endParaRPr lang="en-GB"/>
          </a:p>
        </p:txBody>
      </p:sp>
    </p:spTree>
    <p:extLst>
      <p:ext uri="{BB962C8B-B14F-4D97-AF65-F5344CB8AC3E}">
        <p14:creationId xmlns:p14="http://schemas.microsoft.com/office/powerpoint/2010/main" val="101214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E8027699-8AA1-44F5-979A-FCFB2F7F1FA6}" type="slidenum">
              <a:rPr lang="en-GB"/>
              <a:pPr/>
              <a:t>‹#›</a:t>
            </a:fld>
            <a:endParaRPr lang="en-GB"/>
          </a:p>
        </p:txBody>
      </p:sp>
    </p:spTree>
    <p:extLst>
      <p:ext uri="{BB962C8B-B14F-4D97-AF65-F5344CB8AC3E}">
        <p14:creationId xmlns:p14="http://schemas.microsoft.com/office/powerpoint/2010/main" val="230347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C4BA9A1-826B-45D1-B32D-55E15B78F2CD}" type="slidenum">
              <a:rPr lang="en-GB"/>
              <a:pPr/>
              <a:t>‹#›</a:t>
            </a:fld>
            <a:endParaRPr lang="en-GB"/>
          </a:p>
        </p:txBody>
      </p:sp>
    </p:spTree>
    <p:extLst>
      <p:ext uri="{BB962C8B-B14F-4D97-AF65-F5344CB8AC3E}">
        <p14:creationId xmlns:p14="http://schemas.microsoft.com/office/powerpoint/2010/main" val="113200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51523F4-9975-4F4C-B8F4-A58797BB371F}" type="slidenum">
              <a:rPr lang="en-GB"/>
              <a:pPr/>
              <a:t>‹#›</a:t>
            </a:fld>
            <a:endParaRPr lang="en-GB"/>
          </a:p>
        </p:txBody>
      </p:sp>
    </p:spTree>
    <p:extLst>
      <p:ext uri="{BB962C8B-B14F-4D97-AF65-F5344CB8AC3E}">
        <p14:creationId xmlns:p14="http://schemas.microsoft.com/office/powerpoint/2010/main" val="263862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09B6208-0293-40D9-BF0A-A064EBD79677}" type="slidenum">
              <a:rPr lang="en-GB"/>
              <a:pPr/>
              <a:t>‹#›</a:t>
            </a:fld>
            <a:endParaRPr lang="en-GB"/>
          </a:p>
        </p:txBody>
      </p:sp>
    </p:spTree>
    <p:extLst>
      <p:ext uri="{BB962C8B-B14F-4D97-AF65-F5344CB8AC3E}">
        <p14:creationId xmlns:p14="http://schemas.microsoft.com/office/powerpoint/2010/main" val="41724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0042B70-CDD1-4B64-9E13-0B246113BE33}" type="slidenum">
              <a:rPr lang="en-GB"/>
              <a:pPr/>
              <a:t>‹#›</a:t>
            </a:fld>
            <a:endParaRPr lang="en-GB"/>
          </a:p>
        </p:txBody>
      </p:sp>
    </p:spTree>
    <p:extLst>
      <p:ext uri="{BB962C8B-B14F-4D97-AF65-F5344CB8AC3E}">
        <p14:creationId xmlns:p14="http://schemas.microsoft.com/office/powerpoint/2010/main" val="256325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990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BCCB011-9DC6-4BB2-921F-C5130CEEE8D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7.xml"/><Relationship Id="rId5" Type="http://schemas.openxmlformats.org/officeDocument/2006/relationships/image" Target="../media/image28.wmf"/><Relationship Id="rId4" Type="http://schemas.openxmlformats.org/officeDocument/2006/relationships/image" Target="../media/image27.wmf"/></Relationships>
</file>

<file path=ppt/slides/_rels/slide15.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slideLayout" Target="../slideLayouts/slideLayout7.xml"/><Relationship Id="rId4" Type="http://schemas.openxmlformats.org/officeDocument/2006/relationships/image" Target="../media/image35.wmf"/></Relationships>
</file>

<file path=ppt/slides/_rels/slide19.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slideLayout" Target="../slideLayouts/slideLayout7.xml"/><Relationship Id="rId4" Type="http://schemas.openxmlformats.org/officeDocument/2006/relationships/image" Target="../media/image46.wmf"/></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762000" y="0"/>
            <a:ext cx="79248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8800"/>
              <a:t>HEALTHY EATING!!!</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590800"/>
            <a:ext cx="36496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609600"/>
            <a:ext cx="8001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WHY DO WE NEED TO EAT FRUIT AND VEGETABLES EVERY DAY?</a:t>
            </a:r>
          </a:p>
        </p:txBody>
      </p:sp>
      <p:sp>
        <p:nvSpPr>
          <p:cNvPr id="17411" name="Text Box 3"/>
          <p:cNvSpPr txBox="1">
            <a:spLocks noChangeArrowheads="1"/>
          </p:cNvSpPr>
          <p:nvPr/>
        </p:nvSpPr>
        <p:spPr bwMode="auto">
          <a:xfrm>
            <a:off x="685800" y="2819400"/>
            <a:ext cx="7543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FRUIT AND VEGETABLES CONTAIN MANY OF THE VITAMINS AND FIBRES WE NEED TO STAY HEALTHY.</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038600"/>
            <a:ext cx="3581400" cy="263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0-#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81000" y="1447800"/>
            <a:ext cx="815340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DAIRY</a:t>
            </a:r>
          </a:p>
          <a:p>
            <a:pPr>
              <a:spcBef>
                <a:spcPct val="50000"/>
              </a:spcBef>
            </a:pPr>
            <a:r>
              <a:rPr lang="en-GB"/>
              <a:t>MILK       CHEESE       YOGURT    </a:t>
            </a:r>
          </a:p>
          <a:p>
            <a:pPr>
              <a:spcBef>
                <a:spcPct val="50000"/>
              </a:spcBef>
            </a:pPr>
            <a:endParaRPr lang="en-GB" sz="4400"/>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267200"/>
            <a:ext cx="3184525"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819400"/>
            <a:ext cx="230187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762000"/>
            <a:ext cx="31845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8" name="Text Box 6"/>
          <p:cNvSpPr txBox="1">
            <a:spLocks noChangeArrowheads="1"/>
          </p:cNvSpPr>
          <p:nvPr/>
        </p:nvSpPr>
        <p:spPr bwMode="auto">
          <a:xfrm>
            <a:off x="304800" y="228600"/>
            <a:ext cx="7391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WHAT WORD IS USED TO DESCRIBE THIS FOOD 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5"/>
                                        </p:tgtEl>
                                        <p:attrNameLst>
                                          <p:attrName>style.visibility</p:attrName>
                                        </p:attrNameLst>
                                      </p:cBhvr>
                                      <p:to>
                                        <p:strVal val="visible"/>
                                      </p:to>
                                    </p:set>
                                    <p:anim calcmode="lin" valueType="num">
                                      <p:cBhvr additive="base">
                                        <p:cTn id="13" dur="500" fill="hold"/>
                                        <p:tgtEl>
                                          <p:spTgt spid="13315"/>
                                        </p:tgtEl>
                                        <p:attrNameLst>
                                          <p:attrName>ppt_x</p:attrName>
                                        </p:attrNameLst>
                                      </p:cBhvr>
                                      <p:tavLst>
                                        <p:tav tm="0">
                                          <p:val>
                                            <p:strVal val="0-#ppt_w/2"/>
                                          </p:val>
                                        </p:tav>
                                        <p:tav tm="100000">
                                          <p:val>
                                            <p:strVal val="#ppt_x"/>
                                          </p:val>
                                        </p:tav>
                                      </p:tavLst>
                                    </p:anim>
                                    <p:anim calcmode="lin" valueType="num">
                                      <p:cBhvr additive="base">
                                        <p:cTn id="14"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6"/>
                                        </p:tgtEl>
                                        <p:attrNameLst>
                                          <p:attrName>style.visibility</p:attrName>
                                        </p:attrNameLst>
                                      </p:cBhvr>
                                      <p:to>
                                        <p:strVal val="visible"/>
                                      </p:to>
                                    </p:set>
                                    <p:anim calcmode="lin" valueType="num">
                                      <p:cBhvr additive="base">
                                        <p:cTn id="19" dur="500" fill="hold"/>
                                        <p:tgtEl>
                                          <p:spTgt spid="13316"/>
                                        </p:tgtEl>
                                        <p:attrNameLst>
                                          <p:attrName>ppt_x</p:attrName>
                                        </p:attrNameLst>
                                      </p:cBhvr>
                                      <p:tavLst>
                                        <p:tav tm="0">
                                          <p:val>
                                            <p:strVal val="0-#ppt_w/2"/>
                                          </p:val>
                                        </p:tav>
                                        <p:tav tm="100000">
                                          <p:val>
                                            <p:strVal val="#ppt_x"/>
                                          </p:val>
                                        </p:tav>
                                      </p:tavLst>
                                    </p:anim>
                                    <p:anim calcmode="lin" valueType="num">
                                      <p:cBhvr additive="base">
                                        <p:cTn id="20"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7"/>
                                        </p:tgtEl>
                                        <p:attrNameLst>
                                          <p:attrName>style.visibility</p:attrName>
                                        </p:attrNameLst>
                                      </p:cBhvr>
                                      <p:to>
                                        <p:strVal val="visible"/>
                                      </p:to>
                                    </p:set>
                                    <p:anim calcmode="lin" valueType="num">
                                      <p:cBhvr additive="base">
                                        <p:cTn id="25" dur="500" fill="hold"/>
                                        <p:tgtEl>
                                          <p:spTgt spid="13317"/>
                                        </p:tgtEl>
                                        <p:attrNameLst>
                                          <p:attrName>ppt_x</p:attrName>
                                        </p:attrNameLst>
                                      </p:cBhvr>
                                      <p:tavLst>
                                        <p:tav tm="0">
                                          <p:val>
                                            <p:strVal val="0-#ppt_w/2"/>
                                          </p:val>
                                        </p:tav>
                                        <p:tav tm="100000">
                                          <p:val>
                                            <p:strVal val="#ppt_x"/>
                                          </p:val>
                                        </p:tav>
                                      </p:tavLst>
                                    </p:anim>
                                    <p:anim calcmode="lin" valueType="num">
                                      <p:cBhvr additive="base">
                                        <p:cTn id="26" dur="500" fill="hold"/>
                                        <p:tgtEl>
                                          <p:spTgt spid="133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3400" y="381000"/>
            <a:ext cx="8128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WHY DO WE NEED DAIRY EVERY DAY?</a:t>
            </a:r>
          </a:p>
        </p:txBody>
      </p:sp>
      <p:sp>
        <p:nvSpPr>
          <p:cNvPr id="14339" name="Text Box 3"/>
          <p:cNvSpPr txBox="1">
            <a:spLocks noChangeArrowheads="1"/>
          </p:cNvSpPr>
          <p:nvPr/>
        </p:nvSpPr>
        <p:spPr bwMode="auto">
          <a:xfrm>
            <a:off x="609600" y="1981200"/>
            <a:ext cx="701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DAIRY CONTAINS CALCIUM WHICH GIVES US STRONG BONES AND TEETH.</a:t>
            </a: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00400"/>
            <a:ext cx="2336800" cy="338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743200"/>
            <a:ext cx="2955925"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0-#ppt_w/2"/>
                                          </p:val>
                                        </p:tav>
                                        <p:tav tm="100000">
                                          <p:val>
                                            <p:strVal val="#ppt_x"/>
                                          </p:val>
                                        </p:tav>
                                      </p:tavLst>
                                    </p:anim>
                                    <p:anim calcmode="lin" valueType="num">
                                      <p:cBhvr additive="base">
                                        <p:cTn id="8"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340"/>
                                        </p:tgtEl>
                                        <p:attrNameLst>
                                          <p:attrName>style.visibility</p:attrName>
                                        </p:attrNameLst>
                                      </p:cBhvr>
                                      <p:to>
                                        <p:strVal val="visible"/>
                                      </p:to>
                                    </p:set>
                                    <p:anim calcmode="lin" valueType="num">
                                      <p:cBhvr additive="base">
                                        <p:cTn id="13" dur="500" fill="hold"/>
                                        <p:tgtEl>
                                          <p:spTgt spid="14340"/>
                                        </p:tgtEl>
                                        <p:attrNameLst>
                                          <p:attrName>ppt_x</p:attrName>
                                        </p:attrNameLst>
                                      </p:cBhvr>
                                      <p:tavLst>
                                        <p:tav tm="0">
                                          <p:val>
                                            <p:strVal val="0-#ppt_w/2"/>
                                          </p:val>
                                        </p:tav>
                                        <p:tav tm="100000">
                                          <p:val>
                                            <p:strVal val="#ppt_x"/>
                                          </p:val>
                                        </p:tav>
                                      </p:tavLst>
                                    </p:anim>
                                    <p:anim calcmode="lin" valueType="num">
                                      <p:cBhvr additive="base">
                                        <p:cTn id="14" dur="500" fill="hold"/>
                                        <p:tgtEl>
                                          <p:spTgt spid="1434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4341"/>
                                        </p:tgtEl>
                                        <p:attrNameLst>
                                          <p:attrName>style.visibility</p:attrName>
                                        </p:attrNameLst>
                                      </p:cBhvr>
                                      <p:to>
                                        <p:strVal val="visible"/>
                                      </p:to>
                                    </p:set>
                                    <p:anim calcmode="lin" valueType="num">
                                      <p:cBhvr additive="base">
                                        <p:cTn id="19" dur="500" fill="hold"/>
                                        <p:tgtEl>
                                          <p:spTgt spid="14341"/>
                                        </p:tgtEl>
                                        <p:attrNameLst>
                                          <p:attrName>ppt_x</p:attrName>
                                        </p:attrNameLst>
                                      </p:cBhvr>
                                      <p:tavLst>
                                        <p:tav tm="0">
                                          <p:val>
                                            <p:strVal val="0-#ppt_w/2"/>
                                          </p:val>
                                        </p:tav>
                                        <p:tav tm="100000">
                                          <p:val>
                                            <p:strVal val="#ppt_x"/>
                                          </p:val>
                                        </p:tav>
                                      </p:tavLst>
                                    </p:anim>
                                    <p:anim calcmode="lin" valueType="num">
                                      <p:cBhvr additive="base">
                                        <p:cTn id="20" dur="500" fill="hold"/>
                                        <p:tgtEl>
                                          <p:spTgt spid="14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ood_gro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85800" y="533400"/>
            <a:ext cx="7239000" cy="130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PROTEINS</a:t>
            </a:r>
          </a:p>
          <a:p>
            <a:pPr>
              <a:spcBef>
                <a:spcPct val="50000"/>
              </a:spcBef>
            </a:pPr>
            <a:r>
              <a:rPr lang="en-GB" b="1"/>
              <a:t>MEAT   FISH    EGGS   NUTS    SOYA    QUORN      </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86200"/>
            <a:ext cx="4010025" cy="264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733800"/>
            <a:ext cx="2133600" cy="267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057400"/>
            <a:ext cx="29718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38375"/>
            <a:ext cx="3124200"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1000" y="609600"/>
            <a:ext cx="7315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WHY DO WE NEED PROTEINS EVERY DAY?</a:t>
            </a:r>
          </a:p>
        </p:txBody>
      </p:sp>
      <p:sp>
        <p:nvSpPr>
          <p:cNvPr id="19459" name="Text Box 3"/>
          <p:cNvSpPr txBox="1">
            <a:spLocks noChangeArrowheads="1"/>
          </p:cNvSpPr>
          <p:nvPr/>
        </p:nvSpPr>
        <p:spPr bwMode="auto">
          <a:xfrm>
            <a:off x="381000" y="2438400"/>
            <a:ext cx="70104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PROTEINS HELP TO BUILD THE BODY: ESPECIALLY IMPORTANT FOR GROWING CHILDREN!</a:t>
            </a:r>
          </a:p>
          <a:p>
            <a:pPr>
              <a:spcBef>
                <a:spcPct val="50000"/>
              </a:spcBef>
            </a:pPr>
            <a:endParaRPr lang="en-GB"/>
          </a:p>
          <a:p>
            <a:pPr>
              <a:spcBef>
                <a:spcPct val="50000"/>
              </a:spcBef>
            </a:pPr>
            <a:r>
              <a:rPr lang="en-GB"/>
              <a:t>PROTEINS HELP TO REPAIR THE BODY</a:t>
            </a:r>
          </a:p>
          <a:p>
            <a:pPr>
              <a:spcBef>
                <a:spcPct val="50000"/>
              </a:spcBef>
            </a:pPr>
            <a:r>
              <a:rPr lang="en-GB"/>
              <a:t>AFTER AN ILLNESS OR INJURY.</a:t>
            </a:r>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352800"/>
            <a:ext cx="2862263" cy="322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0-#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9460"/>
                                        </p:tgtEl>
                                        <p:attrNameLst>
                                          <p:attrName>style.visibility</p:attrName>
                                        </p:attrNameLst>
                                      </p:cBhvr>
                                      <p:to>
                                        <p:strVal val="visible"/>
                                      </p:to>
                                    </p:set>
                                    <p:anim calcmode="lin" valueType="num">
                                      <p:cBhvr additive="base">
                                        <p:cTn id="13" dur="500" fill="hold"/>
                                        <p:tgtEl>
                                          <p:spTgt spid="19460"/>
                                        </p:tgtEl>
                                        <p:attrNameLst>
                                          <p:attrName>ppt_x</p:attrName>
                                        </p:attrNameLst>
                                      </p:cBhvr>
                                      <p:tavLst>
                                        <p:tav tm="0">
                                          <p:val>
                                            <p:strVal val="0-#ppt_w/2"/>
                                          </p:val>
                                        </p:tav>
                                        <p:tav tm="100000">
                                          <p:val>
                                            <p:strVal val="#ppt_x"/>
                                          </p:val>
                                        </p:tav>
                                      </p:tavLst>
                                    </p:anim>
                                    <p:anim calcmode="lin" valueType="num">
                                      <p:cBhvr additive="base">
                                        <p:cTn id="14"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762000" y="381000"/>
            <a:ext cx="7620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4400" b="1"/>
              <a:t>FATS AND SUGARS</a:t>
            </a:r>
          </a:p>
          <a:p>
            <a:pPr>
              <a:spcBef>
                <a:spcPct val="50000"/>
              </a:spcBef>
            </a:pPr>
            <a:endParaRPr lang="en-GB" sz="4400"/>
          </a:p>
        </p:txBody>
      </p:sp>
      <p:sp>
        <p:nvSpPr>
          <p:cNvPr id="21507" name="Text Box 3"/>
          <p:cNvSpPr txBox="1">
            <a:spLocks noChangeArrowheads="1"/>
          </p:cNvSpPr>
          <p:nvPr/>
        </p:nvSpPr>
        <p:spPr bwMode="auto">
          <a:xfrm>
            <a:off x="914400" y="1905000"/>
            <a:ext cx="7696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BUTTER     FULL FAT     MILK     CAKE     BISCUITS   SWEETS     CHOCOLATE      FAT     ETC.</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352800"/>
            <a:ext cx="3090863" cy="302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3435350" cy="387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0-#ppt_w/2"/>
                                          </p:val>
                                        </p:tav>
                                        <p:tav tm="100000">
                                          <p:val>
                                            <p:strVal val="#ppt_x"/>
                                          </p:val>
                                        </p:tav>
                                      </p:tavLst>
                                    </p:anim>
                                    <p:anim calcmode="lin" valueType="num">
                                      <p:cBhvr additive="base">
                                        <p:cTn id="8" dur="500" fill="hold"/>
                                        <p:tgtEl>
                                          <p:spTgt spid="215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additive="base">
                                        <p:cTn id="13" dur="500" fill="hold"/>
                                        <p:tgtEl>
                                          <p:spTgt spid="21508"/>
                                        </p:tgtEl>
                                        <p:attrNameLst>
                                          <p:attrName>ppt_x</p:attrName>
                                        </p:attrNameLst>
                                      </p:cBhvr>
                                      <p:tavLst>
                                        <p:tav tm="0">
                                          <p:val>
                                            <p:strVal val="0-#ppt_w/2"/>
                                          </p:val>
                                        </p:tav>
                                        <p:tav tm="100000">
                                          <p:val>
                                            <p:strVal val="#ppt_x"/>
                                          </p:val>
                                        </p:tav>
                                      </p:tavLst>
                                    </p:anim>
                                    <p:anim calcmode="lin" valueType="num">
                                      <p:cBhvr additive="base">
                                        <p:cTn id="14"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1509"/>
                                        </p:tgtEl>
                                        <p:attrNameLst>
                                          <p:attrName>style.visibility</p:attrName>
                                        </p:attrNameLst>
                                      </p:cBhvr>
                                      <p:to>
                                        <p:strVal val="visible"/>
                                      </p:to>
                                    </p:set>
                                    <p:anim calcmode="lin" valueType="num">
                                      <p:cBhvr additive="base">
                                        <p:cTn id="19" dur="500" fill="hold"/>
                                        <p:tgtEl>
                                          <p:spTgt spid="21509"/>
                                        </p:tgtEl>
                                        <p:attrNameLst>
                                          <p:attrName>ppt_x</p:attrName>
                                        </p:attrNameLst>
                                      </p:cBhvr>
                                      <p:tavLst>
                                        <p:tav tm="0">
                                          <p:val>
                                            <p:strVal val="0-#ppt_w/2"/>
                                          </p:val>
                                        </p:tav>
                                        <p:tav tm="100000">
                                          <p:val>
                                            <p:strVal val="#ppt_x"/>
                                          </p:val>
                                        </p:tav>
                                      </p:tavLst>
                                    </p:anim>
                                    <p:anim calcmode="lin" valueType="num">
                                      <p:cBhvr additive="base">
                                        <p:cTn id="20"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228600"/>
            <a:ext cx="762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a:t>NOT ALL FATS AND SUGARS ARE BAD BUT THEY NEED TO BE TAKEN IN SMALL AMOUNTS!</a:t>
            </a:r>
          </a:p>
        </p:txBody>
      </p:sp>
      <p:sp>
        <p:nvSpPr>
          <p:cNvPr id="22531" name="Text Box 3"/>
          <p:cNvSpPr txBox="1">
            <a:spLocks noChangeArrowheads="1"/>
          </p:cNvSpPr>
          <p:nvPr/>
        </p:nvSpPr>
        <p:spPr bwMode="auto">
          <a:xfrm>
            <a:off x="762000" y="12954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FATS AND SUGARS GIVE THE BODY ENERGY!</a:t>
            </a:r>
          </a:p>
        </p:txBody>
      </p:sp>
      <p:pic>
        <p:nvPicPr>
          <p:cNvPr id="225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981200"/>
            <a:ext cx="2208213" cy="321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3" name="Text Box 5"/>
          <p:cNvSpPr txBox="1">
            <a:spLocks noChangeArrowheads="1"/>
          </p:cNvSpPr>
          <p:nvPr/>
        </p:nvSpPr>
        <p:spPr bwMode="auto">
          <a:xfrm>
            <a:off x="381000" y="5334000"/>
            <a:ext cx="8153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IF WE EAT MORE THAN WE NEED OUR BODY CANNOT BURN ALL THE ENERGY! THIS IS WHEN WE GET FATTER!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85800" y="304800"/>
            <a:ext cx="7772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000" b="1"/>
              <a:t>HOW CAN WE EAT LESS FATS AND SUGARS?</a:t>
            </a:r>
          </a:p>
        </p:txBody>
      </p:sp>
      <p:sp>
        <p:nvSpPr>
          <p:cNvPr id="23555" name="Text Box 3"/>
          <p:cNvSpPr txBox="1">
            <a:spLocks noChangeArrowheads="1"/>
          </p:cNvSpPr>
          <p:nvPr/>
        </p:nvSpPr>
        <p:spPr bwMode="auto">
          <a:xfrm>
            <a:off x="685800" y="2057400"/>
            <a:ext cx="76962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a:t>Snack on dried fruit or fresh fruit</a:t>
            </a:r>
          </a:p>
          <a:p>
            <a:pPr>
              <a:spcBef>
                <a:spcPct val="50000"/>
              </a:spcBef>
              <a:buFontTx/>
              <a:buChar char="•"/>
            </a:pPr>
            <a:r>
              <a:rPr lang="en-GB"/>
              <a:t>Trim the fat off meat</a:t>
            </a:r>
          </a:p>
          <a:p>
            <a:pPr>
              <a:spcBef>
                <a:spcPct val="50000"/>
              </a:spcBef>
              <a:buFontTx/>
              <a:buChar char="•"/>
            </a:pPr>
            <a:r>
              <a:rPr lang="en-GB"/>
              <a:t>Buy lean meat</a:t>
            </a:r>
          </a:p>
          <a:p>
            <a:pPr>
              <a:spcBef>
                <a:spcPct val="50000"/>
              </a:spcBef>
              <a:buFontTx/>
              <a:buChar char="•"/>
            </a:pPr>
            <a:r>
              <a:rPr lang="en-GB"/>
              <a:t>Steam or bake rather than frying in oil</a:t>
            </a:r>
          </a:p>
          <a:p>
            <a:pPr>
              <a:spcBef>
                <a:spcPct val="50000"/>
              </a:spcBef>
              <a:buFontTx/>
              <a:buChar char="•"/>
            </a:pPr>
            <a:r>
              <a:rPr lang="en-GB"/>
              <a:t>Use less butter and margarine</a:t>
            </a:r>
          </a:p>
          <a:p>
            <a:pPr>
              <a:spcBef>
                <a:spcPct val="50000"/>
              </a:spcBef>
              <a:buFontTx/>
              <a:buChar char="•"/>
            </a:pPr>
            <a:r>
              <a:rPr lang="en-GB"/>
              <a:t>Use skimmed milk rather than full fat</a:t>
            </a:r>
          </a:p>
          <a:p>
            <a:pPr>
              <a:spcBef>
                <a:spcPct val="50000"/>
              </a:spcBef>
              <a:buFontTx/>
              <a:buChar char="•"/>
            </a:pPr>
            <a:r>
              <a:rPr lang="en-GB"/>
              <a:t>Avoid too much high fat fast foods</a:t>
            </a:r>
          </a:p>
          <a:p>
            <a:pPr>
              <a:spcBef>
                <a:spcPct val="50000"/>
              </a:spcBef>
              <a:buFontTx/>
              <a:buChar char="•"/>
            </a:pPr>
            <a:r>
              <a:rPr lang="en-GB"/>
              <a:t>Avoid too many high sugar sweets and drinks</a:t>
            </a:r>
          </a:p>
          <a:p>
            <a:pPr>
              <a:spcBef>
                <a:spcPct val="50000"/>
              </a:spcBef>
              <a:buFontTx/>
              <a:buChar char="•"/>
            </a:pPr>
            <a:endParaRPr lang="en-GB"/>
          </a:p>
          <a:p>
            <a:pPr>
              <a:spcBef>
                <a:spcPct val="50000"/>
              </a:spcBef>
              <a:buFontTx/>
              <a:buChar char="•"/>
            </a:pPr>
            <a:endParaRPr lang="en-GB"/>
          </a:p>
        </p:txBody>
      </p:sp>
      <p:pic>
        <p:nvPicPr>
          <p:cNvPr id="235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743200"/>
            <a:ext cx="1995488"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181600"/>
            <a:ext cx="1946275"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371600"/>
            <a:ext cx="2590800" cy="163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0-#ppt_w/2"/>
                                          </p:val>
                                        </p:tav>
                                        <p:tav tm="100000">
                                          <p:val>
                                            <p:strVal val="#ppt_x"/>
                                          </p:val>
                                        </p:tav>
                                      </p:tavLst>
                                    </p:anim>
                                    <p:anim calcmode="lin" valueType="num">
                                      <p:cBhvr additive="base">
                                        <p:cTn id="8" dur="500" fill="hold"/>
                                        <p:tgtEl>
                                          <p:spTgt spid="235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62000" y="685800"/>
            <a:ext cx="61722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6600" b="1"/>
              <a:t>DRINKS</a:t>
            </a: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819400"/>
            <a:ext cx="2046288" cy="318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0" name="Text Box 4"/>
          <p:cNvSpPr txBox="1">
            <a:spLocks noChangeArrowheads="1"/>
          </p:cNvSpPr>
          <p:nvPr/>
        </p:nvSpPr>
        <p:spPr bwMode="auto">
          <a:xfrm>
            <a:off x="609600" y="2590800"/>
            <a:ext cx="47244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WATER</a:t>
            </a:r>
            <a:r>
              <a:rPr lang="en-GB" sz="4400"/>
              <a:t>: WE SHOULD DRINK ABOUT 8 GLASSES OF WATER PER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80"/>
                                        </p:tgtEl>
                                        <p:attrNameLst>
                                          <p:attrName>style.visibility</p:attrName>
                                        </p:attrNameLst>
                                      </p:cBhvr>
                                      <p:to>
                                        <p:strVal val="visible"/>
                                      </p:to>
                                    </p:set>
                                    <p:anim calcmode="lin" valueType="num">
                                      <p:cBhvr additive="base">
                                        <p:cTn id="13" dur="500" fill="hold"/>
                                        <p:tgtEl>
                                          <p:spTgt spid="24580"/>
                                        </p:tgtEl>
                                        <p:attrNameLst>
                                          <p:attrName>ppt_x</p:attrName>
                                        </p:attrNameLst>
                                      </p:cBhvr>
                                      <p:tavLst>
                                        <p:tav tm="0">
                                          <p:val>
                                            <p:strVal val="0-#ppt_w/2"/>
                                          </p:val>
                                        </p:tav>
                                        <p:tav tm="100000">
                                          <p:val>
                                            <p:strVal val="#ppt_x"/>
                                          </p:val>
                                        </p:tav>
                                      </p:tavLst>
                                    </p:anim>
                                    <p:anim calcmode="lin" valueType="num">
                                      <p:cBhvr additive="base">
                                        <p:cTn id="14"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066800" y="304800"/>
            <a:ext cx="67818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9600"/>
              <a:t>RICH OR HEALTHY?</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429000"/>
            <a:ext cx="3068638" cy="313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219200" y="228600"/>
            <a:ext cx="55626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6600" b="1"/>
              <a:t>MILK </a:t>
            </a:r>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981200"/>
            <a:ext cx="2520950" cy="448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5" name="Text Box 5"/>
          <p:cNvSpPr txBox="1">
            <a:spLocks noChangeArrowheads="1"/>
          </p:cNvSpPr>
          <p:nvPr/>
        </p:nvSpPr>
        <p:spPr bwMode="auto">
          <a:xfrm>
            <a:off x="533400" y="1676400"/>
            <a:ext cx="64008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000"/>
              <a:t>RATHER DRINK LOW FAT MILK AND MILK PRODUCTS</a:t>
            </a:r>
          </a:p>
          <a:p>
            <a:pPr>
              <a:spcBef>
                <a:spcPct val="50000"/>
              </a:spcBef>
            </a:pPr>
            <a:endParaRPr lang="en-GB" sz="4000"/>
          </a:p>
          <a:p>
            <a:pPr>
              <a:spcBef>
                <a:spcPct val="50000"/>
              </a:spcBef>
            </a:pPr>
            <a:r>
              <a:rPr lang="en-GB" sz="4000"/>
              <a:t>SEMI-SKIMMED OR SKIMMED MILK IS THE BEST!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additive="base">
                                        <p:cTn id="7" dur="500" fill="hold"/>
                                        <p:tgtEl>
                                          <p:spTgt spid="25605"/>
                                        </p:tgtEl>
                                        <p:attrNameLst>
                                          <p:attrName>ppt_x</p:attrName>
                                        </p:attrNameLst>
                                      </p:cBhvr>
                                      <p:tavLst>
                                        <p:tav tm="0">
                                          <p:val>
                                            <p:strVal val="0-#ppt_w/2"/>
                                          </p:val>
                                        </p:tav>
                                        <p:tav tm="100000">
                                          <p:val>
                                            <p:strVal val="#ppt_x"/>
                                          </p:val>
                                        </p:tav>
                                      </p:tavLst>
                                    </p:anim>
                                    <p:anim calcmode="lin" valueType="num">
                                      <p:cBhvr additive="base">
                                        <p:cTn id="8" dur="500" fill="hold"/>
                                        <p:tgtEl>
                                          <p:spTgt spid="256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5603"/>
                                        </p:tgtEl>
                                        <p:attrNameLst>
                                          <p:attrName>style.visibility</p:attrName>
                                        </p:attrNameLst>
                                      </p:cBhvr>
                                      <p:to>
                                        <p:strVal val="visible"/>
                                      </p:to>
                                    </p:set>
                                    <p:anim calcmode="lin" valueType="num">
                                      <p:cBhvr additive="base">
                                        <p:cTn id="13" dur="500" fill="hold"/>
                                        <p:tgtEl>
                                          <p:spTgt spid="25603"/>
                                        </p:tgtEl>
                                        <p:attrNameLst>
                                          <p:attrName>ppt_x</p:attrName>
                                        </p:attrNameLst>
                                      </p:cBhvr>
                                      <p:tavLst>
                                        <p:tav tm="0">
                                          <p:val>
                                            <p:strVal val="0-#ppt_w/2"/>
                                          </p:val>
                                        </p:tav>
                                        <p:tav tm="100000">
                                          <p:val>
                                            <p:strVal val="#ppt_x"/>
                                          </p:val>
                                        </p:tav>
                                      </p:tavLst>
                                    </p:anim>
                                    <p:anim calcmode="lin" valueType="num">
                                      <p:cBhvr additive="base">
                                        <p:cTn id="14"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304800"/>
            <a:ext cx="85693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sz="6000" b="1"/>
              <a:t>‘GASSY’ SOFT DRINKS</a:t>
            </a:r>
          </a:p>
        </p:txBody>
      </p:sp>
      <p:pic>
        <p:nvPicPr>
          <p:cNvPr id="26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971800"/>
            <a:ext cx="18700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8" name="Text Box 4"/>
          <p:cNvSpPr txBox="1">
            <a:spLocks noChangeArrowheads="1"/>
          </p:cNvSpPr>
          <p:nvPr/>
        </p:nvSpPr>
        <p:spPr bwMode="auto">
          <a:xfrm>
            <a:off x="304800" y="1600200"/>
            <a:ext cx="66294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a:t>AVOID SUGARY SOFT DRINKS</a:t>
            </a:r>
          </a:p>
          <a:p>
            <a:pPr>
              <a:spcBef>
                <a:spcPct val="50000"/>
              </a:spcBef>
            </a:pPr>
            <a:endParaRPr lang="en-GB" sz="4400"/>
          </a:p>
          <a:p>
            <a:pPr>
              <a:spcBef>
                <a:spcPct val="50000"/>
              </a:spcBef>
            </a:pPr>
            <a:r>
              <a:rPr lang="en-GB" sz="4400"/>
              <a:t>RATHER HAVE DIET OR REDUCED SUGAR DRINKS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0-#ppt_w/2"/>
                                          </p:val>
                                        </p:tav>
                                        <p:tav tm="100000">
                                          <p:val>
                                            <p:strVal val="#ppt_x"/>
                                          </p:val>
                                        </p:tav>
                                      </p:tavLst>
                                    </p:anim>
                                    <p:anim calcmode="lin" valueType="num">
                                      <p:cBhvr additive="base">
                                        <p:cTn id="8"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6627"/>
                                        </p:tgtEl>
                                        <p:attrNameLst>
                                          <p:attrName>style.visibility</p:attrName>
                                        </p:attrNameLst>
                                      </p:cBhvr>
                                      <p:to>
                                        <p:strVal val="visible"/>
                                      </p:to>
                                    </p:set>
                                    <p:anim calcmode="lin" valueType="num">
                                      <p:cBhvr additive="base">
                                        <p:cTn id="13" dur="500" fill="hold"/>
                                        <p:tgtEl>
                                          <p:spTgt spid="26627"/>
                                        </p:tgtEl>
                                        <p:attrNameLst>
                                          <p:attrName>ppt_x</p:attrName>
                                        </p:attrNameLst>
                                      </p:cBhvr>
                                      <p:tavLst>
                                        <p:tav tm="0">
                                          <p:val>
                                            <p:strVal val="0-#ppt_w/2"/>
                                          </p:val>
                                        </p:tav>
                                        <p:tav tm="100000">
                                          <p:val>
                                            <p:strVal val="#ppt_x"/>
                                          </p:val>
                                        </p:tav>
                                      </p:tavLst>
                                    </p:anim>
                                    <p:anim calcmode="lin" valueType="num">
                                      <p:cBhvr additive="base">
                                        <p:cTn id="14" dur="500" fill="hold"/>
                                        <p:tgtEl>
                                          <p:spTgt spid="266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85800" y="762000"/>
            <a:ext cx="6019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6000" b="1"/>
              <a:t>FRUIT JUICE</a:t>
            </a:r>
          </a:p>
        </p:txBody>
      </p:sp>
      <p:sp>
        <p:nvSpPr>
          <p:cNvPr id="27651" name="Text Box 3"/>
          <p:cNvSpPr txBox="1">
            <a:spLocks noChangeArrowheads="1"/>
          </p:cNvSpPr>
          <p:nvPr/>
        </p:nvSpPr>
        <p:spPr bwMode="auto">
          <a:xfrm>
            <a:off x="457200" y="1752600"/>
            <a:ext cx="78486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000"/>
              <a:t>PURE UNSWEETENED FRUIT JUICE IS THE BEST!</a:t>
            </a:r>
          </a:p>
          <a:p>
            <a:pPr>
              <a:spcBef>
                <a:spcPct val="50000"/>
              </a:spcBef>
            </a:pPr>
            <a:r>
              <a:rPr lang="en-GB" sz="4000"/>
              <a:t>ALSO HAVE SOME DELICIOUS SMOOTHIES!</a:t>
            </a:r>
          </a:p>
        </p:txBody>
      </p:sp>
      <p:pic>
        <p:nvPicPr>
          <p:cNvPr id="276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114800"/>
            <a:ext cx="3184525" cy="246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0-#ppt_w/2"/>
                                          </p:val>
                                        </p:tav>
                                        <p:tav tm="100000">
                                          <p:val>
                                            <p:strVal val="#ppt_x"/>
                                          </p:val>
                                        </p:tav>
                                      </p:tavLst>
                                    </p:anim>
                                    <p:anim calcmode="lin" valueType="num">
                                      <p:cBhvr additive="base">
                                        <p:cTn id="8"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7652"/>
                                        </p:tgtEl>
                                        <p:attrNameLst>
                                          <p:attrName>style.visibility</p:attrName>
                                        </p:attrNameLst>
                                      </p:cBhvr>
                                      <p:to>
                                        <p:strVal val="visible"/>
                                      </p:to>
                                    </p:set>
                                    <p:anim calcmode="lin" valueType="num">
                                      <p:cBhvr additive="base">
                                        <p:cTn id="13" dur="500" fill="hold"/>
                                        <p:tgtEl>
                                          <p:spTgt spid="27652"/>
                                        </p:tgtEl>
                                        <p:attrNameLst>
                                          <p:attrName>ppt_x</p:attrName>
                                        </p:attrNameLst>
                                      </p:cBhvr>
                                      <p:tavLst>
                                        <p:tav tm="0">
                                          <p:val>
                                            <p:strVal val="0-#ppt_w/2"/>
                                          </p:val>
                                        </p:tav>
                                        <p:tav tm="100000">
                                          <p:val>
                                            <p:strVal val="#ppt_x"/>
                                          </p:val>
                                        </p:tav>
                                      </p:tavLst>
                                    </p:anim>
                                    <p:anim calcmode="lin" valueType="num">
                                      <p:cBhvr additive="base">
                                        <p:cTn id="14"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914400" y="762000"/>
            <a:ext cx="6324600"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5400" b="1"/>
              <a:t>When is the best times to have my meals?</a:t>
            </a:r>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19400"/>
            <a:ext cx="2530475"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143000" y="228600"/>
            <a:ext cx="6934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6000" b="1"/>
              <a:t>BREAKFAST</a:t>
            </a:r>
          </a:p>
        </p:txBody>
      </p:sp>
      <p:sp>
        <p:nvSpPr>
          <p:cNvPr id="28675" name="Text Box 3"/>
          <p:cNvSpPr txBox="1">
            <a:spLocks noChangeArrowheads="1"/>
          </p:cNvSpPr>
          <p:nvPr/>
        </p:nvSpPr>
        <p:spPr bwMode="auto">
          <a:xfrm>
            <a:off x="457200" y="1219200"/>
            <a:ext cx="6705600" cy="377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a:t>MOST IMPORTANT MEAL OF THE DAY!</a:t>
            </a:r>
          </a:p>
          <a:p>
            <a:pPr>
              <a:spcBef>
                <a:spcPct val="50000"/>
              </a:spcBef>
            </a:pPr>
            <a:r>
              <a:rPr lang="en-GB" sz="4400" b="1"/>
              <a:t>ALWAYS</a:t>
            </a:r>
            <a:r>
              <a:rPr lang="en-GB" sz="4400"/>
              <a:t> START YOUR DAY WITH A HEALTHY BREAKFAST</a:t>
            </a:r>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191000"/>
            <a:ext cx="3608388" cy="250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0-#ppt_w/2"/>
                                          </p:val>
                                        </p:tav>
                                        <p:tav tm="100000">
                                          <p:val>
                                            <p:strVal val="#ppt_x"/>
                                          </p:val>
                                        </p:tav>
                                      </p:tavLst>
                                    </p:anim>
                                    <p:anim calcmode="lin" valueType="num">
                                      <p:cBhvr additive="base">
                                        <p:cTn id="8" dur="500" fill="hold"/>
                                        <p:tgtEl>
                                          <p:spTgt spid="2867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8676"/>
                                        </p:tgtEl>
                                        <p:attrNameLst>
                                          <p:attrName>style.visibility</p:attrName>
                                        </p:attrNameLst>
                                      </p:cBhvr>
                                      <p:to>
                                        <p:strVal val="visible"/>
                                      </p:to>
                                    </p:set>
                                    <p:anim calcmode="lin" valueType="num">
                                      <p:cBhvr additive="base">
                                        <p:cTn id="13" dur="500" fill="hold"/>
                                        <p:tgtEl>
                                          <p:spTgt spid="28676"/>
                                        </p:tgtEl>
                                        <p:attrNameLst>
                                          <p:attrName>ppt_x</p:attrName>
                                        </p:attrNameLst>
                                      </p:cBhvr>
                                      <p:tavLst>
                                        <p:tav tm="0">
                                          <p:val>
                                            <p:strVal val="0-#ppt_w/2"/>
                                          </p:val>
                                        </p:tav>
                                        <p:tav tm="100000">
                                          <p:val>
                                            <p:strVal val="#ppt_x"/>
                                          </p:val>
                                        </p:tav>
                                      </p:tavLst>
                                    </p:anim>
                                    <p:anim calcmode="lin" valueType="num">
                                      <p:cBhvr additive="base">
                                        <p:cTn id="14"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85800" y="0"/>
            <a:ext cx="7391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6000" b="1"/>
              <a:t>LUNCH</a:t>
            </a:r>
          </a:p>
        </p:txBody>
      </p:sp>
      <p:sp>
        <p:nvSpPr>
          <p:cNvPr id="30723" name="Text Box 3"/>
          <p:cNvSpPr txBox="1">
            <a:spLocks noChangeArrowheads="1"/>
          </p:cNvSpPr>
          <p:nvPr/>
        </p:nvSpPr>
        <p:spPr bwMode="auto">
          <a:xfrm>
            <a:off x="381000" y="1066800"/>
            <a:ext cx="6781800" cy="444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a:t>HAVE A BALANCED LUNCH AT ABOUT MIDDAY!</a:t>
            </a:r>
          </a:p>
          <a:p>
            <a:pPr>
              <a:spcBef>
                <a:spcPct val="50000"/>
              </a:spcBef>
            </a:pPr>
            <a:r>
              <a:rPr lang="en-GB" sz="4400"/>
              <a:t>SNACK ON FRUIT IF YOU GET HUNGRY BETWEEN MEALS.</a:t>
            </a:r>
          </a:p>
        </p:txBody>
      </p:sp>
      <p:pic>
        <p:nvPicPr>
          <p:cNvPr id="30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425950"/>
            <a:ext cx="3581400"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additive="base">
                                        <p:cTn id="7" dur="500" fill="hold"/>
                                        <p:tgtEl>
                                          <p:spTgt spid="30723"/>
                                        </p:tgtEl>
                                        <p:attrNameLst>
                                          <p:attrName>ppt_x</p:attrName>
                                        </p:attrNameLst>
                                      </p:cBhvr>
                                      <p:tavLst>
                                        <p:tav tm="0">
                                          <p:val>
                                            <p:strVal val="0-#ppt_w/2"/>
                                          </p:val>
                                        </p:tav>
                                        <p:tav tm="100000">
                                          <p:val>
                                            <p:strVal val="#ppt_x"/>
                                          </p:val>
                                        </p:tav>
                                      </p:tavLst>
                                    </p:anim>
                                    <p:anim calcmode="lin" valueType="num">
                                      <p:cBhvr additive="base">
                                        <p:cTn id="8" dur="500" fill="hold"/>
                                        <p:tgtEl>
                                          <p:spTgt spid="3072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0724"/>
                                        </p:tgtEl>
                                        <p:attrNameLst>
                                          <p:attrName>style.visibility</p:attrName>
                                        </p:attrNameLst>
                                      </p:cBhvr>
                                      <p:to>
                                        <p:strVal val="visible"/>
                                      </p:to>
                                    </p:set>
                                    <p:anim calcmode="lin" valueType="num">
                                      <p:cBhvr additive="base">
                                        <p:cTn id="13" dur="500" fill="hold"/>
                                        <p:tgtEl>
                                          <p:spTgt spid="30724"/>
                                        </p:tgtEl>
                                        <p:attrNameLst>
                                          <p:attrName>ppt_x</p:attrName>
                                        </p:attrNameLst>
                                      </p:cBhvr>
                                      <p:tavLst>
                                        <p:tav tm="0">
                                          <p:val>
                                            <p:strVal val="0-#ppt_w/2"/>
                                          </p:val>
                                        </p:tav>
                                        <p:tav tm="100000">
                                          <p:val>
                                            <p:strVal val="#ppt_x"/>
                                          </p:val>
                                        </p:tav>
                                      </p:tavLst>
                                    </p:anim>
                                    <p:anim calcmode="lin" valueType="num">
                                      <p:cBhvr additive="base">
                                        <p:cTn id="14" dur="500" fill="hold"/>
                                        <p:tgtEl>
                                          <p:spTgt spid="307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676400" y="762000"/>
            <a:ext cx="63246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6600" b="1"/>
              <a:t>SUPPER/TEA</a:t>
            </a:r>
          </a:p>
        </p:txBody>
      </p:sp>
      <p:sp>
        <p:nvSpPr>
          <p:cNvPr id="31747" name="Text Box 3"/>
          <p:cNvSpPr txBox="1">
            <a:spLocks noChangeArrowheads="1"/>
          </p:cNvSpPr>
          <p:nvPr/>
        </p:nvSpPr>
        <p:spPr bwMode="auto">
          <a:xfrm>
            <a:off x="228600" y="2133600"/>
            <a:ext cx="6934200" cy="310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a:t>THIS SHOULD BE YOUR SMALLEST MEAL</a:t>
            </a:r>
          </a:p>
          <a:p>
            <a:pPr>
              <a:spcBef>
                <a:spcPct val="50000"/>
              </a:spcBef>
            </a:pPr>
            <a:r>
              <a:rPr lang="en-GB" sz="4400"/>
              <a:t>DON’T EAT TOO LATE IN THE EVENING!</a:t>
            </a:r>
          </a:p>
        </p:txBody>
      </p:sp>
      <p:pic>
        <p:nvPicPr>
          <p:cNvPr id="31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0838" y="4240213"/>
            <a:ext cx="3713162" cy="261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28600" y="228600"/>
            <a:ext cx="86868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COULD I MAKE CHANGES TO MY WAY OF EATING TO ENSURE THAT I AM HEALTHY!!</a:t>
            </a:r>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52800"/>
            <a:ext cx="2697163" cy="330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276600"/>
            <a:ext cx="266065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7900" y="3429000"/>
            <a:ext cx="3086100" cy="315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oup 4"/>
          <p:cNvGrpSpPr>
            <a:grpSpLocks/>
          </p:cNvGrpSpPr>
          <p:nvPr/>
        </p:nvGrpSpPr>
        <p:grpSpPr bwMode="auto">
          <a:xfrm>
            <a:off x="762000" y="762000"/>
            <a:ext cx="7848600" cy="3000375"/>
            <a:chOff x="0" y="0"/>
            <a:chExt cx="2093" cy="546"/>
          </a:xfrm>
        </p:grpSpPr>
        <p:sp>
          <p:nvSpPr>
            <p:cNvPr id="4098" name="Rectangle 2"/>
            <p:cNvSpPr>
              <a:spLocks noChangeArrowheads="1"/>
            </p:cNvSpPr>
            <p:nvPr/>
          </p:nvSpPr>
          <p:spPr bwMode="auto">
            <a:xfrm>
              <a:off x="0" y="0"/>
              <a:ext cx="209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99" name="Rectangle 3"/>
            <p:cNvSpPr>
              <a:spLocks noChangeArrowheads="1"/>
            </p:cNvSpPr>
            <p:nvPr/>
          </p:nvSpPr>
          <p:spPr bwMode="auto">
            <a:xfrm>
              <a:off x="0" y="0"/>
              <a:ext cx="2093"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3600">
                  <a:solidFill>
                    <a:srgbClr val="336699"/>
                  </a:solidFill>
                  <a:latin typeface="Verdana" pitchFamily="34" charset="0"/>
                </a:rPr>
                <a:t>One in every 25 children are now obese, which means they're so overweight it's bad for their health. </a:t>
              </a:r>
            </a:p>
            <a:p>
              <a:pPr eaLnBrk="0" hangingPunct="0"/>
              <a:r>
                <a:rPr lang="en-GB" sz="3600">
                  <a:solidFill>
                    <a:srgbClr val="336699"/>
                  </a:solidFill>
                  <a:latin typeface="Verdana" pitchFamily="34" charset="0"/>
                </a:rPr>
                <a:t>But why do you think</a:t>
              </a:r>
            </a:p>
            <a:p>
              <a:pPr eaLnBrk="0" hangingPunct="0"/>
              <a:r>
                <a:rPr lang="en-GB" sz="3600">
                  <a:solidFill>
                    <a:srgbClr val="336699"/>
                  </a:solidFill>
                  <a:latin typeface="Verdana" pitchFamily="34" charset="0"/>
                </a:rPr>
                <a:t>it's such a big problem? </a:t>
              </a:r>
            </a:p>
            <a:p>
              <a:pPr eaLnBrk="0" hangingPunct="0"/>
              <a:endParaRPr lang="en-GB" sz="3600"/>
            </a:p>
          </p:txBody>
        </p:sp>
      </p:gr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048000"/>
            <a:ext cx="1819275" cy="353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8" name="Group 8"/>
          <p:cNvGrpSpPr>
            <a:grpSpLocks/>
          </p:cNvGrpSpPr>
          <p:nvPr/>
        </p:nvGrpSpPr>
        <p:grpSpPr bwMode="auto">
          <a:xfrm>
            <a:off x="304800" y="228600"/>
            <a:ext cx="5614988" cy="1187450"/>
            <a:chOff x="0" y="0"/>
            <a:chExt cx="3537" cy="748"/>
          </a:xfrm>
        </p:grpSpPr>
        <p:sp>
          <p:nvSpPr>
            <p:cNvPr id="5122" name="Rectangle 2"/>
            <p:cNvSpPr>
              <a:spLocks noChangeArrowheads="1"/>
            </p:cNvSpPr>
            <p:nvPr/>
          </p:nvSpPr>
          <p:spPr bwMode="auto">
            <a:xfrm>
              <a:off x="0" y="0"/>
              <a:ext cx="209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5127" name="Group 7"/>
            <p:cNvGrpSpPr>
              <a:grpSpLocks/>
            </p:cNvGrpSpPr>
            <p:nvPr/>
          </p:nvGrpSpPr>
          <p:grpSpPr bwMode="auto">
            <a:xfrm>
              <a:off x="0" y="0"/>
              <a:ext cx="3537" cy="748"/>
              <a:chOff x="0" y="0"/>
              <a:chExt cx="3537" cy="748"/>
            </a:xfrm>
          </p:grpSpPr>
          <p:sp>
            <p:nvSpPr>
              <p:cNvPr id="5124" name="Rectangle 4"/>
              <p:cNvSpPr>
                <a:spLocks noChangeArrowheads="1"/>
              </p:cNvSpPr>
              <p:nvPr/>
            </p:nvSpPr>
            <p:spPr bwMode="auto">
              <a:xfrm>
                <a:off x="0" y="0"/>
                <a:ext cx="3537"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solidFill>
                      <a:srgbClr val="336699"/>
                    </a:solidFill>
                    <a:latin typeface="Verdana" pitchFamily="34" charset="0"/>
                  </a:rPr>
                  <a:t>They should make healthy food look and taste better, then more people will want to eat it.</a:t>
                </a:r>
                <a:r>
                  <a:rPr lang="en-GB">
                    <a:latin typeface="Verdana" pitchFamily="34" charset="0"/>
                  </a:rPr>
                  <a:t>     </a:t>
                </a:r>
              </a:p>
            </p:txBody>
          </p:sp>
          <p:sp>
            <p:nvSpPr>
              <p:cNvPr id="5126" name="Rectangle 6"/>
              <p:cNvSpPr>
                <a:spLocks noChangeArrowheads="1"/>
              </p:cNvSpPr>
              <p:nvPr/>
            </p:nvSpPr>
            <p:spPr bwMode="auto">
              <a:xfrm>
                <a:off x="0" y="230"/>
                <a:ext cx="9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pic>
        <p:nvPicPr>
          <p:cNvPr id="5130" name="Picture 10" descr="opening qu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 y="2995613"/>
            <a:ext cx="136525" cy="149225"/>
          </a:xfrm>
          <a:prstGeom prst="rect">
            <a:avLst/>
          </a:prstGeom>
          <a:noFill/>
          <a:extLst>
            <a:ext uri="{909E8E84-426E-40DD-AFC4-6F175D3DCCD1}">
              <a14:hiddenFill xmlns:a14="http://schemas.microsoft.com/office/drawing/2010/main">
                <a:solidFill>
                  <a:srgbClr val="FFFFFF"/>
                </a:solidFill>
              </a14:hiddenFill>
            </a:ext>
          </a:extLst>
        </p:spPr>
      </p:pic>
      <p:grpSp>
        <p:nvGrpSpPr>
          <p:cNvPr id="5135" name="Group 15"/>
          <p:cNvGrpSpPr>
            <a:grpSpLocks/>
          </p:cNvGrpSpPr>
          <p:nvPr/>
        </p:nvGrpSpPr>
        <p:grpSpPr bwMode="auto">
          <a:xfrm>
            <a:off x="3598863" y="1447800"/>
            <a:ext cx="5545137" cy="2282825"/>
            <a:chOff x="0" y="0"/>
            <a:chExt cx="6805" cy="1438"/>
          </a:xfrm>
        </p:grpSpPr>
        <p:sp>
          <p:nvSpPr>
            <p:cNvPr id="5129" name="Rectangle 9"/>
            <p:cNvSpPr>
              <a:spLocks noChangeArrowheads="1"/>
            </p:cNvSpPr>
            <p:nvPr/>
          </p:nvSpPr>
          <p:spPr bwMode="auto">
            <a:xfrm>
              <a:off x="0" y="0"/>
              <a:ext cx="209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5134" name="Group 14"/>
            <p:cNvGrpSpPr>
              <a:grpSpLocks/>
            </p:cNvGrpSpPr>
            <p:nvPr/>
          </p:nvGrpSpPr>
          <p:grpSpPr bwMode="auto">
            <a:xfrm>
              <a:off x="0" y="0"/>
              <a:ext cx="6805" cy="1438"/>
              <a:chOff x="0" y="0"/>
              <a:chExt cx="6805" cy="1438"/>
            </a:xfrm>
          </p:grpSpPr>
          <p:sp>
            <p:nvSpPr>
              <p:cNvPr id="5131" name="Rectangle 11"/>
              <p:cNvSpPr>
                <a:spLocks noChangeArrowheads="1"/>
              </p:cNvSpPr>
              <p:nvPr/>
            </p:nvSpPr>
            <p:spPr bwMode="auto">
              <a:xfrm>
                <a:off x="0" y="0"/>
                <a:ext cx="6805"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solidFill>
                      <a:srgbClr val="336699"/>
                    </a:solidFill>
                    <a:latin typeface="Verdana" pitchFamily="34" charset="0"/>
                  </a:rPr>
                  <a:t>I think that healthy foods should be made more appealing to kids and really unhealthy foods should be made more expensive so that people don't want to waste their money on it. </a:t>
                </a:r>
                <a:r>
                  <a:rPr lang="en-GB">
                    <a:latin typeface="Verdana" pitchFamily="34" charset="0"/>
                  </a:rPr>
                  <a:t>     </a:t>
                </a:r>
              </a:p>
            </p:txBody>
          </p:sp>
          <p:sp>
            <p:nvSpPr>
              <p:cNvPr id="5133" name="Rectangle 13"/>
              <p:cNvSpPr>
                <a:spLocks noChangeArrowheads="1"/>
              </p:cNvSpPr>
              <p:nvPr/>
            </p:nvSpPr>
            <p:spPr bwMode="auto">
              <a:xfrm>
                <a:off x="0" y="402"/>
                <a:ext cx="11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pic>
        <p:nvPicPr>
          <p:cNvPr id="5132" name="Picture 12" descr="closing qu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3438" y="3041650"/>
            <a:ext cx="136525" cy="149225"/>
          </a:xfrm>
          <a:prstGeom prst="rect">
            <a:avLst/>
          </a:prstGeom>
          <a:noFill/>
          <a:extLst>
            <a:ext uri="{909E8E84-426E-40DD-AFC4-6F175D3DCCD1}">
              <a14:hiddenFill xmlns:a14="http://schemas.microsoft.com/office/drawing/2010/main">
                <a:solidFill>
                  <a:srgbClr val="FFFFFF"/>
                </a:solidFill>
              </a14:hiddenFill>
            </a:ext>
          </a:extLst>
        </p:spPr>
      </p:pic>
      <p:grpSp>
        <p:nvGrpSpPr>
          <p:cNvPr id="5139" name="Group 19"/>
          <p:cNvGrpSpPr>
            <a:grpSpLocks/>
          </p:cNvGrpSpPr>
          <p:nvPr/>
        </p:nvGrpSpPr>
        <p:grpSpPr bwMode="auto">
          <a:xfrm>
            <a:off x="304800" y="3733800"/>
            <a:ext cx="5410200" cy="2133600"/>
            <a:chOff x="0" y="0"/>
            <a:chExt cx="2093" cy="488"/>
          </a:xfrm>
        </p:grpSpPr>
        <p:sp>
          <p:nvSpPr>
            <p:cNvPr id="5136" name="Rectangle 16"/>
            <p:cNvSpPr>
              <a:spLocks noChangeArrowheads="1"/>
            </p:cNvSpPr>
            <p:nvPr/>
          </p:nvSpPr>
          <p:spPr bwMode="auto">
            <a:xfrm>
              <a:off x="0" y="0"/>
              <a:ext cx="209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137" name="Rectangle 17"/>
            <p:cNvSpPr>
              <a:spLocks noChangeArrowheads="1"/>
            </p:cNvSpPr>
            <p:nvPr/>
          </p:nvSpPr>
          <p:spPr bwMode="auto">
            <a:xfrm>
              <a:off x="0" y="0"/>
              <a:ext cx="2093"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solidFill>
                    <a:srgbClr val="336699"/>
                  </a:solidFill>
                  <a:latin typeface="Verdana" pitchFamily="34" charset="0"/>
                </a:rPr>
                <a:t>I think that celebrities should start advertising healthier food because lots of children copy what they do. I also think that schools should do more P.E as lots of children don't exercise when they're outside of school.</a:t>
              </a:r>
              <a:r>
                <a:rPr lang="en-GB">
                  <a:latin typeface="Verdana" pitchFamily="34" charset="0"/>
                </a:rPr>
                <a:t>     </a:t>
              </a:r>
            </a:p>
          </p:txBody>
        </p:sp>
      </p:grpSp>
      <p:pic>
        <p:nvPicPr>
          <p:cNvPr id="514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657600"/>
            <a:ext cx="2640013" cy="292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38200" y="533400"/>
            <a:ext cx="6934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4400" b="1"/>
              <a:t>CARBOHYDRATES</a:t>
            </a:r>
          </a:p>
        </p:txBody>
      </p:sp>
      <p:sp>
        <p:nvSpPr>
          <p:cNvPr id="7171" name="Text Box 3"/>
          <p:cNvSpPr txBox="1">
            <a:spLocks noChangeArrowheads="1"/>
          </p:cNvSpPr>
          <p:nvPr/>
        </p:nvSpPr>
        <p:spPr bwMode="auto">
          <a:xfrm>
            <a:off x="457200" y="17526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CEREALS      BREAD      POTATOES      PASTA      RICE    </a:t>
            </a:r>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81400"/>
            <a:ext cx="3154363" cy="262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971800"/>
            <a:ext cx="1962150" cy="313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581400"/>
            <a:ext cx="3163888" cy="259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0-#ppt_w/2"/>
                                          </p:val>
                                        </p:tav>
                                        <p:tav tm="100000">
                                          <p:val>
                                            <p:strVal val="#ppt_x"/>
                                          </p:val>
                                        </p:tav>
                                      </p:tavLst>
                                    </p:anim>
                                    <p:anim calcmode="lin" valueType="num">
                                      <p:cBhvr additive="base">
                                        <p:cTn id="8"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additive="base">
                                        <p:cTn id="13" dur="500" fill="hold"/>
                                        <p:tgtEl>
                                          <p:spTgt spid="7172"/>
                                        </p:tgtEl>
                                        <p:attrNameLst>
                                          <p:attrName>ppt_x</p:attrName>
                                        </p:attrNameLst>
                                      </p:cBhvr>
                                      <p:tavLst>
                                        <p:tav tm="0">
                                          <p:val>
                                            <p:strVal val="0-#ppt_w/2"/>
                                          </p:val>
                                        </p:tav>
                                        <p:tav tm="100000">
                                          <p:val>
                                            <p:strVal val="#ppt_x"/>
                                          </p:val>
                                        </p:tav>
                                      </p:tavLst>
                                    </p:anim>
                                    <p:anim calcmode="lin" valueType="num">
                                      <p:cBhvr additive="base">
                                        <p:cTn id="14"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173"/>
                                        </p:tgtEl>
                                        <p:attrNameLst>
                                          <p:attrName>style.visibility</p:attrName>
                                        </p:attrNameLst>
                                      </p:cBhvr>
                                      <p:to>
                                        <p:strVal val="visible"/>
                                      </p:to>
                                    </p:set>
                                    <p:anim calcmode="lin" valueType="num">
                                      <p:cBhvr additive="base">
                                        <p:cTn id="19" dur="500" fill="hold"/>
                                        <p:tgtEl>
                                          <p:spTgt spid="7173"/>
                                        </p:tgtEl>
                                        <p:attrNameLst>
                                          <p:attrName>ppt_x</p:attrName>
                                        </p:attrNameLst>
                                      </p:cBhvr>
                                      <p:tavLst>
                                        <p:tav tm="0">
                                          <p:val>
                                            <p:strVal val="0-#ppt_w/2"/>
                                          </p:val>
                                        </p:tav>
                                        <p:tav tm="100000">
                                          <p:val>
                                            <p:strVal val="#ppt_x"/>
                                          </p:val>
                                        </p:tav>
                                      </p:tavLst>
                                    </p:anim>
                                    <p:anim calcmode="lin" valueType="num">
                                      <p:cBhvr additive="base">
                                        <p:cTn id="20" dur="500" fill="hold"/>
                                        <p:tgtEl>
                                          <p:spTgt spid="717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174"/>
                                        </p:tgtEl>
                                        <p:attrNameLst>
                                          <p:attrName>style.visibility</p:attrName>
                                        </p:attrNameLst>
                                      </p:cBhvr>
                                      <p:to>
                                        <p:strVal val="visible"/>
                                      </p:to>
                                    </p:set>
                                    <p:anim calcmode="lin" valueType="num">
                                      <p:cBhvr additive="base">
                                        <p:cTn id="25" dur="500" fill="hold"/>
                                        <p:tgtEl>
                                          <p:spTgt spid="7174"/>
                                        </p:tgtEl>
                                        <p:attrNameLst>
                                          <p:attrName>ppt_x</p:attrName>
                                        </p:attrNameLst>
                                      </p:cBhvr>
                                      <p:tavLst>
                                        <p:tav tm="0">
                                          <p:val>
                                            <p:strVal val="0-#ppt_w/2"/>
                                          </p:val>
                                        </p:tav>
                                        <p:tav tm="100000">
                                          <p:val>
                                            <p:strVal val="#ppt_x"/>
                                          </p:val>
                                        </p:tav>
                                      </p:tavLst>
                                    </p:anim>
                                    <p:anim calcmode="lin" valueType="num">
                                      <p:cBhvr additive="base">
                                        <p:cTn id="26"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14400" y="838200"/>
            <a:ext cx="701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CARBOHYDRATES ARE MADE FROM: </a:t>
            </a: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81400"/>
            <a:ext cx="2819400" cy="259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876800"/>
            <a:ext cx="3122613"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181600"/>
            <a:ext cx="2701925"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Text Box 6"/>
          <p:cNvSpPr txBox="1">
            <a:spLocks noChangeArrowheads="1"/>
          </p:cNvSpPr>
          <p:nvPr/>
        </p:nvSpPr>
        <p:spPr bwMode="auto">
          <a:xfrm>
            <a:off x="1219200" y="2590800"/>
            <a:ext cx="63246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WHEAT        CORN         RICE        BARLEY</a:t>
            </a:r>
          </a:p>
          <a:p>
            <a:pPr>
              <a:spcBef>
                <a:spcPct val="50000"/>
              </a:spcBef>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 calcmode="lin" valueType="num">
                                      <p:cBhvr additive="base">
                                        <p:cTn id="7" dur="500" fill="hold"/>
                                        <p:tgtEl>
                                          <p:spTgt spid="9222"/>
                                        </p:tgtEl>
                                        <p:attrNameLst>
                                          <p:attrName>ppt_x</p:attrName>
                                        </p:attrNameLst>
                                      </p:cBhvr>
                                      <p:tavLst>
                                        <p:tav tm="0">
                                          <p:val>
                                            <p:strVal val="0-#ppt_w/2"/>
                                          </p:val>
                                        </p:tav>
                                        <p:tav tm="100000">
                                          <p:val>
                                            <p:strVal val="#ppt_x"/>
                                          </p:val>
                                        </p:tav>
                                      </p:tavLst>
                                    </p:anim>
                                    <p:anim calcmode="lin" valueType="num">
                                      <p:cBhvr additive="base">
                                        <p:cTn id="8" dur="500" fill="hold"/>
                                        <p:tgtEl>
                                          <p:spTgt spid="92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0-#ppt_w/2"/>
                                          </p:val>
                                        </p:tav>
                                        <p:tav tm="100000">
                                          <p:val>
                                            <p:strVal val="#ppt_x"/>
                                          </p:val>
                                        </p:tav>
                                      </p:tavLst>
                                    </p:anim>
                                    <p:anim calcmode="lin" valueType="num">
                                      <p:cBhvr additive="base">
                                        <p:cTn id="14" dur="500" fill="hold"/>
                                        <p:tgtEl>
                                          <p:spTgt spid="921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220"/>
                                        </p:tgtEl>
                                        <p:attrNameLst>
                                          <p:attrName>style.visibility</p:attrName>
                                        </p:attrNameLst>
                                      </p:cBhvr>
                                      <p:to>
                                        <p:strVal val="visible"/>
                                      </p:to>
                                    </p:set>
                                    <p:anim calcmode="lin" valueType="num">
                                      <p:cBhvr additive="base">
                                        <p:cTn id="19" dur="500" fill="hold"/>
                                        <p:tgtEl>
                                          <p:spTgt spid="9220"/>
                                        </p:tgtEl>
                                        <p:attrNameLst>
                                          <p:attrName>ppt_x</p:attrName>
                                        </p:attrNameLst>
                                      </p:cBhvr>
                                      <p:tavLst>
                                        <p:tav tm="0">
                                          <p:val>
                                            <p:strVal val="0-#ppt_w/2"/>
                                          </p:val>
                                        </p:tav>
                                        <p:tav tm="100000">
                                          <p:val>
                                            <p:strVal val="#ppt_x"/>
                                          </p:val>
                                        </p:tav>
                                      </p:tavLst>
                                    </p:anim>
                                    <p:anim calcmode="lin" valueType="num">
                                      <p:cBhvr additive="base">
                                        <p:cTn id="20" dur="500" fill="hold"/>
                                        <p:tgtEl>
                                          <p:spTgt spid="922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9221"/>
                                        </p:tgtEl>
                                        <p:attrNameLst>
                                          <p:attrName>style.visibility</p:attrName>
                                        </p:attrNameLst>
                                      </p:cBhvr>
                                      <p:to>
                                        <p:strVal val="visible"/>
                                      </p:to>
                                    </p:set>
                                    <p:anim calcmode="lin" valueType="num">
                                      <p:cBhvr additive="base">
                                        <p:cTn id="25" dur="500" fill="hold"/>
                                        <p:tgtEl>
                                          <p:spTgt spid="9221"/>
                                        </p:tgtEl>
                                        <p:attrNameLst>
                                          <p:attrName>ppt_x</p:attrName>
                                        </p:attrNameLst>
                                      </p:cBhvr>
                                      <p:tavLst>
                                        <p:tav tm="0">
                                          <p:val>
                                            <p:strVal val="0-#ppt_w/2"/>
                                          </p:val>
                                        </p:tav>
                                        <p:tav tm="100000">
                                          <p:val>
                                            <p:strVal val="#ppt_x"/>
                                          </p:val>
                                        </p:tav>
                                      </p:tavLst>
                                    </p:anim>
                                    <p:anim calcmode="lin" valueType="num">
                                      <p:cBhvr additive="base">
                                        <p:cTn id="26" dur="500" fill="hold"/>
                                        <p:tgtEl>
                                          <p:spTgt spid="92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33400" y="762000"/>
            <a:ext cx="38862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REFINED</a:t>
            </a:r>
          </a:p>
          <a:p>
            <a:pPr>
              <a:spcBef>
                <a:spcPct val="50000"/>
              </a:spcBef>
            </a:pPr>
            <a:r>
              <a:rPr lang="en-GB" sz="3600"/>
              <a:t>Machines have removed most of the fibre bits</a:t>
            </a:r>
          </a:p>
          <a:p>
            <a:pPr>
              <a:spcBef>
                <a:spcPct val="50000"/>
              </a:spcBef>
            </a:pPr>
            <a:r>
              <a:rPr lang="en-GB" sz="3600"/>
              <a:t>White bread</a:t>
            </a:r>
          </a:p>
          <a:p>
            <a:pPr>
              <a:spcBef>
                <a:spcPct val="50000"/>
              </a:spcBef>
            </a:pPr>
            <a:r>
              <a:rPr lang="en-GB" sz="3600"/>
              <a:t>White pasta</a:t>
            </a:r>
          </a:p>
          <a:p>
            <a:pPr>
              <a:spcBef>
                <a:spcPct val="50000"/>
              </a:spcBef>
            </a:pPr>
            <a:r>
              <a:rPr lang="en-GB" sz="3600"/>
              <a:t>White rice</a:t>
            </a:r>
          </a:p>
        </p:txBody>
      </p:sp>
      <p:sp>
        <p:nvSpPr>
          <p:cNvPr id="8195" name="Text Box 3"/>
          <p:cNvSpPr txBox="1">
            <a:spLocks noChangeArrowheads="1"/>
          </p:cNvSpPr>
          <p:nvPr/>
        </p:nvSpPr>
        <p:spPr bwMode="auto">
          <a:xfrm>
            <a:off x="4572000" y="762000"/>
            <a:ext cx="41148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UNREFINED</a:t>
            </a:r>
          </a:p>
          <a:p>
            <a:pPr>
              <a:spcBef>
                <a:spcPct val="50000"/>
              </a:spcBef>
            </a:pPr>
            <a:r>
              <a:rPr lang="en-GB" sz="3600"/>
              <a:t>All the fibre bits still in! Good for you!!!</a:t>
            </a:r>
          </a:p>
          <a:p>
            <a:pPr>
              <a:spcBef>
                <a:spcPct val="50000"/>
              </a:spcBef>
            </a:pPr>
            <a:r>
              <a:rPr lang="en-GB" sz="3600"/>
              <a:t>Brown bread</a:t>
            </a:r>
          </a:p>
          <a:p>
            <a:pPr>
              <a:spcBef>
                <a:spcPct val="50000"/>
              </a:spcBef>
            </a:pPr>
            <a:r>
              <a:rPr lang="en-GB" sz="3600"/>
              <a:t>Whole grain cereal and rice</a:t>
            </a:r>
          </a:p>
          <a:p>
            <a:pPr>
              <a:spcBef>
                <a:spcPct val="50000"/>
              </a:spcBef>
            </a:pPr>
            <a:r>
              <a:rPr lang="en-GB" sz="3600"/>
              <a:t>Whole grain pasta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heckerboard(across)">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 calcmode="lin" valueType="num">
                                      <p:cBhvr>
                                        <p:cTn id="12" dur="1000" fill="hold"/>
                                        <p:tgtEl>
                                          <p:spTgt spid="8195"/>
                                        </p:tgtEl>
                                        <p:attrNameLst>
                                          <p:attrName>ppt_w</p:attrName>
                                        </p:attrNameLst>
                                      </p:cBhvr>
                                      <p:tavLst>
                                        <p:tav tm="0">
                                          <p:val>
                                            <p:fltVal val="0"/>
                                          </p:val>
                                        </p:tav>
                                        <p:tav tm="100000">
                                          <p:val>
                                            <p:strVal val="#ppt_w"/>
                                          </p:val>
                                        </p:tav>
                                      </p:tavLst>
                                    </p:anim>
                                    <p:anim calcmode="lin" valueType="num">
                                      <p:cBhvr>
                                        <p:cTn id="13" dur="1000" fill="hold"/>
                                        <p:tgtEl>
                                          <p:spTgt spid="8195"/>
                                        </p:tgtEl>
                                        <p:attrNameLst>
                                          <p:attrName>ppt_h</p:attrName>
                                        </p:attrNameLst>
                                      </p:cBhvr>
                                      <p:tavLst>
                                        <p:tav tm="0">
                                          <p:val>
                                            <p:fltVal val="0"/>
                                          </p:val>
                                        </p:tav>
                                        <p:tav tm="100000">
                                          <p:val>
                                            <p:strVal val="#ppt_h"/>
                                          </p:val>
                                        </p:tav>
                                      </p:tavLst>
                                    </p:anim>
                                    <p:anim calcmode="lin" valueType="num">
                                      <p:cBhvr>
                                        <p:cTn id="14" dur="1000" fill="hold"/>
                                        <p:tgtEl>
                                          <p:spTgt spid="819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81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228600"/>
            <a:ext cx="7315200" cy="130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400" b="1"/>
              <a:t>FRUIT AND VEGETABLES</a:t>
            </a:r>
          </a:p>
          <a:p>
            <a:pPr>
              <a:spcBef>
                <a:spcPct val="50000"/>
              </a:spcBef>
            </a:pPr>
            <a:r>
              <a:rPr lang="en-GB" b="1"/>
              <a:t>How  much should we have a day?</a:t>
            </a:r>
          </a:p>
        </p:txBody>
      </p:sp>
      <p:sp>
        <p:nvSpPr>
          <p:cNvPr id="10243" name="Text Box 3"/>
          <p:cNvSpPr txBox="1">
            <a:spLocks noChangeArrowheads="1"/>
          </p:cNvSpPr>
          <p:nvPr/>
        </p:nvSpPr>
        <p:spPr bwMode="auto">
          <a:xfrm>
            <a:off x="304800" y="160020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000"/>
              <a:t>5 Portions per day!</a:t>
            </a:r>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191000"/>
            <a:ext cx="16129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191000"/>
            <a:ext cx="2252663" cy="239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114800"/>
            <a:ext cx="230663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7"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990600"/>
            <a:ext cx="2682875" cy="178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1752600"/>
            <a:ext cx="2678113" cy="253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 fill="hold"/>
                                        <p:tgtEl>
                                          <p:spTgt spid="10243"/>
                                        </p:tgtEl>
                                        <p:attrNameLst>
                                          <p:attrName>ppt_x</p:attrName>
                                        </p:attrNameLst>
                                      </p:cBhvr>
                                      <p:tavLst>
                                        <p:tav tm="0">
                                          <p:val>
                                            <p:strVal val="0-#ppt_w/2"/>
                                          </p:val>
                                        </p:tav>
                                        <p:tav tm="100000">
                                          <p:val>
                                            <p:strVal val="#ppt_x"/>
                                          </p:val>
                                        </p:tav>
                                      </p:tavLst>
                                    </p:anim>
                                    <p:anim calcmode="lin" valueType="num">
                                      <p:cBhvr additive="base">
                                        <p:cTn id="8" dur="500" fill="hold"/>
                                        <p:tgtEl>
                                          <p:spTgt spid="102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4"/>
                                        </p:tgtEl>
                                        <p:attrNameLst>
                                          <p:attrName>style.visibility</p:attrName>
                                        </p:attrNameLst>
                                      </p:cBhvr>
                                      <p:to>
                                        <p:strVal val="visible"/>
                                      </p:to>
                                    </p:set>
                                    <p:anim calcmode="lin" valueType="num">
                                      <p:cBhvr additive="base">
                                        <p:cTn id="13" dur="500" fill="hold"/>
                                        <p:tgtEl>
                                          <p:spTgt spid="10244"/>
                                        </p:tgtEl>
                                        <p:attrNameLst>
                                          <p:attrName>ppt_x</p:attrName>
                                        </p:attrNameLst>
                                      </p:cBhvr>
                                      <p:tavLst>
                                        <p:tav tm="0">
                                          <p:val>
                                            <p:strVal val="0-#ppt_w/2"/>
                                          </p:val>
                                        </p:tav>
                                        <p:tav tm="100000">
                                          <p:val>
                                            <p:strVal val="#ppt_x"/>
                                          </p:val>
                                        </p:tav>
                                      </p:tavLst>
                                    </p:anim>
                                    <p:anim calcmode="lin" valueType="num">
                                      <p:cBhvr additive="base">
                                        <p:cTn id="14"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245"/>
                                        </p:tgtEl>
                                        <p:attrNameLst>
                                          <p:attrName>style.visibility</p:attrName>
                                        </p:attrNameLst>
                                      </p:cBhvr>
                                      <p:to>
                                        <p:strVal val="visible"/>
                                      </p:to>
                                    </p:set>
                                    <p:anim calcmode="lin" valueType="num">
                                      <p:cBhvr additive="base">
                                        <p:cTn id="19" dur="500" fill="hold"/>
                                        <p:tgtEl>
                                          <p:spTgt spid="10245"/>
                                        </p:tgtEl>
                                        <p:attrNameLst>
                                          <p:attrName>ppt_x</p:attrName>
                                        </p:attrNameLst>
                                      </p:cBhvr>
                                      <p:tavLst>
                                        <p:tav tm="0">
                                          <p:val>
                                            <p:strVal val="0-#ppt_w/2"/>
                                          </p:val>
                                        </p:tav>
                                        <p:tav tm="100000">
                                          <p:val>
                                            <p:strVal val="#ppt_x"/>
                                          </p:val>
                                        </p:tav>
                                      </p:tavLst>
                                    </p:anim>
                                    <p:anim calcmode="lin" valueType="num">
                                      <p:cBhvr additive="base">
                                        <p:cTn id="20" dur="5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0246"/>
                                        </p:tgtEl>
                                        <p:attrNameLst>
                                          <p:attrName>style.visibility</p:attrName>
                                        </p:attrNameLst>
                                      </p:cBhvr>
                                      <p:to>
                                        <p:strVal val="visible"/>
                                      </p:to>
                                    </p:set>
                                    <p:anim calcmode="lin" valueType="num">
                                      <p:cBhvr additive="base">
                                        <p:cTn id="25" dur="500" fill="hold"/>
                                        <p:tgtEl>
                                          <p:spTgt spid="10246"/>
                                        </p:tgtEl>
                                        <p:attrNameLst>
                                          <p:attrName>ppt_x</p:attrName>
                                        </p:attrNameLst>
                                      </p:cBhvr>
                                      <p:tavLst>
                                        <p:tav tm="0">
                                          <p:val>
                                            <p:strVal val="0-#ppt_w/2"/>
                                          </p:val>
                                        </p:tav>
                                        <p:tav tm="100000">
                                          <p:val>
                                            <p:strVal val="#ppt_x"/>
                                          </p:val>
                                        </p:tav>
                                      </p:tavLst>
                                    </p:anim>
                                    <p:anim calcmode="lin" valueType="num">
                                      <p:cBhvr additive="base">
                                        <p:cTn id="26" dur="5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0247"/>
                                        </p:tgtEl>
                                        <p:attrNameLst>
                                          <p:attrName>style.visibility</p:attrName>
                                        </p:attrNameLst>
                                      </p:cBhvr>
                                      <p:to>
                                        <p:strVal val="visible"/>
                                      </p:to>
                                    </p:set>
                                    <p:anim calcmode="lin" valueType="num">
                                      <p:cBhvr additive="base">
                                        <p:cTn id="31" dur="500" fill="hold"/>
                                        <p:tgtEl>
                                          <p:spTgt spid="10247"/>
                                        </p:tgtEl>
                                        <p:attrNameLst>
                                          <p:attrName>ppt_x</p:attrName>
                                        </p:attrNameLst>
                                      </p:cBhvr>
                                      <p:tavLst>
                                        <p:tav tm="0">
                                          <p:val>
                                            <p:strVal val="0-#ppt_w/2"/>
                                          </p:val>
                                        </p:tav>
                                        <p:tav tm="100000">
                                          <p:val>
                                            <p:strVal val="#ppt_x"/>
                                          </p:val>
                                        </p:tav>
                                      </p:tavLst>
                                    </p:anim>
                                    <p:anim calcmode="lin" valueType="num">
                                      <p:cBhvr additive="base">
                                        <p:cTn id="32"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0248"/>
                                        </p:tgtEl>
                                        <p:attrNameLst>
                                          <p:attrName>style.visibility</p:attrName>
                                        </p:attrNameLst>
                                      </p:cBhvr>
                                      <p:to>
                                        <p:strVal val="visible"/>
                                      </p:to>
                                    </p:set>
                                    <p:anim calcmode="lin" valueType="num">
                                      <p:cBhvr additive="base">
                                        <p:cTn id="37" dur="500" fill="hold"/>
                                        <p:tgtEl>
                                          <p:spTgt spid="10248"/>
                                        </p:tgtEl>
                                        <p:attrNameLst>
                                          <p:attrName>ppt_x</p:attrName>
                                        </p:attrNameLst>
                                      </p:cBhvr>
                                      <p:tavLst>
                                        <p:tav tm="0">
                                          <p:val>
                                            <p:strVal val="0-#ppt_w/2"/>
                                          </p:val>
                                        </p:tav>
                                        <p:tav tm="100000">
                                          <p:val>
                                            <p:strVal val="#ppt_x"/>
                                          </p:val>
                                        </p:tav>
                                      </p:tavLst>
                                    </p:anim>
                                    <p:anim calcmode="lin" valueType="num">
                                      <p:cBhvr additive="base">
                                        <p:cTn id="38"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85800" y="609600"/>
            <a:ext cx="7924800" cy="520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4800" b="1"/>
              <a:t>How much is one portion?</a:t>
            </a:r>
          </a:p>
          <a:p>
            <a:pPr>
              <a:spcBef>
                <a:spcPct val="50000"/>
              </a:spcBef>
              <a:buFontTx/>
              <a:buChar char="•"/>
            </a:pPr>
            <a:r>
              <a:rPr lang="en-GB"/>
              <a:t>1 Medium sized fruit: apple orange etc.</a:t>
            </a:r>
          </a:p>
          <a:p>
            <a:pPr>
              <a:spcBef>
                <a:spcPct val="50000"/>
              </a:spcBef>
              <a:buFontTx/>
              <a:buChar char="•"/>
            </a:pPr>
            <a:r>
              <a:rPr lang="en-GB"/>
              <a:t>One slice of melon, pineapple etc.</a:t>
            </a:r>
          </a:p>
          <a:p>
            <a:pPr>
              <a:spcBef>
                <a:spcPct val="50000"/>
              </a:spcBef>
              <a:buFontTx/>
              <a:buChar char="•"/>
            </a:pPr>
            <a:r>
              <a:rPr lang="en-GB"/>
              <a:t>A handful of grapes</a:t>
            </a:r>
          </a:p>
          <a:p>
            <a:pPr>
              <a:spcBef>
                <a:spcPct val="50000"/>
              </a:spcBef>
              <a:buFontTx/>
              <a:buChar char="•"/>
            </a:pPr>
            <a:r>
              <a:rPr lang="en-GB"/>
              <a:t>One tablespoon of dried fruit</a:t>
            </a:r>
          </a:p>
          <a:p>
            <a:pPr>
              <a:spcBef>
                <a:spcPct val="50000"/>
              </a:spcBef>
              <a:buFontTx/>
              <a:buChar char="•"/>
            </a:pPr>
            <a:r>
              <a:rPr lang="en-GB"/>
              <a:t>One small glass of fruit juice</a:t>
            </a:r>
          </a:p>
          <a:p>
            <a:pPr>
              <a:spcBef>
                <a:spcPct val="50000"/>
              </a:spcBef>
              <a:buFontTx/>
              <a:buChar char="•"/>
            </a:pPr>
            <a:r>
              <a:rPr lang="en-GB"/>
              <a:t>One small tin of fruit</a:t>
            </a:r>
          </a:p>
          <a:p>
            <a:pPr>
              <a:spcBef>
                <a:spcPct val="50000"/>
              </a:spcBef>
              <a:buFontTx/>
              <a:buChar char="•"/>
            </a:pPr>
            <a:r>
              <a:rPr lang="en-GB"/>
              <a:t>One side salad</a:t>
            </a:r>
          </a:p>
          <a:p>
            <a:pPr>
              <a:spcBef>
                <a:spcPct val="50000"/>
              </a:spcBef>
              <a:buFontTx/>
              <a:buChar char="•"/>
            </a:pPr>
            <a:r>
              <a:rPr lang="en-GB"/>
              <a:t>One serving of vegetables: peas, broccoli etc.</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196</TotalTime>
  <Words>612</Words>
  <Application>Microsoft Office PowerPoint</Application>
  <PresentationFormat>On-screen Show (4:3)</PresentationFormat>
  <Paragraphs>86</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Times New Roman</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Teacher E-Solutions</cp:lastModifiedBy>
  <cp:revision>8</cp:revision>
  <dcterms:created xsi:type="dcterms:W3CDTF">2007-01-05T20:02:17Z</dcterms:created>
  <dcterms:modified xsi:type="dcterms:W3CDTF">2019-01-18T17:27:25Z</dcterms:modified>
</cp:coreProperties>
</file>