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3" r:id="rId7"/>
    <p:sldId id="262" r:id="rId8"/>
    <p:sldId id="264" r:id="rId9"/>
    <p:sldId id="265" r:id="rId10"/>
    <p:sldId id="271" r:id="rId11"/>
    <p:sldId id="267" r:id="rId12"/>
    <p:sldId id="268" r:id="rId13"/>
    <p:sldId id="269" r:id="rId14"/>
    <p:sldId id="272" r:id="rId15"/>
    <p:sldId id="273" r:id="rId16"/>
    <p:sldId id="275" r:id="rId17"/>
    <p:sldId id="276" r:id="rId18"/>
    <p:sldId id="277" r:id="rId19"/>
    <p:sldId id="278" r:id="rId20"/>
    <p:sldId id="279" r:id="rId21"/>
    <p:sldId id="280" r:id="rId22"/>
    <p:sldId id="281" r:id="rId23"/>
    <p:sldId id="283" r:id="rId24"/>
    <p:sldId id="282" r:id="rId25"/>
    <p:sldId id="284" r:id="rId26"/>
    <p:sldId id="285" r:id="rId27"/>
    <p:sldId id="286" r:id="rId28"/>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41" d="100"/>
          <a:sy n="41" d="100"/>
        </p:scale>
        <p:origin x="-283"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D006F93-F753-45F6-AC67-81F1C6D24424}" type="slidenum">
              <a:rPr lang="en-GB"/>
              <a:pPr/>
              <a:t>‹#›</a:t>
            </a:fld>
            <a:endParaRPr lang="en-GB"/>
          </a:p>
        </p:txBody>
      </p:sp>
    </p:spTree>
    <p:extLst>
      <p:ext uri="{BB962C8B-B14F-4D97-AF65-F5344CB8AC3E}">
        <p14:creationId xmlns:p14="http://schemas.microsoft.com/office/powerpoint/2010/main" val="144578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8AB6729-1120-4A59-8BCF-099726CCC835}" type="slidenum">
              <a:rPr lang="en-GB"/>
              <a:pPr/>
              <a:t>‹#›</a:t>
            </a:fld>
            <a:endParaRPr lang="en-GB"/>
          </a:p>
        </p:txBody>
      </p:sp>
    </p:spTree>
    <p:extLst>
      <p:ext uri="{BB962C8B-B14F-4D97-AF65-F5344CB8AC3E}">
        <p14:creationId xmlns:p14="http://schemas.microsoft.com/office/powerpoint/2010/main" val="1847885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A20EF89-B6B1-412F-AB0B-EA08287FA53E}" type="slidenum">
              <a:rPr lang="en-GB"/>
              <a:pPr/>
              <a:t>‹#›</a:t>
            </a:fld>
            <a:endParaRPr lang="en-GB"/>
          </a:p>
        </p:txBody>
      </p:sp>
    </p:spTree>
    <p:extLst>
      <p:ext uri="{BB962C8B-B14F-4D97-AF65-F5344CB8AC3E}">
        <p14:creationId xmlns:p14="http://schemas.microsoft.com/office/powerpoint/2010/main" val="3097876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5384AA6-CEAD-4AFF-8DE8-4DBA8DD9C772}" type="slidenum">
              <a:rPr lang="en-GB"/>
              <a:pPr/>
              <a:t>‹#›</a:t>
            </a:fld>
            <a:endParaRPr lang="en-GB"/>
          </a:p>
        </p:txBody>
      </p:sp>
    </p:spTree>
    <p:extLst>
      <p:ext uri="{BB962C8B-B14F-4D97-AF65-F5344CB8AC3E}">
        <p14:creationId xmlns:p14="http://schemas.microsoft.com/office/powerpoint/2010/main" val="2293620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9FF31E8-2A2E-482A-8B3A-CCB7936C1799}" type="slidenum">
              <a:rPr lang="en-GB"/>
              <a:pPr/>
              <a:t>‹#›</a:t>
            </a:fld>
            <a:endParaRPr lang="en-GB"/>
          </a:p>
        </p:txBody>
      </p:sp>
    </p:spTree>
    <p:extLst>
      <p:ext uri="{BB962C8B-B14F-4D97-AF65-F5344CB8AC3E}">
        <p14:creationId xmlns:p14="http://schemas.microsoft.com/office/powerpoint/2010/main" val="570032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25129E69-9C64-435E-A3B3-0F9EBB210956}" type="slidenum">
              <a:rPr lang="en-GB"/>
              <a:pPr/>
              <a:t>‹#›</a:t>
            </a:fld>
            <a:endParaRPr lang="en-GB"/>
          </a:p>
        </p:txBody>
      </p:sp>
    </p:spTree>
    <p:extLst>
      <p:ext uri="{BB962C8B-B14F-4D97-AF65-F5344CB8AC3E}">
        <p14:creationId xmlns:p14="http://schemas.microsoft.com/office/powerpoint/2010/main" val="1012149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E8027699-8AA1-44F5-979A-FCFB2F7F1FA6}" type="slidenum">
              <a:rPr lang="en-GB"/>
              <a:pPr/>
              <a:t>‹#›</a:t>
            </a:fld>
            <a:endParaRPr lang="en-GB"/>
          </a:p>
        </p:txBody>
      </p:sp>
    </p:spTree>
    <p:extLst>
      <p:ext uri="{BB962C8B-B14F-4D97-AF65-F5344CB8AC3E}">
        <p14:creationId xmlns:p14="http://schemas.microsoft.com/office/powerpoint/2010/main" val="2303478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0C4BA9A1-826B-45D1-B32D-55E15B78F2CD}" type="slidenum">
              <a:rPr lang="en-GB"/>
              <a:pPr/>
              <a:t>‹#›</a:t>
            </a:fld>
            <a:endParaRPr lang="en-GB"/>
          </a:p>
        </p:txBody>
      </p:sp>
    </p:spTree>
    <p:extLst>
      <p:ext uri="{BB962C8B-B14F-4D97-AF65-F5344CB8AC3E}">
        <p14:creationId xmlns:p14="http://schemas.microsoft.com/office/powerpoint/2010/main" val="113200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551523F4-9975-4F4C-B8F4-A58797BB371F}" type="slidenum">
              <a:rPr lang="en-GB"/>
              <a:pPr/>
              <a:t>‹#›</a:t>
            </a:fld>
            <a:endParaRPr lang="en-GB"/>
          </a:p>
        </p:txBody>
      </p:sp>
    </p:spTree>
    <p:extLst>
      <p:ext uri="{BB962C8B-B14F-4D97-AF65-F5344CB8AC3E}">
        <p14:creationId xmlns:p14="http://schemas.microsoft.com/office/powerpoint/2010/main" val="2638624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909B6208-0293-40D9-BF0A-A064EBD79677}" type="slidenum">
              <a:rPr lang="en-GB"/>
              <a:pPr/>
              <a:t>‹#›</a:t>
            </a:fld>
            <a:endParaRPr lang="en-GB"/>
          </a:p>
        </p:txBody>
      </p:sp>
    </p:spTree>
    <p:extLst>
      <p:ext uri="{BB962C8B-B14F-4D97-AF65-F5344CB8AC3E}">
        <p14:creationId xmlns:p14="http://schemas.microsoft.com/office/powerpoint/2010/main" val="4172491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10042B70-CDD1-4B64-9E13-0B246113BE33}" type="slidenum">
              <a:rPr lang="en-GB"/>
              <a:pPr/>
              <a:t>‹#›</a:t>
            </a:fld>
            <a:endParaRPr lang="en-GB"/>
          </a:p>
        </p:txBody>
      </p:sp>
    </p:spTree>
    <p:extLst>
      <p:ext uri="{BB962C8B-B14F-4D97-AF65-F5344CB8AC3E}">
        <p14:creationId xmlns:p14="http://schemas.microsoft.com/office/powerpoint/2010/main" val="2563252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9900"/>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9BCCB011-9DC6-4BB2-921F-C5130CEEE8DC}"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slideLayout" Target="../slideLayouts/slideLayout7.xml"/><Relationship Id="rId4" Type="http://schemas.openxmlformats.org/officeDocument/2006/relationships/image" Target="../media/image21.wmf"/></Relationships>
</file>

<file path=ppt/slides/_rels/slide12.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slideLayout" Target="../slideLayouts/slideLayout7.xml"/><Relationship Id="rId5" Type="http://schemas.openxmlformats.org/officeDocument/2006/relationships/image" Target="../media/image28.wmf"/><Relationship Id="rId4" Type="http://schemas.openxmlformats.org/officeDocument/2006/relationships/image" Target="../media/image27.wmf"/></Relationships>
</file>

<file path=ppt/slides/_rels/slide15.x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slideLayout" Target="../slideLayouts/slideLayout7.xml"/><Relationship Id="rId4" Type="http://schemas.openxmlformats.org/officeDocument/2006/relationships/image" Target="../media/image35.wmf"/></Relationships>
</file>

<file path=ppt/slides/_rels/slide19.x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slideLayout" Target="../slideLayouts/slideLayout7.xml"/><Relationship Id="rId4" Type="http://schemas.openxmlformats.org/officeDocument/2006/relationships/image" Target="../media/image46.wmf"/></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7.xml"/><Relationship Id="rId4" Type="http://schemas.openxmlformats.org/officeDocument/2006/relationships/image" Target="../media/image1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slideLayout" Target="../slideLayouts/slideLayout7.xml"/><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762000" y="0"/>
            <a:ext cx="7924800" cy="277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8800"/>
              <a:t>HEALTHY EATING!!!</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2590800"/>
            <a:ext cx="3649663"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533400" y="609600"/>
            <a:ext cx="8001000"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b="1"/>
              <a:t>WHY DO WE NEED TO EAT FRUIT AND VEGETABLES EVERY DAY?</a:t>
            </a:r>
          </a:p>
        </p:txBody>
      </p:sp>
      <p:sp>
        <p:nvSpPr>
          <p:cNvPr id="17411" name="Text Box 3"/>
          <p:cNvSpPr txBox="1">
            <a:spLocks noChangeArrowheads="1"/>
          </p:cNvSpPr>
          <p:nvPr/>
        </p:nvSpPr>
        <p:spPr bwMode="auto">
          <a:xfrm>
            <a:off x="685800" y="2819400"/>
            <a:ext cx="7543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FRUIT AND VEGETABLES CONTAIN MANY OF THE VITAMINS AND FIBRES WE NEED TO STAY HEALTHY.</a:t>
            </a:r>
          </a:p>
        </p:txBody>
      </p:sp>
      <p:pic>
        <p:nvPicPr>
          <p:cNvPr id="1741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4038600"/>
            <a:ext cx="3581400" cy="2633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 calcmode="lin" valueType="num">
                                      <p:cBhvr additive="base">
                                        <p:cTn id="7" dur="500" fill="hold"/>
                                        <p:tgtEl>
                                          <p:spTgt spid="17411"/>
                                        </p:tgtEl>
                                        <p:attrNameLst>
                                          <p:attrName>ppt_x</p:attrName>
                                        </p:attrNameLst>
                                      </p:cBhvr>
                                      <p:tavLst>
                                        <p:tav tm="0">
                                          <p:val>
                                            <p:strVal val="0-#ppt_w/2"/>
                                          </p:val>
                                        </p:tav>
                                        <p:tav tm="100000">
                                          <p:val>
                                            <p:strVal val="#ppt_x"/>
                                          </p:val>
                                        </p:tav>
                                      </p:tavLst>
                                    </p:anim>
                                    <p:anim calcmode="lin" valueType="num">
                                      <p:cBhvr additive="base">
                                        <p:cTn id="8" dur="500" fill="hold"/>
                                        <p:tgtEl>
                                          <p:spTgt spid="174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381000" y="1447800"/>
            <a:ext cx="8153400" cy="231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b="1"/>
              <a:t>DAIRY</a:t>
            </a:r>
          </a:p>
          <a:p>
            <a:pPr>
              <a:spcBef>
                <a:spcPct val="50000"/>
              </a:spcBef>
            </a:pPr>
            <a:r>
              <a:rPr lang="en-GB"/>
              <a:t>MILK       CHEESE       YOGURT    </a:t>
            </a:r>
          </a:p>
          <a:p>
            <a:pPr>
              <a:spcBef>
                <a:spcPct val="50000"/>
              </a:spcBef>
            </a:pPr>
            <a:endParaRPr lang="en-GB" sz="4400"/>
          </a:p>
        </p:txBody>
      </p:sp>
      <p:pic>
        <p:nvPicPr>
          <p:cNvPr id="133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4267200"/>
            <a:ext cx="3184525" cy="196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819400"/>
            <a:ext cx="2301875"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762000"/>
            <a:ext cx="3184525" cy="287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8" name="Text Box 6"/>
          <p:cNvSpPr txBox="1">
            <a:spLocks noChangeArrowheads="1"/>
          </p:cNvSpPr>
          <p:nvPr/>
        </p:nvSpPr>
        <p:spPr bwMode="auto">
          <a:xfrm>
            <a:off x="304800" y="228600"/>
            <a:ext cx="7391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3600" b="1"/>
              <a:t>WHAT WORD IS USED TO DESCRIBE THIS FOOD GROUP?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additive="base">
                                        <p:cTn id="7" dur="500" fill="hold"/>
                                        <p:tgtEl>
                                          <p:spTgt spid="13314"/>
                                        </p:tgtEl>
                                        <p:attrNameLst>
                                          <p:attrName>ppt_x</p:attrName>
                                        </p:attrNameLst>
                                      </p:cBhvr>
                                      <p:tavLst>
                                        <p:tav tm="0">
                                          <p:val>
                                            <p:strVal val="0-#ppt_w/2"/>
                                          </p:val>
                                        </p:tav>
                                        <p:tav tm="100000">
                                          <p:val>
                                            <p:strVal val="#ppt_x"/>
                                          </p:val>
                                        </p:tav>
                                      </p:tavLst>
                                    </p:anim>
                                    <p:anim calcmode="lin" valueType="num">
                                      <p:cBhvr additive="base">
                                        <p:cTn id="8" dur="500" fill="hold"/>
                                        <p:tgtEl>
                                          <p:spTgt spid="1331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3315"/>
                                        </p:tgtEl>
                                        <p:attrNameLst>
                                          <p:attrName>style.visibility</p:attrName>
                                        </p:attrNameLst>
                                      </p:cBhvr>
                                      <p:to>
                                        <p:strVal val="visible"/>
                                      </p:to>
                                    </p:set>
                                    <p:anim calcmode="lin" valueType="num">
                                      <p:cBhvr additive="base">
                                        <p:cTn id="13" dur="500" fill="hold"/>
                                        <p:tgtEl>
                                          <p:spTgt spid="13315"/>
                                        </p:tgtEl>
                                        <p:attrNameLst>
                                          <p:attrName>ppt_x</p:attrName>
                                        </p:attrNameLst>
                                      </p:cBhvr>
                                      <p:tavLst>
                                        <p:tav tm="0">
                                          <p:val>
                                            <p:strVal val="0-#ppt_w/2"/>
                                          </p:val>
                                        </p:tav>
                                        <p:tav tm="100000">
                                          <p:val>
                                            <p:strVal val="#ppt_x"/>
                                          </p:val>
                                        </p:tav>
                                      </p:tavLst>
                                    </p:anim>
                                    <p:anim calcmode="lin" valueType="num">
                                      <p:cBhvr additive="base">
                                        <p:cTn id="14" dur="500" fill="hold"/>
                                        <p:tgtEl>
                                          <p:spTgt spid="1331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3316"/>
                                        </p:tgtEl>
                                        <p:attrNameLst>
                                          <p:attrName>style.visibility</p:attrName>
                                        </p:attrNameLst>
                                      </p:cBhvr>
                                      <p:to>
                                        <p:strVal val="visible"/>
                                      </p:to>
                                    </p:set>
                                    <p:anim calcmode="lin" valueType="num">
                                      <p:cBhvr additive="base">
                                        <p:cTn id="19" dur="500" fill="hold"/>
                                        <p:tgtEl>
                                          <p:spTgt spid="13316"/>
                                        </p:tgtEl>
                                        <p:attrNameLst>
                                          <p:attrName>ppt_x</p:attrName>
                                        </p:attrNameLst>
                                      </p:cBhvr>
                                      <p:tavLst>
                                        <p:tav tm="0">
                                          <p:val>
                                            <p:strVal val="0-#ppt_w/2"/>
                                          </p:val>
                                        </p:tav>
                                        <p:tav tm="100000">
                                          <p:val>
                                            <p:strVal val="#ppt_x"/>
                                          </p:val>
                                        </p:tav>
                                      </p:tavLst>
                                    </p:anim>
                                    <p:anim calcmode="lin" valueType="num">
                                      <p:cBhvr additive="base">
                                        <p:cTn id="20" dur="500" fill="hold"/>
                                        <p:tgtEl>
                                          <p:spTgt spid="1331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3317"/>
                                        </p:tgtEl>
                                        <p:attrNameLst>
                                          <p:attrName>style.visibility</p:attrName>
                                        </p:attrNameLst>
                                      </p:cBhvr>
                                      <p:to>
                                        <p:strVal val="visible"/>
                                      </p:to>
                                    </p:set>
                                    <p:anim calcmode="lin" valueType="num">
                                      <p:cBhvr additive="base">
                                        <p:cTn id="25" dur="500" fill="hold"/>
                                        <p:tgtEl>
                                          <p:spTgt spid="13317"/>
                                        </p:tgtEl>
                                        <p:attrNameLst>
                                          <p:attrName>ppt_x</p:attrName>
                                        </p:attrNameLst>
                                      </p:cBhvr>
                                      <p:tavLst>
                                        <p:tav tm="0">
                                          <p:val>
                                            <p:strVal val="0-#ppt_w/2"/>
                                          </p:val>
                                        </p:tav>
                                        <p:tav tm="100000">
                                          <p:val>
                                            <p:strVal val="#ppt_x"/>
                                          </p:val>
                                        </p:tav>
                                      </p:tavLst>
                                    </p:anim>
                                    <p:anim calcmode="lin" valueType="num">
                                      <p:cBhvr additive="base">
                                        <p:cTn id="26" dur="500" fill="hold"/>
                                        <p:tgtEl>
                                          <p:spTgt spid="133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533400" y="381000"/>
            <a:ext cx="81280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b="1"/>
              <a:t>WHY DO WE NEED DAIRY EVERY DAY?</a:t>
            </a:r>
          </a:p>
        </p:txBody>
      </p:sp>
      <p:sp>
        <p:nvSpPr>
          <p:cNvPr id="14339" name="Text Box 3"/>
          <p:cNvSpPr txBox="1">
            <a:spLocks noChangeArrowheads="1"/>
          </p:cNvSpPr>
          <p:nvPr/>
        </p:nvSpPr>
        <p:spPr bwMode="auto">
          <a:xfrm>
            <a:off x="609600" y="1981200"/>
            <a:ext cx="7010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DAIRY CONTAINS CALCIUM WHICH GIVES US STRONG BONES AND TEETH.</a:t>
            </a:r>
          </a:p>
        </p:txBody>
      </p:sp>
      <p:pic>
        <p:nvPicPr>
          <p:cNvPr id="1434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200400"/>
            <a:ext cx="2336800" cy="3389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4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2743200"/>
            <a:ext cx="2955925"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 calcmode="lin" valueType="num">
                                      <p:cBhvr additive="base">
                                        <p:cTn id="7" dur="500" fill="hold"/>
                                        <p:tgtEl>
                                          <p:spTgt spid="14339"/>
                                        </p:tgtEl>
                                        <p:attrNameLst>
                                          <p:attrName>ppt_x</p:attrName>
                                        </p:attrNameLst>
                                      </p:cBhvr>
                                      <p:tavLst>
                                        <p:tav tm="0">
                                          <p:val>
                                            <p:strVal val="0-#ppt_w/2"/>
                                          </p:val>
                                        </p:tav>
                                        <p:tav tm="100000">
                                          <p:val>
                                            <p:strVal val="#ppt_x"/>
                                          </p:val>
                                        </p:tav>
                                      </p:tavLst>
                                    </p:anim>
                                    <p:anim calcmode="lin" valueType="num">
                                      <p:cBhvr additive="base">
                                        <p:cTn id="8" dur="500" fill="hold"/>
                                        <p:tgtEl>
                                          <p:spTgt spid="1433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4340"/>
                                        </p:tgtEl>
                                        <p:attrNameLst>
                                          <p:attrName>style.visibility</p:attrName>
                                        </p:attrNameLst>
                                      </p:cBhvr>
                                      <p:to>
                                        <p:strVal val="visible"/>
                                      </p:to>
                                    </p:set>
                                    <p:anim calcmode="lin" valueType="num">
                                      <p:cBhvr additive="base">
                                        <p:cTn id="13" dur="500" fill="hold"/>
                                        <p:tgtEl>
                                          <p:spTgt spid="14340"/>
                                        </p:tgtEl>
                                        <p:attrNameLst>
                                          <p:attrName>ppt_x</p:attrName>
                                        </p:attrNameLst>
                                      </p:cBhvr>
                                      <p:tavLst>
                                        <p:tav tm="0">
                                          <p:val>
                                            <p:strVal val="0-#ppt_w/2"/>
                                          </p:val>
                                        </p:tav>
                                        <p:tav tm="100000">
                                          <p:val>
                                            <p:strVal val="#ppt_x"/>
                                          </p:val>
                                        </p:tav>
                                      </p:tavLst>
                                    </p:anim>
                                    <p:anim calcmode="lin" valueType="num">
                                      <p:cBhvr additive="base">
                                        <p:cTn id="14" dur="500" fill="hold"/>
                                        <p:tgtEl>
                                          <p:spTgt spid="1434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4341"/>
                                        </p:tgtEl>
                                        <p:attrNameLst>
                                          <p:attrName>style.visibility</p:attrName>
                                        </p:attrNameLst>
                                      </p:cBhvr>
                                      <p:to>
                                        <p:strVal val="visible"/>
                                      </p:to>
                                    </p:set>
                                    <p:anim calcmode="lin" valueType="num">
                                      <p:cBhvr additive="base">
                                        <p:cTn id="19" dur="500" fill="hold"/>
                                        <p:tgtEl>
                                          <p:spTgt spid="14341"/>
                                        </p:tgtEl>
                                        <p:attrNameLst>
                                          <p:attrName>ppt_x</p:attrName>
                                        </p:attrNameLst>
                                      </p:cBhvr>
                                      <p:tavLst>
                                        <p:tav tm="0">
                                          <p:val>
                                            <p:strVal val="0-#ppt_w/2"/>
                                          </p:val>
                                        </p:tav>
                                        <p:tav tm="100000">
                                          <p:val>
                                            <p:strVal val="#ppt_x"/>
                                          </p:val>
                                        </p:tav>
                                      </p:tavLst>
                                    </p:anim>
                                    <p:anim calcmode="lin" valueType="num">
                                      <p:cBhvr additive="base">
                                        <p:cTn id="20" dur="500" fill="hold"/>
                                        <p:tgtEl>
                                          <p:spTgt spid="143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food_group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685800" y="533400"/>
            <a:ext cx="7239000" cy="1309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b="1"/>
              <a:t>PROTEINS</a:t>
            </a:r>
          </a:p>
          <a:p>
            <a:pPr>
              <a:spcBef>
                <a:spcPct val="50000"/>
              </a:spcBef>
            </a:pPr>
            <a:r>
              <a:rPr lang="en-GB" b="1"/>
              <a:t>MEAT   FISH    EGGS   NUTS    SOYA    QUORN      </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886200"/>
            <a:ext cx="4010025" cy="264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3733800"/>
            <a:ext cx="2133600" cy="2674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2057400"/>
            <a:ext cx="2971800" cy="151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238375"/>
            <a:ext cx="3124200" cy="185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381000" y="609600"/>
            <a:ext cx="73152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b="1"/>
              <a:t>WHY DO WE NEED PROTEINS EVERY DAY?</a:t>
            </a:r>
          </a:p>
        </p:txBody>
      </p:sp>
      <p:sp>
        <p:nvSpPr>
          <p:cNvPr id="19459" name="Text Box 3"/>
          <p:cNvSpPr txBox="1">
            <a:spLocks noChangeArrowheads="1"/>
          </p:cNvSpPr>
          <p:nvPr/>
        </p:nvSpPr>
        <p:spPr bwMode="auto">
          <a:xfrm>
            <a:off x="381000" y="2438400"/>
            <a:ext cx="7010400" cy="283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PROTEINS HELP TO BUILD THE BODY: ESPECIALLY IMPORTANT FOR GROWING CHILDREN!</a:t>
            </a:r>
          </a:p>
          <a:p>
            <a:pPr>
              <a:spcBef>
                <a:spcPct val="50000"/>
              </a:spcBef>
            </a:pPr>
            <a:endParaRPr lang="en-GB"/>
          </a:p>
          <a:p>
            <a:pPr>
              <a:spcBef>
                <a:spcPct val="50000"/>
              </a:spcBef>
            </a:pPr>
            <a:r>
              <a:rPr lang="en-GB"/>
              <a:t>PROTEINS HELP TO REPAIR THE BODY</a:t>
            </a:r>
          </a:p>
          <a:p>
            <a:pPr>
              <a:spcBef>
                <a:spcPct val="50000"/>
              </a:spcBef>
            </a:pPr>
            <a:r>
              <a:rPr lang="en-GB"/>
              <a:t>AFTER AN ILLNESS OR INJURY.</a:t>
            </a:r>
          </a:p>
        </p:txBody>
      </p:sp>
      <p:pic>
        <p:nvPicPr>
          <p:cNvPr id="194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3352800"/>
            <a:ext cx="2862263" cy="322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 calcmode="lin" valueType="num">
                                      <p:cBhvr additive="base">
                                        <p:cTn id="7" dur="500" fill="hold"/>
                                        <p:tgtEl>
                                          <p:spTgt spid="19459"/>
                                        </p:tgtEl>
                                        <p:attrNameLst>
                                          <p:attrName>ppt_x</p:attrName>
                                        </p:attrNameLst>
                                      </p:cBhvr>
                                      <p:tavLst>
                                        <p:tav tm="0">
                                          <p:val>
                                            <p:strVal val="0-#ppt_w/2"/>
                                          </p:val>
                                        </p:tav>
                                        <p:tav tm="100000">
                                          <p:val>
                                            <p:strVal val="#ppt_x"/>
                                          </p:val>
                                        </p:tav>
                                      </p:tavLst>
                                    </p:anim>
                                    <p:anim calcmode="lin" valueType="num">
                                      <p:cBhvr additive="base">
                                        <p:cTn id="8" dur="500" fill="hold"/>
                                        <p:tgtEl>
                                          <p:spTgt spid="1945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9460"/>
                                        </p:tgtEl>
                                        <p:attrNameLst>
                                          <p:attrName>style.visibility</p:attrName>
                                        </p:attrNameLst>
                                      </p:cBhvr>
                                      <p:to>
                                        <p:strVal val="visible"/>
                                      </p:to>
                                    </p:set>
                                    <p:anim calcmode="lin" valueType="num">
                                      <p:cBhvr additive="base">
                                        <p:cTn id="13" dur="500" fill="hold"/>
                                        <p:tgtEl>
                                          <p:spTgt spid="19460"/>
                                        </p:tgtEl>
                                        <p:attrNameLst>
                                          <p:attrName>ppt_x</p:attrName>
                                        </p:attrNameLst>
                                      </p:cBhvr>
                                      <p:tavLst>
                                        <p:tav tm="0">
                                          <p:val>
                                            <p:strVal val="0-#ppt_w/2"/>
                                          </p:val>
                                        </p:tav>
                                        <p:tav tm="100000">
                                          <p:val>
                                            <p:strVal val="#ppt_x"/>
                                          </p:val>
                                        </p:tav>
                                      </p:tavLst>
                                    </p:anim>
                                    <p:anim calcmode="lin" valueType="num">
                                      <p:cBhvr additive="base">
                                        <p:cTn id="14" dur="500" fill="hold"/>
                                        <p:tgtEl>
                                          <p:spTgt spid="1946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762000" y="381000"/>
            <a:ext cx="7620000" cy="176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4400" b="1"/>
              <a:t>FATS AND SUGARS</a:t>
            </a:r>
          </a:p>
          <a:p>
            <a:pPr>
              <a:spcBef>
                <a:spcPct val="50000"/>
              </a:spcBef>
            </a:pPr>
            <a:endParaRPr lang="en-GB" sz="4400"/>
          </a:p>
        </p:txBody>
      </p:sp>
      <p:sp>
        <p:nvSpPr>
          <p:cNvPr id="21507" name="Text Box 3"/>
          <p:cNvSpPr txBox="1">
            <a:spLocks noChangeArrowheads="1"/>
          </p:cNvSpPr>
          <p:nvPr/>
        </p:nvSpPr>
        <p:spPr bwMode="auto">
          <a:xfrm>
            <a:off x="914400" y="1905000"/>
            <a:ext cx="7696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BUTTER     FULL FAT     MILK     CAKE     BISCUITS   SWEETS     CHOCOLATE      FAT     ETC.</a:t>
            </a:r>
          </a:p>
        </p:txBody>
      </p:sp>
      <p:pic>
        <p:nvPicPr>
          <p:cNvPr id="215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352800"/>
            <a:ext cx="3090863" cy="302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2590800"/>
            <a:ext cx="3435350" cy="387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 calcmode="lin" valueType="num">
                                      <p:cBhvr additive="base">
                                        <p:cTn id="7" dur="500" fill="hold"/>
                                        <p:tgtEl>
                                          <p:spTgt spid="21507"/>
                                        </p:tgtEl>
                                        <p:attrNameLst>
                                          <p:attrName>ppt_x</p:attrName>
                                        </p:attrNameLst>
                                      </p:cBhvr>
                                      <p:tavLst>
                                        <p:tav tm="0">
                                          <p:val>
                                            <p:strVal val="0-#ppt_w/2"/>
                                          </p:val>
                                        </p:tav>
                                        <p:tav tm="100000">
                                          <p:val>
                                            <p:strVal val="#ppt_x"/>
                                          </p:val>
                                        </p:tav>
                                      </p:tavLst>
                                    </p:anim>
                                    <p:anim calcmode="lin" valueType="num">
                                      <p:cBhvr additive="base">
                                        <p:cTn id="8" dur="500" fill="hold"/>
                                        <p:tgtEl>
                                          <p:spTgt spid="2150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1508"/>
                                        </p:tgtEl>
                                        <p:attrNameLst>
                                          <p:attrName>style.visibility</p:attrName>
                                        </p:attrNameLst>
                                      </p:cBhvr>
                                      <p:to>
                                        <p:strVal val="visible"/>
                                      </p:to>
                                    </p:set>
                                    <p:anim calcmode="lin" valueType="num">
                                      <p:cBhvr additive="base">
                                        <p:cTn id="13" dur="500" fill="hold"/>
                                        <p:tgtEl>
                                          <p:spTgt spid="21508"/>
                                        </p:tgtEl>
                                        <p:attrNameLst>
                                          <p:attrName>ppt_x</p:attrName>
                                        </p:attrNameLst>
                                      </p:cBhvr>
                                      <p:tavLst>
                                        <p:tav tm="0">
                                          <p:val>
                                            <p:strVal val="0-#ppt_w/2"/>
                                          </p:val>
                                        </p:tav>
                                        <p:tav tm="100000">
                                          <p:val>
                                            <p:strVal val="#ppt_x"/>
                                          </p:val>
                                        </p:tav>
                                      </p:tavLst>
                                    </p:anim>
                                    <p:anim calcmode="lin" valueType="num">
                                      <p:cBhvr additive="base">
                                        <p:cTn id="14" dur="500" fill="hold"/>
                                        <p:tgtEl>
                                          <p:spTgt spid="2150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1509"/>
                                        </p:tgtEl>
                                        <p:attrNameLst>
                                          <p:attrName>style.visibility</p:attrName>
                                        </p:attrNameLst>
                                      </p:cBhvr>
                                      <p:to>
                                        <p:strVal val="visible"/>
                                      </p:to>
                                    </p:set>
                                    <p:anim calcmode="lin" valueType="num">
                                      <p:cBhvr additive="base">
                                        <p:cTn id="19" dur="500" fill="hold"/>
                                        <p:tgtEl>
                                          <p:spTgt spid="21509"/>
                                        </p:tgtEl>
                                        <p:attrNameLst>
                                          <p:attrName>ppt_x</p:attrName>
                                        </p:attrNameLst>
                                      </p:cBhvr>
                                      <p:tavLst>
                                        <p:tav tm="0">
                                          <p:val>
                                            <p:strVal val="0-#ppt_w/2"/>
                                          </p:val>
                                        </p:tav>
                                        <p:tav tm="100000">
                                          <p:val>
                                            <p:strVal val="#ppt_x"/>
                                          </p:val>
                                        </p:tav>
                                      </p:tavLst>
                                    </p:anim>
                                    <p:anim calcmode="lin" valueType="num">
                                      <p:cBhvr additive="base">
                                        <p:cTn id="20" dur="500" fill="hold"/>
                                        <p:tgtEl>
                                          <p:spTgt spid="215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609600" y="228600"/>
            <a:ext cx="7620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a:t>NOT ALL FATS AND SUGARS ARE BAD BUT THEY NEED TO BE TAKEN IN SMALL AMOUNTS!</a:t>
            </a:r>
          </a:p>
        </p:txBody>
      </p:sp>
      <p:sp>
        <p:nvSpPr>
          <p:cNvPr id="22531" name="Text Box 3"/>
          <p:cNvSpPr txBox="1">
            <a:spLocks noChangeArrowheads="1"/>
          </p:cNvSpPr>
          <p:nvPr/>
        </p:nvSpPr>
        <p:spPr bwMode="auto">
          <a:xfrm>
            <a:off x="762000" y="1295400"/>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FATS AND SUGARS GIVE THE BODY ENERGY!</a:t>
            </a:r>
          </a:p>
        </p:txBody>
      </p:sp>
      <p:pic>
        <p:nvPicPr>
          <p:cNvPr id="225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981200"/>
            <a:ext cx="2208213" cy="321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533" name="Text Box 5"/>
          <p:cNvSpPr txBox="1">
            <a:spLocks noChangeArrowheads="1"/>
          </p:cNvSpPr>
          <p:nvPr/>
        </p:nvSpPr>
        <p:spPr bwMode="auto">
          <a:xfrm>
            <a:off x="381000" y="5334000"/>
            <a:ext cx="8153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IF WE EAT MORE THAN WE NEED OUR BODY CANNOT BURN ALL THE ENERGY! THIS IS WHEN WE GET FATTER!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685800" y="304800"/>
            <a:ext cx="77724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000" b="1"/>
              <a:t>HOW CAN WE EAT LESS FATS AND SUGARS?</a:t>
            </a:r>
          </a:p>
        </p:txBody>
      </p:sp>
      <p:sp>
        <p:nvSpPr>
          <p:cNvPr id="23555" name="Text Box 3"/>
          <p:cNvSpPr txBox="1">
            <a:spLocks noChangeArrowheads="1"/>
          </p:cNvSpPr>
          <p:nvPr/>
        </p:nvSpPr>
        <p:spPr bwMode="auto">
          <a:xfrm>
            <a:off x="685800" y="2057400"/>
            <a:ext cx="7696200" cy="538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GB"/>
              <a:t>Snack on dried fruit or fresh fruit</a:t>
            </a:r>
          </a:p>
          <a:p>
            <a:pPr>
              <a:spcBef>
                <a:spcPct val="50000"/>
              </a:spcBef>
              <a:buFontTx/>
              <a:buChar char="•"/>
            </a:pPr>
            <a:r>
              <a:rPr lang="en-GB"/>
              <a:t>Trim the fat off meat</a:t>
            </a:r>
          </a:p>
          <a:p>
            <a:pPr>
              <a:spcBef>
                <a:spcPct val="50000"/>
              </a:spcBef>
              <a:buFontTx/>
              <a:buChar char="•"/>
            </a:pPr>
            <a:r>
              <a:rPr lang="en-GB"/>
              <a:t>Buy lean meat</a:t>
            </a:r>
          </a:p>
          <a:p>
            <a:pPr>
              <a:spcBef>
                <a:spcPct val="50000"/>
              </a:spcBef>
              <a:buFontTx/>
              <a:buChar char="•"/>
            </a:pPr>
            <a:r>
              <a:rPr lang="en-GB"/>
              <a:t>Steam or bake rather than frying in oil</a:t>
            </a:r>
          </a:p>
          <a:p>
            <a:pPr>
              <a:spcBef>
                <a:spcPct val="50000"/>
              </a:spcBef>
              <a:buFontTx/>
              <a:buChar char="•"/>
            </a:pPr>
            <a:r>
              <a:rPr lang="en-GB"/>
              <a:t>Use less butter and margarine</a:t>
            </a:r>
          </a:p>
          <a:p>
            <a:pPr>
              <a:spcBef>
                <a:spcPct val="50000"/>
              </a:spcBef>
              <a:buFontTx/>
              <a:buChar char="•"/>
            </a:pPr>
            <a:r>
              <a:rPr lang="en-GB"/>
              <a:t>Use skimmed milk rather than full fat</a:t>
            </a:r>
          </a:p>
          <a:p>
            <a:pPr>
              <a:spcBef>
                <a:spcPct val="50000"/>
              </a:spcBef>
              <a:buFontTx/>
              <a:buChar char="•"/>
            </a:pPr>
            <a:r>
              <a:rPr lang="en-GB"/>
              <a:t>Avoid too much high fat fast foods</a:t>
            </a:r>
          </a:p>
          <a:p>
            <a:pPr>
              <a:spcBef>
                <a:spcPct val="50000"/>
              </a:spcBef>
              <a:buFontTx/>
              <a:buChar char="•"/>
            </a:pPr>
            <a:r>
              <a:rPr lang="en-GB"/>
              <a:t>Avoid too many high sugar sweets and drinks</a:t>
            </a:r>
          </a:p>
          <a:p>
            <a:pPr>
              <a:spcBef>
                <a:spcPct val="50000"/>
              </a:spcBef>
              <a:buFontTx/>
              <a:buChar char="•"/>
            </a:pPr>
            <a:endParaRPr lang="en-GB"/>
          </a:p>
          <a:p>
            <a:pPr>
              <a:spcBef>
                <a:spcPct val="50000"/>
              </a:spcBef>
              <a:buFontTx/>
              <a:buChar char="•"/>
            </a:pPr>
            <a:endParaRPr lang="en-GB"/>
          </a:p>
        </p:txBody>
      </p:sp>
      <p:pic>
        <p:nvPicPr>
          <p:cNvPr id="2355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2743200"/>
            <a:ext cx="1995488"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5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5181600"/>
            <a:ext cx="1946275" cy="129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5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1371600"/>
            <a:ext cx="2590800" cy="163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5"/>
                                        </p:tgtEl>
                                        <p:attrNameLst>
                                          <p:attrName>style.visibility</p:attrName>
                                        </p:attrNameLst>
                                      </p:cBhvr>
                                      <p:to>
                                        <p:strVal val="visible"/>
                                      </p:to>
                                    </p:set>
                                    <p:anim calcmode="lin" valueType="num">
                                      <p:cBhvr additive="base">
                                        <p:cTn id="7" dur="500" fill="hold"/>
                                        <p:tgtEl>
                                          <p:spTgt spid="23555"/>
                                        </p:tgtEl>
                                        <p:attrNameLst>
                                          <p:attrName>ppt_x</p:attrName>
                                        </p:attrNameLst>
                                      </p:cBhvr>
                                      <p:tavLst>
                                        <p:tav tm="0">
                                          <p:val>
                                            <p:strVal val="0-#ppt_w/2"/>
                                          </p:val>
                                        </p:tav>
                                        <p:tav tm="100000">
                                          <p:val>
                                            <p:strVal val="#ppt_x"/>
                                          </p:val>
                                        </p:tav>
                                      </p:tavLst>
                                    </p:anim>
                                    <p:anim calcmode="lin" valueType="num">
                                      <p:cBhvr additive="base">
                                        <p:cTn id="8" dur="500" fill="hold"/>
                                        <p:tgtEl>
                                          <p:spTgt spid="235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762000" y="685800"/>
            <a:ext cx="61722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6600" b="1"/>
              <a:t>DRINKS</a:t>
            </a:r>
          </a:p>
        </p:txBody>
      </p:sp>
      <p:pic>
        <p:nvPicPr>
          <p:cNvPr id="2457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2819400"/>
            <a:ext cx="2046288" cy="318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580" name="Text Box 4"/>
          <p:cNvSpPr txBox="1">
            <a:spLocks noChangeArrowheads="1"/>
          </p:cNvSpPr>
          <p:nvPr/>
        </p:nvSpPr>
        <p:spPr bwMode="auto">
          <a:xfrm>
            <a:off x="609600" y="2590800"/>
            <a:ext cx="4724400" cy="344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b="1"/>
              <a:t>WATER</a:t>
            </a:r>
            <a:r>
              <a:rPr lang="en-GB" sz="4400"/>
              <a:t>: WE SHOULD DRINK ABOUT 8 GLASSES OF WATER PER DAY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additive="base">
                                        <p:cTn id="7" dur="500" fill="hold"/>
                                        <p:tgtEl>
                                          <p:spTgt spid="24579"/>
                                        </p:tgtEl>
                                        <p:attrNameLst>
                                          <p:attrName>ppt_x</p:attrName>
                                        </p:attrNameLst>
                                      </p:cBhvr>
                                      <p:tavLst>
                                        <p:tav tm="0">
                                          <p:val>
                                            <p:strVal val="0-#ppt_w/2"/>
                                          </p:val>
                                        </p:tav>
                                        <p:tav tm="100000">
                                          <p:val>
                                            <p:strVal val="#ppt_x"/>
                                          </p:val>
                                        </p:tav>
                                      </p:tavLst>
                                    </p:anim>
                                    <p:anim calcmode="lin" valueType="num">
                                      <p:cBhvr additive="base">
                                        <p:cTn id="8" dur="500" fill="hold"/>
                                        <p:tgtEl>
                                          <p:spTgt spid="2457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80"/>
                                        </p:tgtEl>
                                        <p:attrNameLst>
                                          <p:attrName>style.visibility</p:attrName>
                                        </p:attrNameLst>
                                      </p:cBhvr>
                                      <p:to>
                                        <p:strVal val="visible"/>
                                      </p:to>
                                    </p:set>
                                    <p:anim calcmode="lin" valueType="num">
                                      <p:cBhvr additive="base">
                                        <p:cTn id="13" dur="500" fill="hold"/>
                                        <p:tgtEl>
                                          <p:spTgt spid="24580"/>
                                        </p:tgtEl>
                                        <p:attrNameLst>
                                          <p:attrName>ppt_x</p:attrName>
                                        </p:attrNameLst>
                                      </p:cBhvr>
                                      <p:tavLst>
                                        <p:tav tm="0">
                                          <p:val>
                                            <p:strVal val="0-#ppt_w/2"/>
                                          </p:val>
                                        </p:tav>
                                        <p:tav tm="100000">
                                          <p:val>
                                            <p:strVal val="#ppt_x"/>
                                          </p:val>
                                        </p:tav>
                                      </p:tavLst>
                                    </p:anim>
                                    <p:anim calcmode="lin" valueType="num">
                                      <p:cBhvr additive="base">
                                        <p:cTn id="14" dur="500" fill="hold"/>
                                        <p:tgtEl>
                                          <p:spTgt spid="245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066800" y="304800"/>
            <a:ext cx="6781800" cy="301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9600"/>
              <a:t>RICH OR HEALTHY?</a:t>
            </a:r>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3429000"/>
            <a:ext cx="3068638" cy="3132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1219200" y="228600"/>
            <a:ext cx="55626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6600" b="1"/>
              <a:t>MILK </a:t>
            </a:r>
          </a:p>
        </p:txBody>
      </p:sp>
      <p:pic>
        <p:nvPicPr>
          <p:cNvPr id="2560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1981200"/>
            <a:ext cx="2520950" cy="448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605" name="Text Box 5"/>
          <p:cNvSpPr txBox="1">
            <a:spLocks noChangeArrowheads="1"/>
          </p:cNvSpPr>
          <p:nvPr/>
        </p:nvSpPr>
        <p:spPr bwMode="auto">
          <a:xfrm>
            <a:off x="533400" y="1676400"/>
            <a:ext cx="64008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000"/>
              <a:t>RATHER DRINK LOW FAT MILK AND MILK PRODUCTS</a:t>
            </a:r>
          </a:p>
          <a:p>
            <a:pPr>
              <a:spcBef>
                <a:spcPct val="50000"/>
              </a:spcBef>
            </a:pPr>
            <a:endParaRPr lang="en-GB" sz="4000"/>
          </a:p>
          <a:p>
            <a:pPr>
              <a:spcBef>
                <a:spcPct val="50000"/>
              </a:spcBef>
            </a:pPr>
            <a:r>
              <a:rPr lang="en-GB" sz="4000"/>
              <a:t>SEMI-SKIMMED OR SKIMMED MILK IS THE BEST!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additive="base">
                                        <p:cTn id="7" dur="500" fill="hold"/>
                                        <p:tgtEl>
                                          <p:spTgt spid="25605"/>
                                        </p:tgtEl>
                                        <p:attrNameLst>
                                          <p:attrName>ppt_x</p:attrName>
                                        </p:attrNameLst>
                                      </p:cBhvr>
                                      <p:tavLst>
                                        <p:tav tm="0">
                                          <p:val>
                                            <p:strVal val="0-#ppt_w/2"/>
                                          </p:val>
                                        </p:tav>
                                        <p:tav tm="100000">
                                          <p:val>
                                            <p:strVal val="#ppt_x"/>
                                          </p:val>
                                        </p:tav>
                                      </p:tavLst>
                                    </p:anim>
                                    <p:anim calcmode="lin" valueType="num">
                                      <p:cBhvr additive="base">
                                        <p:cTn id="8" dur="500" fill="hold"/>
                                        <p:tgtEl>
                                          <p:spTgt spid="2560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5603"/>
                                        </p:tgtEl>
                                        <p:attrNameLst>
                                          <p:attrName>style.visibility</p:attrName>
                                        </p:attrNameLst>
                                      </p:cBhvr>
                                      <p:to>
                                        <p:strVal val="visible"/>
                                      </p:to>
                                    </p:set>
                                    <p:anim calcmode="lin" valueType="num">
                                      <p:cBhvr additive="base">
                                        <p:cTn id="13" dur="500" fill="hold"/>
                                        <p:tgtEl>
                                          <p:spTgt spid="25603"/>
                                        </p:tgtEl>
                                        <p:attrNameLst>
                                          <p:attrName>ppt_x</p:attrName>
                                        </p:attrNameLst>
                                      </p:cBhvr>
                                      <p:tavLst>
                                        <p:tav tm="0">
                                          <p:val>
                                            <p:strVal val="0-#ppt_w/2"/>
                                          </p:val>
                                        </p:tav>
                                        <p:tav tm="100000">
                                          <p:val>
                                            <p:strVal val="#ppt_x"/>
                                          </p:val>
                                        </p:tav>
                                      </p:tavLst>
                                    </p:anim>
                                    <p:anim calcmode="lin" valueType="num">
                                      <p:cBhvr additive="base">
                                        <p:cTn id="14" dur="500" fill="hold"/>
                                        <p:tgtEl>
                                          <p:spTgt spid="2560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0" y="304800"/>
            <a:ext cx="856932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GB" sz="6000" b="1"/>
              <a:t>‘GASSY’ SOFT DRINKS</a:t>
            </a:r>
          </a:p>
        </p:txBody>
      </p:sp>
      <p:pic>
        <p:nvPicPr>
          <p:cNvPr id="266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2971800"/>
            <a:ext cx="1870075"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628" name="Text Box 4"/>
          <p:cNvSpPr txBox="1">
            <a:spLocks noChangeArrowheads="1"/>
          </p:cNvSpPr>
          <p:nvPr/>
        </p:nvSpPr>
        <p:spPr bwMode="auto">
          <a:xfrm>
            <a:off x="304800" y="1600200"/>
            <a:ext cx="6629400" cy="478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a:t>AVOID SUGARY SOFT DRINKS</a:t>
            </a:r>
          </a:p>
          <a:p>
            <a:pPr>
              <a:spcBef>
                <a:spcPct val="50000"/>
              </a:spcBef>
            </a:pPr>
            <a:endParaRPr lang="en-GB" sz="4400"/>
          </a:p>
          <a:p>
            <a:pPr>
              <a:spcBef>
                <a:spcPct val="50000"/>
              </a:spcBef>
            </a:pPr>
            <a:r>
              <a:rPr lang="en-GB" sz="4400"/>
              <a:t>RATHER HAVE DIET OR REDUCED SUGAR DRINKS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628"/>
                                        </p:tgtEl>
                                        <p:attrNameLst>
                                          <p:attrName>style.visibility</p:attrName>
                                        </p:attrNameLst>
                                      </p:cBhvr>
                                      <p:to>
                                        <p:strVal val="visible"/>
                                      </p:to>
                                    </p:set>
                                    <p:anim calcmode="lin" valueType="num">
                                      <p:cBhvr additive="base">
                                        <p:cTn id="7" dur="500" fill="hold"/>
                                        <p:tgtEl>
                                          <p:spTgt spid="26628"/>
                                        </p:tgtEl>
                                        <p:attrNameLst>
                                          <p:attrName>ppt_x</p:attrName>
                                        </p:attrNameLst>
                                      </p:cBhvr>
                                      <p:tavLst>
                                        <p:tav tm="0">
                                          <p:val>
                                            <p:strVal val="0-#ppt_w/2"/>
                                          </p:val>
                                        </p:tav>
                                        <p:tav tm="100000">
                                          <p:val>
                                            <p:strVal val="#ppt_x"/>
                                          </p:val>
                                        </p:tav>
                                      </p:tavLst>
                                    </p:anim>
                                    <p:anim calcmode="lin" valueType="num">
                                      <p:cBhvr additive="base">
                                        <p:cTn id="8" dur="500" fill="hold"/>
                                        <p:tgtEl>
                                          <p:spTgt spid="2662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6627"/>
                                        </p:tgtEl>
                                        <p:attrNameLst>
                                          <p:attrName>style.visibility</p:attrName>
                                        </p:attrNameLst>
                                      </p:cBhvr>
                                      <p:to>
                                        <p:strVal val="visible"/>
                                      </p:to>
                                    </p:set>
                                    <p:anim calcmode="lin" valueType="num">
                                      <p:cBhvr additive="base">
                                        <p:cTn id="13" dur="500" fill="hold"/>
                                        <p:tgtEl>
                                          <p:spTgt spid="26627"/>
                                        </p:tgtEl>
                                        <p:attrNameLst>
                                          <p:attrName>ppt_x</p:attrName>
                                        </p:attrNameLst>
                                      </p:cBhvr>
                                      <p:tavLst>
                                        <p:tav tm="0">
                                          <p:val>
                                            <p:strVal val="0-#ppt_w/2"/>
                                          </p:val>
                                        </p:tav>
                                        <p:tav tm="100000">
                                          <p:val>
                                            <p:strVal val="#ppt_x"/>
                                          </p:val>
                                        </p:tav>
                                      </p:tavLst>
                                    </p:anim>
                                    <p:anim calcmode="lin" valueType="num">
                                      <p:cBhvr additive="base">
                                        <p:cTn id="14" dur="500" fill="hold"/>
                                        <p:tgtEl>
                                          <p:spTgt spid="266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685800" y="762000"/>
            <a:ext cx="6019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6000" b="1"/>
              <a:t>FRUIT JUICE</a:t>
            </a:r>
          </a:p>
        </p:txBody>
      </p:sp>
      <p:sp>
        <p:nvSpPr>
          <p:cNvPr id="27651" name="Text Box 3"/>
          <p:cNvSpPr txBox="1">
            <a:spLocks noChangeArrowheads="1"/>
          </p:cNvSpPr>
          <p:nvPr/>
        </p:nvSpPr>
        <p:spPr bwMode="auto">
          <a:xfrm>
            <a:off x="457200" y="1752600"/>
            <a:ext cx="784860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000"/>
              <a:t>PURE UNSWEETENED FRUIT JUICE IS THE BEST!</a:t>
            </a:r>
          </a:p>
          <a:p>
            <a:pPr>
              <a:spcBef>
                <a:spcPct val="50000"/>
              </a:spcBef>
            </a:pPr>
            <a:r>
              <a:rPr lang="en-GB" sz="4000"/>
              <a:t>ALSO HAVE SOME DELICIOUS SMOOTHIES!</a:t>
            </a:r>
          </a:p>
        </p:txBody>
      </p:sp>
      <p:pic>
        <p:nvPicPr>
          <p:cNvPr id="276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4114800"/>
            <a:ext cx="3184525" cy="246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651"/>
                                        </p:tgtEl>
                                        <p:attrNameLst>
                                          <p:attrName>style.visibility</p:attrName>
                                        </p:attrNameLst>
                                      </p:cBhvr>
                                      <p:to>
                                        <p:strVal val="visible"/>
                                      </p:to>
                                    </p:set>
                                    <p:anim calcmode="lin" valueType="num">
                                      <p:cBhvr additive="base">
                                        <p:cTn id="7" dur="500" fill="hold"/>
                                        <p:tgtEl>
                                          <p:spTgt spid="27651"/>
                                        </p:tgtEl>
                                        <p:attrNameLst>
                                          <p:attrName>ppt_x</p:attrName>
                                        </p:attrNameLst>
                                      </p:cBhvr>
                                      <p:tavLst>
                                        <p:tav tm="0">
                                          <p:val>
                                            <p:strVal val="0-#ppt_w/2"/>
                                          </p:val>
                                        </p:tav>
                                        <p:tav tm="100000">
                                          <p:val>
                                            <p:strVal val="#ppt_x"/>
                                          </p:val>
                                        </p:tav>
                                      </p:tavLst>
                                    </p:anim>
                                    <p:anim calcmode="lin" valueType="num">
                                      <p:cBhvr additive="base">
                                        <p:cTn id="8" dur="500" fill="hold"/>
                                        <p:tgtEl>
                                          <p:spTgt spid="2765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7652"/>
                                        </p:tgtEl>
                                        <p:attrNameLst>
                                          <p:attrName>style.visibility</p:attrName>
                                        </p:attrNameLst>
                                      </p:cBhvr>
                                      <p:to>
                                        <p:strVal val="visible"/>
                                      </p:to>
                                    </p:set>
                                    <p:anim calcmode="lin" valueType="num">
                                      <p:cBhvr additive="base">
                                        <p:cTn id="13" dur="500" fill="hold"/>
                                        <p:tgtEl>
                                          <p:spTgt spid="27652"/>
                                        </p:tgtEl>
                                        <p:attrNameLst>
                                          <p:attrName>ppt_x</p:attrName>
                                        </p:attrNameLst>
                                      </p:cBhvr>
                                      <p:tavLst>
                                        <p:tav tm="0">
                                          <p:val>
                                            <p:strVal val="0-#ppt_w/2"/>
                                          </p:val>
                                        </p:tav>
                                        <p:tav tm="100000">
                                          <p:val>
                                            <p:strVal val="#ppt_x"/>
                                          </p:val>
                                        </p:tav>
                                      </p:tavLst>
                                    </p:anim>
                                    <p:anim calcmode="lin" valueType="num">
                                      <p:cBhvr additive="base">
                                        <p:cTn id="14" dur="500" fill="hold"/>
                                        <p:tgtEl>
                                          <p:spTgt spid="276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914400" y="762000"/>
            <a:ext cx="6324600" cy="255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5400" b="1"/>
              <a:t>When is the best times to have my meals?</a:t>
            </a:r>
          </a:p>
        </p:txBody>
      </p:sp>
      <p:pic>
        <p:nvPicPr>
          <p:cNvPr id="296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819400"/>
            <a:ext cx="253047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143000" y="228600"/>
            <a:ext cx="69342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6000" b="1"/>
              <a:t>BREAKFAST</a:t>
            </a:r>
          </a:p>
        </p:txBody>
      </p:sp>
      <p:sp>
        <p:nvSpPr>
          <p:cNvPr id="28675" name="Text Box 3"/>
          <p:cNvSpPr txBox="1">
            <a:spLocks noChangeArrowheads="1"/>
          </p:cNvSpPr>
          <p:nvPr/>
        </p:nvSpPr>
        <p:spPr bwMode="auto">
          <a:xfrm>
            <a:off x="457200" y="1219200"/>
            <a:ext cx="6705600" cy="377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a:t>MOST IMPORTANT MEAL OF THE DAY!</a:t>
            </a:r>
          </a:p>
          <a:p>
            <a:pPr>
              <a:spcBef>
                <a:spcPct val="50000"/>
              </a:spcBef>
            </a:pPr>
            <a:r>
              <a:rPr lang="en-GB" sz="4400" b="1"/>
              <a:t>ALWAYS</a:t>
            </a:r>
            <a:r>
              <a:rPr lang="en-GB" sz="4400"/>
              <a:t> START YOUR DAY WITH A HEALTHY BREAKFAST</a:t>
            </a:r>
          </a:p>
        </p:txBody>
      </p:sp>
      <p:pic>
        <p:nvPicPr>
          <p:cNvPr id="286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4191000"/>
            <a:ext cx="3608388" cy="250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 calcmode="lin" valueType="num">
                                      <p:cBhvr additive="base">
                                        <p:cTn id="7" dur="500" fill="hold"/>
                                        <p:tgtEl>
                                          <p:spTgt spid="28675"/>
                                        </p:tgtEl>
                                        <p:attrNameLst>
                                          <p:attrName>ppt_x</p:attrName>
                                        </p:attrNameLst>
                                      </p:cBhvr>
                                      <p:tavLst>
                                        <p:tav tm="0">
                                          <p:val>
                                            <p:strVal val="0-#ppt_w/2"/>
                                          </p:val>
                                        </p:tav>
                                        <p:tav tm="100000">
                                          <p:val>
                                            <p:strVal val="#ppt_x"/>
                                          </p:val>
                                        </p:tav>
                                      </p:tavLst>
                                    </p:anim>
                                    <p:anim calcmode="lin" valueType="num">
                                      <p:cBhvr additive="base">
                                        <p:cTn id="8" dur="500" fill="hold"/>
                                        <p:tgtEl>
                                          <p:spTgt spid="2867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8676"/>
                                        </p:tgtEl>
                                        <p:attrNameLst>
                                          <p:attrName>style.visibility</p:attrName>
                                        </p:attrNameLst>
                                      </p:cBhvr>
                                      <p:to>
                                        <p:strVal val="visible"/>
                                      </p:to>
                                    </p:set>
                                    <p:anim calcmode="lin" valueType="num">
                                      <p:cBhvr additive="base">
                                        <p:cTn id="13" dur="500" fill="hold"/>
                                        <p:tgtEl>
                                          <p:spTgt spid="28676"/>
                                        </p:tgtEl>
                                        <p:attrNameLst>
                                          <p:attrName>ppt_x</p:attrName>
                                        </p:attrNameLst>
                                      </p:cBhvr>
                                      <p:tavLst>
                                        <p:tav tm="0">
                                          <p:val>
                                            <p:strVal val="0-#ppt_w/2"/>
                                          </p:val>
                                        </p:tav>
                                        <p:tav tm="100000">
                                          <p:val>
                                            <p:strVal val="#ppt_x"/>
                                          </p:val>
                                        </p:tav>
                                      </p:tavLst>
                                    </p:anim>
                                    <p:anim calcmode="lin" valueType="num">
                                      <p:cBhvr additive="base">
                                        <p:cTn id="14" dur="500" fill="hold"/>
                                        <p:tgtEl>
                                          <p:spTgt spid="286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685800" y="0"/>
            <a:ext cx="73914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6000" b="1"/>
              <a:t>LUNCH</a:t>
            </a:r>
          </a:p>
        </p:txBody>
      </p:sp>
      <p:sp>
        <p:nvSpPr>
          <p:cNvPr id="30723" name="Text Box 3"/>
          <p:cNvSpPr txBox="1">
            <a:spLocks noChangeArrowheads="1"/>
          </p:cNvSpPr>
          <p:nvPr/>
        </p:nvSpPr>
        <p:spPr bwMode="auto">
          <a:xfrm>
            <a:off x="381000" y="1066800"/>
            <a:ext cx="6781800" cy="4446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a:t>HAVE A BALANCED LUNCH AT ABOUT MIDDAY!</a:t>
            </a:r>
          </a:p>
          <a:p>
            <a:pPr>
              <a:spcBef>
                <a:spcPct val="50000"/>
              </a:spcBef>
            </a:pPr>
            <a:r>
              <a:rPr lang="en-GB" sz="4400"/>
              <a:t>SNACK ON FRUIT IF YOU GET HUNGRY BETWEEN MEALS.</a:t>
            </a:r>
          </a:p>
        </p:txBody>
      </p:sp>
      <p:pic>
        <p:nvPicPr>
          <p:cNvPr id="307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4425950"/>
            <a:ext cx="3581400" cy="243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3"/>
                                        </p:tgtEl>
                                        <p:attrNameLst>
                                          <p:attrName>style.visibility</p:attrName>
                                        </p:attrNameLst>
                                      </p:cBhvr>
                                      <p:to>
                                        <p:strVal val="visible"/>
                                      </p:to>
                                    </p:set>
                                    <p:anim calcmode="lin" valueType="num">
                                      <p:cBhvr additive="base">
                                        <p:cTn id="7" dur="500" fill="hold"/>
                                        <p:tgtEl>
                                          <p:spTgt spid="30723"/>
                                        </p:tgtEl>
                                        <p:attrNameLst>
                                          <p:attrName>ppt_x</p:attrName>
                                        </p:attrNameLst>
                                      </p:cBhvr>
                                      <p:tavLst>
                                        <p:tav tm="0">
                                          <p:val>
                                            <p:strVal val="0-#ppt_w/2"/>
                                          </p:val>
                                        </p:tav>
                                        <p:tav tm="100000">
                                          <p:val>
                                            <p:strVal val="#ppt_x"/>
                                          </p:val>
                                        </p:tav>
                                      </p:tavLst>
                                    </p:anim>
                                    <p:anim calcmode="lin" valueType="num">
                                      <p:cBhvr additive="base">
                                        <p:cTn id="8" dur="500" fill="hold"/>
                                        <p:tgtEl>
                                          <p:spTgt spid="3072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0724"/>
                                        </p:tgtEl>
                                        <p:attrNameLst>
                                          <p:attrName>style.visibility</p:attrName>
                                        </p:attrNameLst>
                                      </p:cBhvr>
                                      <p:to>
                                        <p:strVal val="visible"/>
                                      </p:to>
                                    </p:set>
                                    <p:anim calcmode="lin" valueType="num">
                                      <p:cBhvr additive="base">
                                        <p:cTn id="13" dur="500" fill="hold"/>
                                        <p:tgtEl>
                                          <p:spTgt spid="30724"/>
                                        </p:tgtEl>
                                        <p:attrNameLst>
                                          <p:attrName>ppt_x</p:attrName>
                                        </p:attrNameLst>
                                      </p:cBhvr>
                                      <p:tavLst>
                                        <p:tav tm="0">
                                          <p:val>
                                            <p:strVal val="0-#ppt_w/2"/>
                                          </p:val>
                                        </p:tav>
                                        <p:tav tm="100000">
                                          <p:val>
                                            <p:strVal val="#ppt_x"/>
                                          </p:val>
                                        </p:tav>
                                      </p:tavLst>
                                    </p:anim>
                                    <p:anim calcmode="lin" valueType="num">
                                      <p:cBhvr additive="base">
                                        <p:cTn id="14" dur="500" fill="hold"/>
                                        <p:tgtEl>
                                          <p:spTgt spid="307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676400" y="762000"/>
            <a:ext cx="63246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6600" b="1"/>
              <a:t>SUPPER/TEA</a:t>
            </a:r>
          </a:p>
        </p:txBody>
      </p:sp>
      <p:sp>
        <p:nvSpPr>
          <p:cNvPr id="31747" name="Text Box 3"/>
          <p:cNvSpPr txBox="1">
            <a:spLocks noChangeArrowheads="1"/>
          </p:cNvSpPr>
          <p:nvPr/>
        </p:nvSpPr>
        <p:spPr bwMode="auto">
          <a:xfrm>
            <a:off x="228600" y="2133600"/>
            <a:ext cx="6934200" cy="310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a:t>THIS SHOULD BE YOUR SMALLEST MEAL</a:t>
            </a:r>
          </a:p>
          <a:p>
            <a:pPr>
              <a:spcBef>
                <a:spcPct val="50000"/>
              </a:spcBef>
            </a:pPr>
            <a:r>
              <a:rPr lang="en-GB" sz="4400"/>
              <a:t>DON’T EAT TOO LATE IN THE EVENING!</a:t>
            </a:r>
          </a:p>
        </p:txBody>
      </p:sp>
      <p:pic>
        <p:nvPicPr>
          <p:cNvPr id="317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0838" y="4240213"/>
            <a:ext cx="3713162" cy="2617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228600" y="228600"/>
            <a:ext cx="8686800" cy="277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b="1"/>
              <a:t>COULD I MAKE CHANGES TO MY WAY OF EATING TO ENSURE THAT I AM HEALTHY!!</a:t>
            </a:r>
          </a:p>
        </p:txBody>
      </p:sp>
      <p:pic>
        <p:nvPicPr>
          <p:cNvPr id="327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52800"/>
            <a:ext cx="2697163" cy="330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7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3276600"/>
            <a:ext cx="266065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77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57900" y="3429000"/>
            <a:ext cx="3086100" cy="3157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00" name="Group 4"/>
          <p:cNvGrpSpPr>
            <a:grpSpLocks/>
          </p:cNvGrpSpPr>
          <p:nvPr/>
        </p:nvGrpSpPr>
        <p:grpSpPr bwMode="auto">
          <a:xfrm>
            <a:off x="762000" y="762000"/>
            <a:ext cx="7848600" cy="3000375"/>
            <a:chOff x="0" y="0"/>
            <a:chExt cx="2093" cy="546"/>
          </a:xfrm>
        </p:grpSpPr>
        <p:sp>
          <p:nvSpPr>
            <p:cNvPr id="4098" name="Rectangle 2"/>
            <p:cNvSpPr>
              <a:spLocks noChangeArrowheads="1"/>
            </p:cNvSpPr>
            <p:nvPr/>
          </p:nvSpPr>
          <p:spPr bwMode="auto">
            <a:xfrm>
              <a:off x="0" y="0"/>
              <a:ext cx="209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4099" name="Rectangle 3"/>
            <p:cNvSpPr>
              <a:spLocks noChangeArrowheads="1"/>
            </p:cNvSpPr>
            <p:nvPr/>
          </p:nvSpPr>
          <p:spPr bwMode="auto">
            <a:xfrm>
              <a:off x="0" y="0"/>
              <a:ext cx="2093" cy="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3600">
                  <a:solidFill>
                    <a:srgbClr val="336699"/>
                  </a:solidFill>
                  <a:latin typeface="Verdana" pitchFamily="34" charset="0"/>
                </a:rPr>
                <a:t>One in every 25 children are now obese, which means they're so overweight it's bad for their health. </a:t>
              </a:r>
            </a:p>
            <a:p>
              <a:pPr eaLnBrk="0" hangingPunct="0"/>
              <a:r>
                <a:rPr lang="en-GB" sz="3600">
                  <a:solidFill>
                    <a:srgbClr val="336699"/>
                  </a:solidFill>
                  <a:latin typeface="Verdana" pitchFamily="34" charset="0"/>
                </a:rPr>
                <a:t>But why do you think</a:t>
              </a:r>
            </a:p>
            <a:p>
              <a:pPr eaLnBrk="0" hangingPunct="0"/>
              <a:r>
                <a:rPr lang="en-GB" sz="3600">
                  <a:solidFill>
                    <a:srgbClr val="336699"/>
                  </a:solidFill>
                  <a:latin typeface="Verdana" pitchFamily="34" charset="0"/>
                </a:rPr>
                <a:t>it's such a big problem? </a:t>
              </a:r>
            </a:p>
            <a:p>
              <a:pPr eaLnBrk="0" hangingPunct="0"/>
              <a:endParaRPr lang="en-GB" sz="3600"/>
            </a:p>
          </p:txBody>
        </p:sp>
      </p:grpSp>
      <p:pic>
        <p:nvPicPr>
          <p:cNvPr id="41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3048000"/>
            <a:ext cx="1819275" cy="3532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8" name="Group 8"/>
          <p:cNvGrpSpPr>
            <a:grpSpLocks/>
          </p:cNvGrpSpPr>
          <p:nvPr/>
        </p:nvGrpSpPr>
        <p:grpSpPr bwMode="auto">
          <a:xfrm>
            <a:off x="304800" y="228600"/>
            <a:ext cx="5614988" cy="1187450"/>
            <a:chOff x="0" y="0"/>
            <a:chExt cx="3537" cy="748"/>
          </a:xfrm>
        </p:grpSpPr>
        <p:sp>
          <p:nvSpPr>
            <p:cNvPr id="5122" name="Rectangle 2"/>
            <p:cNvSpPr>
              <a:spLocks noChangeArrowheads="1"/>
            </p:cNvSpPr>
            <p:nvPr/>
          </p:nvSpPr>
          <p:spPr bwMode="auto">
            <a:xfrm>
              <a:off x="0" y="0"/>
              <a:ext cx="209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grpSp>
          <p:nvGrpSpPr>
            <p:cNvPr id="5127" name="Group 7"/>
            <p:cNvGrpSpPr>
              <a:grpSpLocks/>
            </p:cNvGrpSpPr>
            <p:nvPr/>
          </p:nvGrpSpPr>
          <p:grpSpPr bwMode="auto">
            <a:xfrm>
              <a:off x="0" y="0"/>
              <a:ext cx="3537" cy="748"/>
              <a:chOff x="0" y="0"/>
              <a:chExt cx="3537" cy="748"/>
            </a:xfrm>
          </p:grpSpPr>
          <p:sp>
            <p:nvSpPr>
              <p:cNvPr id="5124" name="Rectangle 4"/>
              <p:cNvSpPr>
                <a:spLocks noChangeArrowheads="1"/>
              </p:cNvSpPr>
              <p:nvPr/>
            </p:nvSpPr>
            <p:spPr bwMode="auto">
              <a:xfrm>
                <a:off x="0" y="0"/>
                <a:ext cx="3537"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solidFill>
                      <a:srgbClr val="336699"/>
                    </a:solidFill>
                    <a:latin typeface="Verdana" pitchFamily="34" charset="0"/>
                  </a:rPr>
                  <a:t>They should make healthy food look and taste better, then more people will want to eat it.</a:t>
                </a:r>
                <a:r>
                  <a:rPr lang="en-GB">
                    <a:latin typeface="Verdana" pitchFamily="34" charset="0"/>
                  </a:rPr>
                  <a:t>     </a:t>
                </a:r>
              </a:p>
            </p:txBody>
          </p:sp>
          <p:sp>
            <p:nvSpPr>
              <p:cNvPr id="5126" name="Rectangle 6"/>
              <p:cNvSpPr>
                <a:spLocks noChangeArrowheads="1"/>
              </p:cNvSpPr>
              <p:nvPr/>
            </p:nvSpPr>
            <p:spPr bwMode="auto">
              <a:xfrm>
                <a:off x="0" y="230"/>
                <a:ext cx="95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grpSp>
      </p:grpSp>
      <p:pic>
        <p:nvPicPr>
          <p:cNvPr id="5130" name="Picture 10" descr="opening quo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675" y="2995613"/>
            <a:ext cx="136525" cy="149225"/>
          </a:xfrm>
          <a:prstGeom prst="rect">
            <a:avLst/>
          </a:prstGeom>
          <a:noFill/>
          <a:extLst>
            <a:ext uri="{909E8E84-426E-40DD-AFC4-6F175D3DCCD1}">
              <a14:hiddenFill xmlns:a14="http://schemas.microsoft.com/office/drawing/2010/main">
                <a:solidFill>
                  <a:srgbClr val="FFFFFF"/>
                </a:solidFill>
              </a14:hiddenFill>
            </a:ext>
          </a:extLst>
        </p:spPr>
      </p:pic>
      <p:grpSp>
        <p:nvGrpSpPr>
          <p:cNvPr id="5135" name="Group 15"/>
          <p:cNvGrpSpPr>
            <a:grpSpLocks/>
          </p:cNvGrpSpPr>
          <p:nvPr/>
        </p:nvGrpSpPr>
        <p:grpSpPr bwMode="auto">
          <a:xfrm>
            <a:off x="3598863" y="1447800"/>
            <a:ext cx="5545137" cy="2282825"/>
            <a:chOff x="0" y="0"/>
            <a:chExt cx="6805" cy="1438"/>
          </a:xfrm>
        </p:grpSpPr>
        <p:sp>
          <p:nvSpPr>
            <p:cNvPr id="5129" name="Rectangle 9"/>
            <p:cNvSpPr>
              <a:spLocks noChangeArrowheads="1"/>
            </p:cNvSpPr>
            <p:nvPr/>
          </p:nvSpPr>
          <p:spPr bwMode="auto">
            <a:xfrm>
              <a:off x="0" y="0"/>
              <a:ext cx="209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grpSp>
          <p:nvGrpSpPr>
            <p:cNvPr id="5134" name="Group 14"/>
            <p:cNvGrpSpPr>
              <a:grpSpLocks/>
            </p:cNvGrpSpPr>
            <p:nvPr/>
          </p:nvGrpSpPr>
          <p:grpSpPr bwMode="auto">
            <a:xfrm>
              <a:off x="0" y="0"/>
              <a:ext cx="6805" cy="1438"/>
              <a:chOff x="0" y="0"/>
              <a:chExt cx="6805" cy="1438"/>
            </a:xfrm>
          </p:grpSpPr>
          <p:sp>
            <p:nvSpPr>
              <p:cNvPr id="5131" name="Rectangle 11"/>
              <p:cNvSpPr>
                <a:spLocks noChangeArrowheads="1"/>
              </p:cNvSpPr>
              <p:nvPr/>
            </p:nvSpPr>
            <p:spPr bwMode="auto">
              <a:xfrm>
                <a:off x="0" y="0"/>
                <a:ext cx="6805" cy="1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solidFill>
                      <a:srgbClr val="336699"/>
                    </a:solidFill>
                    <a:latin typeface="Verdana" pitchFamily="34" charset="0"/>
                  </a:rPr>
                  <a:t>I think that healthy foods should be made more appealing to kids and really unhealthy foods should be made more expensive so that people don't want to waste their money on it. </a:t>
                </a:r>
                <a:r>
                  <a:rPr lang="en-GB">
                    <a:latin typeface="Verdana" pitchFamily="34" charset="0"/>
                  </a:rPr>
                  <a:t>     </a:t>
                </a:r>
              </a:p>
            </p:txBody>
          </p:sp>
          <p:sp>
            <p:nvSpPr>
              <p:cNvPr id="5133" name="Rectangle 13"/>
              <p:cNvSpPr>
                <a:spLocks noChangeArrowheads="1"/>
              </p:cNvSpPr>
              <p:nvPr/>
            </p:nvSpPr>
            <p:spPr bwMode="auto">
              <a:xfrm>
                <a:off x="0" y="402"/>
                <a:ext cx="110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grpSp>
      </p:grpSp>
      <p:pic>
        <p:nvPicPr>
          <p:cNvPr id="5132" name="Picture 12" descr="closing quo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23438" y="3041650"/>
            <a:ext cx="136525" cy="149225"/>
          </a:xfrm>
          <a:prstGeom prst="rect">
            <a:avLst/>
          </a:prstGeom>
          <a:noFill/>
          <a:extLst>
            <a:ext uri="{909E8E84-426E-40DD-AFC4-6F175D3DCCD1}">
              <a14:hiddenFill xmlns:a14="http://schemas.microsoft.com/office/drawing/2010/main">
                <a:solidFill>
                  <a:srgbClr val="FFFFFF"/>
                </a:solidFill>
              </a14:hiddenFill>
            </a:ext>
          </a:extLst>
        </p:spPr>
      </p:pic>
      <p:grpSp>
        <p:nvGrpSpPr>
          <p:cNvPr id="5139" name="Group 19"/>
          <p:cNvGrpSpPr>
            <a:grpSpLocks/>
          </p:cNvGrpSpPr>
          <p:nvPr/>
        </p:nvGrpSpPr>
        <p:grpSpPr bwMode="auto">
          <a:xfrm>
            <a:off x="304800" y="3733800"/>
            <a:ext cx="5410200" cy="2133600"/>
            <a:chOff x="0" y="0"/>
            <a:chExt cx="2093" cy="488"/>
          </a:xfrm>
        </p:grpSpPr>
        <p:sp>
          <p:nvSpPr>
            <p:cNvPr id="5136" name="Rectangle 16"/>
            <p:cNvSpPr>
              <a:spLocks noChangeArrowheads="1"/>
            </p:cNvSpPr>
            <p:nvPr/>
          </p:nvSpPr>
          <p:spPr bwMode="auto">
            <a:xfrm>
              <a:off x="0" y="0"/>
              <a:ext cx="209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5137" name="Rectangle 17"/>
            <p:cNvSpPr>
              <a:spLocks noChangeArrowheads="1"/>
            </p:cNvSpPr>
            <p:nvPr/>
          </p:nvSpPr>
          <p:spPr bwMode="auto">
            <a:xfrm>
              <a:off x="0" y="0"/>
              <a:ext cx="2093" cy="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solidFill>
                    <a:srgbClr val="336699"/>
                  </a:solidFill>
                  <a:latin typeface="Verdana" pitchFamily="34" charset="0"/>
                </a:rPr>
                <a:t>I think that celebrities should start advertising healthier food because lots of children copy what they do. I also think that schools should do more P.E as lots of children don't exercise when they're outside of school.</a:t>
              </a:r>
              <a:r>
                <a:rPr lang="en-GB">
                  <a:latin typeface="Verdana" pitchFamily="34" charset="0"/>
                </a:rPr>
                <a:t>     </a:t>
              </a:r>
            </a:p>
          </p:txBody>
        </p:sp>
      </p:grpSp>
      <p:pic>
        <p:nvPicPr>
          <p:cNvPr id="514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3657600"/>
            <a:ext cx="2640013" cy="2922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838200" y="533400"/>
            <a:ext cx="6934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4400" b="1"/>
              <a:t>CARBOHYDRATES</a:t>
            </a:r>
          </a:p>
        </p:txBody>
      </p:sp>
      <p:sp>
        <p:nvSpPr>
          <p:cNvPr id="7171" name="Text Box 3"/>
          <p:cNvSpPr txBox="1">
            <a:spLocks noChangeArrowheads="1"/>
          </p:cNvSpPr>
          <p:nvPr/>
        </p:nvSpPr>
        <p:spPr bwMode="auto">
          <a:xfrm>
            <a:off x="457200" y="1752600"/>
            <a:ext cx="815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CEREALS      BREAD      POTATOES      PASTA      RICE    </a:t>
            </a:r>
          </a:p>
        </p:txBody>
      </p:sp>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581400"/>
            <a:ext cx="3154363" cy="262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2971800"/>
            <a:ext cx="1962150" cy="3132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3581400"/>
            <a:ext cx="3163888" cy="259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 calcmode="lin" valueType="num">
                                      <p:cBhvr additive="base">
                                        <p:cTn id="7" dur="500" fill="hold"/>
                                        <p:tgtEl>
                                          <p:spTgt spid="7171"/>
                                        </p:tgtEl>
                                        <p:attrNameLst>
                                          <p:attrName>ppt_x</p:attrName>
                                        </p:attrNameLst>
                                      </p:cBhvr>
                                      <p:tavLst>
                                        <p:tav tm="0">
                                          <p:val>
                                            <p:strVal val="0-#ppt_w/2"/>
                                          </p:val>
                                        </p:tav>
                                        <p:tav tm="100000">
                                          <p:val>
                                            <p:strVal val="#ppt_x"/>
                                          </p:val>
                                        </p:tav>
                                      </p:tavLst>
                                    </p:anim>
                                    <p:anim calcmode="lin" valueType="num">
                                      <p:cBhvr additive="base">
                                        <p:cTn id="8" dur="500" fill="hold"/>
                                        <p:tgtEl>
                                          <p:spTgt spid="717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7172"/>
                                        </p:tgtEl>
                                        <p:attrNameLst>
                                          <p:attrName>style.visibility</p:attrName>
                                        </p:attrNameLst>
                                      </p:cBhvr>
                                      <p:to>
                                        <p:strVal val="visible"/>
                                      </p:to>
                                    </p:set>
                                    <p:anim calcmode="lin" valueType="num">
                                      <p:cBhvr additive="base">
                                        <p:cTn id="13" dur="500" fill="hold"/>
                                        <p:tgtEl>
                                          <p:spTgt spid="7172"/>
                                        </p:tgtEl>
                                        <p:attrNameLst>
                                          <p:attrName>ppt_x</p:attrName>
                                        </p:attrNameLst>
                                      </p:cBhvr>
                                      <p:tavLst>
                                        <p:tav tm="0">
                                          <p:val>
                                            <p:strVal val="0-#ppt_w/2"/>
                                          </p:val>
                                        </p:tav>
                                        <p:tav tm="100000">
                                          <p:val>
                                            <p:strVal val="#ppt_x"/>
                                          </p:val>
                                        </p:tav>
                                      </p:tavLst>
                                    </p:anim>
                                    <p:anim calcmode="lin" valueType="num">
                                      <p:cBhvr additive="base">
                                        <p:cTn id="14" dur="500" fill="hold"/>
                                        <p:tgtEl>
                                          <p:spTgt spid="717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anim calcmode="lin" valueType="num">
                                      <p:cBhvr additive="base">
                                        <p:cTn id="19" dur="500" fill="hold"/>
                                        <p:tgtEl>
                                          <p:spTgt spid="7173"/>
                                        </p:tgtEl>
                                        <p:attrNameLst>
                                          <p:attrName>ppt_x</p:attrName>
                                        </p:attrNameLst>
                                      </p:cBhvr>
                                      <p:tavLst>
                                        <p:tav tm="0">
                                          <p:val>
                                            <p:strVal val="0-#ppt_w/2"/>
                                          </p:val>
                                        </p:tav>
                                        <p:tav tm="100000">
                                          <p:val>
                                            <p:strVal val="#ppt_x"/>
                                          </p:val>
                                        </p:tav>
                                      </p:tavLst>
                                    </p:anim>
                                    <p:anim calcmode="lin" valueType="num">
                                      <p:cBhvr additive="base">
                                        <p:cTn id="20" dur="500" fill="hold"/>
                                        <p:tgtEl>
                                          <p:spTgt spid="717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7174"/>
                                        </p:tgtEl>
                                        <p:attrNameLst>
                                          <p:attrName>style.visibility</p:attrName>
                                        </p:attrNameLst>
                                      </p:cBhvr>
                                      <p:to>
                                        <p:strVal val="visible"/>
                                      </p:to>
                                    </p:set>
                                    <p:anim calcmode="lin" valueType="num">
                                      <p:cBhvr additive="base">
                                        <p:cTn id="25" dur="500" fill="hold"/>
                                        <p:tgtEl>
                                          <p:spTgt spid="7174"/>
                                        </p:tgtEl>
                                        <p:attrNameLst>
                                          <p:attrName>ppt_x</p:attrName>
                                        </p:attrNameLst>
                                      </p:cBhvr>
                                      <p:tavLst>
                                        <p:tav tm="0">
                                          <p:val>
                                            <p:strVal val="0-#ppt_w/2"/>
                                          </p:val>
                                        </p:tav>
                                        <p:tav tm="100000">
                                          <p:val>
                                            <p:strVal val="#ppt_x"/>
                                          </p:val>
                                        </p:tav>
                                      </p:tavLst>
                                    </p:anim>
                                    <p:anim calcmode="lin" valueType="num">
                                      <p:cBhvr additive="base">
                                        <p:cTn id="26" dur="500" fill="hold"/>
                                        <p:tgtEl>
                                          <p:spTgt spid="71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914400" y="838200"/>
            <a:ext cx="7010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3600" b="1"/>
              <a:t>CARBOHYDRATES ARE MADE FROM: </a:t>
            </a:r>
          </a:p>
        </p:txBody>
      </p:sp>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581400"/>
            <a:ext cx="2819400" cy="259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876800"/>
            <a:ext cx="3122613" cy="158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181600"/>
            <a:ext cx="2701925" cy="130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Text Box 6"/>
          <p:cNvSpPr txBox="1">
            <a:spLocks noChangeArrowheads="1"/>
          </p:cNvSpPr>
          <p:nvPr/>
        </p:nvSpPr>
        <p:spPr bwMode="auto">
          <a:xfrm>
            <a:off x="1219200" y="2590800"/>
            <a:ext cx="63246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t>WHEAT        CORN         RICE        BARLEY</a:t>
            </a:r>
          </a:p>
          <a:p>
            <a:pPr>
              <a:spcBef>
                <a:spcPct val="50000"/>
              </a:spcBef>
            </a:pPr>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22"/>
                                        </p:tgtEl>
                                        <p:attrNameLst>
                                          <p:attrName>style.visibility</p:attrName>
                                        </p:attrNameLst>
                                      </p:cBhvr>
                                      <p:to>
                                        <p:strVal val="visible"/>
                                      </p:to>
                                    </p:set>
                                    <p:anim calcmode="lin" valueType="num">
                                      <p:cBhvr additive="base">
                                        <p:cTn id="7" dur="500" fill="hold"/>
                                        <p:tgtEl>
                                          <p:spTgt spid="9222"/>
                                        </p:tgtEl>
                                        <p:attrNameLst>
                                          <p:attrName>ppt_x</p:attrName>
                                        </p:attrNameLst>
                                      </p:cBhvr>
                                      <p:tavLst>
                                        <p:tav tm="0">
                                          <p:val>
                                            <p:strVal val="0-#ppt_w/2"/>
                                          </p:val>
                                        </p:tav>
                                        <p:tav tm="100000">
                                          <p:val>
                                            <p:strVal val="#ppt_x"/>
                                          </p:val>
                                        </p:tav>
                                      </p:tavLst>
                                    </p:anim>
                                    <p:anim calcmode="lin" valueType="num">
                                      <p:cBhvr additive="base">
                                        <p:cTn id="8" dur="500" fill="hold"/>
                                        <p:tgtEl>
                                          <p:spTgt spid="92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9219"/>
                                        </p:tgtEl>
                                        <p:attrNameLst>
                                          <p:attrName>style.visibility</p:attrName>
                                        </p:attrNameLst>
                                      </p:cBhvr>
                                      <p:to>
                                        <p:strVal val="visible"/>
                                      </p:to>
                                    </p:set>
                                    <p:anim calcmode="lin" valueType="num">
                                      <p:cBhvr additive="base">
                                        <p:cTn id="13" dur="500" fill="hold"/>
                                        <p:tgtEl>
                                          <p:spTgt spid="9219"/>
                                        </p:tgtEl>
                                        <p:attrNameLst>
                                          <p:attrName>ppt_x</p:attrName>
                                        </p:attrNameLst>
                                      </p:cBhvr>
                                      <p:tavLst>
                                        <p:tav tm="0">
                                          <p:val>
                                            <p:strVal val="0-#ppt_w/2"/>
                                          </p:val>
                                        </p:tav>
                                        <p:tav tm="100000">
                                          <p:val>
                                            <p:strVal val="#ppt_x"/>
                                          </p:val>
                                        </p:tav>
                                      </p:tavLst>
                                    </p:anim>
                                    <p:anim calcmode="lin" valueType="num">
                                      <p:cBhvr additive="base">
                                        <p:cTn id="14" dur="500" fill="hold"/>
                                        <p:tgtEl>
                                          <p:spTgt spid="921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anim calcmode="lin" valueType="num">
                                      <p:cBhvr additive="base">
                                        <p:cTn id="19" dur="500" fill="hold"/>
                                        <p:tgtEl>
                                          <p:spTgt spid="9220"/>
                                        </p:tgtEl>
                                        <p:attrNameLst>
                                          <p:attrName>ppt_x</p:attrName>
                                        </p:attrNameLst>
                                      </p:cBhvr>
                                      <p:tavLst>
                                        <p:tav tm="0">
                                          <p:val>
                                            <p:strVal val="0-#ppt_w/2"/>
                                          </p:val>
                                        </p:tav>
                                        <p:tav tm="100000">
                                          <p:val>
                                            <p:strVal val="#ppt_x"/>
                                          </p:val>
                                        </p:tav>
                                      </p:tavLst>
                                    </p:anim>
                                    <p:anim calcmode="lin" valueType="num">
                                      <p:cBhvr additive="base">
                                        <p:cTn id="20" dur="500" fill="hold"/>
                                        <p:tgtEl>
                                          <p:spTgt spid="922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9221"/>
                                        </p:tgtEl>
                                        <p:attrNameLst>
                                          <p:attrName>style.visibility</p:attrName>
                                        </p:attrNameLst>
                                      </p:cBhvr>
                                      <p:to>
                                        <p:strVal val="visible"/>
                                      </p:to>
                                    </p:set>
                                    <p:anim calcmode="lin" valueType="num">
                                      <p:cBhvr additive="base">
                                        <p:cTn id="25" dur="500" fill="hold"/>
                                        <p:tgtEl>
                                          <p:spTgt spid="9221"/>
                                        </p:tgtEl>
                                        <p:attrNameLst>
                                          <p:attrName>ppt_x</p:attrName>
                                        </p:attrNameLst>
                                      </p:cBhvr>
                                      <p:tavLst>
                                        <p:tav tm="0">
                                          <p:val>
                                            <p:strVal val="0-#ppt_w/2"/>
                                          </p:val>
                                        </p:tav>
                                        <p:tav tm="100000">
                                          <p:val>
                                            <p:strVal val="#ppt_x"/>
                                          </p:val>
                                        </p:tav>
                                      </p:tavLst>
                                    </p:anim>
                                    <p:anim calcmode="lin" valueType="num">
                                      <p:cBhvr additive="base">
                                        <p:cTn id="26" dur="500" fill="hold"/>
                                        <p:tgtEl>
                                          <p:spTgt spid="92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533400" y="762000"/>
            <a:ext cx="3886200" cy="503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3600" b="1"/>
              <a:t>REFINED</a:t>
            </a:r>
          </a:p>
          <a:p>
            <a:pPr>
              <a:spcBef>
                <a:spcPct val="50000"/>
              </a:spcBef>
            </a:pPr>
            <a:r>
              <a:rPr lang="en-GB" sz="3600"/>
              <a:t>Machines have removed most of the fibre bits</a:t>
            </a:r>
          </a:p>
          <a:p>
            <a:pPr>
              <a:spcBef>
                <a:spcPct val="50000"/>
              </a:spcBef>
            </a:pPr>
            <a:r>
              <a:rPr lang="en-GB" sz="3600"/>
              <a:t>White bread</a:t>
            </a:r>
          </a:p>
          <a:p>
            <a:pPr>
              <a:spcBef>
                <a:spcPct val="50000"/>
              </a:spcBef>
            </a:pPr>
            <a:r>
              <a:rPr lang="en-GB" sz="3600"/>
              <a:t>White pasta</a:t>
            </a:r>
          </a:p>
          <a:p>
            <a:pPr>
              <a:spcBef>
                <a:spcPct val="50000"/>
              </a:spcBef>
            </a:pPr>
            <a:r>
              <a:rPr lang="en-GB" sz="3600"/>
              <a:t>White rice</a:t>
            </a:r>
          </a:p>
        </p:txBody>
      </p:sp>
      <p:sp>
        <p:nvSpPr>
          <p:cNvPr id="8195" name="Text Box 3"/>
          <p:cNvSpPr txBox="1">
            <a:spLocks noChangeArrowheads="1"/>
          </p:cNvSpPr>
          <p:nvPr/>
        </p:nvSpPr>
        <p:spPr bwMode="auto">
          <a:xfrm>
            <a:off x="4572000" y="762000"/>
            <a:ext cx="4114800" cy="503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3600" b="1"/>
              <a:t>UNREFINED</a:t>
            </a:r>
          </a:p>
          <a:p>
            <a:pPr>
              <a:spcBef>
                <a:spcPct val="50000"/>
              </a:spcBef>
            </a:pPr>
            <a:r>
              <a:rPr lang="en-GB" sz="3600"/>
              <a:t>All the fibre bits still in! Good for you!!!</a:t>
            </a:r>
          </a:p>
          <a:p>
            <a:pPr>
              <a:spcBef>
                <a:spcPct val="50000"/>
              </a:spcBef>
            </a:pPr>
            <a:r>
              <a:rPr lang="en-GB" sz="3600"/>
              <a:t>Brown bread</a:t>
            </a:r>
          </a:p>
          <a:p>
            <a:pPr>
              <a:spcBef>
                <a:spcPct val="50000"/>
              </a:spcBef>
            </a:pPr>
            <a:r>
              <a:rPr lang="en-GB" sz="3600"/>
              <a:t>Whole grain cereal and rice</a:t>
            </a:r>
          </a:p>
          <a:p>
            <a:pPr>
              <a:spcBef>
                <a:spcPct val="50000"/>
              </a:spcBef>
            </a:pPr>
            <a:r>
              <a:rPr lang="en-GB" sz="3600"/>
              <a:t>Whole grain pasta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checkerboard(across)">
                                      <p:cBhvr>
                                        <p:cTn id="7" dur="500"/>
                                        <p:tgtEl>
                                          <p:spTgt spid="8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8195"/>
                                        </p:tgtEl>
                                        <p:attrNameLst>
                                          <p:attrName>style.visibility</p:attrName>
                                        </p:attrNameLst>
                                      </p:cBhvr>
                                      <p:to>
                                        <p:strVal val="visible"/>
                                      </p:to>
                                    </p:set>
                                    <p:anim calcmode="lin" valueType="num">
                                      <p:cBhvr>
                                        <p:cTn id="12" dur="1000" fill="hold"/>
                                        <p:tgtEl>
                                          <p:spTgt spid="8195"/>
                                        </p:tgtEl>
                                        <p:attrNameLst>
                                          <p:attrName>ppt_w</p:attrName>
                                        </p:attrNameLst>
                                      </p:cBhvr>
                                      <p:tavLst>
                                        <p:tav tm="0">
                                          <p:val>
                                            <p:fltVal val="0"/>
                                          </p:val>
                                        </p:tav>
                                        <p:tav tm="100000">
                                          <p:val>
                                            <p:strVal val="#ppt_w"/>
                                          </p:val>
                                        </p:tav>
                                      </p:tavLst>
                                    </p:anim>
                                    <p:anim calcmode="lin" valueType="num">
                                      <p:cBhvr>
                                        <p:cTn id="13" dur="1000" fill="hold"/>
                                        <p:tgtEl>
                                          <p:spTgt spid="8195"/>
                                        </p:tgtEl>
                                        <p:attrNameLst>
                                          <p:attrName>ppt_h</p:attrName>
                                        </p:attrNameLst>
                                      </p:cBhvr>
                                      <p:tavLst>
                                        <p:tav tm="0">
                                          <p:val>
                                            <p:fltVal val="0"/>
                                          </p:val>
                                        </p:tav>
                                        <p:tav tm="100000">
                                          <p:val>
                                            <p:strVal val="#ppt_h"/>
                                          </p:val>
                                        </p:tav>
                                      </p:tavLst>
                                    </p:anim>
                                    <p:anim calcmode="lin" valueType="num">
                                      <p:cBhvr>
                                        <p:cTn id="14" dur="1000" fill="hold"/>
                                        <p:tgtEl>
                                          <p:spTgt spid="8195"/>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819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utoUpdateAnimBg="0"/>
      <p:bldP spid="819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304800" y="228600"/>
            <a:ext cx="7315200" cy="1309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b="1"/>
              <a:t>FRUIT AND VEGETABLES</a:t>
            </a:r>
          </a:p>
          <a:p>
            <a:pPr>
              <a:spcBef>
                <a:spcPct val="50000"/>
              </a:spcBef>
            </a:pPr>
            <a:r>
              <a:rPr lang="en-GB" b="1"/>
              <a:t>How  much should we have a day?</a:t>
            </a:r>
          </a:p>
        </p:txBody>
      </p:sp>
      <p:sp>
        <p:nvSpPr>
          <p:cNvPr id="10243" name="Text Box 3"/>
          <p:cNvSpPr txBox="1">
            <a:spLocks noChangeArrowheads="1"/>
          </p:cNvSpPr>
          <p:nvPr/>
        </p:nvSpPr>
        <p:spPr bwMode="auto">
          <a:xfrm>
            <a:off x="304800" y="1600200"/>
            <a:ext cx="6705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000"/>
              <a:t>5 Portions per day!</a:t>
            </a:r>
          </a:p>
        </p:txBody>
      </p:sp>
      <p:pic>
        <p:nvPicPr>
          <p:cNvPr id="102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191000"/>
            <a:ext cx="16129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4191000"/>
            <a:ext cx="2252663" cy="2398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6"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3200" y="4114800"/>
            <a:ext cx="2306638"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7"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990600"/>
            <a:ext cx="2682875" cy="1785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8"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1752600"/>
            <a:ext cx="2678113" cy="2535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 calcmode="lin" valueType="num">
                                      <p:cBhvr additive="base">
                                        <p:cTn id="7" dur="500" fill="hold"/>
                                        <p:tgtEl>
                                          <p:spTgt spid="10243"/>
                                        </p:tgtEl>
                                        <p:attrNameLst>
                                          <p:attrName>ppt_x</p:attrName>
                                        </p:attrNameLst>
                                      </p:cBhvr>
                                      <p:tavLst>
                                        <p:tav tm="0">
                                          <p:val>
                                            <p:strVal val="0-#ppt_w/2"/>
                                          </p:val>
                                        </p:tav>
                                        <p:tav tm="100000">
                                          <p:val>
                                            <p:strVal val="#ppt_x"/>
                                          </p:val>
                                        </p:tav>
                                      </p:tavLst>
                                    </p:anim>
                                    <p:anim calcmode="lin" valueType="num">
                                      <p:cBhvr additive="base">
                                        <p:cTn id="8" dur="500" fill="hold"/>
                                        <p:tgtEl>
                                          <p:spTgt spid="1024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0244"/>
                                        </p:tgtEl>
                                        <p:attrNameLst>
                                          <p:attrName>style.visibility</p:attrName>
                                        </p:attrNameLst>
                                      </p:cBhvr>
                                      <p:to>
                                        <p:strVal val="visible"/>
                                      </p:to>
                                    </p:set>
                                    <p:anim calcmode="lin" valueType="num">
                                      <p:cBhvr additive="base">
                                        <p:cTn id="13" dur="500" fill="hold"/>
                                        <p:tgtEl>
                                          <p:spTgt spid="10244"/>
                                        </p:tgtEl>
                                        <p:attrNameLst>
                                          <p:attrName>ppt_x</p:attrName>
                                        </p:attrNameLst>
                                      </p:cBhvr>
                                      <p:tavLst>
                                        <p:tav tm="0">
                                          <p:val>
                                            <p:strVal val="0-#ppt_w/2"/>
                                          </p:val>
                                        </p:tav>
                                        <p:tav tm="100000">
                                          <p:val>
                                            <p:strVal val="#ppt_x"/>
                                          </p:val>
                                        </p:tav>
                                      </p:tavLst>
                                    </p:anim>
                                    <p:anim calcmode="lin" valueType="num">
                                      <p:cBhvr additive="base">
                                        <p:cTn id="14" dur="500" fill="hold"/>
                                        <p:tgtEl>
                                          <p:spTgt spid="1024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anim calcmode="lin" valueType="num">
                                      <p:cBhvr additive="base">
                                        <p:cTn id="19" dur="500" fill="hold"/>
                                        <p:tgtEl>
                                          <p:spTgt spid="10245"/>
                                        </p:tgtEl>
                                        <p:attrNameLst>
                                          <p:attrName>ppt_x</p:attrName>
                                        </p:attrNameLst>
                                      </p:cBhvr>
                                      <p:tavLst>
                                        <p:tav tm="0">
                                          <p:val>
                                            <p:strVal val="0-#ppt_w/2"/>
                                          </p:val>
                                        </p:tav>
                                        <p:tav tm="100000">
                                          <p:val>
                                            <p:strVal val="#ppt_x"/>
                                          </p:val>
                                        </p:tav>
                                      </p:tavLst>
                                    </p:anim>
                                    <p:anim calcmode="lin" valueType="num">
                                      <p:cBhvr additive="base">
                                        <p:cTn id="20" dur="500" fill="hold"/>
                                        <p:tgtEl>
                                          <p:spTgt spid="10245"/>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0246"/>
                                        </p:tgtEl>
                                        <p:attrNameLst>
                                          <p:attrName>style.visibility</p:attrName>
                                        </p:attrNameLst>
                                      </p:cBhvr>
                                      <p:to>
                                        <p:strVal val="visible"/>
                                      </p:to>
                                    </p:set>
                                    <p:anim calcmode="lin" valueType="num">
                                      <p:cBhvr additive="base">
                                        <p:cTn id="25" dur="500" fill="hold"/>
                                        <p:tgtEl>
                                          <p:spTgt spid="10246"/>
                                        </p:tgtEl>
                                        <p:attrNameLst>
                                          <p:attrName>ppt_x</p:attrName>
                                        </p:attrNameLst>
                                      </p:cBhvr>
                                      <p:tavLst>
                                        <p:tav tm="0">
                                          <p:val>
                                            <p:strVal val="0-#ppt_w/2"/>
                                          </p:val>
                                        </p:tav>
                                        <p:tav tm="100000">
                                          <p:val>
                                            <p:strVal val="#ppt_x"/>
                                          </p:val>
                                        </p:tav>
                                      </p:tavLst>
                                    </p:anim>
                                    <p:anim calcmode="lin" valueType="num">
                                      <p:cBhvr additive="base">
                                        <p:cTn id="26" dur="500" fill="hold"/>
                                        <p:tgtEl>
                                          <p:spTgt spid="1024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0247"/>
                                        </p:tgtEl>
                                        <p:attrNameLst>
                                          <p:attrName>style.visibility</p:attrName>
                                        </p:attrNameLst>
                                      </p:cBhvr>
                                      <p:to>
                                        <p:strVal val="visible"/>
                                      </p:to>
                                    </p:set>
                                    <p:anim calcmode="lin" valueType="num">
                                      <p:cBhvr additive="base">
                                        <p:cTn id="31" dur="500" fill="hold"/>
                                        <p:tgtEl>
                                          <p:spTgt spid="10247"/>
                                        </p:tgtEl>
                                        <p:attrNameLst>
                                          <p:attrName>ppt_x</p:attrName>
                                        </p:attrNameLst>
                                      </p:cBhvr>
                                      <p:tavLst>
                                        <p:tav tm="0">
                                          <p:val>
                                            <p:strVal val="0-#ppt_w/2"/>
                                          </p:val>
                                        </p:tav>
                                        <p:tav tm="100000">
                                          <p:val>
                                            <p:strVal val="#ppt_x"/>
                                          </p:val>
                                        </p:tav>
                                      </p:tavLst>
                                    </p:anim>
                                    <p:anim calcmode="lin" valueType="num">
                                      <p:cBhvr additive="base">
                                        <p:cTn id="32" dur="500" fill="hold"/>
                                        <p:tgtEl>
                                          <p:spTgt spid="10247"/>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0248"/>
                                        </p:tgtEl>
                                        <p:attrNameLst>
                                          <p:attrName>style.visibility</p:attrName>
                                        </p:attrNameLst>
                                      </p:cBhvr>
                                      <p:to>
                                        <p:strVal val="visible"/>
                                      </p:to>
                                    </p:set>
                                    <p:anim calcmode="lin" valueType="num">
                                      <p:cBhvr additive="base">
                                        <p:cTn id="37" dur="500" fill="hold"/>
                                        <p:tgtEl>
                                          <p:spTgt spid="10248"/>
                                        </p:tgtEl>
                                        <p:attrNameLst>
                                          <p:attrName>ppt_x</p:attrName>
                                        </p:attrNameLst>
                                      </p:cBhvr>
                                      <p:tavLst>
                                        <p:tav tm="0">
                                          <p:val>
                                            <p:strVal val="0-#ppt_w/2"/>
                                          </p:val>
                                        </p:tav>
                                        <p:tav tm="100000">
                                          <p:val>
                                            <p:strVal val="#ppt_x"/>
                                          </p:val>
                                        </p:tav>
                                      </p:tavLst>
                                    </p:anim>
                                    <p:anim calcmode="lin" valueType="num">
                                      <p:cBhvr additive="base">
                                        <p:cTn id="38" dur="500" fill="hold"/>
                                        <p:tgtEl>
                                          <p:spTgt spid="1024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685800" y="609600"/>
            <a:ext cx="7924800" cy="520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800" b="1"/>
              <a:t>How much is one portion?</a:t>
            </a:r>
          </a:p>
          <a:p>
            <a:pPr>
              <a:spcBef>
                <a:spcPct val="50000"/>
              </a:spcBef>
              <a:buFontTx/>
              <a:buChar char="•"/>
            </a:pPr>
            <a:r>
              <a:rPr lang="en-GB"/>
              <a:t>1 Medium sized fruit: apple orange etc.</a:t>
            </a:r>
          </a:p>
          <a:p>
            <a:pPr>
              <a:spcBef>
                <a:spcPct val="50000"/>
              </a:spcBef>
              <a:buFontTx/>
              <a:buChar char="•"/>
            </a:pPr>
            <a:r>
              <a:rPr lang="en-GB"/>
              <a:t>One slice of melon, pineapple etc.</a:t>
            </a:r>
          </a:p>
          <a:p>
            <a:pPr>
              <a:spcBef>
                <a:spcPct val="50000"/>
              </a:spcBef>
              <a:buFontTx/>
              <a:buChar char="•"/>
            </a:pPr>
            <a:r>
              <a:rPr lang="en-GB"/>
              <a:t>A handful of grapes</a:t>
            </a:r>
          </a:p>
          <a:p>
            <a:pPr>
              <a:spcBef>
                <a:spcPct val="50000"/>
              </a:spcBef>
              <a:buFontTx/>
              <a:buChar char="•"/>
            </a:pPr>
            <a:r>
              <a:rPr lang="en-GB"/>
              <a:t>One tablespoon of dried fruit</a:t>
            </a:r>
          </a:p>
          <a:p>
            <a:pPr>
              <a:spcBef>
                <a:spcPct val="50000"/>
              </a:spcBef>
              <a:buFontTx/>
              <a:buChar char="•"/>
            </a:pPr>
            <a:r>
              <a:rPr lang="en-GB"/>
              <a:t>One small glass of fruit juice</a:t>
            </a:r>
          </a:p>
          <a:p>
            <a:pPr>
              <a:spcBef>
                <a:spcPct val="50000"/>
              </a:spcBef>
              <a:buFontTx/>
              <a:buChar char="•"/>
            </a:pPr>
            <a:r>
              <a:rPr lang="en-GB"/>
              <a:t>One small tin of fruit</a:t>
            </a:r>
          </a:p>
          <a:p>
            <a:pPr>
              <a:spcBef>
                <a:spcPct val="50000"/>
              </a:spcBef>
              <a:buFontTx/>
              <a:buChar char="•"/>
            </a:pPr>
            <a:r>
              <a:rPr lang="en-GB"/>
              <a:t>One side salad</a:t>
            </a:r>
          </a:p>
          <a:p>
            <a:pPr>
              <a:spcBef>
                <a:spcPct val="50000"/>
              </a:spcBef>
              <a:buFontTx/>
              <a:buChar char="•"/>
            </a:pPr>
            <a:r>
              <a:rPr lang="en-GB"/>
              <a:t>One serving of vegetables: peas, broccoli etc.</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196</TotalTime>
  <Words>612</Words>
  <Application>Microsoft Office PowerPoint</Application>
  <PresentationFormat>On-screen Show (4:3)</PresentationFormat>
  <Paragraphs>86</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Times New Roman</vt:lpstr>
      <vt:lpstr>Verdana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Teacher E-Solutions</cp:lastModifiedBy>
  <cp:revision>8</cp:revision>
  <dcterms:created xsi:type="dcterms:W3CDTF">2007-01-05T20:02:17Z</dcterms:created>
  <dcterms:modified xsi:type="dcterms:W3CDTF">2019-01-18T17:27:25Z</dcterms:modified>
</cp:coreProperties>
</file>