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008000"/>
    <a:srgbClr val="000066"/>
    <a:srgbClr val="800000"/>
    <a:srgbClr val="660066"/>
    <a:srgbClr val="0000FF"/>
    <a:srgbClr val="33339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7D079-C49E-4653-9C69-584EF998DC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800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1DFEE-AE58-4515-B48A-B5449A206FD7}" type="slidenum">
              <a:rPr lang="en-GB"/>
              <a:pPr/>
              <a:t>1</a:t>
            </a:fld>
            <a:endParaRPr lang="en-GB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7BA933-AAD9-419E-A62D-A378B27BD384}" type="slidenum">
              <a:rPr lang="en-GB"/>
              <a:pPr/>
              <a:t>10</a:t>
            </a:fld>
            <a:endParaRPr lang="en-GB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7526DB-B2B1-4C8C-B2EF-EDD9166934FE}" type="slidenum">
              <a:rPr lang="en-GB"/>
              <a:pPr/>
              <a:t>11</a:t>
            </a:fld>
            <a:endParaRPr lang="en-GB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06077-8E07-496C-A397-8F41044C8538}" type="slidenum">
              <a:rPr lang="en-GB"/>
              <a:pPr/>
              <a:t>12</a:t>
            </a:fld>
            <a:endParaRPr lang="en-GB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9313A-E930-40CF-8A3B-FAEA0D4511C3}" type="slidenum">
              <a:rPr lang="en-GB"/>
              <a:pPr/>
              <a:t>13</a:t>
            </a:fld>
            <a:endParaRPr lang="en-GB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EF34D-274D-4EA2-B2BB-FB07AA1DBCD8}" type="slidenum">
              <a:rPr lang="en-GB"/>
              <a:pPr/>
              <a:t>14</a:t>
            </a:fld>
            <a:endParaRPr lang="en-GB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27268-FC14-4CB7-BDF2-C39EAAFAE34E}" type="slidenum">
              <a:rPr lang="en-GB"/>
              <a:pPr/>
              <a:t>2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43E76-B001-45EB-8AE8-EDF79287E235}" type="slidenum">
              <a:rPr lang="en-GB"/>
              <a:pPr/>
              <a:t>3</a:t>
            </a:fld>
            <a:endParaRPr lang="en-GB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65837-A59E-447C-B2D1-5148C66AF66F}" type="slidenum">
              <a:rPr lang="en-GB"/>
              <a:pPr/>
              <a:t>4</a:t>
            </a:fld>
            <a:endParaRPr lang="en-GB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51BDE-E127-41EA-BD65-C5BDA1978E8E}" type="slidenum">
              <a:rPr lang="en-GB"/>
              <a:pPr/>
              <a:t>5</a:t>
            </a:fld>
            <a:endParaRPr lang="en-GB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98EFA-23D4-4866-9FE6-D44BDE119BEA}" type="slidenum">
              <a:rPr lang="en-GB"/>
              <a:pPr/>
              <a:t>6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FAC89-F38D-410D-AE0E-F6A4E0EECF14}" type="slidenum">
              <a:rPr lang="en-GB"/>
              <a:pPr/>
              <a:t>7</a:t>
            </a:fld>
            <a:endParaRPr lang="en-GB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672A6-3D30-4492-AF95-EBBB33C5F533}" type="slidenum">
              <a:rPr lang="en-GB"/>
              <a:pPr/>
              <a:t>8</a:t>
            </a:fld>
            <a:endParaRPr lang="en-GB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F7C5C-5FCF-4BAB-8D06-0E14AF89C80A}" type="slidenum">
              <a:rPr lang="en-GB"/>
              <a:pPr/>
              <a:t>9</a:t>
            </a:fld>
            <a:endParaRPr lang="en-GB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25C3A-891E-44F5-9D5C-C98FA5387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8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3550E-9278-4814-A07D-605747604F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4C151-C8C2-4AAF-9DDA-D536B11F18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4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E6BD82-2B53-4CA4-85BF-ACB445FEAE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2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CE71FFD-6726-44BD-8035-70E9993953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5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2CC69-EB07-4E9D-9726-A118AB4347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3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A60D4-221E-4F43-A56B-C106BCF2D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8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0CD1-58EE-498D-942E-E252E77DD7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7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2198F-8757-4FA7-A0DA-622E977551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0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8FBAA-0D4B-417B-99C0-C7BE831EBF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97D56-020A-4DC4-A7EC-4D131F9DE2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1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2801D-F850-40C6-AB74-0466483ED0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8E098-2926-4C40-A307-EE4AD895E5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D089EA-3764-4C2C-8238-50056243C9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10.wmf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11.gif"/><Relationship Id="rId4" Type="http://schemas.openxmlformats.org/officeDocument/2006/relationships/audio" Target="../media/audio8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12.gif"/><Relationship Id="rId4" Type="http://schemas.openxmlformats.org/officeDocument/2006/relationships/audio" Target="../media/audio6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1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8.gif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9.gif"/><Relationship Id="rId4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5400">
                <a:solidFill>
                  <a:srgbClr val="800080"/>
                </a:solidFill>
                <a:latin typeface="Showcard Gothic" pitchFamily="82" charset="0"/>
              </a:rPr>
              <a:t>Elaborated paragraphs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66FF"/>
                </a:solidFill>
                <a:latin typeface="Tahoma" pitchFamily="34" charset="0"/>
              </a:rPr>
              <a:t>Cynthia Hatchell</a:t>
            </a:r>
          </a:p>
          <a:p>
            <a:r>
              <a:rPr lang="en-US">
                <a:solidFill>
                  <a:srgbClr val="FF66FF"/>
                </a:solidFill>
                <a:latin typeface="Tahoma" pitchFamily="34" charset="0"/>
              </a:rPr>
              <a:t>7</a:t>
            </a:r>
            <a:r>
              <a:rPr lang="en-US" baseline="30000">
                <a:solidFill>
                  <a:srgbClr val="FF66FF"/>
                </a:solidFill>
                <a:latin typeface="Tahoma" pitchFamily="34" charset="0"/>
              </a:rPr>
              <a:t>th</a:t>
            </a:r>
            <a:r>
              <a:rPr lang="en-US">
                <a:solidFill>
                  <a:srgbClr val="FF66FF"/>
                </a:solidFill>
                <a:latin typeface="Tahoma" pitchFamily="34" charset="0"/>
              </a:rPr>
              <a:t> grade</a:t>
            </a:r>
          </a:p>
          <a:p>
            <a:r>
              <a:rPr lang="en-US">
                <a:solidFill>
                  <a:srgbClr val="FF66FF"/>
                </a:solidFill>
                <a:latin typeface="Tahoma" pitchFamily="34" charset="0"/>
              </a:rPr>
              <a:t>Language Arts</a:t>
            </a:r>
          </a:p>
        </p:txBody>
      </p:sp>
      <p:pic>
        <p:nvPicPr>
          <p:cNvPr id="2052" name="Picture 4" descr="ag00024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2400"/>
            <a:ext cx="3352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12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i="1">
                <a:latin typeface="Signet Roundhand" pitchFamily="66" charset="0"/>
              </a:rPr>
              <a:t>Characteristics cont’d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5400">
                <a:latin typeface="Pristina" pitchFamily="66" charset="0"/>
              </a:rPr>
              <a:t>9) The 	sentence 	structure is 	varied.</a:t>
            </a:r>
          </a:p>
        </p:txBody>
      </p:sp>
      <p:pic>
        <p:nvPicPr>
          <p:cNvPr id="11269" name="Picture 5" descr="bl0025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2013" y="1981200"/>
            <a:ext cx="3760787" cy="4114800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12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>
                <a:solidFill>
                  <a:srgbClr val="333399"/>
                </a:solidFill>
                <a:latin typeface="Parchment" pitchFamily="66" charset="0"/>
              </a:rPr>
              <a:t>Characteristics cont’d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>
                <a:solidFill>
                  <a:srgbClr val="0000FF"/>
                </a:solidFill>
                <a:latin typeface="Batang" pitchFamily="18" charset="-127"/>
              </a:rPr>
              <a:t>10)  The paragraph contains 		 correct spelling, grammar, 	 capitalization, and 	 	 	 punctuation.</a:t>
            </a:r>
          </a:p>
        </p:txBody>
      </p:sp>
      <p:pic>
        <p:nvPicPr>
          <p:cNvPr id="12292" name="Picture 4" descr="ag00007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2400"/>
            <a:ext cx="24384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19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rgbClr val="660066"/>
                </a:solidFill>
                <a:latin typeface="Stencil" pitchFamily="82" charset="0"/>
              </a:rPr>
              <a:t>Elaborated Paragraphs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latin typeface="Tahoma" pitchFamily="34" charset="0"/>
              </a:rPr>
              <a:t>Activity:</a:t>
            </a:r>
          </a:p>
          <a:p>
            <a:pPr>
              <a:buFontTx/>
              <a:buNone/>
            </a:pPr>
            <a:r>
              <a:rPr lang="en-US">
                <a:latin typeface="Tahoma" pitchFamily="34" charset="0"/>
              </a:rPr>
              <a:t>Worksheet pages 25,26, and 27.  Follow the directions as you practice writing elaborated paragraphs.</a:t>
            </a:r>
          </a:p>
        </p:txBody>
      </p:sp>
      <p:pic>
        <p:nvPicPr>
          <p:cNvPr id="14341" name="Picture 5" descr="j00761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54213"/>
            <a:ext cx="3810000" cy="41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9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4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oster Bodoni" pitchFamily="18" charset="0"/>
              </a:rPr>
              <a:t>Elaborated Paragraphs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>
                <a:latin typeface="Pompeii Capitals" pitchFamily="18" charset="0"/>
              </a:rPr>
              <a:t>Assessment</a:t>
            </a:r>
          </a:p>
          <a:p>
            <a:pPr>
              <a:buFontTx/>
              <a:buNone/>
            </a:pPr>
            <a:r>
              <a:rPr lang="en-US" sz="2800">
                <a:latin typeface="Pompeii Capitals" pitchFamily="18" charset="0"/>
              </a:rPr>
              <a:t>Pick a topic of your choice.  Write an elaborated paragraph on your topic to be turned in for a grade.</a:t>
            </a:r>
          </a:p>
        </p:txBody>
      </p:sp>
      <p:pic>
        <p:nvPicPr>
          <p:cNvPr id="15366" name="Picture 6" descr="j0076178"/>
          <p:cNvPicPr>
            <a:picLocks noChangeAspect="1" noChangeArrowheads="1" noCrop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686050"/>
            <a:ext cx="3810000" cy="2703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4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This powerpoint was kindly donated to </a:t>
            </a:r>
            <a:r>
              <a:rPr lang="en-GB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r>
              <a:rPr lang="en-GB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Characteristics of Elaborated Paragraphs!!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/>
              <a:t>1)  The writer clearly states                       	 the main idea in the topic </a:t>
            </a:r>
          </a:p>
          <a:p>
            <a:pPr lvl="1">
              <a:buFontTx/>
              <a:buNone/>
            </a:pPr>
            <a:r>
              <a:rPr lang="en-US" sz="4800"/>
              <a:t>    sentence. </a:t>
            </a:r>
          </a:p>
        </p:txBody>
      </p:sp>
      <p:pic>
        <p:nvPicPr>
          <p:cNvPr id="3076" name="Picture 4" descr="ag00594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762000"/>
            <a:ext cx="15240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ag00006_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10000"/>
            <a:ext cx="32004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7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>
                <a:solidFill>
                  <a:srgbClr val="FF0066"/>
                </a:solidFill>
              </a:rPr>
              <a:t>Characteristics cont’d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/>
              <a:t>2)  The writer supports the main            	idea with at least three 	 	 	examples.</a:t>
            </a:r>
          </a:p>
        </p:txBody>
      </p:sp>
      <p:pic>
        <p:nvPicPr>
          <p:cNvPr id="4100" name="Picture 4" descr="bd0509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429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744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Stencil" pitchFamily="82" charset="0"/>
              </a:rPr>
              <a:t>Characteristics cont’d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>
                <a:solidFill>
                  <a:srgbClr val="800000"/>
                </a:solidFill>
              </a:rPr>
              <a:t>3)</a:t>
            </a:r>
            <a:r>
              <a:rPr lang="en-US">
                <a:solidFill>
                  <a:srgbClr val="800000"/>
                </a:solidFill>
              </a:rPr>
              <a:t>  </a:t>
            </a:r>
            <a:r>
              <a:rPr lang="en-US" sz="4400">
                <a:solidFill>
                  <a:srgbClr val="800000"/>
                </a:solidFill>
              </a:rPr>
              <a:t>Sentences are related and   	connected.</a:t>
            </a:r>
          </a:p>
        </p:txBody>
      </p:sp>
      <p:pic>
        <p:nvPicPr>
          <p:cNvPr id="5124" name="Picture 4" descr="j007613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40386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92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Tahoma" pitchFamily="34" charset="0"/>
              </a:rPr>
              <a:t>Characteristics cont’d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lipArt" sz="half" idx="1"/>
          </p:nvPr>
        </p:nvSpPr>
        <p:spPr/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/>
              <a:t>4)  The writer 	uses         	vivid 	adjectives, 	strong verbs, 	and exact 	nouns.</a:t>
            </a:r>
          </a:p>
        </p:txBody>
      </p:sp>
      <p:pic>
        <p:nvPicPr>
          <p:cNvPr id="6149" name="Picture 5" descr="ag00584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38862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1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>
                <a:solidFill>
                  <a:srgbClr val="000066"/>
                </a:solidFill>
              </a:rPr>
              <a:t>Characteristics cont’d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>
                <a:solidFill>
                  <a:srgbClr val="000066"/>
                </a:solidFill>
                <a:latin typeface="Tahoma" pitchFamily="34" charset="0"/>
              </a:rPr>
              <a:t>5)  The writer 	uses an      	anecdote   	with a 	 	beginning,  	middle, 	   	and end.</a:t>
            </a:r>
          </a:p>
        </p:txBody>
      </p:sp>
      <p:pic>
        <p:nvPicPr>
          <p:cNvPr id="7173" name="Picture 5" descr="pe0274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260600"/>
            <a:ext cx="3810000" cy="3554413"/>
          </a:xfr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8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rgbClr val="800080"/>
                </a:solidFill>
                <a:latin typeface="Showcard Gothic" pitchFamily="82" charset="0"/>
              </a:rPr>
              <a:t>Characteristics cont’d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>
                <a:latin typeface="Tahoma" pitchFamily="34" charset="0"/>
              </a:rPr>
              <a:t>6)  The 	paragraph 	includes 	quotes,  	dialogue, 	sensory 	images,</a:t>
            </a:r>
            <a:r>
              <a:rPr lang="en-US" sz="4000"/>
              <a:t> 	</a:t>
            </a:r>
            <a:endParaRPr lang="en-US" sz="360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>
                <a:latin typeface="Tahoma" pitchFamily="34" charset="0"/>
              </a:rPr>
              <a:t>similes, facts, and statistics that support the main idea.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208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rgbClr val="008000"/>
                </a:solidFill>
                <a:latin typeface="Rockwell" pitchFamily="18" charset="0"/>
              </a:rPr>
              <a:t>Characteristics cont’d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000">
                <a:solidFill>
                  <a:srgbClr val="000066"/>
                </a:solidFill>
                <a:latin typeface="Rockwell Condensed" pitchFamily="18" charset="0"/>
              </a:rPr>
              <a:t>7)  The concluding sentence restates the 	main idea and brings the paragraph to 	a definite close.</a:t>
            </a:r>
          </a:p>
        </p:txBody>
      </p:sp>
      <p:pic>
        <p:nvPicPr>
          <p:cNvPr id="9220" name="Picture 4" descr="bd13628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325913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4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>
                <a:solidFill>
                  <a:srgbClr val="006600"/>
                </a:solidFill>
              </a:rPr>
              <a:t>Characteristics cont’d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lipArt" sz="half" idx="1"/>
          </p:nvPr>
        </p:nvSpPr>
        <p:spPr>
          <a:xfrm>
            <a:off x="457200" y="1981200"/>
            <a:ext cx="3352800" cy="4114800"/>
          </a:xfrm>
        </p:spPr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5400">
                <a:solidFill>
                  <a:srgbClr val="669900"/>
                </a:solidFill>
                <a:latin typeface="Niagara Solid" pitchFamily="82" charset="0"/>
              </a:rPr>
              <a:t>8)  The writer uses     age-appropriate vocabulary</a:t>
            </a:r>
            <a:r>
              <a:rPr lang="en-US" sz="4000">
                <a:solidFill>
                  <a:srgbClr val="669900"/>
                </a:solidFill>
                <a:latin typeface="Niagara Solid" pitchFamily="82" charset="0"/>
              </a:rPr>
              <a:t>.</a:t>
            </a:r>
          </a:p>
        </p:txBody>
      </p:sp>
      <p:pic>
        <p:nvPicPr>
          <p:cNvPr id="10245" name="Picture 5" descr="ag00428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3505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35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CA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66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B8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6699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B8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00FF0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FFA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33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0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A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99FF99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7C8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BFC0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00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200</Words>
  <Application>Microsoft Office PowerPoint</Application>
  <PresentationFormat>On-screen Show (4:3)</PresentationFormat>
  <Paragraphs>52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Times New Roman</vt:lpstr>
      <vt:lpstr>Showcard Gothic</vt:lpstr>
      <vt:lpstr>Tahoma</vt:lpstr>
      <vt:lpstr>Stencil</vt:lpstr>
      <vt:lpstr>Rockwell</vt:lpstr>
      <vt:lpstr>Rockwell Condensed</vt:lpstr>
      <vt:lpstr>Niagara Solid</vt:lpstr>
      <vt:lpstr>Signet Roundhand</vt:lpstr>
      <vt:lpstr>Pristina</vt:lpstr>
      <vt:lpstr>Parchment</vt:lpstr>
      <vt:lpstr>Batang</vt:lpstr>
      <vt:lpstr>Poster Bodoni</vt:lpstr>
      <vt:lpstr>Pompeii Capitals</vt:lpstr>
      <vt:lpstr>Arial</vt:lpstr>
      <vt:lpstr>Default Design</vt:lpstr>
      <vt:lpstr>Elaborated paragraphs</vt:lpstr>
      <vt:lpstr>Characteristics of Elaborated Paragraphs!!</vt:lpstr>
      <vt:lpstr>Characteristics cont’d</vt:lpstr>
      <vt:lpstr>Characteristics cont’d</vt:lpstr>
      <vt:lpstr>Characteristics cont’d</vt:lpstr>
      <vt:lpstr>Characteristics cont’d</vt:lpstr>
      <vt:lpstr>Characteristics cont’d</vt:lpstr>
      <vt:lpstr>Characteristics cont’d</vt:lpstr>
      <vt:lpstr>Characteristics cont’d</vt:lpstr>
      <vt:lpstr>Characteristics cont’d</vt:lpstr>
      <vt:lpstr>Characteristics cont’d</vt:lpstr>
      <vt:lpstr>Elaborated Paragraphs</vt:lpstr>
      <vt:lpstr>Elaborated Paragraphs</vt:lpstr>
      <vt:lpstr>PowerPoint Presentation</vt:lpstr>
    </vt:vector>
  </TitlesOfParts>
  <Company>Graves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Elaborated paragraphs</dc:title>
  <dc:creator>GCMS</dc:creator>
  <cp:lastModifiedBy>Teacher E-Solutions</cp:lastModifiedBy>
  <cp:revision>4</cp:revision>
  <dcterms:created xsi:type="dcterms:W3CDTF">2003-03-13T20:20:42Z</dcterms:created>
  <dcterms:modified xsi:type="dcterms:W3CDTF">2019-01-18T16:52:14Z</dcterms:modified>
</cp:coreProperties>
</file>