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7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8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9.xml" ContentType="application/vnd.openxmlformats-officedocument.presentationml.notesSlide+xml"/>
  <Override PartName="/ppt/theme/themeOverride8.xml" ContentType="application/vnd.openxmlformats-officedocument.themeOverride+xml"/>
  <Override PartName="/ppt/notesSlides/notesSlide10.xml" ContentType="application/vnd.openxmlformats-officedocument.presentationml.notesSlide+xml"/>
  <Override PartName="/ppt/theme/themeOverride9.xml" ContentType="application/vnd.openxmlformats-officedocument.themeOverride+xml"/>
  <Override PartName="/ppt/notesSlides/notesSlide11.xml" ContentType="application/vnd.openxmlformats-officedocument.presentationml.notesSlide+xml"/>
  <Override PartName="/ppt/theme/themeOverride10.xml" ContentType="application/vnd.openxmlformats-officedocument.themeOverride+xml"/>
  <Override PartName="/ppt/notesSlides/notesSlide12.xml" ContentType="application/vnd.openxmlformats-officedocument.presentationml.notesSlide+xml"/>
  <Override PartName="/ppt/theme/themeOverride11.xml" ContentType="application/vnd.openxmlformats-officedocument.themeOverr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00"/>
    <a:srgbClr val="008000"/>
    <a:srgbClr val="000066"/>
    <a:srgbClr val="800000"/>
    <a:srgbClr val="660066"/>
    <a:srgbClr val="0000FF"/>
    <a:srgbClr val="333399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41" d="100"/>
          <a:sy n="41" d="100"/>
        </p:scale>
        <p:origin x="-283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1638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1D7D079-C49E-4653-9C69-584EF998DC2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68007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C1DFEE-AE58-4515-B48A-B5449A206FD7}" type="slidenum">
              <a:rPr lang="en-GB"/>
              <a:pPr/>
              <a:t>1</a:t>
            </a:fld>
            <a:endParaRPr lang="en-GB"/>
          </a:p>
        </p:txBody>
      </p:sp>
      <p:sp>
        <p:nvSpPr>
          <p:cNvPr id="174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7BA933-AAD9-419E-A62D-A378B27BD384}" type="slidenum">
              <a:rPr lang="en-GB"/>
              <a:pPr/>
              <a:t>10</a:t>
            </a:fld>
            <a:endParaRPr lang="en-GB"/>
          </a:p>
        </p:txBody>
      </p:sp>
      <p:sp>
        <p:nvSpPr>
          <p:cNvPr id="266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7526DB-B2B1-4C8C-B2EF-EDD9166934FE}" type="slidenum">
              <a:rPr lang="en-GB"/>
              <a:pPr/>
              <a:t>11</a:t>
            </a:fld>
            <a:endParaRPr lang="en-GB"/>
          </a:p>
        </p:txBody>
      </p:sp>
      <p:sp>
        <p:nvSpPr>
          <p:cNvPr id="276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906077-8E07-496C-A397-8F41044C8538}" type="slidenum">
              <a:rPr lang="en-GB"/>
              <a:pPr/>
              <a:t>12</a:t>
            </a:fld>
            <a:endParaRPr lang="en-GB"/>
          </a:p>
        </p:txBody>
      </p:sp>
      <p:sp>
        <p:nvSpPr>
          <p:cNvPr id="286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19313A-E930-40CF-8A3B-FAEA0D4511C3}" type="slidenum">
              <a:rPr lang="en-GB"/>
              <a:pPr/>
              <a:t>13</a:t>
            </a:fld>
            <a:endParaRPr lang="en-GB"/>
          </a:p>
        </p:txBody>
      </p:sp>
      <p:sp>
        <p:nvSpPr>
          <p:cNvPr id="296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CEF34D-274D-4EA2-B2BB-FB07AA1DBCD8}" type="slidenum">
              <a:rPr lang="en-GB"/>
              <a:pPr/>
              <a:t>14</a:t>
            </a:fld>
            <a:endParaRPr lang="en-GB"/>
          </a:p>
        </p:txBody>
      </p:sp>
      <p:sp>
        <p:nvSpPr>
          <p:cNvPr id="31746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827268-FC14-4CB7-BDF2-C39EAAFAE34E}" type="slidenum">
              <a:rPr lang="en-GB"/>
              <a:pPr/>
              <a:t>2</a:t>
            </a:fld>
            <a:endParaRPr lang="en-GB"/>
          </a:p>
        </p:txBody>
      </p:sp>
      <p:sp>
        <p:nvSpPr>
          <p:cNvPr id="184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E43E76-B001-45EB-8AE8-EDF79287E235}" type="slidenum">
              <a:rPr lang="en-GB"/>
              <a:pPr/>
              <a:t>3</a:t>
            </a:fld>
            <a:endParaRPr lang="en-GB"/>
          </a:p>
        </p:txBody>
      </p:sp>
      <p:sp>
        <p:nvSpPr>
          <p:cNvPr id="194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665837-A59E-447C-B2D1-5148C66AF66F}" type="slidenum">
              <a:rPr lang="en-GB"/>
              <a:pPr/>
              <a:t>4</a:t>
            </a:fld>
            <a:endParaRPr lang="en-GB"/>
          </a:p>
        </p:txBody>
      </p:sp>
      <p:sp>
        <p:nvSpPr>
          <p:cNvPr id="204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C51BDE-E127-41EA-BD65-C5BDA1978E8E}" type="slidenum">
              <a:rPr lang="en-GB"/>
              <a:pPr/>
              <a:t>5</a:t>
            </a:fld>
            <a:endParaRPr lang="en-GB"/>
          </a:p>
        </p:txBody>
      </p:sp>
      <p:sp>
        <p:nvSpPr>
          <p:cNvPr id="215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798EFA-23D4-4866-9FE6-D44BDE119BEA}" type="slidenum">
              <a:rPr lang="en-GB"/>
              <a:pPr/>
              <a:t>6</a:t>
            </a:fld>
            <a:endParaRPr lang="en-GB"/>
          </a:p>
        </p:txBody>
      </p:sp>
      <p:sp>
        <p:nvSpPr>
          <p:cNvPr id="225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0FAC89-F38D-410D-AE0E-F6A4E0EECF14}" type="slidenum">
              <a:rPr lang="en-GB"/>
              <a:pPr/>
              <a:t>7</a:t>
            </a:fld>
            <a:endParaRPr lang="en-GB"/>
          </a:p>
        </p:txBody>
      </p:sp>
      <p:sp>
        <p:nvSpPr>
          <p:cNvPr id="235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B672A6-3D30-4492-AF95-EBBB33C5F533}" type="slidenum">
              <a:rPr lang="en-GB"/>
              <a:pPr/>
              <a:t>8</a:t>
            </a:fld>
            <a:endParaRPr lang="en-GB"/>
          </a:p>
        </p:txBody>
      </p:sp>
      <p:sp>
        <p:nvSpPr>
          <p:cNvPr id="245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2F7C5C-5FCF-4BAB-8D06-0E14AF89C80A}" type="slidenum">
              <a:rPr lang="en-GB"/>
              <a:pPr/>
              <a:t>9</a:t>
            </a:fld>
            <a:endParaRPr lang="en-GB"/>
          </a:p>
        </p:txBody>
      </p:sp>
      <p:sp>
        <p:nvSpPr>
          <p:cNvPr id="256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325C3A-891E-44F5-9D5C-C98FA5387C8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387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A3550E-9278-4814-A07D-605747604F3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782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74C151-C8C2-4AAF-9DDA-D536B11F187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6450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FE6BD82-2B53-4CA4-85BF-ACB445FEAE9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8294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CE71FFD-6726-44BD-8035-70E9993953C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452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82CC69-EB07-4E9D-9726-A118AB4347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639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CA60D4-221E-4F43-A56B-C106BCF2DDE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286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80CD1-58EE-498D-942E-E252E77DD72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976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72198F-8757-4FA7-A0DA-622E977551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408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78FBAA-0D4B-417B-99C0-C7BE831EBFE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459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97D56-020A-4DC4-A7EC-4D131F9DE2F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013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C2801D-F850-40C6-AB74-0466483ED09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213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88E098-2926-4C40-A307-EE4AD895E5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750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6D089EA-3764-4C2C-8238-50056243C9B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gif"/><Relationship Id="rId4" Type="http://schemas.openxmlformats.org/officeDocument/2006/relationships/audio" Target="../media/audio2.wav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8.xml"/><Relationship Id="rId5" Type="http://schemas.openxmlformats.org/officeDocument/2006/relationships/image" Target="../media/image10.wmf"/><Relationship Id="rId4" Type="http://schemas.openxmlformats.org/officeDocument/2006/relationships/audio" Target="../media/audio7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5" Type="http://schemas.openxmlformats.org/officeDocument/2006/relationships/image" Target="../media/image11.gif"/><Relationship Id="rId4" Type="http://schemas.openxmlformats.org/officeDocument/2006/relationships/audio" Target="../media/audio8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10.xml"/><Relationship Id="rId5" Type="http://schemas.openxmlformats.org/officeDocument/2006/relationships/image" Target="../media/image12.gif"/><Relationship Id="rId4" Type="http://schemas.openxmlformats.org/officeDocument/2006/relationships/audio" Target="../media/audio6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1.xml"/><Relationship Id="rId4" Type="http://schemas.openxmlformats.org/officeDocument/2006/relationships/image" Target="../media/image13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4" Type="http://schemas.openxmlformats.org/officeDocument/2006/relationships/audio" Target="../media/audio3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3.xml"/><Relationship Id="rId5" Type="http://schemas.openxmlformats.org/officeDocument/2006/relationships/image" Target="../media/image6.gif"/><Relationship Id="rId4" Type="http://schemas.openxmlformats.org/officeDocument/2006/relationships/audio" Target="../media/audio4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5" Type="http://schemas.openxmlformats.org/officeDocument/2006/relationships/image" Target="../media/image8.gif"/><Relationship Id="rId4" Type="http://schemas.openxmlformats.org/officeDocument/2006/relationships/audio" Target="../media/audio5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7.xml"/><Relationship Id="rId5" Type="http://schemas.openxmlformats.org/officeDocument/2006/relationships/image" Target="../media/image9.gif"/><Relationship Id="rId4" Type="http://schemas.openxmlformats.org/officeDocument/2006/relationships/audio" Target="../media/audio6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sz="5400">
                <a:solidFill>
                  <a:srgbClr val="800080"/>
                </a:solidFill>
                <a:latin typeface="Showcard Gothic" pitchFamily="82" charset="0"/>
              </a:rPr>
              <a:t>Elaborated paragraphs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>
                <a:solidFill>
                  <a:srgbClr val="FF66FF"/>
                </a:solidFill>
                <a:latin typeface="Tahoma" pitchFamily="34" charset="0"/>
              </a:rPr>
              <a:t>Cynthia Hatchell</a:t>
            </a:r>
          </a:p>
          <a:p>
            <a:r>
              <a:rPr lang="en-US">
                <a:solidFill>
                  <a:srgbClr val="FF66FF"/>
                </a:solidFill>
                <a:latin typeface="Tahoma" pitchFamily="34" charset="0"/>
              </a:rPr>
              <a:t>7</a:t>
            </a:r>
            <a:r>
              <a:rPr lang="en-US" baseline="30000">
                <a:solidFill>
                  <a:srgbClr val="FF66FF"/>
                </a:solidFill>
                <a:latin typeface="Tahoma" pitchFamily="34" charset="0"/>
              </a:rPr>
              <a:t>th</a:t>
            </a:r>
            <a:r>
              <a:rPr lang="en-US">
                <a:solidFill>
                  <a:srgbClr val="FF66FF"/>
                </a:solidFill>
                <a:latin typeface="Tahoma" pitchFamily="34" charset="0"/>
              </a:rPr>
              <a:t> grade</a:t>
            </a:r>
          </a:p>
          <a:p>
            <a:r>
              <a:rPr lang="en-US">
                <a:solidFill>
                  <a:srgbClr val="FF66FF"/>
                </a:solidFill>
                <a:latin typeface="Tahoma" pitchFamily="34" charset="0"/>
              </a:rPr>
              <a:t>Language Arts</a:t>
            </a:r>
          </a:p>
        </p:txBody>
      </p:sp>
      <p:pic>
        <p:nvPicPr>
          <p:cNvPr id="2052" name="Picture 4" descr="ag00024_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52400"/>
            <a:ext cx="33528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advTm="1121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i="1">
                <a:latin typeface="Signet Roundhand" pitchFamily="66" charset="0"/>
              </a:rPr>
              <a:t>Characteristics cont’d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5400">
                <a:latin typeface="Pristina" pitchFamily="66" charset="0"/>
              </a:rPr>
              <a:t>9) The 	sentence 	structure is 	varied.</a:t>
            </a:r>
          </a:p>
        </p:txBody>
      </p:sp>
      <p:pic>
        <p:nvPicPr>
          <p:cNvPr id="11269" name="Picture 5" descr="bl00254_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72013" y="1981200"/>
            <a:ext cx="3760787" cy="4114800"/>
          </a:xfr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126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utoUpdateAnimBg="0"/>
      <p:bldP spid="11267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9600">
                <a:solidFill>
                  <a:srgbClr val="333399"/>
                </a:solidFill>
                <a:latin typeface="Parchment" pitchFamily="66" charset="0"/>
              </a:rPr>
              <a:t>Characteristics cont’d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4000">
                <a:solidFill>
                  <a:srgbClr val="0000FF"/>
                </a:solidFill>
                <a:latin typeface="Batang" pitchFamily="18" charset="-127"/>
              </a:rPr>
              <a:t>10)  The paragraph contains 		 correct spelling, grammar, 	 capitalization, and 	 	 	 punctuation.</a:t>
            </a:r>
          </a:p>
        </p:txBody>
      </p:sp>
      <p:pic>
        <p:nvPicPr>
          <p:cNvPr id="12292" name="Picture 4" descr="ag00007_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3962400"/>
            <a:ext cx="2438400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198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>
                <a:solidFill>
                  <a:srgbClr val="660066"/>
                </a:solidFill>
                <a:latin typeface="Stencil" pitchFamily="82" charset="0"/>
              </a:rPr>
              <a:t>Elaborated Paragraphs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clipArt" sz="half" idx="1"/>
          </p:nvPr>
        </p:nvSpPr>
        <p:spPr/>
      </p:sp>
      <p:sp>
        <p:nvSpPr>
          <p:cNvPr id="1434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>
                <a:latin typeface="Tahoma" pitchFamily="34" charset="0"/>
              </a:rPr>
              <a:t>Activity:</a:t>
            </a:r>
          </a:p>
          <a:p>
            <a:pPr>
              <a:buFontTx/>
              <a:buNone/>
            </a:pPr>
            <a:r>
              <a:rPr lang="en-US">
                <a:latin typeface="Tahoma" pitchFamily="34" charset="0"/>
              </a:rPr>
              <a:t>Worksheet pages 25,26, and 27.  Follow the directions as you practice writing elaborated paragraphs.</a:t>
            </a:r>
          </a:p>
        </p:txBody>
      </p:sp>
      <p:pic>
        <p:nvPicPr>
          <p:cNvPr id="14341" name="Picture 5" descr="j007616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954213"/>
            <a:ext cx="3810000" cy="4141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2934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utoUpdateAnimBg="0"/>
      <p:bldP spid="14340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Poster Bodoni" pitchFamily="18" charset="0"/>
              </a:rPr>
              <a:t>Elaborated Paragraphs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800">
                <a:latin typeface="Pompeii Capitals" pitchFamily="18" charset="0"/>
              </a:rPr>
              <a:t>Assessment</a:t>
            </a:r>
          </a:p>
          <a:p>
            <a:pPr>
              <a:buFontTx/>
              <a:buNone/>
            </a:pPr>
            <a:r>
              <a:rPr lang="en-US" sz="2800">
                <a:latin typeface="Pompeii Capitals" pitchFamily="18" charset="0"/>
              </a:rPr>
              <a:t>Pick a topic of your choice.  Write an elaborated paragraph on your topic to be turned in for a grade.</a:t>
            </a:r>
          </a:p>
        </p:txBody>
      </p:sp>
      <p:pic>
        <p:nvPicPr>
          <p:cNvPr id="15366" name="Picture 6" descr="j0076178"/>
          <p:cNvPicPr>
            <a:picLocks noChangeAspect="1" noChangeArrowheads="1" noCrop="1"/>
          </p:cNvPicPr>
          <p:nvPr>
            <p:ph type="clipArt"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8200" y="2686050"/>
            <a:ext cx="3810000" cy="27035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2403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utoUpdateAnimBg="0"/>
      <p:bldP spid="15363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>
                <a:latin typeface="Arial" charset="0"/>
                <a:cs typeface="Arial" charset="0"/>
              </a:rPr>
              <a:t>This powerpoint was kindly donated to </a:t>
            </a:r>
            <a:r>
              <a:rPr lang="en-GB">
                <a:latin typeface="Arial" charset="0"/>
                <a:cs typeface="Arial" charset="0"/>
                <a:hlinkClick r:id="rId3"/>
              </a:rPr>
              <a:t>www.worldofteaching.com</a:t>
            </a:r>
            <a:endParaRPr lang="en-GB">
              <a:latin typeface="Arial" charset="0"/>
              <a:cs typeface="Arial" charset="0"/>
            </a:endParaRPr>
          </a:p>
          <a:p>
            <a:endParaRPr lang="en-GB">
              <a:latin typeface="Arial" charset="0"/>
              <a:cs typeface="Arial" charset="0"/>
            </a:endParaRPr>
          </a:p>
          <a:p>
            <a:endParaRPr lang="en-GB">
              <a:latin typeface="Arial" charset="0"/>
              <a:cs typeface="Arial" charset="0"/>
            </a:endParaRPr>
          </a:p>
          <a:p>
            <a:endParaRPr lang="en-GB">
              <a:latin typeface="Arial" charset="0"/>
              <a:cs typeface="Arial" charset="0"/>
            </a:endParaRPr>
          </a:p>
          <a:p>
            <a:endParaRPr lang="en-GB">
              <a:latin typeface="Arial" charset="0"/>
              <a:cs typeface="Arial" charset="0"/>
            </a:endParaRPr>
          </a:p>
          <a:p>
            <a:r>
              <a:rPr lang="en-GB">
                <a:latin typeface="Arial" charset="0"/>
                <a:cs typeface="Arial" charset="0"/>
                <a:hlinkClick r:id="rId3"/>
              </a:rPr>
              <a:t>http://www.worldofteaching.com</a:t>
            </a:r>
            <a:r>
              <a:rPr lang="en-GB">
                <a:latin typeface="Arial" charset="0"/>
                <a:cs typeface="Arial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/>
              <a:t>Characteristics of Elaborated Paragraphs!!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4800"/>
              <a:t>1)  The writer clearly states                       	 the main idea in the topic </a:t>
            </a:r>
          </a:p>
          <a:p>
            <a:pPr lvl="1">
              <a:buFontTx/>
              <a:buNone/>
            </a:pPr>
            <a:r>
              <a:rPr lang="en-US" sz="4800"/>
              <a:t>    sentence. </a:t>
            </a:r>
          </a:p>
        </p:txBody>
      </p:sp>
      <p:pic>
        <p:nvPicPr>
          <p:cNvPr id="3076" name="Picture 4" descr="ag00594_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762000"/>
            <a:ext cx="1524000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ag00006_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810000"/>
            <a:ext cx="3200400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374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>
                <a:solidFill>
                  <a:srgbClr val="FF0066"/>
                </a:solidFill>
              </a:rPr>
              <a:t>Characteristics cont’d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4400"/>
              <a:t>2)  The writer supports the main            	idea with at least three 	 	 	examples.</a:t>
            </a:r>
          </a:p>
        </p:txBody>
      </p:sp>
      <p:pic>
        <p:nvPicPr>
          <p:cNvPr id="4100" name="Picture 4" descr="bd05092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352800"/>
            <a:ext cx="3429000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7744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  <a:latin typeface="Stencil" pitchFamily="82" charset="0"/>
              </a:rPr>
              <a:t>Characteristics cont’d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4400">
                <a:solidFill>
                  <a:srgbClr val="800000"/>
                </a:solidFill>
              </a:rPr>
              <a:t>3)</a:t>
            </a:r>
            <a:r>
              <a:rPr lang="en-US">
                <a:solidFill>
                  <a:srgbClr val="800000"/>
                </a:solidFill>
              </a:rPr>
              <a:t>  </a:t>
            </a:r>
            <a:r>
              <a:rPr lang="en-US" sz="4400">
                <a:solidFill>
                  <a:srgbClr val="800000"/>
                </a:solidFill>
              </a:rPr>
              <a:t>Sentences are related and   	connected.</a:t>
            </a:r>
          </a:p>
        </p:txBody>
      </p:sp>
      <p:pic>
        <p:nvPicPr>
          <p:cNvPr id="5124" name="Picture 4" descr="j0076136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581400"/>
            <a:ext cx="4038600" cy="257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advTm="926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a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>
                <a:latin typeface="Tahoma" pitchFamily="34" charset="0"/>
              </a:rPr>
              <a:t>Characteristics cont’d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clipArt" sz="half" idx="1"/>
          </p:nvPr>
        </p:nvSpPr>
        <p:spPr/>
      </p:sp>
      <p:sp>
        <p:nvSpPr>
          <p:cNvPr id="6148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3600"/>
              <a:t>4)  The writer 	uses         	vivid 	adjectives, 	strong verbs, 	and exact 	nouns.</a:t>
            </a:r>
          </a:p>
        </p:txBody>
      </p:sp>
      <p:pic>
        <p:nvPicPr>
          <p:cNvPr id="6149" name="Picture 5" descr="ag00584_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209800"/>
            <a:ext cx="3886200" cy="403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110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a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>
                <a:solidFill>
                  <a:srgbClr val="000066"/>
                </a:solidFill>
              </a:rPr>
              <a:t>Characteristics cont’d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4000">
                <a:solidFill>
                  <a:srgbClr val="000066"/>
                </a:solidFill>
                <a:latin typeface="Tahoma" pitchFamily="34" charset="0"/>
              </a:rPr>
              <a:t>5)  The writer 	uses an      	anecdote   	with a 	 	beginning,  	middle, 	   	and end.</a:t>
            </a:r>
          </a:p>
        </p:txBody>
      </p:sp>
      <p:pic>
        <p:nvPicPr>
          <p:cNvPr id="7173" name="Picture 5" descr="pe02742_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8200" y="2260600"/>
            <a:ext cx="3810000" cy="3554413"/>
          </a:xfr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809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3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utoUpdateAnimBg="0"/>
      <p:bldP spid="7171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>
                <a:solidFill>
                  <a:srgbClr val="800080"/>
                </a:solidFill>
                <a:latin typeface="Showcard Gothic" pitchFamily="82" charset="0"/>
              </a:rPr>
              <a:t>Characteristics cont’d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4000">
                <a:latin typeface="Tahoma" pitchFamily="34" charset="0"/>
              </a:rPr>
              <a:t>6)  The 	paragraph 	includes 	quotes,  	dialogue, 	sensory 	images,</a:t>
            </a:r>
            <a:r>
              <a:rPr lang="en-US" sz="4000"/>
              <a:t> 	</a:t>
            </a:r>
            <a:endParaRPr lang="en-US" sz="3600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4000">
                <a:latin typeface="Tahoma" pitchFamily="34" charset="0"/>
              </a:rPr>
              <a:t>similes, facts, and statistics that support the main idea.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6208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>
                <a:solidFill>
                  <a:srgbClr val="008000"/>
                </a:solidFill>
                <a:latin typeface="Rockwell" pitchFamily="18" charset="0"/>
              </a:rPr>
              <a:t>Characteristics cont’d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4000">
                <a:solidFill>
                  <a:srgbClr val="000066"/>
                </a:solidFill>
                <a:latin typeface="Rockwell Condensed" pitchFamily="18" charset="0"/>
              </a:rPr>
              <a:t>7)  The concluding sentence restates the 	main idea and brings the paragraph to 	a definite close.</a:t>
            </a:r>
          </a:p>
        </p:txBody>
      </p:sp>
      <p:pic>
        <p:nvPicPr>
          <p:cNvPr id="9220" name="Picture 4" descr="bd13628_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352800"/>
            <a:ext cx="3259138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448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utoUpdateAnimBg="0"/>
      <p:bldP spid="9219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>
                <a:solidFill>
                  <a:srgbClr val="006600"/>
                </a:solidFill>
              </a:rPr>
              <a:t>Characteristics cont’d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clipArt" sz="half" idx="1"/>
          </p:nvPr>
        </p:nvSpPr>
        <p:spPr>
          <a:xfrm>
            <a:off x="457200" y="1981200"/>
            <a:ext cx="3352800" cy="4114800"/>
          </a:xfrm>
        </p:spPr>
      </p:sp>
      <p:sp>
        <p:nvSpPr>
          <p:cNvPr id="10244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5400">
                <a:solidFill>
                  <a:srgbClr val="669900"/>
                </a:solidFill>
                <a:latin typeface="Niagara Solid" pitchFamily="82" charset="0"/>
              </a:rPr>
              <a:t>8)  The writer uses     age-appropriate vocabulary</a:t>
            </a:r>
            <a:r>
              <a:rPr lang="en-US" sz="4000">
                <a:solidFill>
                  <a:srgbClr val="669900"/>
                </a:solidFill>
                <a:latin typeface="Niagara Solid" pitchFamily="82" charset="0"/>
              </a:rPr>
              <a:t>.</a:t>
            </a:r>
          </a:p>
        </p:txBody>
      </p:sp>
      <p:pic>
        <p:nvPicPr>
          <p:cNvPr id="10245" name="Picture 5" descr="ag00428_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828800"/>
            <a:ext cx="3505200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353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0099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AACA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10.xml><?xml version="1.0" encoding="utf-8"?>
<a:themeOverride xmlns:a="http://schemas.openxmlformats.org/drawingml/2006/main">
  <a:clrScheme name="">
    <a:dk1>
      <a:srgbClr val="000000"/>
    </a:dk1>
    <a:lt1>
      <a:srgbClr val="FF66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B8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11.xml><?xml version="1.0" encoding="utf-8"?>
<a:themeOverride xmlns:a="http://schemas.openxmlformats.org/drawingml/2006/main">
  <a:clrScheme name="">
    <a:dk1>
      <a:srgbClr val="000000"/>
    </a:dk1>
    <a:lt1>
      <a:srgbClr val="FFFF99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CA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2.xml><?xml version="1.0" encoding="utf-8"?>
<a:themeOverride xmlns:a="http://schemas.openxmlformats.org/drawingml/2006/main">
  <a:clrScheme name="">
    <a:dk1>
      <a:srgbClr val="000000"/>
    </a:dk1>
    <a:lt1>
      <a:srgbClr val="FF6699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B8CA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3.xml><?xml version="1.0" encoding="utf-8"?>
<a:themeOverride xmlns:a="http://schemas.openxmlformats.org/drawingml/2006/main">
  <a:clrScheme name="">
    <a:dk1>
      <a:srgbClr val="000000"/>
    </a:dk1>
    <a:lt1>
      <a:srgbClr val="00FF00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AAFFAA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4.xml><?xml version="1.0" encoding="utf-8"?>
<a:themeOverride xmlns:a="http://schemas.openxmlformats.org/drawingml/2006/main">
  <a:clrScheme name="">
    <a:dk1>
      <a:srgbClr val="000000"/>
    </a:dk1>
    <a:lt1>
      <a:srgbClr val="33CC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ADE2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5.xml><?xml version="1.0" encoding="utf-8"?>
<a:themeOverride xmlns:a="http://schemas.openxmlformats.org/drawingml/2006/main">
  <a:clrScheme name="">
    <a:dk1>
      <a:srgbClr val="000000"/>
    </a:dk1>
    <a:lt1>
      <a:srgbClr val="FFCC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E2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6.xml><?xml version="1.0" encoding="utf-8"?>
<a:themeOverride xmlns:a="http://schemas.openxmlformats.org/drawingml/2006/main">
  <a:clrScheme name="">
    <a:dk1>
      <a:srgbClr val="000000"/>
    </a:dk1>
    <a:lt1>
      <a:srgbClr val="FFFF00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AA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7.xml><?xml version="1.0" encoding="utf-8"?>
<a:themeOverride xmlns:a="http://schemas.openxmlformats.org/drawingml/2006/main">
  <a:clrScheme name="">
    <a:dk1>
      <a:srgbClr val="000000"/>
    </a:dk1>
    <a:lt1>
      <a:srgbClr val="99FF99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CAFFCA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8.xml><?xml version="1.0" encoding="utf-8"?>
<a:themeOverride xmlns:a="http://schemas.openxmlformats.org/drawingml/2006/main">
  <a:clrScheme name="">
    <a:dk1>
      <a:srgbClr val="000000"/>
    </a:dk1>
    <a:lt1>
      <a:srgbClr val="FF7C80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BFC0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9.xml><?xml version="1.0" encoding="utf-8"?>
<a:themeOverride xmlns:a="http://schemas.openxmlformats.org/drawingml/2006/main">
  <a:clrScheme name="">
    <a:dk1>
      <a:srgbClr val="000000"/>
    </a:dk1>
    <a:lt1>
      <a:srgbClr val="00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AA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200</Words>
  <Application>Microsoft Office PowerPoint</Application>
  <PresentationFormat>On-screen Show (4:3)</PresentationFormat>
  <Paragraphs>52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14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9" baseType="lpstr">
      <vt:lpstr>Times New Roman</vt:lpstr>
      <vt:lpstr>Showcard Gothic</vt:lpstr>
      <vt:lpstr>Tahoma</vt:lpstr>
      <vt:lpstr>Stencil</vt:lpstr>
      <vt:lpstr>Rockwell</vt:lpstr>
      <vt:lpstr>Rockwell Condensed</vt:lpstr>
      <vt:lpstr>Niagara Solid</vt:lpstr>
      <vt:lpstr>Signet Roundhand</vt:lpstr>
      <vt:lpstr>Pristina</vt:lpstr>
      <vt:lpstr>Parchment</vt:lpstr>
      <vt:lpstr>Batang</vt:lpstr>
      <vt:lpstr>Poster Bodoni</vt:lpstr>
      <vt:lpstr>Pompeii Capitals</vt:lpstr>
      <vt:lpstr>Arial</vt:lpstr>
      <vt:lpstr>Default Design</vt:lpstr>
      <vt:lpstr>Elaborated paragraphs</vt:lpstr>
      <vt:lpstr>Characteristics of Elaborated Paragraphs!!</vt:lpstr>
      <vt:lpstr>Characteristics cont’d</vt:lpstr>
      <vt:lpstr>Characteristics cont’d</vt:lpstr>
      <vt:lpstr>Characteristics cont’d</vt:lpstr>
      <vt:lpstr>Characteristics cont’d</vt:lpstr>
      <vt:lpstr>Characteristics cont’d</vt:lpstr>
      <vt:lpstr>Characteristics cont’d</vt:lpstr>
      <vt:lpstr>Characteristics cont’d</vt:lpstr>
      <vt:lpstr>Characteristics cont’d</vt:lpstr>
      <vt:lpstr>Characteristics cont’d</vt:lpstr>
      <vt:lpstr>Elaborated Paragraphs</vt:lpstr>
      <vt:lpstr>Elaborated Paragraphs</vt:lpstr>
      <vt:lpstr>PowerPoint Presentation</vt:lpstr>
    </vt:vector>
  </TitlesOfParts>
  <Company>Graves County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Elaborated paragraphs</dc:title>
  <dc:creator>GCMS</dc:creator>
  <cp:lastModifiedBy>Teacher E-Solutions</cp:lastModifiedBy>
  <cp:revision>4</cp:revision>
  <dcterms:created xsi:type="dcterms:W3CDTF">2003-03-13T20:20:42Z</dcterms:created>
  <dcterms:modified xsi:type="dcterms:W3CDTF">2019-01-18T16:52:14Z</dcterms:modified>
</cp:coreProperties>
</file>