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6"/>
  </p:notesMasterIdLst>
  <p:sldIdLst>
    <p:sldId id="256" r:id="rId2"/>
    <p:sldId id="257" r:id="rId3"/>
    <p:sldId id="273" r:id="rId4"/>
    <p:sldId id="280" r:id="rId5"/>
    <p:sldId id="281" r:id="rId6"/>
    <p:sldId id="258" r:id="rId7"/>
    <p:sldId id="259" r:id="rId8"/>
    <p:sldId id="261" r:id="rId9"/>
    <p:sldId id="262" r:id="rId10"/>
    <p:sldId id="263" r:id="rId11"/>
    <p:sldId id="279" r:id="rId12"/>
    <p:sldId id="264" r:id="rId13"/>
    <p:sldId id="265" r:id="rId14"/>
    <p:sldId id="266" r:id="rId15"/>
    <p:sldId id="278" r:id="rId16"/>
    <p:sldId id="267" r:id="rId17"/>
    <p:sldId id="268" r:id="rId18"/>
    <p:sldId id="269" r:id="rId19"/>
    <p:sldId id="270" r:id="rId20"/>
    <p:sldId id="271" r:id="rId21"/>
    <p:sldId id="272" r:id="rId22"/>
    <p:sldId id="276" r:id="rId23"/>
    <p:sldId id="277" r:id="rId24"/>
    <p:sldId id="274"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notesViewPr>
    <p:cSldViewPr>
      <p:cViewPr varScale="1">
        <p:scale>
          <a:sx n="90" d="100"/>
          <a:sy n="90" d="100"/>
        </p:scale>
        <p:origin x="-232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D420E0-BB4B-4720-8B48-4B2AFE5D0C2F}" type="doc">
      <dgm:prSet loTypeId="urn:microsoft.com/office/officeart/2005/8/layout/cycle1" loCatId="cycle" qsTypeId="urn:microsoft.com/office/officeart/2005/8/quickstyle/simple1" qsCatId="simple" csTypeId="urn:microsoft.com/office/officeart/2005/8/colors/accent1_2" csCatId="accent1"/>
      <dgm:spPr/>
    </dgm:pt>
    <dgm:pt modelId="{91C3B3DE-BB47-43FD-9538-61B9F8F9469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chemeClr val="accent2"/>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Development</a:t>
          </a:r>
          <a:endParaRPr kumimoji="0" lang="en-US" b="1" i="0" u="none" strike="noStrike" cap="none" normalizeH="0" baseline="0" smtClean="0">
            <a:ln>
              <a:noFill/>
            </a:ln>
            <a:solidFill>
              <a:schemeClr val="accent2"/>
            </a:solidFill>
            <a:effectLst/>
            <a:latin typeface="Arial" charset="0"/>
          </a:endParaRPr>
        </a:p>
      </dgm:t>
    </dgm:pt>
    <dgm:pt modelId="{0D9EFEFF-B211-44BA-B39C-D5C97E766E44}" type="parTrans" cxnId="{C793C85E-1AEC-4B34-8B44-6BD037920FDC}">
      <dgm:prSet/>
      <dgm:spPr/>
    </dgm:pt>
    <dgm:pt modelId="{C80673F9-4516-4822-9441-129E3DBC7EC2}" type="sibTrans" cxnId="{C793C85E-1AEC-4B34-8B44-6BD037920FDC}">
      <dgm:prSet/>
      <dgm:spPr/>
    </dgm:pt>
    <dgm:pt modelId="{FF085415-1281-4806-8420-7F6F8D0BE51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Contact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with host</a:t>
          </a:r>
          <a:endParaRPr kumimoji="0" lang="en-US" b="1" i="0" u="none" strike="noStrike" cap="none" normalizeH="0" baseline="0" smtClean="0">
            <a:ln>
              <a:noFill/>
            </a:ln>
            <a:solidFill>
              <a:schemeClr val="accent2"/>
            </a:solidFill>
            <a:effectLst/>
            <a:latin typeface="Arial" charset="0"/>
          </a:endParaRPr>
        </a:p>
      </dgm:t>
    </dgm:pt>
    <dgm:pt modelId="{E26C9544-18B4-4A06-A740-9AB0008C2BC8}" type="parTrans" cxnId="{4B6B636D-0776-4D02-99FE-EA3B62131D91}">
      <dgm:prSet/>
      <dgm:spPr/>
    </dgm:pt>
    <dgm:pt modelId="{E8199ECC-ED5D-47B9-8B3F-DF3F76B1BA64}" type="sibTrans" cxnId="{4B6B636D-0776-4D02-99FE-EA3B62131D91}">
      <dgm:prSet/>
      <dgm:spPr/>
    </dgm:pt>
    <dgm:pt modelId="{38AFD972-243A-4446-A0EF-D20AE75D850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chemeClr val="accent2"/>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Gaining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A suitable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niche</a:t>
          </a:r>
          <a:endParaRPr kumimoji="0" lang="en-US" b="1" i="0" u="none" strike="noStrike" cap="none" normalizeH="0" baseline="0" smtClean="0">
            <a:ln>
              <a:noFill/>
            </a:ln>
            <a:solidFill>
              <a:schemeClr val="accent2"/>
            </a:solidFill>
            <a:effectLst/>
            <a:latin typeface="Arial" charset="0"/>
          </a:endParaRPr>
        </a:p>
      </dgm:t>
    </dgm:pt>
    <dgm:pt modelId="{CB46260F-7110-4DF1-B076-CAB552721E46}" type="parTrans" cxnId="{35CD5AE5-29E7-4FCC-B89E-F63B46F28265}">
      <dgm:prSet/>
      <dgm:spPr/>
    </dgm:pt>
    <dgm:pt modelId="{0E5A0FE6-63AA-4CD2-ABD1-C8FB8E3E5962}" type="sibTrans" cxnId="{35CD5AE5-29E7-4FCC-B89E-F63B46F28265}">
      <dgm:prSet/>
      <dgm:spPr/>
    </dgm:pt>
    <dgm:pt modelId="{B336991D-FC9E-4F17-AC86-BD31B8C650D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chemeClr val="accent2"/>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Survival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In the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host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chemeClr val="accent2"/>
            </a:solidFill>
            <a:effectLst/>
            <a:latin typeface="Arial" charset="0"/>
          </a:endParaRPr>
        </a:p>
      </dgm:t>
    </dgm:pt>
    <dgm:pt modelId="{7D8E402D-E4CC-4D1A-9561-66AAE5B26B9B}" type="parTrans" cxnId="{B0C99803-503B-4850-8CF7-1496CF48E48A}">
      <dgm:prSet/>
      <dgm:spPr/>
    </dgm:pt>
    <dgm:pt modelId="{FBE0A509-3500-45A4-BCF4-81B57EBBB802}" type="sibTrans" cxnId="{B0C99803-503B-4850-8CF7-1496CF48E48A}">
      <dgm:prSet/>
      <dgm:spPr/>
    </dgm:pt>
    <dgm:pt modelId="{736E0667-EFEC-432D-A856-6A568FF0BFE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Reproduction</a:t>
          </a:r>
          <a:endParaRPr kumimoji="0" lang="en-US" b="1" i="0" u="none" strike="noStrike" cap="none" normalizeH="0" baseline="0" smtClean="0">
            <a:ln>
              <a:noFill/>
            </a:ln>
            <a:solidFill>
              <a:schemeClr val="accent2"/>
            </a:solidFill>
            <a:effectLst/>
            <a:latin typeface="Arial" charset="0"/>
          </a:endParaRPr>
        </a:p>
      </dgm:t>
    </dgm:pt>
    <dgm:pt modelId="{8708016E-996A-47A2-B36F-9D3305EC47D2}" type="parTrans" cxnId="{1AF76891-E195-43E3-B339-C09EF4E1A103}">
      <dgm:prSet/>
      <dgm:spPr/>
    </dgm:pt>
    <dgm:pt modelId="{2B18774C-9270-47C2-B895-58E395A791F9}" type="sibTrans" cxnId="{1AF76891-E195-43E3-B339-C09EF4E1A103}">
      <dgm:prSet/>
      <dgm:spPr/>
    </dgm:pt>
    <dgm:pt modelId="{2DC984CC-724B-4472-838A-5974D73385E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Escape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2"/>
              </a:solidFill>
              <a:effectLst/>
              <a:latin typeface="Arial" charset="0"/>
            </a:rPr>
            <a:t>From host </a:t>
          </a:r>
          <a:endParaRPr kumimoji="0" lang="en-US" b="1" i="0" u="none" strike="noStrike" cap="none" normalizeH="0" baseline="0" smtClean="0">
            <a:ln>
              <a:noFill/>
            </a:ln>
            <a:solidFill>
              <a:schemeClr val="accent2"/>
            </a:solidFill>
            <a:effectLst/>
            <a:latin typeface="Arial" charset="0"/>
          </a:endParaRPr>
        </a:p>
      </dgm:t>
    </dgm:pt>
    <dgm:pt modelId="{9A3A8CBA-BD77-49E5-A6FA-AEE43F0972CF}" type="parTrans" cxnId="{16B3B046-ACA1-4FE4-95AC-58C5DE8DACB3}">
      <dgm:prSet/>
      <dgm:spPr/>
    </dgm:pt>
    <dgm:pt modelId="{6F1E829B-E85F-4DAA-AF82-82EF78BBB426}" type="sibTrans" cxnId="{16B3B046-ACA1-4FE4-95AC-58C5DE8DACB3}">
      <dgm:prSet/>
      <dgm:spPr/>
    </dgm:pt>
    <dgm:pt modelId="{2D1CF47A-D9C9-48C1-95DB-80B8D635146C}" type="pres">
      <dgm:prSet presAssocID="{64D420E0-BB4B-4720-8B48-4B2AFE5D0C2F}" presName="cycle" presStyleCnt="0">
        <dgm:presLayoutVars>
          <dgm:dir/>
          <dgm:resizeHandles val="exact"/>
        </dgm:presLayoutVars>
      </dgm:prSet>
      <dgm:spPr/>
    </dgm:pt>
    <dgm:pt modelId="{13411E88-C98A-4906-8A3F-B9A6A61ADB99}" type="pres">
      <dgm:prSet presAssocID="{91C3B3DE-BB47-43FD-9538-61B9F8F94691}" presName="dummy" presStyleCnt="0"/>
      <dgm:spPr/>
    </dgm:pt>
    <dgm:pt modelId="{C5E0FC38-E0C7-43F0-944C-B2A89F0C24D0}" type="pres">
      <dgm:prSet presAssocID="{91C3B3DE-BB47-43FD-9538-61B9F8F94691}" presName="node" presStyleLbl="revTx" presStyleIdx="0" presStyleCnt="6">
        <dgm:presLayoutVars>
          <dgm:bulletEnabled val="1"/>
        </dgm:presLayoutVars>
      </dgm:prSet>
      <dgm:spPr/>
    </dgm:pt>
    <dgm:pt modelId="{4B21CF3D-1663-49DC-9B4D-CF5D2685A620}" type="pres">
      <dgm:prSet presAssocID="{C80673F9-4516-4822-9441-129E3DBC7EC2}" presName="sibTrans" presStyleLbl="node1" presStyleIdx="0" presStyleCnt="6"/>
      <dgm:spPr/>
    </dgm:pt>
    <dgm:pt modelId="{96DA69F9-3849-4F8B-99F0-28E65586DE42}" type="pres">
      <dgm:prSet presAssocID="{FF085415-1281-4806-8420-7F6F8D0BE51A}" presName="dummy" presStyleCnt="0"/>
      <dgm:spPr/>
    </dgm:pt>
    <dgm:pt modelId="{314C92AE-01EB-44B7-9B32-6C27F0BB88D1}" type="pres">
      <dgm:prSet presAssocID="{FF085415-1281-4806-8420-7F6F8D0BE51A}" presName="node" presStyleLbl="revTx" presStyleIdx="1" presStyleCnt="6">
        <dgm:presLayoutVars>
          <dgm:bulletEnabled val="1"/>
        </dgm:presLayoutVars>
      </dgm:prSet>
      <dgm:spPr/>
    </dgm:pt>
    <dgm:pt modelId="{701619D3-6FA0-41DA-A72B-3BE8A2C7F4DA}" type="pres">
      <dgm:prSet presAssocID="{E8199ECC-ED5D-47B9-8B3F-DF3F76B1BA64}" presName="sibTrans" presStyleLbl="node1" presStyleIdx="1" presStyleCnt="6"/>
      <dgm:spPr/>
    </dgm:pt>
    <dgm:pt modelId="{9F769E47-CC48-43B8-AF0D-EA9FD5746131}" type="pres">
      <dgm:prSet presAssocID="{38AFD972-243A-4446-A0EF-D20AE75D8500}" presName="dummy" presStyleCnt="0"/>
      <dgm:spPr/>
    </dgm:pt>
    <dgm:pt modelId="{946D9C5C-625E-449B-A407-48F3948938A4}" type="pres">
      <dgm:prSet presAssocID="{38AFD972-243A-4446-A0EF-D20AE75D8500}" presName="node" presStyleLbl="revTx" presStyleIdx="2" presStyleCnt="6">
        <dgm:presLayoutVars>
          <dgm:bulletEnabled val="1"/>
        </dgm:presLayoutVars>
      </dgm:prSet>
      <dgm:spPr/>
    </dgm:pt>
    <dgm:pt modelId="{A0ABAD7B-15F5-4C1E-8B73-80C0421DA05F}" type="pres">
      <dgm:prSet presAssocID="{0E5A0FE6-63AA-4CD2-ABD1-C8FB8E3E5962}" presName="sibTrans" presStyleLbl="node1" presStyleIdx="2" presStyleCnt="6"/>
      <dgm:spPr/>
    </dgm:pt>
    <dgm:pt modelId="{407CE3D6-AC6D-4D43-92F9-5794573A3A0F}" type="pres">
      <dgm:prSet presAssocID="{B336991D-FC9E-4F17-AC86-BD31B8C650D4}" presName="dummy" presStyleCnt="0"/>
      <dgm:spPr/>
    </dgm:pt>
    <dgm:pt modelId="{90AA92F6-CA98-4EB7-9505-6918B9E0AF2E}" type="pres">
      <dgm:prSet presAssocID="{B336991D-FC9E-4F17-AC86-BD31B8C650D4}" presName="node" presStyleLbl="revTx" presStyleIdx="3" presStyleCnt="6">
        <dgm:presLayoutVars>
          <dgm:bulletEnabled val="1"/>
        </dgm:presLayoutVars>
      </dgm:prSet>
      <dgm:spPr/>
    </dgm:pt>
    <dgm:pt modelId="{BB536DBF-6E27-43A8-ACE3-89038B38E918}" type="pres">
      <dgm:prSet presAssocID="{FBE0A509-3500-45A4-BCF4-81B57EBBB802}" presName="sibTrans" presStyleLbl="node1" presStyleIdx="3" presStyleCnt="6"/>
      <dgm:spPr/>
    </dgm:pt>
    <dgm:pt modelId="{738640BE-4768-485F-9854-597C29331EBF}" type="pres">
      <dgm:prSet presAssocID="{736E0667-EFEC-432D-A856-6A568FF0BFE6}" presName="dummy" presStyleCnt="0"/>
      <dgm:spPr/>
    </dgm:pt>
    <dgm:pt modelId="{277AD38D-26B5-468F-87EA-2C79F05A37D7}" type="pres">
      <dgm:prSet presAssocID="{736E0667-EFEC-432D-A856-6A568FF0BFE6}" presName="node" presStyleLbl="revTx" presStyleIdx="4" presStyleCnt="6">
        <dgm:presLayoutVars>
          <dgm:bulletEnabled val="1"/>
        </dgm:presLayoutVars>
      </dgm:prSet>
      <dgm:spPr/>
    </dgm:pt>
    <dgm:pt modelId="{46D1BEF7-B267-46DA-96DE-8CEC7398C4FC}" type="pres">
      <dgm:prSet presAssocID="{2B18774C-9270-47C2-B895-58E395A791F9}" presName="sibTrans" presStyleLbl="node1" presStyleIdx="4" presStyleCnt="6"/>
      <dgm:spPr/>
    </dgm:pt>
    <dgm:pt modelId="{F45C86C9-1EAA-4B4B-87CC-31CF78BBAE5C}" type="pres">
      <dgm:prSet presAssocID="{2DC984CC-724B-4472-838A-5974D73385E7}" presName="dummy" presStyleCnt="0"/>
      <dgm:spPr/>
    </dgm:pt>
    <dgm:pt modelId="{D7C028E4-8552-4F13-8C13-C7EB3D3D36F2}" type="pres">
      <dgm:prSet presAssocID="{2DC984CC-724B-4472-838A-5974D73385E7}" presName="node" presStyleLbl="revTx" presStyleIdx="5" presStyleCnt="6">
        <dgm:presLayoutVars>
          <dgm:bulletEnabled val="1"/>
        </dgm:presLayoutVars>
      </dgm:prSet>
      <dgm:spPr/>
    </dgm:pt>
    <dgm:pt modelId="{64082956-3B54-461B-8330-0E9EF2C1FC62}" type="pres">
      <dgm:prSet presAssocID="{6F1E829B-E85F-4DAA-AF82-82EF78BBB426}" presName="sibTrans" presStyleLbl="node1" presStyleIdx="5" presStyleCnt="6"/>
      <dgm:spPr/>
    </dgm:pt>
  </dgm:ptLst>
  <dgm:cxnLst>
    <dgm:cxn modelId="{A700717C-5556-4FA0-BD8D-062FCA0349B3}" type="presOf" srcId="{E8199ECC-ED5D-47B9-8B3F-DF3F76B1BA64}" destId="{701619D3-6FA0-41DA-A72B-3BE8A2C7F4DA}" srcOrd="0" destOrd="0" presId="urn:microsoft.com/office/officeart/2005/8/layout/cycle1"/>
    <dgm:cxn modelId="{6657BBCF-CBE8-4FAF-842D-AD7A7A6F459E}" type="presOf" srcId="{736E0667-EFEC-432D-A856-6A568FF0BFE6}" destId="{277AD38D-26B5-468F-87EA-2C79F05A37D7}" srcOrd="0" destOrd="0" presId="urn:microsoft.com/office/officeart/2005/8/layout/cycle1"/>
    <dgm:cxn modelId="{4B6B636D-0776-4D02-99FE-EA3B62131D91}" srcId="{64D420E0-BB4B-4720-8B48-4B2AFE5D0C2F}" destId="{FF085415-1281-4806-8420-7F6F8D0BE51A}" srcOrd="1" destOrd="0" parTransId="{E26C9544-18B4-4A06-A740-9AB0008C2BC8}" sibTransId="{E8199ECC-ED5D-47B9-8B3F-DF3F76B1BA64}"/>
    <dgm:cxn modelId="{B7F68BD4-5993-414D-BA1E-56AB7C35F6F9}" type="presOf" srcId="{FF085415-1281-4806-8420-7F6F8D0BE51A}" destId="{314C92AE-01EB-44B7-9B32-6C27F0BB88D1}" srcOrd="0" destOrd="0" presId="urn:microsoft.com/office/officeart/2005/8/layout/cycle1"/>
    <dgm:cxn modelId="{C793C85E-1AEC-4B34-8B44-6BD037920FDC}" srcId="{64D420E0-BB4B-4720-8B48-4B2AFE5D0C2F}" destId="{91C3B3DE-BB47-43FD-9538-61B9F8F94691}" srcOrd="0" destOrd="0" parTransId="{0D9EFEFF-B211-44BA-B39C-D5C97E766E44}" sibTransId="{C80673F9-4516-4822-9441-129E3DBC7EC2}"/>
    <dgm:cxn modelId="{C3EA5AA7-F00A-4189-994A-8B586C13A73F}" type="presOf" srcId="{6F1E829B-E85F-4DAA-AF82-82EF78BBB426}" destId="{64082956-3B54-461B-8330-0E9EF2C1FC62}" srcOrd="0" destOrd="0" presId="urn:microsoft.com/office/officeart/2005/8/layout/cycle1"/>
    <dgm:cxn modelId="{35CD5AE5-29E7-4FCC-B89E-F63B46F28265}" srcId="{64D420E0-BB4B-4720-8B48-4B2AFE5D0C2F}" destId="{38AFD972-243A-4446-A0EF-D20AE75D8500}" srcOrd="2" destOrd="0" parTransId="{CB46260F-7110-4DF1-B076-CAB552721E46}" sibTransId="{0E5A0FE6-63AA-4CD2-ABD1-C8FB8E3E5962}"/>
    <dgm:cxn modelId="{16B3B046-ACA1-4FE4-95AC-58C5DE8DACB3}" srcId="{64D420E0-BB4B-4720-8B48-4B2AFE5D0C2F}" destId="{2DC984CC-724B-4472-838A-5974D73385E7}" srcOrd="5" destOrd="0" parTransId="{9A3A8CBA-BD77-49E5-A6FA-AEE43F0972CF}" sibTransId="{6F1E829B-E85F-4DAA-AF82-82EF78BBB426}"/>
    <dgm:cxn modelId="{814EBFA7-D19A-488C-BB4E-59B306D22FF9}" type="presOf" srcId="{B336991D-FC9E-4F17-AC86-BD31B8C650D4}" destId="{90AA92F6-CA98-4EB7-9505-6918B9E0AF2E}" srcOrd="0" destOrd="0" presId="urn:microsoft.com/office/officeart/2005/8/layout/cycle1"/>
    <dgm:cxn modelId="{A4BA0956-F2EC-4296-A0C1-E08E78EE1FE7}" type="presOf" srcId="{2B18774C-9270-47C2-B895-58E395A791F9}" destId="{46D1BEF7-B267-46DA-96DE-8CEC7398C4FC}" srcOrd="0" destOrd="0" presId="urn:microsoft.com/office/officeart/2005/8/layout/cycle1"/>
    <dgm:cxn modelId="{B0C99803-503B-4850-8CF7-1496CF48E48A}" srcId="{64D420E0-BB4B-4720-8B48-4B2AFE5D0C2F}" destId="{B336991D-FC9E-4F17-AC86-BD31B8C650D4}" srcOrd="3" destOrd="0" parTransId="{7D8E402D-E4CC-4D1A-9561-66AAE5B26B9B}" sibTransId="{FBE0A509-3500-45A4-BCF4-81B57EBBB802}"/>
    <dgm:cxn modelId="{3E4D49A6-EC79-42C6-9A0B-7069A530AC81}" type="presOf" srcId="{38AFD972-243A-4446-A0EF-D20AE75D8500}" destId="{946D9C5C-625E-449B-A407-48F3948938A4}" srcOrd="0" destOrd="0" presId="urn:microsoft.com/office/officeart/2005/8/layout/cycle1"/>
    <dgm:cxn modelId="{51081046-4CC3-4257-9EFF-528CC7276FAA}" type="presOf" srcId="{FBE0A509-3500-45A4-BCF4-81B57EBBB802}" destId="{BB536DBF-6E27-43A8-ACE3-89038B38E918}" srcOrd="0" destOrd="0" presId="urn:microsoft.com/office/officeart/2005/8/layout/cycle1"/>
    <dgm:cxn modelId="{02E68F38-6617-489A-96A3-10AC8FD69DEA}" type="presOf" srcId="{64D420E0-BB4B-4720-8B48-4B2AFE5D0C2F}" destId="{2D1CF47A-D9C9-48C1-95DB-80B8D635146C}" srcOrd="0" destOrd="0" presId="urn:microsoft.com/office/officeart/2005/8/layout/cycle1"/>
    <dgm:cxn modelId="{A2A7B80A-4EFC-475B-A03C-E384046A9EF5}" type="presOf" srcId="{C80673F9-4516-4822-9441-129E3DBC7EC2}" destId="{4B21CF3D-1663-49DC-9B4D-CF5D2685A620}" srcOrd="0" destOrd="0" presId="urn:microsoft.com/office/officeart/2005/8/layout/cycle1"/>
    <dgm:cxn modelId="{70C881C4-4DC7-4484-B437-7A27A8E2B2F7}" type="presOf" srcId="{91C3B3DE-BB47-43FD-9538-61B9F8F94691}" destId="{C5E0FC38-E0C7-43F0-944C-B2A89F0C24D0}" srcOrd="0" destOrd="0" presId="urn:microsoft.com/office/officeart/2005/8/layout/cycle1"/>
    <dgm:cxn modelId="{8C6E280E-67BA-4EE6-BCF3-164ADA942729}" type="presOf" srcId="{2DC984CC-724B-4472-838A-5974D73385E7}" destId="{D7C028E4-8552-4F13-8C13-C7EB3D3D36F2}" srcOrd="0" destOrd="0" presId="urn:microsoft.com/office/officeart/2005/8/layout/cycle1"/>
    <dgm:cxn modelId="{1AF76891-E195-43E3-B339-C09EF4E1A103}" srcId="{64D420E0-BB4B-4720-8B48-4B2AFE5D0C2F}" destId="{736E0667-EFEC-432D-A856-6A568FF0BFE6}" srcOrd="4" destOrd="0" parTransId="{8708016E-996A-47A2-B36F-9D3305EC47D2}" sibTransId="{2B18774C-9270-47C2-B895-58E395A791F9}"/>
    <dgm:cxn modelId="{8784F2DF-6F3D-4BCA-89BE-5188391198B8}" type="presOf" srcId="{0E5A0FE6-63AA-4CD2-ABD1-C8FB8E3E5962}" destId="{A0ABAD7B-15F5-4C1E-8B73-80C0421DA05F}" srcOrd="0" destOrd="0" presId="urn:microsoft.com/office/officeart/2005/8/layout/cycle1"/>
    <dgm:cxn modelId="{306BB775-2DFA-4267-B8D8-B3EA3A422D6B}" type="presParOf" srcId="{2D1CF47A-D9C9-48C1-95DB-80B8D635146C}" destId="{13411E88-C98A-4906-8A3F-B9A6A61ADB99}" srcOrd="0" destOrd="0" presId="urn:microsoft.com/office/officeart/2005/8/layout/cycle1"/>
    <dgm:cxn modelId="{C20A3EFB-7868-41FD-BE23-4EB43C2A3CFE}" type="presParOf" srcId="{2D1CF47A-D9C9-48C1-95DB-80B8D635146C}" destId="{C5E0FC38-E0C7-43F0-944C-B2A89F0C24D0}" srcOrd="1" destOrd="0" presId="urn:microsoft.com/office/officeart/2005/8/layout/cycle1"/>
    <dgm:cxn modelId="{3CCD4F47-B5D4-487B-99CD-671368D2030E}" type="presParOf" srcId="{2D1CF47A-D9C9-48C1-95DB-80B8D635146C}" destId="{4B21CF3D-1663-49DC-9B4D-CF5D2685A620}" srcOrd="2" destOrd="0" presId="urn:microsoft.com/office/officeart/2005/8/layout/cycle1"/>
    <dgm:cxn modelId="{1BE39B2B-DF29-48C0-9802-3A82496BD8F2}" type="presParOf" srcId="{2D1CF47A-D9C9-48C1-95DB-80B8D635146C}" destId="{96DA69F9-3849-4F8B-99F0-28E65586DE42}" srcOrd="3" destOrd="0" presId="urn:microsoft.com/office/officeart/2005/8/layout/cycle1"/>
    <dgm:cxn modelId="{78399D75-10DF-403F-AB54-3C0D29DA3CD0}" type="presParOf" srcId="{2D1CF47A-D9C9-48C1-95DB-80B8D635146C}" destId="{314C92AE-01EB-44B7-9B32-6C27F0BB88D1}" srcOrd="4" destOrd="0" presId="urn:microsoft.com/office/officeart/2005/8/layout/cycle1"/>
    <dgm:cxn modelId="{D4B4C002-E189-453C-9C18-141B0908738A}" type="presParOf" srcId="{2D1CF47A-D9C9-48C1-95DB-80B8D635146C}" destId="{701619D3-6FA0-41DA-A72B-3BE8A2C7F4DA}" srcOrd="5" destOrd="0" presId="urn:microsoft.com/office/officeart/2005/8/layout/cycle1"/>
    <dgm:cxn modelId="{BB8E0AE8-8826-4B89-876B-E115B50AF1DF}" type="presParOf" srcId="{2D1CF47A-D9C9-48C1-95DB-80B8D635146C}" destId="{9F769E47-CC48-43B8-AF0D-EA9FD5746131}" srcOrd="6" destOrd="0" presId="urn:microsoft.com/office/officeart/2005/8/layout/cycle1"/>
    <dgm:cxn modelId="{15DD75CD-3420-4F20-BF01-63D922EE1732}" type="presParOf" srcId="{2D1CF47A-D9C9-48C1-95DB-80B8D635146C}" destId="{946D9C5C-625E-449B-A407-48F3948938A4}" srcOrd="7" destOrd="0" presId="urn:microsoft.com/office/officeart/2005/8/layout/cycle1"/>
    <dgm:cxn modelId="{3A858598-CE0C-4988-8C43-189E28ED4A9F}" type="presParOf" srcId="{2D1CF47A-D9C9-48C1-95DB-80B8D635146C}" destId="{A0ABAD7B-15F5-4C1E-8B73-80C0421DA05F}" srcOrd="8" destOrd="0" presId="urn:microsoft.com/office/officeart/2005/8/layout/cycle1"/>
    <dgm:cxn modelId="{7D2A1EE9-66A9-44DA-9004-05DD28C645E2}" type="presParOf" srcId="{2D1CF47A-D9C9-48C1-95DB-80B8D635146C}" destId="{407CE3D6-AC6D-4D43-92F9-5794573A3A0F}" srcOrd="9" destOrd="0" presId="urn:microsoft.com/office/officeart/2005/8/layout/cycle1"/>
    <dgm:cxn modelId="{290651E1-7445-4445-8D1E-73B4ECDE2D19}" type="presParOf" srcId="{2D1CF47A-D9C9-48C1-95DB-80B8D635146C}" destId="{90AA92F6-CA98-4EB7-9505-6918B9E0AF2E}" srcOrd="10" destOrd="0" presId="urn:microsoft.com/office/officeart/2005/8/layout/cycle1"/>
    <dgm:cxn modelId="{337BD535-E3C8-49A4-866F-16B2A3A5707E}" type="presParOf" srcId="{2D1CF47A-D9C9-48C1-95DB-80B8D635146C}" destId="{BB536DBF-6E27-43A8-ACE3-89038B38E918}" srcOrd="11" destOrd="0" presId="urn:microsoft.com/office/officeart/2005/8/layout/cycle1"/>
    <dgm:cxn modelId="{8845CA04-3219-4C41-BAA5-5AAFAD5481FC}" type="presParOf" srcId="{2D1CF47A-D9C9-48C1-95DB-80B8D635146C}" destId="{738640BE-4768-485F-9854-597C29331EBF}" srcOrd="12" destOrd="0" presId="urn:microsoft.com/office/officeart/2005/8/layout/cycle1"/>
    <dgm:cxn modelId="{98F6AC8A-3F77-4D5B-B3FC-ADE8B35D3FD2}" type="presParOf" srcId="{2D1CF47A-D9C9-48C1-95DB-80B8D635146C}" destId="{277AD38D-26B5-468F-87EA-2C79F05A37D7}" srcOrd="13" destOrd="0" presId="urn:microsoft.com/office/officeart/2005/8/layout/cycle1"/>
    <dgm:cxn modelId="{B8B6EF9D-A482-4DF7-AB55-FA569F249349}" type="presParOf" srcId="{2D1CF47A-D9C9-48C1-95DB-80B8D635146C}" destId="{46D1BEF7-B267-46DA-96DE-8CEC7398C4FC}" srcOrd="14" destOrd="0" presId="urn:microsoft.com/office/officeart/2005/8/layout/cycle1"/>
    <dgm:cxn modelId="{2CF1A65E-0029-48D0-8B6C-22D0A581418A}" type="presParOf" srcId="{2D1CF47A-D9C9-48C1-95DB-80B8D635146C}" destId="{F45C86C9-1EAA-4B4B-87CC-31CF78BBAE5C}" srcOrd="15" destOrd="0" presId="urn:microsoft.com/office/officeart/2005/8/layout/cycle1"/>
    <dgm:cxn modelId="{76345A42-4FE9-4AC6-847E-7E1723A5505E}" type="presParOf" srcId="{2D1CF47A-D9C9-48C1-95DB-80B8D635146C}" destId="{D7C028E4-8552-4F13-8C13-C7EB3D3D36F2}" srcOrd="16" destOrd="0" presId="urn:microsoft.com/office/officeart/2005/8/layout/cycle1"/>
    <dgm:cxn modelId="{05F44723-E73C-4F4C-A8F0-5B9279736F3E}" type="presParOf" srcId="{2D1CF47A-D9C9-48C1-95DB-80B8D635146C}" destId="{64082956-3B54-461B-8330-0E9EF2C1FC62}"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76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D58EC9B-A930-4290-A2A6-787F21D31DB9}" type="slidenum">
              <a:rPr lang="en-US"/>
              <a:pPr>
                <a:defRPr/>
              </a:pPr>
              <a:t>‹#›</a:t>
            </a:fld>
            <a:endParaRPr lang="en-US"/>
          </a:p>
        </p:txBody>
      </p:sp>
    </p:spTree>
    <p:extLst>
      <p:ext uri="{BB962C8B-B14F-4D97-AF65-F5344CB8AC3E}">
        <p14:creationId xmlns:p14="http://schemas.microsoft.com/office/powerpoint/2010/main" val="1253690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2257CC-4F65-428D-8F61-7854A0F9708A}" type="slidenum">
              <a:rPr lang="en-US" smtClean="0"/>
              <a:pPr eaLnBrk="1" hangingPunct="1"/>
              <a:t>1</a:t>
            </a:fld>
            <a:endParaRPr 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This presentation was initially developed by Mary Dillenbeck, 3</a:t>
            </a:r>
            <a:r>
              <a:rPr lang="en-US" baseline="30000" smtClean="0"/>
              <a:t>rd</a:t>
            </a:r>
            <a:r>
              <a:rPr lang="en-US" smtClean="0"/>
              <a:t> Year veterinary medical student at Texas A&amp;M University.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4868C62-36DF-4DD5-8AFD-B98223D5FB48}" type="slidenum">
              <a:rPr lang="en-US" smtClean="0"/>
              <a:pPr eaLnBrk="1" hangingPunct="1"/>
              <a:t>10</a:t>
            </a:fld>
            <a:endParaRPr lang="en-US"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bottom picture is a dog with mange.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01E061C-100A-418C-94D8-C9BBA9CEAF94}" type="slidenum">
              <a:rPr lang="en-US" smtClean="0"/>
              <a:pPr eaLnBrk="1" hangingPunct="1"/>
              <a:t>11</a:t>
            </a:fld>
            <a:endParaRPr lang="en-US"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Pictures right to left hook worm egg on a fecal float, babesia on a blood smear, and sarcoptic mange on a skin scraping. If available bring in a heartworm or giardia test to show the students.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5C5E503-63E9-4D0E-9B85-B1D46B551954}" type="slidenum">
              <a:rPr lang="en-US" smtClean="0"/>
              <a:pPr eaLnBrk="1" hangingPunct="1"/>
              <a:t>12</a:t>
            </a:fld>
            <a:endParaRPr lang="en-US"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B83DF05-476A-4194-A553-930430E17B32}" type="slidenum">
              <a:rPr lang="en-US" smtClean="0"/>
              <a:pPr eaLnBrk="1" hangingPunct="1"/>
              <a:t>13</a:t>
            </a:fld>
            <a:endParaRPr lang="en-US"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87A740C-EB5F-4528-9BEC-E870DFE1BFA1}" type="slidenum">
              <a:rPr lang="en-US" smtClean="0"/>
              <a:pPr eaLnBrk="1" hangingPunct="1"/>
              <a:t>14</a:t>
            </a:fld>
            <a:endParaRPr lang="en-US"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Good time to pass around a dog heart with heartworms for the students to see why this could kill a dog</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91ADEF-828C-4FA3-B680-256EAA6287F7}" type="slidenum">
              <a:rPr lang="en-US" smtClean="0"/>
              <a:pPr eaLnBrk="1" hangingPunct="1"/>
              <a:t>15</a:t>
            </a:fld>
            <a:endParaRPr lang="en-US"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Seeing the brain may remind students of mad-cow disease. You can talk about prions and how we don’t know enough about them to know if they qualify as parasites.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801F099-65F3-456A-B77E-8E37007F8BAC}" type="slidenum">
              <a:rPr lang="en-US" smtClean="0"/>
              <a:pPr eaLnBrk="1" hangingPunct="1"/>
              <a:t>16</a:t>
            </a:fld>
            <a:endParaRPr lang="en-US"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Pass out brochures for zoonotic parasites. This is the hookworm lifecycle. People can be infected through fecal-oral ingestion of the eggs and skin penetration of the larvae from the soil it is common to see the tracts of the migrating worms on extremities such as the hands and feet.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9149C7C-641A-463A-8FB5-15AD43DF269C}" type="slidenum">
              <a:rPr lang="en-US" smtClean="0"/>
              <a:pPr eaLnBrk="1" hangingPunct="1"/>
              <a:t>17</a:t>
            </a:fld>
            <a:endParaRPr lang="en-US"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869FF2-5D97-4222-B702-F1A2B2F969A3}" type="slidenum">
              <a:rPr lang="en-US" smtClean="0"/>
              <a:pPr eaLnBrk="1" hangingPunct="1"/>
              <a:t>18</a:t>
            </a:fld>
            <a:endParaRPr lang="en-US"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Bring different parasite preventatives to show the class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1343983-285B-4079-9B3A-3935149A3E16}" type="slidenum">
              <a:rPr lang="en-US" smtClean="0"/>
              <a:pPr eaLnBrk="1" hangingPunct="1"/>
              <a:t>19</a:t>
            </a:fld>
            <a:endParaRPr lang="en-US"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Bring different products or tools used to treat large animals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841B21A-1C38-4BB0-91E4-9D333CAA278C}" type="slidenum">
              <a:rPr lang="en-US" smtClean="0"/>
              <a:pPr eaLnBrk="1" hangingPunct="1"/>
              <a:t>2</a:t>
            </a:fld>
            <a:endParaRPr lang="en-US"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Ask students for their definitions, then give this one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00BCAE2-7A28-4183-9439-F4363E6F1CC3}" type="slidenum">
              <a:rPr lang="en-US" smtClean="0"/>
              <a:pPr eaLnBrk="1" hangingPunct="1"/>
              <a:t>20</a:t>
            </a:fld>
            <a:endParaRPr lang="en-US" smtClean="0"/>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use of leeches in medical treatment is believed to date back to ancient India however the first documented uses were in 130 B.C. in ancient Greece. Blood letting was a common practice to treatment a variety of diseases and uses leeches to collect blood reached a peak in the 1830’s. For most medical  conditions this is a bad practice and loss of blood only makes the disease worse. Today scientists have discovered that leech saliva contains anticoagulants, vasodialators, anesthetics, and natural antibiotics. Medicinal maggots are raised in sterile environments to prevent contamination of the wounds. They are capable of removing debris (debriding) from a wound on a microscopic level that surgical debridment cannot achieve.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96E91D4-A00D-4E44-900C-27CFD8BAF4B8}" type="slidenum">
              <a:rPr lang="en-US" smtClean="0"/>
              <a:pPr eaLnBrk="1" hangingPunct="1"/>
              <a:t>21</a:t>
            </a:fld>
            <a:endParaRPr lang="en-US" smtClean="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This would be a good spot to discuss personal experiences with the use of anthelminthics and any resistances you have encountered in your practice, so the students understand this is a very real problem.</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95B20D-1C9A-41FC-B248-868EDF0476A0}" type="slidenum">
              <a:rPr lang="en-US" smtClean="0"/>
              <a:pPr eaLnBrk="1" hangingPunct="1"/>
              <a:t>22</a:t>
            </a:fld>
            <a:endParaRPr lang="en-US" smtClean="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A830BD5-921E-4D72-9566-CD8A9417C73C}" type="slidenum">
              <a:rPr lang="en-US" smtClean="0"/>
              <a:pPr eaLnBrk="1" hangingPunct="1"/>
              <a:t>23</a:t>
            </a:fld>
            <a:endParaRPr lang="en-US" smtClean="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Areas in red are where malaria is endemic. You can also mention that malaria is hard to control because many insects have become tolerant to insecticides, and the one that works best, DDT, is banned because of its effects on bird eggs.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D8EE17C-E623-44AB-A9D5-90AB6B678BE7}" type="slidenum">
              <a:rPr lang="en-US" smtClean="0"/>
              <a:pPr eaLnBrk="1" hangingPunct="1"/>
              <a:t>24</a:t>
            </a:fld>
            <a:endParaRPr lang="en-US" smtClean="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51D37B-DD3B-45D2-AA46-690004E1288F}" type="slidenum">
              <a:rPr lang="en-US" smtClean="0"/>
              <a:pPr eaLnBrk="1" hangingPunct="1"/>
              <a:t>3</a:t>
            </a:fld>
            <a:endParaRPr 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Point out that the green arrows show the general idea of a parasite life cycle and the red arrows show heartworms as a specific example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93AFC43-26F1-41B8-AC2A-39B19C8FBC33}" type="slidenum">
              <a:rPr lang="en-US" smtClean="0"/>
              <a:pPr eaLnBrk="1" hangingPunct="1"/>
              <a:t>4</a:t>
            </a:fld>
            <a:endParaRPr lang="en-US"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adults typically do NOT leave the host. But their products of reproduction (like eggs) must leave the host so that the parasites can spread to other hosts.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EBFF8D7-04F6-4E1C-B980-EA2AC673B442}" type="slidenum">
              <a:rPr lang="en-US" smtClean="0"/>
              <a:pPr eaLnBrk="1" hangingPunct="1"/>
              <a:t>5</a:t>
            </a:fld>
            <a:endParaRPr 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When young parasites are maturing (after hatching from eggs, for example), they are vulnerable to hazards in the environment. They also need nurture and feeding, which intermediate hosts can provide.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9A406D-4047-47E4-9C2C-2E490F3AB0C5}" type="slidenum">
              <a:rPr lang="en-US" smtClean="0"/>
              <a:pPr eaLnBrk="1" hangingPunct="1"/>
              <a:t>6</a:t>
            </a:fld>
            <a:endParaRPr lang="en-US"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4925045-28A2-4434-8EC0-D23B5245A42D}" type="slidenum">
              <a:rPr lang="en-US" smtClean="0"/>
              <a:pPr eaLnBrk="1" hangingPunct="1"/>
              <a:t>7</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996D794-565B-4C02-8E39-3908408F15EB}" type="slidenum">
              <a:rPr lang="en-US" smtClean="0"/>
              <a:pPr eaLnBrk="1" hangingPunct="1"/>
              <a:t>8</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Here and for next few slides, this is a good time to pass around jars of preserved parasites.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425FD2-91B4-4926-A9B2-4A3A54997D90}" type="slidenum">
              <a:rPr lang="en-US" smtClean="0"/>
              <a:pPr eaLnBrk="1" hangingPunct="1"/>
              <a:t>9</a:t>
            </a:fld>
            <a:endParaRPr lang="en-US"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22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222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91F06B40-4068-4E8A-A7A3-E833D9526302}" type="slidenum">
              <a:rPr lang="en-US" altLang="en-US"/>
              <a:pPr>
                <a:defRPr/>
              </a:pPr>
              <a:t>‹#›</a:t>
            </a:fld>
            <a:endParaRPr lang="en-US" altLang="en-US"/>
          </a:p>
        </p:txBody>
      </p:sp>
    </p:spTree>
    <p:extLst>
      <p:ext uri="{BB962C8B-B14F-4D97-AF65-F5344CB8AC3E}">
        <p14:creationId xmlns:p14="http://schemas.microsoft.com/office/powerpoint/2010/main" val="271510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97CAB69-B8F7-4CA6-94DB-7D577BEF7B1E}" type="slidenum">
              <a:rPr lang="en-US" altLang="en-US"/>
              <a:pPr>
                <a:defRPr/>
              </a:pPr>
              <a:t>‹#›</a:t>
            </a:fld>
            <a:endParaRPr lang="en-US" altLang="en-US"/>
          </a:p>
        </p:txBody>
      </p:sp>
    </p:spTree>
    <p:extLst>
      <p:ext uri="{BB962C8B-B14F-4D97-AF65-F5344CB8AC3E}">
        <p14:creationId xmlns:p14="http://schemas.microsoft.com/office/powerpoint/2010/main" val="38344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1B697B0-1F16-4ADF-9F98-B486DA8A5022}" type="slidenum">
              <a:rPr lang="en-US" altLang="en-US"/>
              <a:pPr>
                <a:defRPr/>
              </a:pPr>
              <a:t>‹#›</a:t>
            </a:fld>
            <a:endParaRPr lang="en-US" altLang="en-US"/>
          </a:p>
        </p:txBody>
      </p:sp>
    </p:spTree>
    <p:extLst>
      <p:ext uri="{BB962C8B-B14F-4D97-AF65-F5344CB8AC3E}">
        <p14:creationId xmlns:p14="http://schemas.microsoft.com/office/powerpoint/2010/main" val="2118195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A0E47D7-165E-4A8E-9970-0F79CFE22462}" type="slidenum">
              <a:rPr lang="en-US" altLang="en-US"/>
              <a:pPr>
                <a:defRPr/>
              </a:pPr>
              <a:t>‹#›</a:t>
            </a:fld>
            <a:endParaRPr lang="en-US" altLang="en-US"/>
          </a:p>
        </p:txBody>
      </p:sp>
    </p:spTree>
    <p:extLst>
      <p:ext uri="{BB962C8B-B14F-4D97-AF65-F5344CB8AC3E}">
        <p14:creationId xmlns:p14="http://schemas.microsoft.com/office/powerpoint/2010/main" val="668423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a:ln/>
        </p:spPr>
        <p:txBody>
          <a:bodyPr/>
          <a:lstStyle>
            <a:lvl1pPr>
              <a:defRPr/>
            </a:lvl1pPr>
          </a:lstStyle>
          <a:p>
            <a:pPr>
              <a:defRPr/>
            </a:pPr>
            <a:fld id="{82DE25A9-7CD9-46EA-B56A-4F6474D4DA8D}" type="slidenum">
              <a:rPr lang="en-US" altLang="en-US"/>
              <a:pPr>
                <a:defRPr/>
              </a:pPr>
              <a:t>‹#›</a:t>
            </a:fld>
            <a:endParaRPr lang="en-US" altLang="en-US"/>
          </a:p>
        </p:txBody>
      </p:sp>
    </p:spTree>
    <p:extLst>
      <p:ext uri="{BB962C8B-B14F-4D97-AF65-F5344CB8AC3E}">
        <p14:creationId xmlns:p14="http://schemas.microsoft.com/office/powerpoint/2010/main" val="1062116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C6F7095B-E0B0-4327-BB56-54AC09248E7C}" type="slidenum">
              <a:rPr lang="en-US" altLang="en-US"/>
              <a:pPr>
                <a:defRPr/>
              </a:pPr>
              <a:t>‹#›</a:t>
            </a:fld>
            <a:endParaRPr lang="en-US" altLang="en-US"/>
          </a:p>
        </p:txBody>
      </p:sp>
    </p:spTree>
    <p:extLst>
      <p:ext uri="{BB962C8B-B14F-4D97-AF65-F5344CB8AC3E}">
        <p14:creationId xmlns:p14="http://schemas.microsoft.com/office/powerpoint/2010/main" val="1183649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5A4323A-009F-4943-ABF5-E3B5720A01EE}" type="slidenum">
              <a:rPr lang="en-US" altLang="en-US"/>
              <a:pPr>
                <a:defRPr/>
              </a:pPr>
              <a:t>‹#›</a:t>
            </a:fld>
            <a:endParaRPr lang="en-US" altLang="en-US"/>
          </a:p>
        </p:txBody>
      </p:sp>
    </p:spTree>
    <p:extLst>
      <p:ext uri="{BB962C8B-B14F-4D97-AF65-F5344CB8AC3E}">
        <p14:creationId xmlns:p14="http://schemas.microsoft.com/office/powerpoint/2010/main" val="3034508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a:ln/>
        </p:spPr>
        <p:txBody>
          <a:bodyPr/>
          <a:lstStyle>
            <a:lvl1pPr>
              <a:defRPr/>
            </a:lvl1pPr>
          </a:lstStyle>
          <a:p>
            <a:pPr>
              <a:defRPr/>
            </a:pPr>
            <a:fld id="{6AD97082-5654-400E-9171-AB1EDB9F6B48}" type="slidenum">
              <a:rPr lang="en-US" altLang="en-US"/>
              <a:pPr>
                <a:defRPr/>
              </a:pPr>
              <a:t>‹#›</a:t>
            </a:fld>
            <a:endParaRPr lang="en-US" altLang="en-US"/>
          </a:p>
        </p:txBody>
      </p:sp>
    </p:spTree>
    <p:extLst>
      <p:ext uri="{BB962C8B-B14F-4D97-AF65-F5344CB8AC3E}">
        <p14:creationId xmlns:p14="http://schemas.microsoft.com/office/powerpoint/2010/main" val="32577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1295CD2-AC74-41EF-B920-D216F2B57EFE}" type="slidenum">
              <a:rPr lang="en-US" altLang="en-US"/>
              <a:pPr>
                <a:defRPr/>
              </a:pPr>
              <a:t>‹#›</a:t>
            </a:fld>
            <a:endParaRPr lang="en-US" altLang="en-US"/>
          </a:p>
        </p:txBody>
      </p:sp>
    </p:spTree>
    <p:extLst>
      <p:ext uri="{BB962C8B-B14F-4D97-AF65-F5344CB8AC3E}">
        <p14:creationId xmlns:p14="http://schemas.microsoft.com/office/powerpoint/2010/main" val="417092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2C22222-693E-475E-B54A-750C3877E824}" type="slidenum">
              <a:rPr lang="en-US" altLang="en-US"/>
              <a:pPr>
                <a:defRPr/>
              </a:pPr>
              <a:t>‹#›</a:t>
            </a:fld>
            <a:endParaRPr lang="en-US" altLang="en-US"/>
          </a:p>
        </p:txBody>
      </p:sp>
    </p:spTree>
    <p:extLst>
      <p:ext uri="{BB962C8B-B14F-4D97-AF65-F5344CB8AC3E}">
        <p14:creationId xmlns:p14="http://schemas.microsoft.com/office/powerpoint/2010/main" val="2774641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4A3801C-1A92-4E2F-BE26-339262742A1D}" type="slidenum">
              <a:rPr lang="en-US" altLang="en-US"/>
              <a:pPr>
                <a:defRPr/>
              </a:pPr>
              <a:t>‹#›</a:t>
            </a:fld>
            <a:endParaRPr lang="en-US" altLang="en-US"/>
          </a:p>
        </p:txBody>
      </p:sp>
    </p:spTree>
    <p:extLst>
      <p:ext uri="{BB962C8B-B14F-4D97-AF65-F5344CB8AC3E}">
        <p14:creationId xmlns:p14="http://schemas.microsoft.com/office/powerpoint/2010/main" val="193763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C4C6BCE4-3739-4965-8154-B19DD19AAB2E}" type="slidenum">
              <a:rPr lang="en-US" altLang="en-US"/>
              <a:pPr>
                <a:defRPr/>
              </a:pPr>
              <a:t>‹#›</a:t>
            </a:fld>
            <a:endParaRPr lang="en-US" altLang="en-US"/>
          </a:p>
        </p:txBody>
      </p:sp>
    </p:spTree>
    <p:extLst>
      <p:ext uri="{BB962C8B-B14F-4D97-AF65-F5344CB8AC3E}">
        <p14:creationId xmlns:p14="http://schemas.microsoft.com/office/powerpoint/2010/main" val="2464757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E892FE5E-2D6C-4714-AD4C-DFB66E330FDD}" type="slidenum">
              <a:rPr lang="en-US" altLang="en-US"/>
              <a:pPr>
                <a:defRPr/>
              </a:pPr>
              <a:t>‹#›</a:t>
            </a:fld>
            <a:endParaRPr lang="en-US" altLang="en-US"/>
          </a:p>
        </p:txBody>
      </p:sp>
    </p:spTree>
    <p:extLst>
      <p:ext uri="{BB962C8B-B14F-4D97-AF65-F5344CB8AC3E}">
        <p14:creationId xmlns:p14="http://schemas.microsoft.com/office/powerpoint/2010/main" val="143906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2CAFA4A4-85FA-4209-98B2-D9114E65E32A}" type="slidenum">
              <a:rPr lang="en-US" altLang="en-US"/>
              <a:pPr>
                <a:defRPr/>
              </a:pPr>
              <a:t>‹#›</a:t>
            </a:fld>
            <a:endParaRPr lang="en-US" altLang="en-US"/>
          </a:p>
        </p:txBody>
      </p:sp>
    </p:spTree>
    <p:extLst>
      <p:ext uri="{BB962C8B-B14F-4D97-AF65-F5344CB8AC3E}">
        <p14:creationId xmlns:p14="http://schemas.microsoft.com/office/powerpoint/2010/main" val="819521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E73EA13-B6FC-4E8C-8A01-2F58AEAFB5D1}" type="slidenum">
              <a:rPr lang="en-US" altLang="en-US"/>
              <a:pPr>
                <a:defRPr/>
              </a:pPr>
              <a:t>‹#›</a:t>
            </a:fld>
            <a:endParaRPr lang="en-US" altLang="en-US"/>
          </a:p>
        </p:txBody>
      </p:sp>
    </p:spTree>
    <p:extLst>
      <p:ext uri="{BB962C8B-B14F-4D97-AF65-F5344CB8AC3E}">
        <p14:creationId xmlns:p14="http://schemas.microsoft.com/office/powerpoint/2010/main" val="2976934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497618E-0E07-4C9B-BC36-691308C3F90F}" type="slidenum">
              <a:rPr lang="en-US" altLang="en-US"/>
              <a:pPr>
                <a:defRPr/>
              </a:pPr>
              <a:t>‹#›</a:t>
            </a:fld>
            <a:endParaRPr lang="en-US" altLang="en-US"/>
          </a:p>
        </p:txBody>
      </p:sp>
    </p:spTree>
    <p:extLst>
      <p:ext uri="{BB962C8B-B14F-4D97-AF65-F5344CB8AC3E}">
        <p14:creationId xmlns:p14="http://schemas.microsoft.com/office/powerpoint/2010/main" val="2268473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0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aramond" pitchFamily="18" charset="0"/>
              </a:defRPr>
            </a:lvl1pPr>
          </a:lstStyle>
          <a:p>
            <a:pPr>
              <a:defRPr/>
            </a:pPr>
            <a:endParaRPr lang="en-US" altLang="en-US"/>
          </a:p>
        </p:txBody>
      </p:sp>
      <p:sp>
        <p:nvSpPr>
          <p:cNvPr id="5120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Garamond" pitchFamily="18" charset="0"/>
              </a:defRPr>
            </a:lvl1pPr>
          </a:lstStyle>
          <a:p>
            <a:pPr>
              <a:defRPr/>
            </a:pPr>
            <a:endParaRPr lang="en-US" altLang="en-US"/>
          </a:p>
        </p:txBody>
      </p:sp>
      <p:sp>
        <p:nvSpPr>
          <p:cNvPr id="5120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a:defRPr/>
            </a:pPr>
            <a:fld id="{B227CA12-3144-401B-BDE4-2371A559B48C}" type="slidenum">
              <a:rPr lang="en-US" altLang="en-US"/>
              <a:pPr>
                <a:defRPr/>
              </a:pPr>
              <a:t>‹#›</a:t>
            </a:fld>
            <a:endParaRPr lang="en-US" altLang="en-US"/>
          </a:p>
        </p:txBody>
      </p:sp>
      <p:sp>
        <p:nvSpPr>
          <p:cNvPr id="2055"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6"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20"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Verdana" pitchFamily="34" charset="0"/>
        </a:defRPr>
      </a:lvl2pPr>
      <a:lvl3pPr algn="l" rtl="0" eaLnBrk="0" fontAlgn="base" hangingPunct="0">
        <a:spcBef>
          <a:spcPct val="0"/>
        </a:spcBef>
        <a:spcAft>
          <a:spcPct val="0"/>
        </a:spcAft>
        <a:defRPr sz="4200">
          <a:solidFill>
            <a:schemeClr val="tx2"/>
          </a:solidFill>
          <a:latin typeface="Verdana" pitchFamily="34" charset="0"/>
        </a:defRPr>
      </a:lvl3pPr>
      <a:lvl4pPr algn="l" rtl="0" eaLnBrk="0" fontAlgn="base" hangingPunct="0">
        <a:spcBef>
          <a:spcPct val="0"/>
        </a:spcBef>
        <a:spcAft>
          <a:spcPct val="0"/>
        </a:spcAft>
        <a:defRPr sz="4200">
          <a:solidFill>
            <a:schemeClr val="tx2"/>
          </a:solidFill>
          <a:latin typeface="Verdana" pitchFamily="34" charset="0"/>
        </a:defRPr>
      </a:lvl4pPr>
      <a:lvl5pPr algn="l" rtl="0" eaLnBrk="0" fontAlgn="base" hangingPunct="0">
        <a:spcBef>
          <a:spcPct val="0"/>
        </a:spcBef>
        <a:spcAft>
          <a:spcPct val="0"/>
        </a:spcAft>
        <a:defRPr sz="4200">
          <a:solidFill>
            <a:schemeClr val="tx2"/>
          </a:solidFill>
          <a:latin typeface="Verdana" pitchFamily="34" charset="0"/>
        </a:defRPr>
      </a:lvl5pPr>
      <a:lvl6pPr marL="457200" algn="l" rtl="0" fontAlgn="base">
        <a:spcBef>
          <a:spcPct val="0"/>
        </a:spcBef>
        <a:spcAft>
          <a:spcPct val="0"/>
        </a:spcAft>
        <a:defRPr sz="4200">
          <a:solidFill>
            <a:schemeClr val="tx2"/>
          </a:solidFill>
          <a:latin typeface="Verdana" pitchFamily="34" charset="0"/>
        </a:defRPr>
      </a:lvl6pPr>
      <a:lvl7pPr marL="914400" algn="l" rtl="0" fontAlgn="base">
        <a:spcBef>
          <a:spcPct val="0"/>
        </a:spcBef>
        <a:spcAft>
          <a:spcPct val="0"/>
        </a:spcAft>
        <a:defRPr sz="4200">
          <a:solidFill>
            <a:schemeClr val="tx2"/>
          </a:solidFill>
          <a:latin typeface="Verdana" pitchFamily="34" charset="0"/>
        </a:defRPr>
      </a:lvl7pPr>
      <a:lvl8pPr marL="1371600" algn="l" rtl="0" fontAlgn="base">
        <a:spcBef>
          <a:spcPct val="0"/>
        </a:spcBef>
        <a:spcAft>
          <a:spcPct val="0"/>
        </a:spcAft>
        <a:defRPr sz="4200">
          <a:solidFill>
            <a:schemeClr val="tx2"/>
          </a:solidFill>
          <a:latin typeface="Verdana" pitchFamily="34" charset="0"/>
        </a:defRPr>
      </a:lvl8pPr>
      <a:lvl9pPr marL="1828800" algn="l" rtl="0" fontAlgn="base">
        <a:spcBef>
          <a:spcPct val="0"/>
        </a:spcBef>
        <a:spcAft>
          <a:spcPct val="0"/>
        </a:spcAft>
        <a:defRPr sz="42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Arial" charset="0"/>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Arial" charset="0"/>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11.xml"/><Relationship Id="rId1" Type="http://schemas.openxmlformats.org/officeDocument/2006/relationships/slideLayout" Target="../slideLayouts/slideLayout15.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12.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12.xml"/><Relationship Id="rId1" Type="http://schemas.openxmlformats.org/officeDocument/2006/relationships/slideLayout" Target="../slideLayouts/slideLayout16.xml"/><Relationship Id="rId5" Type="http://schemas.openxmlformats.org/officeDocument/2006/relationships/image" Target="../media/image28.wmf"/><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30.jpeg"/></Relationships>
</file>

<file path=ppt/slides/_rels/slide14.xml.rels><?xml version="1.0" encoding="UTF-8" standalone="yes"?>
<Relationships xmlns="http://schemas.openxmlformats.org/package/2006/relationships"><Relationship Id="rId3" Type="http://schemas.openxmlformats.org/officeDocument/2006/relationships/hyperlink" Target="http://peer.tamu.edu/VBB/Lessons/VBB%20Heart%20Disease%20Heart%20Murmurs%20and%20Heartworms.ppt" TargetMode="External"/><Relationship Id="rId2" Type="http://schemas.openxmlformats.org/officeDocument/2006/relationships/notesSlide" Target="../notesSlides/notesSlide14.xml"/><Relationship Id="rId1" Type="http://schemas.openxmlformats.org/officeDocument/2006/relationships/slideLayout" Target="../slideLayouts/slideLayout15.xml"/><Relationship Id="rId5" Type="http://schemas.openxmlformats.org/officeDocument/2006/relationships/image" Target="../media/image31.jpeg"/><Relationship Id="rId4" Type="http://schemas.openxmlformats.org/officeDocument/2006/relationships/hyperlink" Target="http://peer.tamu.edu/VBB/HeartDisease.asp"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15.xml"/><Relationship Id="rId1" Type="http://schemas.openxmlformats.org/officeDocument/2006/relationships/slideLayout" Target="../slideLayouts/slideLayout15.xml"/><Relationship Id="rId4" Type="http://schemas.openxmlformats.org/officeDocument/2006/relationships/image" Target="../media/image33.jpeg"/></Relationships>
</file>

<file path=ppt/slides/_rels/slide16.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16.xml"/><Relationship Id="rId1" Type="http://schemas.openxmlformats.org/officeDocument/2006/relationships/slideLayout" Target="../slideLayouts/slideLayout15.xml"/><Relationship Id="rId4" Type="http://schemas.openxmlformats.org/officeDocument/2006/relationships/image" Target="../media/image35.jpeg"/></Relationships>
</file>

<file path=ppt/slides/_rels/slide17.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40.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www.insects.tamu.edu/" TargetMode="External"/><Relationship Id="rId3" Type="http://schemas.openxmlformats.org/officeDocument/2006/relationships/hyperlink" Target="http://www.entomology.cornell.edu/" TargetMode="External"/><Relationship Id="rId7" Type="http://schemas.openxmlformats.org/officeDocument/2006/relationships/hyperlink" Target="http://www.nihrecord.od.nih.gov/"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dpd.cdc.gov/DPDx" TargetMode="External"/><Relationship Id="rId5" Type="http://schemas.openxmlformats.org/officeDocument/2006/relationships/hyperlink" Target="http://www.usda.gov/" TargetMode="External"/><Relationship Id="rId4" Type="http://schemas.openxmlformats.org/officeDocument/2006/relationships/hyperlink" Target="http://www.ansi.okstate.edu/breeds"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peer.tamu.edu/NSF_Files/Nematodes.ppt" TargetMode="External"/><Relationship Id="rId7"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hyperlink" Target="http://peer.tamu.edu/curriculum_modules/Properties/module_1/lesson_protozoa1.htm" TargetMode="External"/><Relationship Id="rId5" Type="http://schemas.openxmlformats.org/officeDocument/2006/relationships/hyperlink" Target="http://biology.suite101.com/article.cfm/what_is_a_tapeworm" TargetMode="External"/><Relationship Id="rId4" Type="http://schemas.openxmlformats.org/officeDocument/2006/relationships/hyperlink" Target="http://emedicine.medscape.com/article/230112-overview"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png"/><Relationship Id="rId7" Type="http://schemas.openxmlformats.org/officeDocument/2006/relationships/image" Target="../media/image11.jpeg"/><Relationship Id="rId12" Type="http://schemas.openxmlformats.org/officeDocument/2006/relationships/image" Target="../media/image16.jpe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10.jpeg"/><Relationship Id="rId11" Type="http://schemas.openxmlformats.org/officeDocument/2006/relationships/image" Target="../media/image15.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0113" y="1676400"/>
            <a:ext cx="7623175" cy="1752600"/>
          </a:xfrm>
        </p:spPr>
        <p:txBody>
          <a:bodyPr/>
          <a:lstStyle/>
          <a:p>
            <a:pPr algn="ctr" eaLnBrk="1" hangingPunct="1"/>
            <a:r>
              <a:rPr lang="en-US" sz="7200" b="1" smtClean="0"/>
              <a:t>Parasites</a:t>
            </a:r>
            <a:r>
              <a:rPr lang="en-US" sz="1000" b="1" smtClean="0"/>
              <a:t/>
            </a:r>
            <a:br>
              <a:rPr lang="en-US" sz="1000" b="1" smtClean="0"/>
            </a:br>
            <a:r>
              <a:rPr lang="en-US" sz="1400" b="1" smtClean="0"/>
              <a:t>PEER Program</a:t>
            </a:r>
            <a:br>
              <a:rPr lang="en-US" sz="1400" b="1" smtClean="0"/>
            </a:br>
            <a:r>
              <a:rPr lang="en-US" sz="1400" b="1" smtClean="0"/>
              <a:t>College of Veterinary Medicine and Biomedical Sciences</a:t>
            </a:r>
            <a:br>
              <a:rPr lang="en-US" sz="1400" b="1" smtClean="0"/>
            </a:br>
            <a:r>
              <a:rPr lang="en-US" sz="1400" b="1" smtClean="0"/>
              <a:t>Texas A&amp;M University</a:t>
            </a:r>
          </a:p>
        </p:txBody>
      </p:sp>
      <p:pic>
        <p:nvPicPr>
          <p:cNvPr id="4099" name="Picture 5" descr="Ancylostoma caninum hea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4027488"/>
            <a:ext cx="2641600"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7" descr="Rhipicephalus sanguineu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8550" y="4149725"/>
            <a:ext cx="2570163" cy="257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 descr="Taenia saginata adul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8025" y="4403725"/>
            <a:ext cx="26479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Dogs &amp; Cats</a:t>
            </a:r>
          </a:p>
        </p:txBody>
      </p:sp>
      <p:sp>
        <p:nvSpPr>
          <p:cNvPr id="12291" name="Rectangle 3"/>
          <p:cNvSpPr>
            <a:spLocks noGrp="1" noChangeArrowheads="1"/>
          </p:cNvSpPr>
          <p:nvPr>
            <p:ph type="body" idx="1"/>
          </p:nvPr>
        </p:nvSpPr>
        <p:spPr>
          <a:xfrm>
            <a:off x="457200" y="1600200"/>
            <a:ext cx="3754438" cy="4530725"/>
          </a:xfrm>
        </p:spPr>
        <p:txBody>
          <a:bodyPr/>
          <a:lstStyle/>
          <a:p>
            <a:pPr eaLnBrk="1" hangingPunct="1">
              <a:lnSpc>
                <a:spcPct val="90000"/>
              </a:lnSpc>
            </a:pPr>
            <a:r>
              <a:rPr lang="en-US" sz="2100" smtClean="0"/>
              <a:t>Fleas</a:t>
            </a:r>
          </a:p>
          <a:p>
            <a:pPr lvl="1" eaLnBrk="1" hangingPunct="1">
              <a:lnSpc>
                <a:spcPct val="90000"/>
              </a:lnSpc>
            </a:pPr>
            <a:r>
              <a:rPr lang="en-US" sz="2000" smtClean="0"/>
              <a:t>Found on the skin of the dog or cat</a:t>
            </a:r>
          </a:p>
          <a:p>
            <a:pPr eaLnBrk="1" hangingPunct="1">
              <a:lnSpc>
                <a:spcPct val="90000"/>
              </a:lnSpc>
            </a:pPr>
            <a:r>
              <a:rPr lang="en-US" sz="2100" smtClean="0"/>
              <a:t>Tapeworms</a:t>
            </a:r>
          </a:p>
          <a:p>
            <a:pPr lvl="1" eaLnBrk="1" hangingPunct="1">
              <a:lnSpc>
                <a:spcPct val="90000"/>
              </a:lnSpc>
            </a:pPr>
            <a:r>
              <a:rPr lang="en-US" sz="2000" smtClean="0"/>
              <a:t>Flatworm found in the large intestines</a:t>
            </a:r>
          </a:p>
          <a:p>
            <a:pPr eaLnBrk="1" hangingPunct="1">
              <a:lnSpc>
                <a:spcPct val="90000"/>
              </a:lnSpc>
            </a:pPr>
            <a:r>
              <a:rPr lang="en-US" sz="2100" smtClean="0"/>
              <a:t>Mange Mites</a:t>
            </a:r>
          </a:p>
          <a:p>
            <a:pPr lvl="1" eaLnBrk="1" hangingPunct="1">
              <a:lnSpc>
                <a:spcPct val="90000"/>
              </a:lnSpc>
            </a:pPr>
            <a:r>
              <a:rPr lang="en-US" sz="2000" smtClean="0"/>
              <a:t>Found on or just below the surface of the skin</a:t>
            </a:r>
          </a:p>
          <a:p>
            <a:pPr eaLnBrk="1" hangingPunct="1">
              <a:lnSpc>
                <a:spcPct val="90000"/>
              </a:lnSpc>
            </a:pPr>
            <a:r>
              <a:rPr lang="en-US" sz="2100" smtClean="0"/>
              <a:t>Heartworms</a:t>
            </a:r>
          </a:p>
          <a:p>
            <a:pPr lvl="1" eaLnBrk="1" hangingPunct="1">
              <a:lnSpc>
                <a:spcPct val="90000"/>
              </a:lnSpc>
            </a:pPr>
            <a:r>
              <a:rPr lang="en-US" sz="2000" smtClean="0"/>
              <a:t>Transmitted in blood by mosquitoes</a:t>
            </a:r>
          </a:p>
        </p:txBody>
      </p:sp>
      <p:pic>
        <p:nvPicPr>
          <p:cNvPr id="12292" name="Picture 5" descr="Xenopsylla cheop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549275"/>
            <a:ext cx="38862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6" descr="DSCN10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3500438"/>
            <a:ext cx="3265488" cy="244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Diagnosing Parasite Infection</a:t>
            </a:r>
          </a:p>
        </p:txBody>
      </p:sp>
      <p:sp>
        <p:nvSpPr>
          <p:cNvPr id="13315" name="Rectangle 3"/>
          <p:cNvSpPr>
            <a:spLocks noGrp="1" noChangeArrowheads="1"/>
          </p:cNvSpPr>
          <p:nvPr>
            <p:ph type="body" sz="half" idx="1"/>
          </p:nvPr>
        </p:nvSpPr>
        <p:spPr>
          <a:xfrm>
            <a:off x="457200" y="1268413"/>
            <a:ext cx="4038600" cy="4530725"/>
          </a:xfrm>
        </p:spPr>
        <p:txBody>
          <a:bodyPr/>
          <a:lstStyle/>
          <a:p>
            <a:pPr eaLnBrk="1" hangingPunct="1"/>
            <a:r>
              <a:rPr lang="en-US" sz="2600" smtClean="0"/>
              <a:t>Direct observation</a:t>
            </a:r>
          </a:p>
          <a:p>
            <a:pPr eaLnBrk="1" hangingPunct="1"/>
            <a:r>
              <a:rPr lang="en-US" sz="2600" smtClean="0"/>
              <a:t>Blood antigen tests </a:t>
            </a:r>
          </a:p>
          <a:p>
            <a:pPr eaLnBrk="1" hangingPunct="1"/>
            <a:r>
              <a:rPr lang="en-US" sz="2600" smtClean="0"/>
              <a:t>Direct blood smears</a:t>
            </a:r>
          </a:p>
          <a:p>
            <a:pPr eaLnBrk="1" hangingPunct="1"/>
            <a:r>
              <a:rPr lang="en-US" sz="2600" smtClean="0"/>
              <a:t>Skin scraping</a:t>
            </a:r>
          </a:p>
          <a:p>
            <a:pPr eaLnBrk="1" hangingPunct="1"/>
            <a:r>
              <a:rPr lang="en-US" sz="2600" smtClean="0"/>
              <a:t>Fecal exam</a:t>
            </a:r>
          </a:p>
          <a:p>
            <a:pPr eaLnBrk="1" hangingPunct="1"/>
            <a:r>
              <a:rPr lang="en-US" sz="2600" smtClean="0"/>
              <a:t>Biopsy of tissues</a:t>
            </a:r>
          </a:p>
        </p:txBody>
      </p:sp>
      <p:pic>
        <p:nvPicPr>
          <p:cNvPr id="13316" name="Picture 5" descr="MCj04136300000[1]"/>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580063" y="1052513"/>
            <a:ext cx="2347912" cy="2881312"/>
          </a:xfrm>
        </p:spPr>
      </p:pic>
      <p:pic>
        <p:nvPicPr>
          <p:cNvPr id="13317" name="Picture 7" descr="Hookworm egg, wet mou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4292600"/>
            <a:ext cx="2303462" cy="230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11" descr="Babesia sp. in thin blood smea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3938" y="4292600"/>
            <a:ext cx="2220912" cy="222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3" descr="Sarcoptes scabiei mit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0463" y="4292600"/>
            <a:ext cx="2292350" cy="229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Why Do Parasites Matter</a:t>
            </a:r>
          </a:p>
        </p:txBody>
      </p:sp>
      <p:grpSp>
        <p:nvGrpSpPr>
          <p:cNvPr id="2" name="Group 14"/>
          <p:cNvGrpSpPr>
            <a:grpSpLocks/>
          </p:cNvGrpSpPr>
          <p:nvPr/>
        </p:nvGrpSpPr>
        <p:grpSpPr bwMode="auto">
          <a:xfrm>
            <a:off x="827088" y="1484313"/>
            <a:ext cx="2232025" cy="3455987"/>
            <a:chOff x="521" y="935"/>
            <a:chExt cx="1406" cy="2177"/>
          </a:xfrm>
        </p:grpSpPr>
        <p:pic>
          <p:nvPicPr>
            <p:cNvPr id="14346" name="Picture 9" descr="MCj042444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 y="935"/>
              <a:ext cx="1265" cy="1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Text Box 11"/>
            <p:cNvSpPr txBox="1">
              <a:spLocks noChangeArrowheads="1"/>
            </p:cNvSpPr>
            <p:nvPr/>
          </p:nvSpPr>
          <p:spPr bwMode="auto">
            <a:xfrm>
              <a:off x="521" y="2478"/>
              <a:ext cx="1406"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000"/>
                <a:t>Disease and Death</a:t>
              </a:r>
            </a:p>
          </p:txBody>
        </p:sp>
      </p:grpSp>
      <p:grpSp>
        <p:nvGrpSpPr>
          <p:cNvPr id="3" name="Group 15"/>
          <p:cNvGrpSpPr>
            <a:grpSpLocks/>
          </p:cNvGrpSpPr>
          <p:nvPr/>
        </p:nvGrpSpPr>
        <p:grpSpPr bwMode="auto">
          <a:xfrm>
            <a:off x="3132138" y="2997200"/>
            <a:ext cx="2592387" cy="3167063"/>
            <a:chOff x="1973" y="1888"/>
            <a:chExt cx="1633" cy="1995"/>
          </a:xfrm>
        </p:grpSpPr>
        <p:pic>
          <p:nvPicPr>
            <p:cNvPr id="14344" name="Picture 6" descr="MCj0442130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4" y="1888"/>
              <a:ext cx="1397" cy="1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5" name="Text Box 12"/>
            <p:cNvSpPr txBox="1">
              <a:spLocks noChangeArrowheads="1"/>
            </p:cNvSpPr>
            <p:nvPr/>
          </p:nvSpPr>
          <p:spPr bwMode="auto">
            <a:xfrm>
              <a:off x="1973" y="3249"/>
              <a:ext cx="1633"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000"/>
                <a:t>Production Loss</a:t>
              </a:r>
            </a:p>
          </p:txBody>
        </p:sp>
      </p:grpSp>
      <p:grpSp>
        <p:nvGrpSpPr>
          <p:cNvPr id="4" name="Group 16"/>
          <p:cNvGrpSpPr>
            <a:grpSpLocks/>
          </p:cNvGrpSpPr>
          <p:nvPr/>
        </p:nvGrpSpPr>
        <p:grpSpPr bwMode="auto">
          <a:xfrm>
            <a:off x="6011863" y="1557338"/>
            <a:ext cx="2089150" cy="3525837"/>
            <a:chOff x="3787" y="981"/>
            <a:chExt cx="1316" cy="2221"/>
          </a:xfrm>
        </p:grpSpPr>
        <p:pic>
          <p:nvPicPr>
            <p:cNvPr id="14342" name="Picture 4" descr="j02167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89" y="981"/>
              <a:ext cx="1223" cy="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Text Box 13"/>
            <p:cNvSpPr txBox="1">
              <a:spLocks noChangeArrowheads="1"/>
            </p:cNvSpPr>
            <p:nvPr/>
          </p:nvSpPr>
          <p:spPr bwMode="auto">
            <a:xfrm>
              <a:off x="3787" y="2568"/>
              <a:ext cx="1316"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000"/>
                <a:t>Zoonotic Potential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Production Loss</a:t>
            </a:r>
          </a:p>
        </p:txBody>
      </p:sp>
      <p:sp>
        <p:nvSpPr>
          <p:cNvPr id="15363" name="Rectangle 3"/>
          <p:cNvSpPr>
            <a:spLocks noGrp="1" noChangeArrowheads="1"/>
          </p:cNvSpPr>
          <p:nvPr>
            <p:ph type="body" sz="half" idx="1"/>
          </p:nvPr>
        </p:nvSpPr>
        <p:spPr>
          <a:xfrm>
            <a:off x="312738" y="1163638"/>
            <a:ext cx="4402137" cy="4908550"/>
          </a:xfrm>
        </p:spPr>
        <p:txBody>
          <a:bodyPr/>
          <a:lstStyle/>
          <a:p>
            <a:pPr eaLnBrk="1" hangingPunct="1"/>
            <a:r>
              <a:rPr lang="en-US" sz="2600" smtClean="0"/>
              <a:t>Major importance in large animals</a:t>
            </a:r>
          </a:p>
          <a:p>
            <a:pPr eaLnBrk="1" hangingPunct="1"/>
            <a:r>
              <a:rPr lang="en-US" sz="2600" smtClean="0"/>
              <a:t>Cause annoyance= poor growth and weight loss</a:t>
            </a:r>
          </a:p>
          <a:p>
            <a:pPr eaLnBrk="1" hangingPunct="1"/>
            <a:r>
              <a:rPr lang="en-US" sz="2600" smtClean="0"/>
              <a:t>Blood loss: anemia </a:t>
            </a:r>
          </a:p>
          <a:p>
            <a:pPr eaLnBrk="1" hangingPunct="1"/>
            <a:r>
              <a:rPr lang="en-US" sz="2600" smtClean="0"/>
              <a:t>Decrease intestinal absorption, poor growth &amp; weight loss</a:t>
            </a:r>
          </a:p>
          <a:p>
            <a:pPr eaLnBrk="1" hangingPunct="1"/>
            <a:r>
              <a:rPr lang="en-US" sz="2600" smtClean="0"/>
              <a:t>Damage the hide or hair of the animal</a:t>
            </a:r>
          </a:p>
          <a:p>
            <a:pPr eaLnBrk="1" hangingPunct="1"/>
            <a:endParaRPr lang="en-US" sz="2600" smtClean="0"/>
          </a:p>
        </p:txBody>
      </p:sp>
      <p:pic>
        <p:nvPicPr>
          <p:cNvPr id="15364" name="Picture 5" descr="CowwCattleGrubsenlarged"/>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4975225" y="981075"/>
            <a:ext cx="3384550" cy="2187575"/>
          </a:xfrm>
          <a:noFill/>
        </p:spPr>
      </p:pic>
      <p:pic>
        <p:nvPicPr>
          <p:cNvPr id="15365" name="Picture 8" descr="Severe cattle tick infestation"/>
          <p:cNvPicPr>
            <a:picLocks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5003800" y="3573463"/>
            <a:ext cx="3384550" cy="2273300"/>
          </a:xfrm>
          <a:noFill/>
        </p:spPr>
      </p:pic>
      <p:sp>
        <p:nvSpPr>
          <p:cNvPr id="15366" name="Text Box 10"/>
          <p:cNvSpPr txBox="1">
            <a:spLocks noChangeArrowheads="1"/>
          </p:cNvSpPr>
          <p:nvPr/>
        </p:nvSpPr>
        <p:spPr bwMode="auto">
          <a:xfrm>
            <a:off x="6197600" y="3213100"/>
            <a:ext cx="10382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a:t>Cattle Grubs</a:t>
            </a:r>
          </a:p>
        </p:txBody>
      </p:sp>
      <p:sp>
        <p:nvSpPr>
          <p:cNvPr id="15367" name="Text Box 12"/>
          <p:cNvSpPr txBox="1">
            <a:spLocks noChangeArrowheads="1"/>
          </p:cNvSpPr>
          <p:nvPr/>
        </p:nvSpPr>
        <p:spPr bwMode="auto">
          <a:xfrm>
            <a:off x="5940425" y="5876925"/>
            <a:ext cx="14398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t>Horn Flies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Blood Related Disease and Death</a:t>
            </a:r>
          </a:p>
        </p:txBody>
      </p:sp>
      <p:sp>
        <p:nvSpPr>
          <p:cNvPr id="16387" name="Rectangle 3"/>
          <p:cNvSpPr>
            <a:spLocks noGrp="1" noChangeArrowheads="1"/>
          </p:cNvSpPr>
          <p:nvPr>
            <p:ph type="body" sz="half" idx="1"/>
          </p:nvPr>
        </p:nvSpPr>
        <p:spPr/>
        <p:txBody>
          <a:bodyPr/>
          <a:lstStyle/>
          <a:p>
            <a:pPr eaLnBrk="1" hangingPunct="1"/>
            <a:r>
              <a:rPr lang="en-US" sz="2600" smtClean="0"/>
              <a:t>Cause major blood lose due to feeding</a:t>
            </a:r>
          </a:p>
          <a:p>
            <a:pPr lvl="1" eaLnBrk="1" hangingPunct="1"/>
            <a:r>
              <a:rPr lang="en-US" sz="2200" smtClean="0"/>
              <a:t>Biting flies can kill an adult cow through blood loss</a:t>
            </a:r>
          </a:p>
          <a:p>
            <a:pPr eaLnBrk="1" hangingPunct="1"/>
            <a:r>
              <a:rPr lang="en-US" sz="2600" smtClean="0"/>
              <a:t>Blood parasites can cause heart failure</a:t>
            </a:r>
          </a:p>
          <a:p>
            <a:pPr lvl="1" eaLnBrk="1" hangingPunct="1"/>
            <a:r>
              <a:rPr lang="en-US" sz="2200" smtClean="0">
                <a:hlinkClick r:id="rId3"/>
              </a:rPr>
              <a:t>Heart worms </a:t>
            </a:r>
            <a:r>
              <a:rPr lang="en-US" sz="2200" smtClean="0"/>
              <a:t>in dogs can cause </a:t>
            </a:r>
            <a:r>
              <a:rPr lang="en-US" sz="2200" smtClean="0">
                <a:hlinkClick r:id="rId4"/>
              </a:rPr>
              <a:t>heart disease</a:t>
            </a:r>
            <a:endParaRPr lang="en-US" sz="2200" smtClean="0"/>
          </a:p>
        </p:txBody>
      </p:sp>
      <p:pic>
        <p:nvPicPr>
          <p:cNvPr id="16388" name="Picture 13" descr="heartworm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6825" y="2060575"/>
            <a:ext cx="3409950"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Disease and Death</a:t>
            </a:r>
          </a:p>
        </p:txBody>
      </p:sp>
      <p:sp>
        <p:nvSpPr>
          <p:cNvPr id="17411" name="Rectangle 3"/>
          <p:cNvSpPr>
            <a:spLocks noGrp="1" noChangeArrowheads="1"/>
          </p:cNvSpPr>
          <p:nvPr>
            <p:ph type="body" sz="half" idx="1"/>
          </p:nvPr>
        </p:nvSpPr>
        <p:spPr/>
        <p:txBody>
          <a:bodyPr/>
          <a:lstStyle/>
          <a:p>
            <a:pPr eaLnBrk="1" hangingPunct="1">
              <a:lnSpc>
                <a:spcPct val="90000"/>
              </a:lnSpc>
            </a:pPr>
            <a:r>
              <a:rPr lang="en-US" sz="2600" smtClean="0"/>
              <a:t>Parasites in the nervous system can cause severe signs and potential death</a:t>
            </a:r>
          </a:p>
          <a:p>
            <a:pPr eaLnBrk="1" hangingPunct="1">
              <a:lnSpc>
                <a:spcPct val="90000"/>
              </a:lnSpc>
            </a:pPr>
            <a:endParaRPr lang="en-US" sz="2600" smtClean="0"/>
          </a:p>
          <a:p>
            <a:pPr eaLnBrk="1" hangingPunct="1">
              <a:lnSpc>
                <a:spcPct val="90000"/>
              </a:lnSpc>
            </a:pPr>
            <a:r>
              <a:rPr lang="en-US" sz="2600" smtClean="0"/>
              <a:t>The human parasite malaria causes more than 1 million deaths per year and is the #1 killer of people in the world</a:t>
            </a:r>
          </a:p>
          <a:p>
            <a:pPr lvl="1" eaLnBrk="1" hangingPunct="1">
              <a:lnSpc>
                <a:spcPct val="90000"/>
              </a:lnSpc>
            </a:pPr>
            <a:endParaRPr lang="en-US" sz="2200" smtClean="0"/>
          </a:p>
          <a:p>
            <a:pPr eaLnBrk="1" hangingPunct="1">
              <a:lnSpc>
                <a:spcPct val="90000"/>
              </a:lnSpc>
              <a:buFont typeface="Wingdings" pitchFamily="2" charset="2"/>
              <a:buNone/>
            </a:pPr>
            <a:endParaRPr lang="en-US" sz="2600" smtClean="0"/>
          </a:p>
        </p:txBody>
      </p:sp>
      <p:pic>
        <p:nvPicPr>
          <p:cNvPr id="17412" name="Picture 5" descr="neurocysticercos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825" y="1341438"/>
            <a:ext cx="3240088"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8" descr="Woman protected by an insecticide ne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5238" y="3644900"/>
            <a:ext cx="3384550"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Zoonotic Potential</a:t>
            </a:r>
          </a:p>
        </p:txBody>
      </p:sp>
      <p:sp>
        <p:nvSpPr>
          <p:cNvPr id="18435" name="Rectangle 3"/>
          <p:cNvSpPr>
            <a:spLocks noGrp="1" noChangeArrowheads="1"/>
          </p:cNvSpPr>
          <p:nvPr>
            <p:ph type="body" sz="half" idx="1"/>
          </p:nvPr>
        </p:nvSpPr>
        <p:spPr>
          <a:xfrm>
            <a:off x="457200" y="1600200"/>
            <a:ext cx="8075613" cy="4530725"/>
          </a:xfrm>
        </p:spPr>
        <p:txBody>
          <a:bodyPr/>
          <a:lstStyle/>
          <a:p>
            <a:pPr eaLnBrk="1" hangingPunct="1"/>
            <a:r>
              <a:rPr lang="en-US" sz="2600" smtClean="0"/>
              <a:t>Many animal parasites also have the potential to infect humans</a:t>
            </a:r>
          </a:p>
        </p:txBody>
      </p:sp>
      <p:pic>
        <p:nvPicPr>
          <p:cNvPr id="18436" name="Picture 5" descr="Life cycle of non-human hookworm species"/>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8313" y="2492375"/>
            <a:ext cx="4824412" cy="3414713"/>
          </a:xfrm>
          <a:noFill/>
        </p:spPr>
      </p:pic>
      <p:pic>
        <p:nvPicPr>
          <p:cNvPr id="18437" name="Picture 8" descr="toc_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1863" y="2349500"/>
            <a:ext cx="2382837"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Parasite Prevention</a:t>
            </a:r>
          </a:p>
        </p:txBody>
      </p:sp>
      <p:sp>
        <p:nvSpPr>
          <p:cNvPr id="19459" name="Rectangle 3"/>
          <p:cNvSpPr>
            <a:spLocks noGrp="1" noChangeArrowheads="1"/>
          </p:cNvSpPr>
          <p:nvPr>
            <p:ph type="body" sz="half" idx="1"/>
          </p:nvPr>
        </p:nvSpPr>
        <p:spPr>
          <a:xfrm>
            <a:off x="179388" y="1125538"/>
            <a:ext cx="4392612" cy="4530725"/>
          </a:xfrm>
        </p:spPr>
        <p:txBody>
          <a:bodyPr/>
          <a:lstStyle/>
          <a:p>
            <a:pPr eaLnBrk="1" hangingPunct="1"/>
            <a:r>
              <a:rPr lang="en-US" sz="2400" smtClean="0"/>
              <a:t>Very different methods used in large animal versus small animal</a:t>
            </a:r>
          </a:p>
          <a:p>
            <a:pPr eaLnBrk="1" hangingPunct="1"/>
            <a:r>
              <a:rPr lang="en-US" sz="2400" smtClean="0"/>
              <a:t>In small animal most owners do not tolerate any parasites</a:t>
            </a:r>
          </a:p>
          <a:p>
            <a:pPr eaLnBrk="1" hangingPunct="1"/>
            <a:r>
              <a:rPr lang="en-US" sz="2400" smtClean="0"/>
              <a:t>In large animal it is not economical or possible to prevent all parasites. Aim is to minimize parasites to a reduce economic loss</a:t>
            </a:r>
          </a:p>
        </p:txBody>
      </p:sp>
      <p:pic>
        <p:nvPicPr>
          <p:cNvPr id="19460" name="Picture 6" descr="cow-and-ca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2008188"/>
            <a:ext cx="4351337"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Small Animal Parasite Prevention</a:t>
            </a:r>
          </a:p>
        </p:txBody>
      </p:sp>
      <p:sp>
        <p:nvSpPr>
          <p:cNvPr id="20483" name="Rectangle 3"/>
          <p:cNvSpPr>
            <a:spLocks noGrp="1" noChangeArrowheads="1"/>
          </p:cNvSpPr>
          <p:nvPr>
            <p:ph type="body" idx="1"/>
          </p:nvPr>
        </p:nvSpPr>
        <p:spPr>
          <a:xfrm>
            <a:off x="4716463" y="1412875"/>
            <a:ext cx="4186237" cy="4852988"/>
          </a:xfrm>
        </p:spPr>
        <p:txBody>
          <a:bodyPr/>
          <a:lstStyle/>
          <a:p>
            <a:pPr eaLnBrk="1" hangingPunct="1"/>
            <a:r>
              <a:rPr lang="en-US" sz="2600" smtClean="0"/>
              <a:t>Ectoparasites</a:t>
            </a:r>
          </a:p>
          <a:p>
            <a:pPr lvl="1" eaLnBrk="1" hangingPunct="1"/>
            <a:r>
              <a:rPr lang="en-US" sz="2200" smtClean="0"/>
              <a:t>Topical flea control medicines</a:t>
            </a:r>
          </a:p>
          <a:p>
            <a:pPr lvl="1" eaLnBrk="1" hangingPunct="1"/>
            <a:r>
              <a:rPr lang="en-US" sz="2200" smtClean="0"/>
              <a:t>Dips</a:t>
            </a:r>
          </a:p>
          <a:p>
            <a:pPr eaLnBrk="1" hangingPunct="1"/>
            <a:r>
              <a:rPr lang="en-US" sz="2600" smtClean="0"/>
              <a:t>Intestinal Parasites</a:t>
            </a:r>
          </a:p>
          <a:p>
            <a:pPr lvl="1" eaLnBrk="1" hangingPunct="1"/>
            <a:r>
              <a:rPr lang="en-US" sz="2200" smtClean="0"/>
              <a:t>Monthly dewormers included with heartworm preventative</a:t>
            </a:r>
          </a:p>
          <a:p>
            <a:pPr eaLnBrk="1" hangingPunct="1"/>
            <a:r>
              <a:rPr lang="en-US" sz="2600" smtClean="0"/>
              <a:t>Heartworms	</a:t>
            </a:r>
          </a:p>
          <a:p>
            <a:pPr lvl="1" eaLnBrk="1" hangingPunct="1"/>
            <a:r>
              <a:rPr lang="en-US" sz="2200" smtClean="0"/>
              <a:t>Monthly oral pills</a:t>
            </a:r>
          </a:p>
          <a:p>
            <a:pPr lvl="1" eaLnBrk="1" hangingPunct="1"/>
            <a:r>
              <a:rPr lang="en-US" sz="2200" smtClean="0"/>
              <a:t>6 month injection</a:t>
            </a:r>
          </a:p>
        </p:txBody>
      </p:sp>
      <p:pic>
        <p:nvPicPr>
          <p:cNvPr id="20484" name="Picture 9" descr="preven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119313"/>
            <a:ext cx="4105275" cy="310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Large Animal Parasite Prevention</a:t>
            </a:r>
          </a:p>
        </p:txBody>
      </p:sp>
      <p:sp>
        <p:nvSpPr>
          <p:cNvPr id="21507" name="Rectangle 3"/>
          <p:cNvSpPr>
            <a:spLocks noGrp="1" noChangeArrowheads="1"/>
          </p:cNvSpPr>
          <p:nvPr>
            <p:ph type="body" sz="half" idx="1"/>
          </p:nvPr>
        </p:nvSpPr>
        <p:spPr/>
        <p:txBody>
          <a:bodyPr/>
          <a:lstStyle/>
          <a:p>
            <a:pPr eaLnBrk="1" hangingPunct="1">
              <a:lnSpc>
                <a:spcPct val="90000"/>
              </a:lnSpc>
            </a:pPr>
            <a:r>
              <a:rPr lang="en-US" sz="2600" smtClean="0"/>
              <a:t>Spraying, Dusting, and Dipping to reduce ectoparasites</a:t>
            </a:r>
          </a:p>
          <a:p>
            <a:pPr eaLnBrk="1" hangingPunct="1">
              <a:lnSpc>
                <a:spcPct val="90000"/>
              </a:lnSpc>
            </a:pPr>
            <a:r>
              <a:rPr lang="en-US" sz="2600" smtClean="0"/>
              <a:t>Drenching- Giving oral medications for internal parasites</a:t>
            </a:r>
          </a:p>
          <a:p>
            <a:pPr eaLnBrk="1" hangingPunct="1">
              <a:lnSpc>
                <a:spcPct val="90000"/>
              </a:lnSpc>
            </a:pPr>
            <a:r>
              <a:rPr lang="en-US" sz="2600" smtClean="0"/>
              <a:t>Individual schedules and medications developed for the number and types of parasites in an area</a:t>
            </a:r>
          </a:p>
        </p:txBody>
      </p:sp>
      <p:pic>
        <p:nvPicPr>
          <p:cNvPr id="21508" name="Picture 5" descr="k5442-8i"/>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292725" y="1700213"/>
            <a:ext cx="2851150" cy="3908425"/>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6" descr="MCj03917520000[1]"/>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2339975" y="1341438"/>
            <a:ext cx="446405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2"/>
          <p:cNvSpPr>
            <a:spLocks noGrp="1" noChangeArrowheads="1"/>
          </p:cNvSpPr>
          <p:nvPr>
            <p:ph type="title"/>
          </p:nvPr>
        </p:nvSpPr>
        <p:spPr/>
        <p:txBody>
          <a:bodyPr/>
          <a:lstStyle/>
          <a:p>
            <a:pPr eaLnBrk="1" hangingPunct="1"/>
            <a:r>
              <a:rPr lang="en-US" smtClean="0"/>
              <a:t>What is a Parasite?</a:t>
            </a:r>
          </a:p>
        </p:txBody>
      </p:sp>
      <p:sp>
        <p:nvSpPr>
          <p:cNvPr id="3075" name="Rectangle 3"/>
          <p:cNvSpPr>
            <a:spLocks noGrp="1" noChangeArrowheads="1"/>
          </p:cNvSpPr>
          <p:nvPr>
            <p:ph type="body" idx="1"/>
          </p:nvPr>
        </p:nvSpPr>
        <p:spPr>
          <a:xfrm>
            <a:off x="457200" y="1346200"/>
            <a:ext cx="8229600" cy="4530725"/>
          </a:xfrm>
        </p:spPr>
        <p:txBody>
          <a:bodyPr/>
          <a:lstStyle/>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r>
              <a:rPr lang="en-US" smtClean="0"/>
              <a:t>Organism that lives within or upon a different host species and may cause harm to the host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3" end="3"/>
                                            </p:txEl>
                                          </p:spTgt>
                                        </p:tgtEl>
                                        <p:attrNameLst>
                                          <p:attrName>style.visibility</p:attrName>
                                        </p:attrNameLst>
                                      </p:cBhvr>
                                      <p:to>
                                        <p:strVal val="visible"/>
                                      </p:to>
                                    </p:set>
                                    <p:animEffect transition="in" filter="fade">
                                      <p:cBhvr>
                                        <p:cTn id="7" dur="2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Parasites In Human Medicine</a:t>
            </a:r>
          </a:p>
        </p:txBody>
      </p:sp>
      <p:pic>
        <p:nvPicPr>
          <p:cNvPr id="22531" name="Picture 5" descr="sated"/>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219700" y="1627188"/>
            <a:ext cx="3384550" cy="2684462"/>
          </a:xfrm>
          <a:noFill/>
        </p:spPr>
      </p:pic>
      <p:sp>
        <p:nvSpPr>
          <p:cNvPr id="22532" name="Text Box 8"/>
          <p:cNvSpPr txBox="1">
            <a:spLocks noChangeArrowheads="1"/>
          </p:cNvSpPr>
          <p:nvPr/>
        </p:nvSpPr>
        <p:spPr bwMode="auto">
          <a:xfrm>
            <a:off x="5003800" y="4479925"/>
            <a:ext cx="3960813"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t>Medicinal maggots are being used to clean wounds that contain dead tissue. This photo shows the healthy pink tissue after maggots have been used</a:t>
            </a:r>
          </a:p>
        </p:txBody>
      </p:sp>
      <p:pic>
        <p:nvPicPr>
          <p:cNvPr id="22533" name="Picture 10" descr="2 species of leech: above, Hirudo medicinalis, below, Hirudo verbana."/>
          <p:cNvPicPr>
            <a:picLocks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468313" y="2060575"/>
            <a:ext cx="3236912" cy="2038350"/>
          </a:xfrm>
          <a:noFill/>
        </p:spPr>
      </p:pic>
      <p:sp>
        <p:nvSpPr>
          <p:cNvPr id="22534" name="Text Box 12"/>
          <p:cNvSpPr txBox="1">
            <a:spLocks noChangeArrowheads="1"/>
          </p:cNvSpPr>
          <p:nvPr/>
        </p:nvSpPr>
        <p:spPr bwMode="auto">
          <a:xfrm>
            <a:off x="468313" y="4508500"/>
            <a:ext cx="381635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t>Medicinal leeches are being used to decrease swelling and improve blood flow in surgery sites including skin grafts and reattachments.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Parasite Research</a:t>
            </a:r>
          </a:p>
        </p:txBody>
      </p:sp>
      <p:sp>
        <p:nvSpPr>
          <p:cNvPr id="23555" name="Rectangle 3"/>
          <p:cNvSpPr>
            <a:spLocks noGrp="1" noChangeArrowheads="1"/>
          </p:cNvSpPr>
          <p:nvPr>
            <p:ph type="body" idx="1"/>
          </p:nvPr>
        </p:nvSpPr>
        <p:spPr/>
        <p:txBody>
          <a:bodyPr/>
          <a:lstStyle/>
          <a:p>
            <a:pPr eaLnBrk="1" hangingPunct="1"/>
            <a:r>
              <a:rPr lang="en-US" smtClean="0"/>
              <a:t>Parasite Resistance</a:t>
            </a:r>
          </a:p>
          <a:p>
            <a:pPr lvl="1" eaLnBrk="1" hangingPunct="1"/>
            <a:r>
              <a:rPr lang="en-US" smtClean="0"/>
              <a:t>Increased numbers of parasites resistant to current drugs</a:t>
            </a:r>
          </a:p>
          <a:p>
            <a:pPr lvl="1" eaLnBrk="1" hangingPunct="1"/>
            <a:r>
              <a:rPr lang="en-US" smtClean="0"/>
              <a:t>Documented problem in small ruminants</a:t>
            </a:r>
          </a:p>
          <a:p>
            <a:pPr lvl="1" eaLnBrk="1" hangingPunct="1"/>
            <a:r>
              <a:rPr lang="en-US" smtClean="0"/>
              <a:t>Growing problem in horses and cattle</a:t>
            </a:r>
          </a:p>
          <a:p>
            <a:pPr lvl="1" eaLnBrk="1" hangingPunct="1"/>
            <a:r>
              <a:rPr lang="en-US" smtClean="0"/>
              <a:t>No new anthelminthics on the horizon</a:t>
            </a:r>
          </a:p>
          <a:p>
            <a:pPr lvl="1" eaLnBrk="1" hangingPunct="1"/>
            <a:r>
              <a:rPr lang="en-US" smtClean="0"/>
              <a:t>Management practices are more important than ever to reduce parasite loads</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6" descr="Picture of vaccine bott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0550" y="3873500"/>
            <a:ext cx="2665413" cy="236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2"/>
          <p:cNvSpPr>
            <a:spLocks noGrp="1" noChangeArrowheads="1"/>
          </p:cNvSpPr>
          <p:nvPr>
            <p:ph type="title"/>
          </p:nvPr>
        </p:nvSpPr>
        <p:spPr/>
        <p:txBody>
          <a:bodyPr/>
          <a:lstStyle/>
          <a:p>
            <a:pPr eaLnBrk="1" hangingPunct="1"/>
            <a:r>
              <a:rPr lang="en-US" smtClean="0"/>
              <a:t>Parasite Research</a:t>
            </a:r>
          </a:p>
        </p:txBody>
      </p:sp>
      <p:sp>
        <p:nvSpPr>
          <p:cNvPr id="24580" name="Rectangle 3"/>
          <p:cNvSpPr>
            <a:spLocks noGrp="1" noChangeArrowheads="1"/>
          </p:cNvSpPr>
          <p:nvPr>
            <p:ph type="body" idx="1"/>
          </p:nvPr>
        </p:nvSpPr>
        <p:spPr/>
        <p:txBody>
          <a:bodyPr/>
          <a:lstStyle/>
          <a:p>
            <a:pPr eaLnBrk="1" hangingPunct="1"/>
            <a:r>
              <a:rPr lang="en-US" smtClean="0"/>
              <a:t>Parasite vaccines</a:t>
            </a:r>
          </a:p>
          <a:p>
            <a:pPr lvl="1" eaLnBrk="1" hangingPunct="1"/>
            <a:r>
              <a:rPr lang="en-US" smtClean="0"/>
              <a:t>None currently on the market</a:t>
            </a:r>
          </a:p>
          <a:p>
            <a:pPr lvl="1" eaLnBrk="1" hangingPunct="1"/>
            <a:r>
              <a:rPr lang="en-US" smtClean="0"/>
              <a:t>Difficult to develop because of complex anatomy of parasites</a:t>
            </a:r>
          </a:p>
          <a:p>
            <a:pPr lvl="1" eaLnBrk="1" hangingPunct="1"/>
            <a:r>
              <a:rPr lang="en-US" smtClean="0"/>
              <a:t>Close to developing a vaccine for malaria</a:t>
            </a:r>
          </a:p>
          <a:p>
            <a:pPr eaLnBrk="1" hangingPunct="1">
              <a:buFont typeface="Wingdings" pitchFamily="2" charset="2"/>
              <a:buNone/>
            </a:pPr>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Parasite Research</a:t>
            </a:r>
          </a:p>
        </p:txBody>
      </p:sp>
      <p:sp>
        <p:nvSpPr>
          <p:cNvPr id="25603" name="Rectangle 3"/>
          <p:cNvSpPr>
            <a:spLocks noGrp="1" noChangeArrowheads="1"/>
          </p:cNvSpPr>
          <p:nvPr>
            <p:ph type="body" idx="1"/>
          </p:nvPr>
        </p:nvSpPr>
        <p:spPr>
          <a:xfrm>
            <a:off x="395288" y="981075"/>
            <a:ext cx="8353425" cy="4530725"/>
          </a:xfrm>
        </p:spPr>
        <p:txBody>
          <a:bodyPr/>
          <a:lstStyle/>
          <a:p>
            <a:pPr eaLnBrk="1" hangingPunct="1"/>
            <a:r>
              <a:rPr lang="en-US" smtClean="0"/>
              <a:t>Abolishing Malaria</a:t>
            </a:r>
          </a:p>
          <a:p>
            <a:pPr lvl="1" eaLnBrk="1" hangingPunct="1"/>
            <a:r>
              <a:rPr lang="en-US" smtClean="0"/>
              <a:t>Novel methods to control malaria</a:t>
            </a:r>
          </a:p>
          <a:p>
            <a:pPr lvl="1" eaLnBrk="1" hangingPunct="1"/>
            <a:r>
              <a:rPr lang="en-US" smtClean="0"/>
              <a:t>Latest research to control malaria involves killing the mosquito vector</a:t>
            </a:r>
          </a:p>
          <a:p>
            <a:pPr lvl="1" eaLnBrk="1" hangingPunct="1"/>
            <a:r>
              <a:rPr lang="en-US" smtClean="0"/>
              <a:t>Use a naturally occurring fungus and bacteria to kill mosquitoes before they can transmit the disease</a:t>
            </a:r>
          </a:p>
          <a:p>
            <a:pPr eaLnBrk="1" hangingPunct="1">
              <a:buFont typeface="Wingdings" pitchFamily="2" charset="2"/>
              <a:buNone/>
            </a:pPr>
            <a:endParaRPr lang="en-US" smtClean="0"/>
          </a:p>
        </p:txBody>
      </p:sp>
      <p:pic>
        <p:nvPicPr>
          <p:cNvPr id="25604" name="Picture 9" descr="malar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4170363"/>
            <a:ext cx="7272338" cy="264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References</a:t>
            </a:r>
          </a:p>
        </p:txBody>
      </p:sp>
      <p:sp>
        <p:nvSpPr>
          <p:cNvPr id="26627" name="Rectangle 3"/>
          <p:cNvSpPr>
            <a:spLocks noGrp="1" noChangeArrowheads="1"/>
          </p:cNvSpPr>
          <p:nvPr>
            <p:ph type="body" idx="1"/>
          </p:nvPr>
        </p:nvSpPr>
        <p:spPr/>
        <p:txBody>
          <a:bodyPr/>
          <a:lstStyle/>
          <a:p>
            <a:pPr eaLnBrk="1" hangingPunct="1"/>
            <a:r>
              <a:rPr lang="en-US" smtClean="0">
                <a:hlinkClick r:id="rId3"/>
              </a:rPr>
              <a:t>www.entomology.cornell.edu</a:t>
            </a:r>
            <a:endParaRPr lang="en-US" smtClean="0"/>
          </a:p>
          <a:p>
            <a:pPr eaLnBrk="1" hangingPunct="1"/>
            <a:r>
              <a:rPr lang="en-US" smtClean="0">
                <a:hlinkClick r:id="rId4"/>
              </a:rPr>
              <a:t>www.ansi.okstate.edu/breeds</a:t>
            </a:r>
            <a:endParaRPr lang="en-US" smtClean="0"/>
          </a:p>
          <a:p>
            <a:pPr eaLnBrk="1" hangingPunct="1"/>
            <a:r>
              <a:rPr lang="en-US" smtClean="0"/>
              <a:t> </a:t>
            </a:r>
            <a:r>
              <a:rPr lang="en-US" smtClean="0">
                <a:hlinkClick r:id="rId5"/>
              </a:rPr>
              <a:t>www.usda.gov</a:t>
            </a:r>
            <a:endParaRPr lang="en-US" smtClean="0"/>
          </a:p>
          <a:p>
            <a:pPr eaLnBrk="1" hangingPunct="1"/>
            <a:r>
              <a:rPr lang="en-US" smtClean="0">
                <a:hlinkClick r:id="rId6"/>
              </a:rPr>
              <a:t>www.dpd.cdc.gov/DPDx</a:t>
            </a:r>
            <a:endParaRPr lang="en-US" smtClean="0"/>
          </a:p>
          <a:p>
            <a:pPr eaLnBrk="1" hangingPunct="1"/>
            <a:r>
              <a:rPr lang="en-US" smtClean="0">
                <a:hlinkClick r:id="rId7"/>
              </a:rPr>
              <a:t>www.nihrecord.od.nih.gov</a:t>
            </a:r>
            <a:endParaRPr lang="en-US" smtClean="0"/>
          </a:p>
          <a:p>
            <a:pPr eaLnBrk="1" hangingPunct="1"/>
            <a:r>
              <a:rPr lang="en-US" smtClean="0">
                <a:hlinkClick r:id="rId8"/>
              </a:rPr>
              <a:t>www.insects.tamu.edu</a:t>
            </a:r>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 name="Rectangle 2"/>
          <p:cNvSpPr>
            <a:spLocks noGrp="1" noChangeArrowheads="1"/>
          </p:cNvSpPr>
          <p:nvPr>
            <p:ph type="title"/>
          </p:nvPr>
        </p:nvSpPr>
        <p:spPr>
          <a:xfrm>
            <a:off x="457200" y="115888"/>
            <a:ext cx="8229600" cy="1139825"/>
          </a:xfrm>
        </p:spPr>
        <p:txBody>
          <a:bodyPr/>
          <a:lstStyle/>
          <a:p>
            <a:pPr eaLnBrk="1" hangingPunct="1"/>
            <a:r>
              <a:rPr lang="en-US" smtClean="0"/>
              <a:t>Parasite Life Cycle</a:t>
            </a:r>
          </a:p>
        </p:txBody>
      </p:sp>
      <p:grpSp>
        <p:nvGrpSpPr>
          <p:cNvPr id="2" name="Diagram 9"/>
          <p:cNvGrpSpPr>
            <a:grpSpLocks/>
          </p:cNvGrpSpPr>
          <p:nvPr/>
        </p:nvGrpSpPr>
        <p:grpSpPr bwMode="auto">
          <a:xfrm>
            <a:off x="-1836738" y="-87313"/>
            <a:ext cx="12530138" cy="6997701"/>
            <a:chOff x="-476" y="300"/>
            <a:chExt cx="6577" cy="3673"/>
          </a:xfrm>
        </p:grpSpPr>
        <p:sp>
          <p:nvSpPr>
            <p:cNvPr id="3" name="Object 4"/>
            <p:cNvSpPr>
              <a:spLocks noChangeAspect="1" noChangeArrowheads="1" noTextEdit="1"/>
            </p:cNvSpPr>
            <p:nvPr/>
          </p:nvSpPr>
          <p:spPr bwMode="auto">
            <a:xfrm>
              <a:off x="2045" y="1470"/>
              <a:ext cx="1515" cy="1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4" name="Diagram 3"/>
            <p:cNvGraphicFramePr/>
            <p:nvPr/>
          </p:nvGraphicFramePr>
          <p:xfrm>
            <a:off x="-476" y="300"/>
            <a:ext cx="6577" cy="36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MCj03917520000[1]"/>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2339975" y="1341438"/>
            <a:ext cx="446405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Grp="1" noChangeArrowheads="1"/>
          </p:cNvSpPr>
          <p:nvPr>
            <p:ph type="title"/>
          </p:nvPr>
        </p:nvSpPr>
        <p:spPr/>
        <p:txBody>
          <a:bodyPr/>
          <a:lstStyle/>
          <a:p>
            <a:pPr eaLnBrk="1" hangingPunct="1"/>
            <a:r>
              <a:rPr lang="en-US" smtClean="0"/>
              <a:t>Parasitic Life Cycle</a:t>
            </a:r>
          </a:p>
        </p:txBody>
      </p:sp>
      <p:sp>
        <p:nvSpPr>
          <p:cNvPr id="6148" name="Rectangle 3"/>
          <p:cNvSpPr>
            <a:spLocks noGrp="1" noChangeArrowheads="1"/>
          </p:cNvSpPr>
          <p:nvPr>
            <p:ph type="body" idx="1"/>
          </p:nvPr>
        </p:nvSpPr>
        <p:spPr>
          <a:xfrm>
            <a:off x="457200" y="1346200"/>
            <a:ext cx="8229600" cy="4530725"/>
          </a:xfrm>
        </p:spPr>
        <p:txBody>
          <a:bodyPr/>
          <a:lstStyle/>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r>
              <a:rPr lang="en-US" smtClean="0"/>
              <a:t>Why is there a stage in the cycle when the host is abandoned.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descr="MCj03917520000[1]"/>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2339975" y="1341438"/>
            <a:ext cx="446405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2"/>
          <p:cNvSpPr>
            <a:spLocks noGrp="1" noChangeArrowheads="1"/>
          </p:cNvSpPr>
          <p:nvPr>
            <p:ph type="title"/>
          </p:nvPr>
        </p:nvSpPr>
        <p:spPr/>
        <p:txBody>
          <a:bodyPr/>
          <a:lstStyle/>
          <a:p>
            <a:pPr eaLnBrk="1" hangingPunct="1"/>
            <a:r>
              <a:rPr lang="en-US" smtClean="0"/>
              <a:t>Parasite Intermediate Hosts</a:t>
            </a:r>
          </a:p>
        </p:txBody>
      </p:sp>
      <p:sp>
        <p:nvSpPr>
          <p:cNvPr id="7172" name="Rectangle 3"/>
          <p:cNvSpPr>
            <a:spLocks noGrp="1" noChangeArrowheads="1"/>
          </p:cNvSpPr>
          <p:nvPr>
            <p:ph type="body" idx="1"/>
          </p:nvPr>
        </p:nvSpPr>
        <p:spPr>
          <a:xfrm>
            <a:off x="457200" y="1346200"/>
            <a:ext cx="8229600" cy="4530725"/>
          </a:xfrm>
        </p:spPr>
        <p:txBody>
          <a:bodyPr/>
          <a:lstStyle/>
          <a:p>
            <a:pPr algn="ctr" eaLnBrk="1" hangingPunct="1">
              <a:buFont typeface="Wingdings" pitchFamily="2" charset="2"/>
              <a:buNone/>
            </a:pPr>
            <a:endParaRPr lang="en-US" smtClean="0"/>
          </a:p>
          <a:p>
            <a:pPr algn="ctr" eaLnBrk="1" hangingPunct="1">
              <a:buFont typeface="Wingdings" pitchFamily="2" charset="2"/>
              <a:buNone/>
            </a:pPr>
            <a:endParaRPr lang="en-US" smtClean="0"/>
          </a:p>
          <a:p>
            <a:pPr algn="ctr" eaLnBrk="1" hangingPunct="1">
              <a:buFont typeface="Wingdings" pitchFamily="2" charset="2"/>
              <a:buNone/>
            </a:pPr>
            <a:r>
              <a:rPr lang="en-US" smtClean="0"/>
              <a:t>Why do so many parasite species need an intermediate host?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Types of Parasites</a:t>
            </a:r>
          </a:p>
        </p:txBody>
      </p:sp>
      <p:sp>
        <p:nvSpPr>
          <p:cNvPr id="8195" name="Rectangle 3"/>
          <p:cNvSpPr>
            <a:spLocks noGrp="1" noChangeArrowheads="1"/>
          </p:cNvSpPr>
          <p:nvPr>
            <p:ph type="body" sz="half" idx="1"/>
          </p:nvPr>
        </p:nvSpPr>
        <p:spPr>
          <a:xfrm>
            <a:off x="457200" y="1600200"/>
            <a:ext cx="5051425" cy="4530725"/>
          </a:xfrm>
        </p:spPr>
        <p:txBody>
          <a:bodyPr/>
          <a:lstStyle/>
          <a:p>
            <a:pPr eaLnBrk="1" hangingPunct="1">
              <a:lnSpc>
                <a:spcPct val="90000"/>
              </a:lnSpc>
            </a:pPr>
            <a:r>
              <a:rPr lang="en-US" sz="2600" smtClean="0"/>
              <a:t>Ectoparasites</a:t>
            </a:r>
          </a:p>
          <a:p>
            <a:pPr lvl="1" eaLnBrk="1" hangingPunct="1">
              <a:lnSpc>
                <a:spcPct val="90000"/>
              </a:lnSpc>
            </a:pPr>
            <a:r>
              <a:rPr lang="en-US" sz="2200" smtClean="0"/>
              <a:t>Live on the outside or skin of the host</a:t>
            </a:r>
          </a:p>
          <a:p>
            <a:pPr lvl="1" eaLnBrk="1" hangingPunct="1">
              <a:lnSpc>
                <a:spcPct val="90000"/>
              </a:lnSpc>
            </a:pPr>
            <a:r>
              <a:rPr lang="en-US" sz="2200" smtClean="0"/>
              <a:t>Usually insects or arachnids (ticks, mites, or spiders)</a:t>
            </a:r>
          </a:p>
          <a:p>
            <a:pPr eaLnBrk="1" hangingPunct="1">
              <a:lnSpc>
                <a:spcPct val="90000"/>
              </a:lnSpc>
            </a:pPr>
            <a:r>
              <a:rPr lang="en-US" sz="2600" smtClean="0"/>
              <a:t>Endoparasites</a:t>
            </a:r>
          </a:p>
          <a:p>
            <a:pPr lvl="1" eaLnBrk="1" hangingPunct="1">
              <a:lnSpc>
                <a:spcPct val="90000"/>
              </a:lnSpc>
            </a:pPr>
            <a:r>
              <a:rPr lang="en-US" sz="2200" smtClean="0"/>
              <a:t>Parasites found within the body of the host</a:t>
            </a:r>
          </a:p>
          <a:p>
            <a:pPr lvl="1" eaLnBrk="1" hangingPunct="1">
              <a:lnSpc>
                <a:spcPct val="90000"/>
              </a:lnSpc>
            </a:pPr>
            <a:r>
              <a:rPr lang="en-US" sz="2200" smtClean="0"/>
              <a:t>Can be in blood, tissue, or gastro-intestinal tract</a:t>
            </a:r>
          </a:p>
          <a:p>
            <a:pPr lvl="1" eaLnBrk="1" hangingPunct="1">
              <a:lnSpc>
                <a:spcPct val="90000"/>
              </a:lnSpc>
            </a:pPr>
            <a:r>
              <a:rPr lang="en-US" sz="2200" smtClean="0">
                <a:hlinkClick r:id="rId3"/>
              </a:rPr>
              <a:t>Nematodes</a:t>
            </a:r>
            <a:r>
              <a:rPr lang="en-US" sz="2200" smtClean="0"/>
              <a:t>, </a:t>
            </a:r>
            <a:r>
              <a:rPr lang="en-US" sz="2200" smtClean="0">
                <a:hlinkClick r:id="rId4"/>
              </a:rPr>
              <a:t>Trematodes</a:t>
            </a:r>
            <a:r>
              <a:rPr lang="en-US" sz="2200" smtClean="0"/>
              <a:t>, </a:t>
            </a:r>
            <a:r>
              <a:rPr lang="en-US" sz="2200" smtClean="0">
                <a:hlinkClick r:id="rId5"/>
              </a:rPr>
              <a:t>Cestodes</a:t>
            </a:r>
            <a:r>
              <a:rPr lang="en-US" sz="2200" smtClean="0"/>
              <a:t> and </a:t>
            </a:r>
            <a:r>
              <a:rPr lang="en-US" sz="2200" smtClean="0">
                <a:hlinkClick r:id="rId6"/>
              </a:rPr>
              <a:t>Protozoa</a:t>
            </a:r>
            <a:endParaRPr lang="en-US" sz="2200" smtClean="0"/>
          </a:p>
        </p:txBody>
      </p:sp>
      <p:pic>
        <p:nvPicPr>
          <p:cNvPr id="8196" name="Picture 5" descr="Dermacentor variabilis"/>
          <p:cNvPicPr>
            <a:picLocks noChangeAspect="1" noChangeArrowheads="1"/>
          </p:cNvPicPr>
          <p:nvPr>
            <p:ph sz="quarter" idx="2"/>
          </p:nvPr>
        </p:nvPicPr>
        <p:blipFill>
          <a:blip r:embed="rId7">
            <a:extLst>
              <a:ext uri="{28A0092B-C50C-407E-A947-70E740481C1C}">
                <a14:useLocalDpi xmlns:a14="http://schemas.microsoft.com/office/drawing/2010/main" val="0"/>
              </a:ext>
            </a:extLst>
          </a:blip>
          <a:srcRect/>
          <a:stretch>
            <a:fillRect/>
          </a:stretch>
        </p:blipFill>
        <p:spPr>
          <a:xfrm>
            <a:off x="6300788" y="1341438"/>
            <a:ext cx="1943100" cy="1946275"/>
          </a:xfrm>
          <a:noFill/>
        </p:spPr>
      </p:pic>
      <p:pic>
        <p:nvPicPr>
          <p:cNvPr id="8197" name="Picture 8" descr="Trichuris adult"/>
          <p:cNvPicPr>
            <a:picLocks noChangeAspect="1" noChangeArrowheads="1"/>
          </p:cNvPicPr>
          <p:nvPr>
            <p:ph sz="quarter" idx="3"/>
          </p:nvPr>
        </p:nvPicPr>
        <p:blipFill>
          <a:blip r:embed="rId8">
            <a:extLst>
              <a:ext uri="{28A0092B-C50C-407E-A947-70E740481C1C}">
                <a14:useLocalDpi xmlns:a14="http://schemas.microsoft.com/office/drawing/2010/main" val="0"/>
              </a:ext>
            </a:extLst>
          </a:blip>
          <a:srcRect/>
          <a:stretch>
            <a:fillRect/>
          </a:stretch>
        </p:blipFill>
        <p:spPr>
          <a:xfrm>
            <a:off x="6227763" y="3644900"/>
            <a:ext cx="2187575" cy="2190750"/>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5" descr="MCj044149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931988"/>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p:cNvSpPr>
            <a:spLocks noGrp="1" noChangeArrowheads="1"/>
          </p:cNvSpPr>
          <p:nvPr>
            <p:ph type="title" sz="quarter"/>
          </p:nvPr>
        </p:nvSpPr>
        <p:spPr/>
        <p:txBody>
          <a:bodyPr/>
          <a:lstStyle/>
          <a:p>
            <a:pPr eaLnBrk="1" hangingPunct="1"/>
            <a:r>
              <a:rPr lang="en-US" smtClean="0"/>
              <a:t>Who Gets Parasites?</a:t>
            </a:r>
          </a:p>
        </p:txBody>
      </p:sp>
      <p:grpSp>
        <p:nvGrpSpPr>
          <p:cNvPr id="2" name="Group 34"/>
          <p:cNvGrpSpPr>
            <a:grpSpLocks/>
          </p:cNvGrpSpPr>
          <p:nvPr/>
        </p:nvGrpSpPr>
        <p:grpSpPr bwMode="auto">
          <a:xfrm>
            <a:off x="0" y="1262063"/>
            <a:ext cx="9144000" cy="5695950"/>
            <a:chOff x="0" y="754"/>
            <a:chExt cx="5760" cy="3588"/>
          </a:xfrm>
        </p:grpSpPr>
        <p:pic>
          <p:nvPicPr>
            <p:cNvPr id="9221" name="Picture 33" descr="BOER2"/>
            <p:cNvPicPr>
              <a:picLocks noChangeAspect="1" noChangeArrowheads="1"/>
            </p:cNvPicPr>
            <p:nvPr/>
          </p:nvPicPr>
          <p:blipFill>
            <a:blip r:embed="rId4">
              <a:extLst>
                <a:ext uri="{28A0092B-C50C-407E-A947-70E740481C1C}">
                  <a14:useLocalDpi xmlns:a14="http://schemas.microsoft.com/office/drawing/2010/main" val="0"/>
                </a:ext>
              </a:extLst>
            </a:blip>
            <a:srcRect b="-191"/>
            <a:stretch>
              <a:fillRect/>
            </a:stretch>
          </p:blipFill>
          <p:spPr bwMode="auto">
            <a:xfrm>
              <a:off x="0" y="754"/>
              <a:ext cx="2109" cy="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28" descr="MPj0441085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4" y="1480"/>
              <a:ext cx="1587" cy="1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MPj02628280000[1]"/>
            <p:cNvPicPr>
              <a:picLocks noChangeAspect="1" noChangeArrowheads="1"/>
            </p:cNvPicPr>
            <p:nvPr/>
          </p:nvPicPr>
          <p:blipFill>
            <a:blip r:embed="rId6">
              <a:extLst>
                <a:ext uri="{28A0092B-C50C-407E-A947-70E740481C1C}">
                  <a14:useLocalDpi xmlns:a14="http://schemas.microsoft.com/office/drawing/2010/main" val="0"/>
                </a:ext>
              </a:extLst>
            </a:blip>
            <a:srcRect b="-102"/>
            <a:stretch>
              <a:fillRect/>
            </a:stretch>
          </p:blipFill>
          <p:spPr bwMode="auto">
            <a:xfrm>
              <a:off x="3515" y="2976"/>
              <a:ext cx="2245" cy="1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4" descr="MPj0178904000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1" y="754"/>
              <a:ext cx="2109" cy="1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8" descr="MPj04284780000[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2024"/>
              <a:ext cx="2064" cy="1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9" descr="MPj0227807000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 y="2115"/>
              <a:ext cx="2109" cy="1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21" descr="MPj04423180000[1]"/>
            <p:cNvPicPr>
              <a:picLocks noChangeAspect="1" noChangeArrowheads="1"/>
            </p:cNvPicPr>
            <p:nvPr/>
          </p:nvPicPr>
          <p:blipFill>
            <a:blip r:embed="rId10">
              <a:extLst>
                <a:ext uri="{28A0092B-C50C-407E-A947-70E740481C1C}">
                  <a14:useLocalDpi xmlns:a14="http://schemas.microsoft.com/office/drawing/2010/main" val="0"/>
                </a:ext>
              </a:extLst>
            </a:blip>
            <a:srcRect r="21" b="-67"/>
            <a:stretch>
              <a:fillRect/>
            </a:stretch>
          </p:blipFill>
          <p:spPr bwMode="auto">
            <a:xfrm>
              <a:off x="2064" y="754"/>
              <a:ext cx="1605" cy="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26" descr="MPPH02095J0000[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3183"/>
              <a:ext cx="2064" cy="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30" descr="MPj04223070000[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4" y="2942"/>
              <a:ext cx="1587" cy="1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Ruminants</a:t>
            </a:r>
          </a:p>
        </p:txBody>
      </p:sp>
      <p:sp>
        <p:nvSpPr>
          <p:cNvPr id="10243" name="Rectangle 3"/>
          <p:cNvSpPr>
            <a:spLocks noGrp="1" noChangeArrowheads="1"/>
          </p:cNvSpPr>
          <p:nvPr>
            <p:ph type="body" idx="1"/>
          </p:nvPr>
        </p:nvSpPr>
        <p:spPr>
          <a:xfrm>
            <a:off x="323850" y="1419225"/>
            <a:ext cx="4546600" cy="4530725"/>
          </a:xfrm>
        </p:spPr>
        <p:txBody>
          <a:bodyPr/>
          <a:lstStyle/>
          <a:p>
            <a:pPr eaLnBrk="1" hangingPunct="1"/>
            <a:r>
              <a:rPr lang="en-US" smtClean="0"/>
              <a:t>Biting Flies</a:t>
            </a:r>
          </a:p>
          <a:p>
            <a:pPr eaLnBrk="1" hangingPunct="1"/>
            <a:r>
              <a:rPr lang="en-US" smtClean="0"/>
              <a:t>Liver Flukes</a:t>
            </a:r>
          </a:p>
          <a:p>
            <a:pPr lvl="1" eaLnBrk="1" hangingPunct="1"/>
            <a:r>
              <a:rPr lang="en-US" smtClean="0"/>
              <a:t>Migrate through the liver</a:t>
            </a:r>
          </a:p>
          <a:p>
            <a:pPr eaLnBrk="1" hangingPunct="1"/>
            <a:r>
              <a:rPr lang="en-US" smtClean="0"/>
              <a:t>Barber’s Pole Worm (Haemonchus)</a:t>
            </a:r>
          </a:p>
          <a:p>
            <a:pPr lvl="1" eaLnBrk="1" hangingPunct="1"/>
            <a:r>
              <a:rPr lang="en-US" smtClean="0"/>
              <a:t>Nematode commonly found in sheep and goat small intestines</a:t>
            </a:r>
          </a:p>
          <a:p>
            <a:pPr eaLnBrk="1" hangingPunct="1"/>
            <a:endParaRPr lang="en-US" smtClean="0"/>
          </a:p>
        </p:txBody>
      </p:sp>
      <p:pic>
        <p:nvPicPr>
          <p:cNvPr id="10244" name="Picture 5" descr="Answer46_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9888" y="3395663"/>
            <a:ext cx="2217737"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7" descr="deerfluk_19766_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1052513"/>
            <a:ext cx="3259138" cy="207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Horses</a:t>
            </a:r>
          </a:p>
        </p:txBody>
      </p:sp>
      <p:sp>
        <p:nvSpPr>
          <p:cNvPr id="11267" name="Rectangle 3"/>
          <p:cNvSpPr>
            <a:spLocks noGrp="1" noChangeArrowheads="1"/>
          </p:cNvSpPr>
          <p:nvPr>
            <p:ph type="body" sz="half" idx="1"/>
          </p:nvPr>
        </p:nvSpPr>
        <p:spPr>
          <a:xfrm>
            <a:off x="250825" y="1341438"/>
            <a:ext cx="4038600" cy="4530725"/>
          </a:xfrm>
        </p:spPr>
        <p:txBody>
          <a:bodyPr/>
          <a:lstStyle/>
          <a:p>
            <a:pPr eaLnBrk="1" hangingPunct="1"/>
            <a:r>
              <a:rPr lang="en-US" sz="2200" smtClean="0"/>
              <a:t>70+ species of parasites</a:t>
            </a:r>
          </a:p>
          <a:p>
            <a:pPr eaLnBrk="1" hangingPunct="1"/>
            <a:r>
              <a:rPr lang="en-US" sz="2200" smtClean="0"/>
              <a:t>Horse Bots</a:t>
            </a:r>
          </a:p>
          <a:p>
            <a:pPr lvl="1" eaLnBrk="1" hangingPunct="1"/>
            <a:r>
              <a:rPr lang="en-US" sz="2000" smtClean="0"/>
              <a:t>Fly larvae that live in the stomach of horses</a:t>
            </a:r>
          </a:p>
          <a:p>
            <a:pPr eaLnBrk="1" hangingPunct="1"/>
            <a:r>
              <a:rPr lang="en-US" sz="2200" smtClean="0"/>
              <a:t>EPM-Equine Protozoal Myelitis (Sarcocystis neurona)</a:t>
            </a:r>
          </a:p>
          <a:p>
            <a:pPr lvl="1" eaLnBrk="1" hangingPunct="1"/>
            <a:r>
              <a:rPr lang="en-US" sz="2000" smtClean="0"/>
              <a:t>Protozoa which lives in the nervous system</a:t>
            </a:r>
          </a:p>
          <a:p>
            <a:pPr eaLnBrk="1" hangingPunct="1"/>
            <a:r>
              <a:rPr lang="en-US" sz="2200" smtClean="0"/>
              <a:t>Bloodworms (Stongylus)</a:t>
            </a:r>
          </a:p>
          <a:p>
            <a:pPr lvl="1" eaLnBrk="1" hangingPunct="1"/>
            <a:r>
              <a:rPr lang="en-US" sz="2000" smtClean="0"/>
              <a:t>Nematode that lives in the large intestines</a:t>
            </a:r>
          </a:p>
        </p:txBody>
      </p:sp>
      <p:pic>
        <p:nvPicPr>
          <p:cNvPr id="11268" name="Picture 14" descr="img241.jpg (30682 byt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638" y="1749425"/>
            <a:ext cx="4787900" cy="319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15"/>
          <p:cNvSpPr txBox="1">
            <a:spLocks noChangeArrowheads="1"/>
          </p:cNvSpPr>
          <p:nvPr/>
        </p:nvSpPr>
        <p:spPr bwMode="auto">
          <a:xfrm>
            <a:off x="4859338" y="5013325"/>
            <a:ext cx="35290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b="1"/>
              <a:t>Bot fly larvae in a horse stomach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fontScheme name="Edg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896</TotalTime>
  <Words>1199</Words>
  <Application>Microsoft Office PowerPoint</Application>
  <PresentationFormat>On-screen Show (4:3)</PresentationFormat>
  <Paragraphs>179</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Verdana</vt:lpstr>
      <vt:lpstr>Wingdings</vt:lpstr>
      <vt:lpstr>Garamond</vt:lpstr>
      <vt:lpstr>Times New Roman</vt:lpstr>
      <vt:lpstr>Edge</vt:lpstr>
      <vt:lpstr>Parasites PEER Program College of Veterinary Medicine and Biomedical Sciences Texas A&amp;M University</vt:lpstr>
      <vt:lpstr>What is a Parasite?</vt:lpstr>
      <vt:lpstr>Parasite Life Cycle</vt:lpstr>
      <vt:lpstr>Parasitic Life Cycle</vt:lpstr>
      <vt:lpstr>Parasite Intermediate Hosts</vt:lpstr>
      <vt:lpstr>Types of Parasites</vt:lpstr>
      <vt:lpstr>Who Gets Parasites?</vt:lpstr>
      <vt:lpstr>Ruminants</vt:lpstr>
      <vt:lpstr>Horses</vt:lpstr>
      <vt:lpstr>Dogs &amp; Cats</vt:lpstr>
      <vt:lpstr>Diagnosing Parasite Infection</vt:lpstr>
      <vt:lpstr>Why Do Parasites Matter</vt:lpstr>
      <vt:lpstr>Production Loss</vt:lpstr>
      <vt:lpstr>Blood Related Disease and Death</vt:lpstr>
      <vt:lpstr>Disease and Death</vt:lpstr>
      <vt:lpstr>Zoonotic Potential</vt:lpstr>
      <vt:lpstr>Parasite Prevention</vt:lpstr>
      <vt:lpstr>Small Animal Parasite Prevention</vt:lpstr>
      <vt:lpstr>Large Animal Parasite Prevention</vt:lpstr>
      <vt:lpstr>Parasites In Human Medicine</vt:lpstr>
      <vt:lpstr>Parasite Research</vt:lpstr>
      <vt:lpstr>Parasite Research</vt:lpstr>
      <vt:lpstr>Parasite Research</vt:lpstr>
      <vt:lpstr>References</vt:lpstr>
    </vt:vector>
  </TitlesOfParts>
  <Company>Mary's Discount Pet Vaccinations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Parasites</dc:title>
  <dc:creator>Mary Dillenbeck</dc:creator>
  <cp:lastModifiedBy>Teacher E-Solutions</cp:lastModifiedBy>
  <cp:revision>30</cp:revision>
  <dcterms:created xsi:type="dcterms:W3CDTF">2009-10-17T16:03:22Z</dcterms:created>
  <dcterms:modified xsi:type="dcterms:W3CDTF">2019-01-15T12:43:49Z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TAG2">
    <vt:lpwstr>000800280d000000000001024120</vt:lpwstr>
  </property>
</Properties>
</file>