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  <p:sldMasterId id="2147483747" r:id="rId2"/>
  </p:sldMasterIdLst>
  <p:sldIdLst>
    <p:sldId id="256" r:id="rId3"/>
    <p:sldId id="278" r:id="rId4"/>
    <p:sldId id="257" r:id="rId5"/>
    <p:sldId id="258" r:id="rId6"/>
    <p:sldId id="275" r:id="rId7"/>
    <p:sldId id="259" r:id="rId8"/>
    <p:sldId id="260" r:id="rId9"/>
    <p:sldId id="261" r:id="rId10"/>
    <p:sldId id="277" r:id="rId11"/>
    <p:sldId id="262" r:id="rId12"/>
    <p:sldId id="280" r:id="rId13"/>
    <p:sldId id="282" r:id="rId14"/>
    <p:sldId id="283" r:id="rId15"/>
    <p:sldId id="276" r:id="rId16"/>
    <p:sldId id="284" r:id="rId17"/>
    <p:sldId id="285" r:id="rId18"/>
    <p:sldId id="263" r:id="rId19"/>
    <p:sldId id="264" r:id="rId20"/>
    <p:sldId id="265" r:id="rId21"/>
    <p:sldId id="266" r:id="rId22"/>
    <p:sldId id="271" r:id="rId23"/>
    <p:sldId id="272" r:id="rId24"/>
    <p:sldId id="273" r:id="rId25"/>
    <p:sldId id="267" r:id="rId26"/>
    <p:sldId id="286" r:id="rId27"/>
    <p:sldId id="268" r:id="rId28"/>
    <p:sldId id="287" r:id="rId29"/>
    <p:sldId id="288" r:id="rId30"/>
    <p:sldId id="269" r:id="rId31"/>
    <p:sldId id="270" r:id="rId32"/>
    <p:sldId id="289" r:id="rId33"/>
    <p:sldId id="274" r:id="rId34"/>
    <p:sldId id="290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64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B3EF8-96CA-4DA6-AEA7-A6AFF31252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099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311F8-09FC-4358-B279-78E897A703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1059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9CC1C-0110-4549-BB07-FEF83ED860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1264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1027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charset="0"/>
              </a:endParaRPr>
            </a:p>
          </p:txBody>
        </p:sp>
        <p:grpSp>
          <p:nvGrpSpPr>
            <p:cNvPr id="6" name="Group 1028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1029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11" name="Rectangle 1030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12" name="Line 1031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  <p:grpSp>
          <p:nvGrpSpPr>
            <p:cNvPr id="7" name="Group 1032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1033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9" name="Line 1034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</p:grpSp>
      <p:sp>
        <p:nvSpPr>
          <p:cNvPr id="167947" name="Rectangle 1035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67948" name="Rectangle 103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3" name="Rectangle 1037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038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0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72350-A38A-4F27-8348-8E62874987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442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116FF-0B36-469C-8DA7-C064E7BC6F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514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77FBD-F885-41D6-81EE-CC635DE8B6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078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81A79-E268-4604-A2F9-4F441F2F4F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3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0370A-4A45-433D-B54D-205F8B7228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844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B2B63-5FC1-4A09-8D55-92241E24B1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603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AF3FA-367E-4CC0-ADA0-67952C87B5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7594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5E179-310A-44BF-8B7B-7AA6F1B2E4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872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34623-BAD0-417F-836B-8625629583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7203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984AB-2A7A-40E1-A11F-A189D195DC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9574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ADE5B-1E4A-48CB-8D27-3B31EF5C82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8728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B6970-6320-47A9-AB65-EBE74CCCE6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47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C1ADA7-76F1-4C72-9ACB-EF7DDC24D4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1910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B165F-0BEF-4A78-BBC6-317142CC02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8800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651EE-E6A8-4BE3-9A45-3960E1B810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1408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F5D37-CD21-46DD-9D79-37784EC13E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7281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14AE7-9812-4506-94C8-50C0BC6C1F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1331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6D767-65F1-49B0-97F8-D4D03DD563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4482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C5E6B-345B-43E4-A444-EC5148C1E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181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638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638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638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248531E8-1A32-49E7-A6C0-26EF35CBE5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205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charset="0"/>
              </a:endParaRPr>
            </a:p>
          </p:txBody>
        </p:sp>
        <p:grpSp>
          <p:nvGrpSpPr>
            <p:cNvPr id="5130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2059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2060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</p:grpSp>
      <p:sp>
        <p:nvSpPr>
          <p:cNvPr id="512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692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692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692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pPr>
              <a:defRPr/>
            </a:pPr>
            <a:fld id="{28ED9CE5-2865-4269-85D3-AE56A1493F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56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991600" cy="6583363"/>
          </a:xfrm>
        </p:spPr>
        <p:txBody>
          <a:bodyPr/>
          <a:lstStyle/>
          <a:p>
            <a:pPr eaLnBrk="1" hangingPunct="1"/>
            <a:r>
              <a:rPr lang="en-US" sz="5700" b="1" smtClean="0"/>
              <a:t>EARLY EAST AFRICA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Introduction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11725"/>
          </a:xfrm>
        </p:spPr>
        <p:txBody>
          <a:bodyPr/>
          <a:lstStyle/>
          <a:p>
            <a:pPr eaLnBrk="1" hangingPunct="1"/>
            <a:r>
              <a:rPr lang="en-US" sz="3200" smtClean="0"/>
              <a:t>Long history of contacts with outside world</a:t>
            </a:r>
          </a:p>
          <a:p>
            <a:pPr lvl="1" eaLnBrk="1" hangingPunct="1"/>
            <a:r>
              <a:rPr lang="en-US" sz="3200" smtClean="0"/>
              <a:t>Greeks and Romans</a:t>
            </a:r>
          </a:p>
          <a:p>
            <a:pPr lvl="1" eaLnBrk="1" hangingPunct="1"/>
            <a:r>
              <a:rPr lang="en-US" sz="3200" smtClean="0"/>
              <a:t>Persians</a:t>
            </a:r>
          </a:p>
          <a:p>
            <a:pPr lvl="1" eaLnBrk="1" hangingPunct="1"/>
            <a:r>
              <a:rPr lang="en-US" sz="3200" smtClean="0"/>
              <a:t>Arabs</a:t>
            </a:r>
          </a:p>
          <a:p>
            <a:pPr lvl="1" eaLnBrk="1" hangingPunct="1"/>
            <a:r>
              <a:rPr lang="en-US" sz="3200" smtClean="0"/>
              <a:t>Indians</a:t>
            </a:r>
          </a:p>
          <a:p>
            <a:pPr lvl="1" eaLnBrk="1" hangingPunct="1"/>
            <a:r>
              <a:rPr lang="en-US" sz="3200" smtClean="0"/>
              <a:t>Portuguese</a:t>
            </a:r>
          </a:p>
          <a:p>
            <a:pPr lvl="1" eaLnBrk="1" hangingPunct="1"/>
            <a:endParaRPr lang="en-US" sz="3200" smtClean="0"/>
          </a:p>
          <a:p>
            <a:pPr eaLnBrk="1" hangingPunct="1"/>
            <a:r>
              <a:rPr lang="en-US" sz="3200" i="1" smtClean="0"/>
              <a:t>The Periplus of the Erythraean Sea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smtClean="0"/>
              <a:t>The Indian Ocean Commerce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7925"/>
          </a:xfrm>
        </p:spPr>
        <p:txBody>
          <a:bodyPr/>
          <a:lstStyle/>
          <a:p>
            <a:r>
              <a:rPr lang="en-US" sz="4800" smtClean="0"/>
              <a:t>Vast commercial and social network that connected </a:t>
            </a:r>
            <a:r>
              <a:rPr lang="en-US" sz="4800" b="1" smtClean="0"/>
              <a:t>East Africa</a:t>
            </a:r>
            <a:r>
              <a:rPr lang="en-US" sz="4800" smtClean="0"/>
              <a:t> the </a:t>
            </a:r>
            <a:r>
              <a:rPr lang="en-US" sz="4800" b="1" smtClean="0"/>
              <a:t>Arabia</a:t>
            </a:r>
            <a:r>
              <a:rPr lang="en-US" sz="4800" smtClean="0"/>
              <a:t>, the </a:t>
            </a:r>
            <a:r>
              <a:rPr lang="en-US" sz="4800" b="1" smtClean="0"/>
              <a:t>Mediterranean</a:t>
            </a:r>
            <a:r>
              <a:rPr lang="en-US" sz="4800" smtClean="0"/>
              <a:t>, the </a:t>
            </a:r>
            <a:r>
              <a:rPr lang="en-US" sz="4800" b="1" smtClean="0"/>
              <a:t>Persian Gulf</a:t>
            </a:r>
            <a:r>
              <a:rPr lang="en-US" sz="4800" smtClean="0"/>
              <a:t>, </a:t>
            </a:r>
            <a:r>
              <a:rPr lang="en-US" sz="4800" b="1" smtClean="0"/>
              <a:t>India</a:t>
            </a:r>
            <a:r>
              <a:rPr lang="en-US" sz="4800" smtClean="0"/>
              <a:t>, </a:t>
            </a:r>
            <a:r>
              <a:rPr lang="en-US" sz="4800" b="1" smtClean="0"/>
              <a:t>Southeast Asia</a:t>
            </a:r>
            <a:r>
              <a:rPr lang="en-US" sz="4800" smtClean="0"/>
              <a:t> and </a:t>
            </a:r>
            <a:r>
              <a:rPr lang="en-US" sz="4800" b="1" smtClean="0"/>
              <a:t>China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/>
          <a:lstStyle/>
          <a:p>
            <a:r>
              <a:rPr lang="en-US" smtClean="0"/>
              <a:t>	Indian Ocean Trade</a:t>
            </a:r>
          </a:p>
        </p:txBody>
      </p:sp>
      <p:pic>
        <p:nvPicPr>
          <p:cNvPr id="17411" name="Picture 5" descr="Trade Routes in the Indian Ocean, c. 500-1000 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066800"/>
            <a:ext cx="6096000" cy="502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8435" name="Picture 4" descr="Indian Ocean 2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28600"/>
            <a:ext cx="8915400" cy="6400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03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410200" y="304800"/>
            <a:ext cx="3733800" cy="6130925"/>
          </a:xfrm>
        </p:spPr>
        <p:txBody>
          <a:bodyPr/>
          <a:lstStyle/>
          <a:p>
            <a:pPr eaLnBrk="1" hangingPunct="1"/>
            <a:r>
              <a:rPr lang="en-US" sz="3200" b="1" smtClean="0"/>
              <a:t>Indian Ocean Trade</a:t>
            </a:r>
          </a:p>
        </p:txBody>
      </p:sp>
      <p:graphicFrame>
        <p:nvGraphicFramePr>
          <p:cNvPr id="3074" name="Object 1027"/>
          <p:cNvGraphicFramePr>
            <a:graphicFrameLocks noChangeAspect="1"/>
          </p:cNvGraphicFramePr>
          <p:nvPr>
            <p:ph idx="4294967295"/>
          </p:nvPr>
        </p:nvGraphicFramePr>
        <p:xfrm>
          <a:off x="0" y="0"/>
          <a:ext cx="46482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Bitmap Image" r:id="rId3" imgW="4382112" imgH="6838095" progId="Paint.Picture">
                  <p:embed/>
                </p:oleObj>
              </mc:Choice>
              <mc:Fallback>
                <p:oleObj name="Bitmap Image" r:id="rId3" imgW="4382112" imgH="6838095" progId="Paint.Picture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6482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Rectangle 4"/>
          <p:cNvSpPr txBox="1">
            <a:spLocks noChangeArrowheads="1"/>
          </p:cNvSpPr>
          <p:nvPr/>
        </p:nvSpPr>
        <p:spPr bwMode="auto">
          <a:xfrm>
            <a:off x="5105400" y="1676400"/>
            <a:ext cx="4038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69925" indent="-3254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2800" b="1" u="sng"/>
              <a:t>Monsoon Winds</a:t>
            </a:r>
          </a:p>
          <a:p>
            <a:pPr lvl="1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en-US" sz="2400" b="1"/>
              <a:t>Nov-Mar</a:t>
            </a:r>
            <a:r>
              <a:rPr lang="en-US" sz="2400"/>
              <a:t> – From Indian &amp; Persian Gulf to East Africa</a:t>
            </a:r>
          </a:p>
          <a:p>
            <a:pPr lvl="1">
              <a:spcBef>
                <a:spcPct val="20000"/>
              </a:spcBef>
              <a:buClr>
                <a:schemeClr val="accent2"/>
              </a:buClr>
              <a:buSzPct val="60000"/>
            </a:pPr>
            <a:endParaRPr lang="en-US" sz="2400"/>
          </a:p>
          <a:p>
            <a:pPr lvl="1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en-US" sz="2400" b="1"/>
              <a:t>Apr-Oct</a:t>
            </a:r>
            <a:r>
              <a:rPr lang="en-US" sz="2400"/>
              <a:t> – from East Africa to India &amp; Persian Gulf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smtClean="0"/>
              <a:t/>
            </a:r>
            <a:br>
              <a:rPr lang="en-US" sz="6600" smtClean="0"/>
            </a:br>
            <a:r>
              <a:rPr lang="en-US" sz="6600" smtClean="0"/>
              <a:t>	</a:t>
            </a:r>
            <a:r>
              <a:rPr lang="en-US" sz="6600" b="1" smtClean="0"/>
              <a:t>The Island of 	Madagascar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Madagascar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 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766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20485" name="Group 8"/>
          <p:cNvGrpSpPr>
            <a:grpSpLocks/>
          </p:cNvGrpSpPr>
          <p:nvPr/>
        </p:nvGrpSpPr>
        <p:grpSpPr bwMode="auto">
          <a:xfrm>
            <a:off x="381000" y="990600"/>
            <a:ext cx="8229600" cy="5151438"/>
            <a:chOff x="0" y="0"/>
            <a:chExt cx="5760" cy="3245"/>
          </a:xfrm>
        </p:grpSpPr>
        <p:sp>
          <p:nvSpPr>
            <p:cNvPr id="20487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5760" cy="3245"/>
            </a:xfrm>
            <a:prstGeom prst="rect">
              <a:avLst/>
            </a:prstGeom>
            <a:solidFill>
              <a:srgbClr val="CC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88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5760" cy="3245"/>
            </a:xfrm>
            <a:prstGeom prst="rect">
              <a:avLst/>
            </a:prstGeom>
            <a:solidFill>
              <a:srgbClr val="CC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en-US"/>
                <a:t>  </a:t>
              </a:r>
              <a:r>
                <a:rPr lang="en-US" sz="33200"/>
                <a:t> </a:t>
              </a:r>
              <a:r>
                <a:rPr lang="en-US"/>
                <a:t>                                                                                                      </a:t>
              </a:r>
            </a:p>
          </p:txBody>
        </p:sp>
      </p:grpSp>
      <p:pic>
        <p:nvPicPr>
          <p:cNvPr id="20486" name="Picture 6" descr="Africa/Madagascar locator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8305800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Rise of Islam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Gave a big boost to the Indian Ocean commerce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Arab – Islamic writers and scholars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Expansion of Islamic religion and Arabic civilization into East Africa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Origins of Swahili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9325"/>
          </a:xfrm>
        </p:spPr>
        <p:txBody>
          <a:bodyPr/>
          <a:lstStyle/>
          <a:p>
            <a:pPr eaLnBrk="1" hangingPunct="1"/>
            <a:r>
              <a:rPr lang="en-US" smtClean="0"/>
              <a:t>“Swahili” means “People of the Coast” – derived from the Arabic word ‘sahil’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“Kiswahili” – basically a Bantu language with several Arabic words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Kiswahili today widely spoken in eastern Africa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Swahili Trading States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Mogadishu</a:t>
            </a:r>
          </a:p>
          <a:p>
            <a:pPr eaLnBrk="1" hangingPunct="1"/>
            <a:r>
              <a:rPr lang="en-US" sz="3600" smtClean="0"/>
              <a:t>Mombasa</a:t>
            </a:r>
          </a:p>
          <a:p>
            <a:pPr eaLnBrk="1" hangingPunct="1"/>
            <a:r>
              <a:rPr lang="en-US" sz="3600" smtClean="0"/>
              <a:t>Kilwa</a:t>
            </a:r>
          </a:p>
          <a:p>
            <a:pPr eaLnBrk="1" hangingPunct="1"/>
            <a:r>
              <a:rPr lang="en-US" sz="3600" smtClean="0"/>
              <a:t>Pemba</a:t>
            </a:r>
          </a:p>
          <a:p>
            <a:pPr eaLnBrk="1" hangingPunct="1"/>
            <a:r>
              <a:rPr lang="en-US" sz="3600" smtClean="0"/>
              <a:t>The Comoros Island</a:t>
            </a:r>
          </a:p>
          <a:p>
            <a:pPr eaLnBrk="1" hangingPunct="1"/>
            <a:r>
              <a:rPr lang="en-US" sz="3600" smtClean="0"/>
              <a:t>Zanzibar</a:t>
            </a:r>
          </a:p>
          <a:p>
            <a:pPr eaLnBrk="1" hangingPunct="1"/>
            <a:endParaRPr lang="en-US" sz="3600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frica_pol_2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"/>
            <a:ext cx="70104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/>
              <a:t>The Portuguese in E. Africa, 1498-1690s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Quest for sea-route to India</a:t>
            </a:r>
          </a:p>
          <a:p>
            <a:pPr eaLnBrk="1" hangingPunct="1"/>
            <a:r>
              <a:rPr lang="en-US" sz="3600" smtClean="0"/>
              <a:t>1503 – bombardment of Zanzibar</a:t>
            </a:r>
          </a:p>
          <a:p>
            <a:pPr eaLnBrk="1" hangingPunct="1"/>
            <a:r>
              <a:rPr lang="en-US" sz="3600" smtClean="0"/>
              <a:t>1505 – sacked Kilwa and Mombasa</a:t>
            </a:r>
          </a:p>
          <a:p>
            <a:pPr eaLnBrk="1" hangingPunct="1"/>
            <a:r>
              <a:rPr lang="en-US" sz="3600" smtClean="0"/>
              <a:t>1599 – completed the Fort Jesus</a:t>
            </a:r>
          </a:p>
          <a:p>
            <a:pPr eaLnBrk="1" hangingPunct="1"/>
            <a:r>
              <a:rPr lang="en-US" sz="3600" smtClean="0"/>
              <a:t>Commerce and Christianity</a:t>
            </a:r>
          </a:p>
          <a:p>
            <a:pPr eaLnBrk="1" hangingPunct="1"/>
            <a:r>
              <a:rPr lang="en-US" sz="3600" smtClean="0"/>
              <a:t>Brutal rule</a:t>
            </a:r>
          </a:p>
          <a:p>
            <a:pPr eaLnBrk="1" hangingPunct="1"/>
            <a:r>
              <a:rPr lang="en-US" sz="3600" smtClean="0"/>
              <a:t>Swahili resistance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Fort Jesus (Mombassa, Kenya)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5604" name="Picture 5" descr="Af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19200"/>
            <a:ext cx="89916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17</a:t>
            </a:r>
            <a:r>
              <a:rPr lang="en-US" sz="3800" baseline="30000" smtClean="0"/>
              <a:t>th</a:t>
            </a:r>
            <a:r>
              <a:rPr lang="en-US" sz="3800" smtClean="0"/>
              <a:t> century graffiti by Portuguese prisoners at Fort Jesus</a:t>
            </a:r>
          </a:p>
        </p:txBody>
      </p:sp>
      <p:sp>
        <p:nvSpPr>
          <p:cNvPr id="2662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6628" name="Picture 1029" descr="Af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88392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Model of 16</a:t>
            </a:r>
            <a:r>
              <a:rPr lang="en-US" sz="3800" baseline="30000" smtClean="0"/>
              <a:t>th</a:t>
            </a:r>
            <a:r>
              <a:rPr lang="en-US" sz="3800" smtClean="0"/>
              <a:t> century Portuguese ship, Mombassa, East Africa</a:t>
            </a:r>
          </a:p>
        </p:txBody>
      </p:sp>
      <p:sp>
        <p:nvSpPr>
          <p:cNvPr id="2765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7652" name="Picture 1029" descr="Af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89154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The Omani Rule in E. Africa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9325"/>
          </a:xfrm>
        </p:spPr>
        <p:txBody>
          <a:bodyPr/>
          <a:lstStyle/>
          <a:p>
            <a:pPr eaLnBrk="1" hangingPunct="1"/>
            <a:r>
              <a:rPr lang="en-US" sz="4000" smtClean="0"/>
              <a:t>Sultan ibn Saif of Oman sent warships to attack the Portuguese on the E. African coast</a:t>
            </a:r>
          </a:p>
          <a:p>
            <a:pPr eaLnBrk="1" hangingPunct="1"/>
            <a:endParaRPr lang="en-US" sz="4000" smtClean="0"/>
          </a:p>
          <a:p>
            <a:pPr eaLnBrk="1" hangingPunct="1"/>
            <a:r>
              <a:rPr lang="en-US" sz="4000" smtClean="0"/>
              <a:t>Captured Fort Jesus in 1698</a:t>
            </a:r>
          </a:p>
          <a:p>
            <a:pPr eaLnBrk="1" hangingPunct="1"/>
            <a:endParaRPr lang="en-US" sz="4000" smtClean="0"/>
          </a:p>
          <a:p>
            <a:pPr eaLnBrk="1" hangingPunct="1"/>
            <a:r>
              <a:rPr lang="en-US" sz="4000" smtClean="0"/>
              <a:t>Portuguese out, Omanis 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Oman and East Africa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b="1" smtClean="0"/>
              <a:t> </a:t>
            </a:r>
          </a:p>
          <a:p>
            <a:endParaRPr lang="en-US" smtClean="0"/>
          </a:p>
        </p:txBody>
      </p:sp>
      <p:pic>
        <p:nvPicPr>
          <p:cNvPr id="29700" name="Picture 5" descr="map-indien.jpg (38849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8305800" cy="576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</p:spPr>
        <p:txBody>
          <a:bodyPr/>
          <a:lstStyle/>
          <a:p>
            <a:pPr eaLnBrk="1" hangingPunct="1"/>
            <a:r>
              <a:rPr lang="en-US" sz="4800" smtClean="0"/>
              <a:t>Sultan Seyyid Said (r. 1806-1856)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8610600" cy="48355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smtClean="0"/>
              <a:t>Brought all the key city-states of Swahili under his control</a:t>
            </a:r>
          </a:p>
          <a:p>
            <a:pPr eaLnBrk="1" hangingPunct="1">
              <a:lnSpc>
                <a:spcPct val="90000"/>
              </a:lnSpc>
            </a:pPr>
            <a:endParaRPr lang="en-US" sz="3600" smtClean="0"/>
          </a:p>
          <a:p>
            <a:pPr eaLnBrk="1" hangingPunct="1">
              <a:lnSpc>
                <a:spcPct val="90000"/>
              </a:lnSpc>
            </a:pPr>
            <a:r>
              <a:rPr lang="en-US" sz="3600" smtClean="0"/>
              <a:t>1840 – transferred his capital from Muscat to Zanzibar</a:t>
            </a:r>
          </a:p>
          <a:p>
            <a:pPr eaLnBrk="1" hangingPunct="1">
              <a:lnSpc>
                <a:spcPct val="90000"/>
              </a:lnSpc>
            </a:pPr>
            <a:endParaRPr lang="en-US" sz="3600" smtClean="0"/>
          </a:p>
          <a:p>
            <a:pPr eaLnBrk="1" hangingPunct="1">
              <a:lnSpc>
                <a:spcPct val="90000"/>
              </a:lnSpc>
            </a:pPr>
            <a:r>
              <a:rPr lang="en-US" sz="3600" smtClean="0"/>
              <a:t>Zanzibar was to dominate the Indian Ocean commerce in the 19</a:t>
            </a:r>
            <a:r>
              <a:rPr lang="en-US" sz="3600" baseline="30000" smtClean="0"/>
              <a:t>th</a:t>
            </a:r>
            <a:r>
              <a:rPr lang="en-US" sz="3600" smtClean="0"/>
              <a:t> century</a:t>
            </a:r>
          </a:p>
          <a:p>
            <a:pPr eaLnBrk="1" hangingPunct="1">
              <a:lnSpc>
                <a:spcPct val="90000"/>
              </a:lnSpc>
            </a:pPr>
            <a:endParaRPr lang="en-US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4038600" cy="4530725"/>
          </a:xfrm>
        </p:spPr>
        <p:txBody>
          <a:bodyPr/>
          <a:lstStyle/>
          <a:p>
            <a:r>
              <a:rPr lang="en-US" sz="2600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1747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019800" y="1524000"/>
            <a:ext cx="3124200" cy="3505200"/>
          </a:xfrm>
        </p:spPr>
        <p:txBody>
          <a:bodyPr/>
          <a:lstStyle/>
          <a:p>
            <a:r>
              <a:rPr lang="en-US" sz="3300" smtClean="0"/>
              <a:t>Sultan Seyyid Said (r. 1806-1856)</a:t>
            </a:r>
          </a:p>
        </p:txBody>
      </p:sp>
      <p:pic>
        <p:nvPicPr>
          <p:cNvPr id="31748" name="Picture 5" descr="Untitled-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000"/>
          <a:stretch>
            <a:fillRect/>
          </a:stretch>
        </p:blipFill>
        <p:spPr bwMode="auto">
          <a:xfrm>
            <a:off x="381000" y="304800"/>
            <a:ext cx="55626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4038600" cy="4530725"/>
          </a:xfrm>
        </p:spPr>
        <p:txBody>
          <a:bodyPr/>
          <a:lstStyle/>
          <a:p>
            <a:r>
              <a:rPr lang="en-US" sz="2600" smtClean="0"/>
              <a:t> </a:t>
            </a:r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715000" y="1600200"/>
            <a:ext cx="3429000" cy="4530725"/>
          </a:xfrm>
        </p:spPr>
        <p:txBody>
          <a:bodyPr/>
          <a:lstStyle/>
          <a:p>
            <a:r>
              <a:rPr lang="en-US" sz="2600" smtClean="0"/>
              <a:t>The Omani Empire in East Africa</a:t>
            </a:r>
          </a:p>
          <a:p>
            <a:endParaRPr lang="en-US" sz="2600" smtClean="0"/>
          </a:p>
          <a:p>
            <a:r>
              <a:rPr lang="en-US" sz="2600" smtClean="0"/>
              <a:t>Sultan Seyyid Said transferred his capital from Muscat to Zanzibar in 1840</a:t>
            </a:r>
          </a:p>
        </p:txBody>
      </p:sp>
      <p:pic>
        <p:nvPicPr>
          <p:cNvPr id="32772" name="Picture 5" descr="oman18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51054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title"/>
          </p:nvPr>
        </p:nvSpPr>
        <p:spPr>
          <a:xfrm flipV="1">
            <a:off x="457200" y="228600"/>
            <a:ext cx="8229600" cy="76200"/>
          </a:xfrm>
        </p:spPr>
        <p:txBody>
          <a:bodyPr/>
          <a:lstStyle/>
          <a:p>
            <a:pPr eaLnBrk="1" hangingPunct="1"/>
            <a:endParaRPr lang="en-US" sz="3800" smtClean="0"/>
          </a:p>
        </p:txBody>
      </p:sp>
      <p:sp>
        <p:nvSpPr>
          <p:cNvPr id="33795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5826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smtClean="0"/>
              <a:t>Cloves, slaves and ivory</a:t>
            </a:r>
          </a:p>
          <a:p>
            <a:pPr eaLnBrk="1" hangingPunct="1">
              <a:lnSpc>
                <a:spcPct val="90000"/>
              </a:lnSpc>
            </a:pPr>
            <a:endParaRPr lang="en-US" sz="3600" smtClean="0"/>
          </a:p>
          <a:p>
            <a:pPr eaLnBrk="1" hangingPunct="1">
              <a:lnSpc>
                <a:spcPct val="90000"/>
              </a:lnSpc>
            </a:pPr>
            <a:r>
              <a:rPr lang="en-US" sz="3600" smtClean="0"/>
              <a:t>Extensive trading network between the coast and the interior</a:t>
            </a:r>
          </a:p>
          <a:p>
            <a:pPr eaLnBrk="1" hangingPunct="1">
              <a:lnSpc>
                <a:spcPct val="90000"/>
              </a:lnSpc>
            </a:pPr>
            <a:endParaRPr lang="en-US" sz="3600" smtClean="0"/>
          </a:p>
          <a:p>
            <a:pPr eaLnBrk="1" hangingPunct="1">
              <a:lnSpc>
                <a:spcPct val="90000"/>
              </a:lnSpc>
            </a:pPr>
            <a:r>
              <a:rPr lang="en-US" sz="3600" smtClean="0"/>
              <a:t>Extensive European and American interests</a:t>
            </a:r>
          </a:p>
          <a:p>
            <a:pPr eaLnBrk="1" hangingPunct="1">
              <a:lnSpc>
                <a:spcPct val="90000"/>
              </a:lnSpc>
            </a:pPr>
            <a:endParaRPr lang="en-US" sz="3600" smtClean="0"/>
          </a:p>
          <a:p>
            <a:pPr eaLnBrk="1" hangingPunct="1">
              <a:lnSpc>
                <a:spcPct val="90000"/>
              </a:lnSpc>
            </a:pPr>
            <a:r>
              <a:rPr lang="en-US" sz="3600" smtClean="0"/>
              <a:t>Finally, European colonization in the 19</a:t>
            </a:r>
            <a:r>
              <a:rPr lang="en-US" sz="3600" baseline="30000" smtClean="0"/>
              <a:t>th</a:t>
            </a:r>
            <a:r>
              <a:rPr lang="en-US" sz="3600" smtClean="0"/>
              <a:t> century</a:t>
            </a:r>
          </a:p>
          <a:p>
            <a:pPr eaLnBrk="1" hangingPunct="1">
              <a:lnSpc>
                <a:spcPct val="90000"/>
              </a:lnSpc>
            </a:pPr>
            <a:endParaRPr lang="en-US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400" b="1" smtClean="0"/>
              <a:t>The Historiography</a:t>
            </a:r>
            <a:br>
              <a:rPr lang="en-US" sz="4400" b="1" smtClean="0"/>
            </a:br>
            <a:r>
              <a:rPr lang="en-US" sz="3800" smtClean="0"/>
              <a:t/>
            </a:r>
            <a:br>
              <a:rPr lang="en-US" sz="3800" smtClean="0"/>
            </a:br>
            <a:r>
              <a:rPr lang="en-US" sz="3800" smtClean="0"/>
              <a:t/>
            </a:r>
            <a:br>
              <a:rPr lang="en-US" sz="3800" smtClean="0"/>
            </a:br>
            <a:endParaRPr lang="en-US" sz="3800" smtClean="0"/>
          </a:p>
        </p:txBody>
      </p:sp>
      <p:sp>
        <p:nvSpPr>
          <p:cNvPr id="10243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83125"/>
          </a:xfrm>
        </p:spPr>
        <p:txBody>
          <a:bodyPr/>
          <a:lstStyle/>
          <a:p>
            <a:pPr eaLnBrk="1" hangingPunct="1"/>
            <a:r>
              <a:rPr lang="en-US" sz="4000" b="1" smtClean="0"/>
              <a:t>The question of sources</a:t>
            </a:r>
          </a:p>
          <a:p>
            <a:pPr eaLnBrk="1" hangingPunct="1"/>
            <a:endParaRPr lang="en-US" sz="4000" b="1" smtClean="0"/>
          </a:p>
          <a:p>
            <a:pPr lvl="1" eaLnBrk="1" hangingPunct="1"/>
            <a:r>
              <a:rPr lang="en-US" sz="3200" smtClean="0"/>
              <a:t>The Coast – abundance of written sources</a:t>
            </a:r>
          </a:p>
          <a:p>
            <a:pPr lvl="1" eaLnBrk="1" hangingPunct="1"/>
            <a:endParaRPr lang="en-US" sz="3200" smtClean="0"/>
          </a:p>
          <a:p>
            <a:pPr lvl="1" eaLnBrk="1" hangingPunct="1"/>
            <a:r>
              <a:rPr lang="en-US" sz="3200" smtClean="0"/>
              <a:t>The Interior – little written sources until the 19</a:t>
            </a:r>
            <a:r>
              <a:rPr lang="en-US" sz="3200" baseline="30000" smtClean="0"/>
              <a:t>th</a:t>
            </a:r>
            <a:r>
              <a:rPr lang="en-US" sz="3200" smtClean="0"/>
              <a:t>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Sultan Said’s Palace in Zanzibar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4820" name="Picture 5" descr="005SultnPala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r>
              <a:rPr lang="en-US" smtClean="0"/>
              <a:t> </a:t>
            </a:r>
          </a:p>
        </p:txBody>
      </p:sp>
      <p:pic>
        <p:nvPicPr>
          <p:cNvPr id="35843" name="Picture 5" descr="te_baitalajaib_b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3820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Modern Zanzibar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6868" name="Picture 5" descr="stontown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8763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89038"/>
          </a:xfrm>
        </p:spPr>
        <p:txBody>
          <a:bodyPr/>
          <a:lstStyle/>
          <a:p>
            <a:r>
              <a:rPr lang="en-US" smtClean="0"/>
              <a:t>Zanzibar Old Dispensary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 </a:t>
            </a:r>
          </a:p>
        </p:txBody>
      </p:sp>
      <p:pic>
        <p:nvPicPr>
          <p:cNvPr id="37892" name="Picture 5" descr="heritage_olddisp_b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Language and Peoples of E. Africa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1. The Khoisan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2. The Southern Cushites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3. The Nilotes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4. Bantu-speakers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0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graphicFrame>
        <p:nvGraphicFramePr>
          <p:cNvPr id="1026" name="Object 1027"/>
          <p:cNvGraphicFramePr>
            <a:graphicFrameLocks noChangeAspect="1"/>
          </p:cNvGraphicFramePr>
          <p:nvPr>
            <p:ph idx="1"/>
          </p:nvPr>
        </p:nvGraphicFramePr>
        <p:xfrm>
          <a:off x="228600" y="0"/>
          <a:ext cx="84582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Bitmap Image" r:id="rId3" imgW="6485714" imgH="6792273" progId="Paint.Picture">
                  <p:embed/>
                </p:oleObj>
              </mc:Choice>
              <mc:Fallback>
                <p:oleObj name="Bitmap Image" r:id="rId3" imgW="6485714" imgH="6792273" progId="Paint.Picture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0"/>
                        <a:ext cx="84582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3. The Nilotes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43000"/>
            <a:ext cx="4038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smtClean="0"/>
              <a:t>3 (i) Western Nilotes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 Luo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400" smtClean="0"/>
              <a:t>Jo Bito Luo in Uganda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400" smtClean="0"/>
              <a:t>Acholi in Uganda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400" smtClean="0"/>
              <a:t>Luo in Kenya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3 (ii) Southern 	Nilotes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Kalenjin of Kenya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Okiek of Kenya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Nandi of Kenya</a:t>
            </a:r>
          </a:p>
          <a:p>
            <a:pPr lvl="1" eaLnBrk="1" hangingPunct="1">
              <a:lnSpc>
                <a:spcPct val="90000"/>
              </a:lnSpc>
            </a:pPr>
            <a:endParaRPr lang="en-US" smtClean="0"/>
          </a:p>
          <a:p>
            <a:pPr lvl="1" eaLnBrk="1" hangingPunct="1">
              <a:lnSpc>
                <a:spcPct val="90000"/>
              </a:lnSpc>
            </a:pPr>
            <a:endParaRPr lang="en-US" sz="1800" smtClean="0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143000"/>
            <a:ext cx="4038600" cy="49879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/>
              <a:t>3 (iii) Eastern 		Nilotes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smtClean="0"/>
              <a:t>Maasai of Kenya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smtClean="0"/>
              <a:t>Samburu of Kenya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b="1" smtClean="0"/>
              <a:t>Some major centralized states in pre-colonial East Africa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Bunyoro Kingdom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Buganda Kingdom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Rwanda Kingdom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Burundi Kingdom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818187"/>
          </a:xfrm>
        </p:spPr>
        <p:txBody>
          <a:bodyPr/>
          <a:lstStyle/>
          <a:p>
            <a:pPr eaLnBrk="1" hangingPunct="1"/>
            <a:r>
              <a:rPr lang="en-US" b="1" smtClean="0"/>
              <a:t>The Swahili City-States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52" name="Rectangle 1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US" sz="2400" smtClean="0"/>
          </a:p>
        </p:txBody>
      </p:sp>
      <p:sp>
        <p:nvSpPr>
          <p:cNvPr id="2053" name="Rectangle 16"/>
          <p:cNvSpPr>
            <a:spLocks noGrp="1" noChangeArrowheads="1"/>
          </p:cNvSpPr>
          <p:nvPr>
            <p:ph type="body" sz="half" idx="2"/>
          </p:nvPr>
        </p:nvSpPr>
        <p:spPr>
          <a:xfrm>
            <a:off x="5029200" y="152400"/>
            <a:ext cx="4114800" cy="6400800"/>
          </a:xfrm>
        </p:spPr>
        <p:txBody>
          <a:bodyPr/>
          <a:lstStyle/>
          <a:p>
            <a:pPr eaLnBrk="1" hangingPunct="1"/>
            <a:r>
              <a:rPr lang="en-US" sz="3200" b="1" smtClean="0"/>
              <a:t>The Swahili City-States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>
            <p:ph sz="quarter" idx="4294967295"/>
          </p:nvPr>
        </p:nvGraphicFramePr>
        <p:xfrm>
          <a:off x="454025" y="0"/>
          <a:ext cx="495617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Bitmap Image" r:id="rId3" imgW="4944165" imgH="11914286" progId="Paint.Picture">
                  <p:embed/>
                </p:oleObj>
              </mc:Choice>
              <mc:Fallback>
                <p:oleObj name="Bitmap Image" r:id="rId3" imgW="4944165" imgH="11914286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025" y="0"/>
                        <a:ext cx="4956175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</TotalTime>
  <Words>471</Words>
  <Application>Microsoft Office PowerPoint</Application>
  <PresentationFormat>On-screen Show (4:3)</PresentationFormat>
  <Paragraphs>122</Paragraphs>
  <Slides>33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Garamond</vt:lpstr>
      <vt:lpstr>Wingdings</vt:lpstr>
      <vt:lpstr>Calibri</vt:lpstr>
      <vt:lpstr>Times New Roman</vt:lpstr>
      <vt:lpstr>Edge</vt:lpstr>
      <vt:lpstr>Layers</vt:lpstr>
      <vt:lpstr>Bitmap Image</vt:lpstr>
      <vt:lpstr>EARLY EAST AFRICA</vt:lpstr>
      <vt:lpstr>PowerPoint Presentation</vt:lpstr>
      <vt:lpstr>The Historiography   </vt:lpstr>
      <vt:lpstr>Language and Peoples of E. Africa</vt:lpstr>
      <vt:lpstr>PowerPoint Presentation</vt:lpstr>
      <vt:lpstr>3. The Nilotes</vt:lpstr>
      <vt:lpstr>Some major centralized states in pre-colonial East Africa</vt:lpstr>
      <vt:lpstr>The Swahili City-States</vt:lpstr>
      <vt:lpstr>PowerPoint Presentation</vt:lpstr>
      <vt:lpstr>Introduction</vt:lpstr>
      <vt:lpstr>The Indian Ocean Commerce</vt:lpstr>
      <vt:lpstr> Indian Ocean Trade</vt:lpstr>
      <vt:lpstr>PowerPoint Presentation</vt:lpstr>
      <vt:lpstr>PowerPoint Presentation</vt:lpstr>
      <vt:lpstr>  The Island of  Madagascar</vt:lpstr>
      <vt:lpstr>Madagascar</vt:lpstr>
      <vt:lpstr>Rise of Islam</vt:lpstr>
      <vt:lpstr>Origins of Swahili</vt:lpstr>
      <vt:lpstr>Swahili Trading States</vt:lpstr>
      <vt:lpstr>The Portuguese in E. Africa, 1498-1690s</vt:lpstr>
      <vt:lpstr>Fort Jesus (Mombassa, Kenya)</vt:lpstr>
      <vt:lpstr>17th century graffiti by Portuguese prisoners at Fort Jesus</vt:lpstr>
      <vt:lpstr>Model of 16th century Portuguese ship, Mombassa, East Africa</vt:lpstr>
      <vt:lpstr>The Omani Rule in E. Africa</vt:lpstr>
      <vt:lpstr>Oman and East Africa</vt:lpstr>
      <vt:lpstr>Sultan Seyyid Said (r. 1806-1856)</vt:lpstr>
      <vt:lpstr>PowerPoint Presentation</vt:lpstr>
      <vt:lpstr>PowerPoint Presentation</vt:lpstr>
      <vt:lpstr>PowerPoint Presentation</vt:lpstr>
      <vt:lpstr>Sultan Said’s Palace in Zanzibar</vt:lpstr>
      <vt:lpstr>PowerPoint Presentation</vt:lpstr>
      <vt:lpstr>Modern Zanzibar</vt:lpstr>
      <vt:lpstr>Zanzibar Old Dispensary</vt:lpstr>
    </vt:vector>
  </TitlesOfParts>
  <Company>Appalachian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EARLY EAST AFRICA</dc:title>
  <dc:creator>Appstate User</dc:creator>
  <cp:lastModifiedBy>Teacher E-Solutions</cp:lastModifiedBy>
  <cp:revision>15</cp:revision>
  <dcterms:created xsi:type="dcterms:W3CDTF">2003-10-28T22:27:31Z</dcterms:created>
  <dcterms:modified xsi:type="dcterms:W3CDTF">2019-01-18T16:59:21Z</dcterms:modified>
</cp:coreProperties>
</file>