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47" r:id="rId2"/>
  </p:sldMasterIdLst>
  <p:sldIdLst>
    <p:sldId id="256" r:id="rId3"/>
    <p:sldId id="278" r:id="rId4"/>
    <p:sldId id="257" r:id="rId5"/>
    <p:sldId id="258" r:id="rId6"/>
    <p:sldId id="275" r:id="rId7"/>
    <p:sldId id="259" r:id="rId8"/>
    <p:sldId id="260" r:id="rId9"/>
    <p:sldId id="261" r:id="rId10"/>
    <p:sldId id="277" r:id="rId11"/>
    <p:sldId id="262" r:id="rId12"/>
    <p:sldId id="280" r:id="rId13"/>
    <p:sldId id="282" r:id="rId14"/>
    <p:sldId id="283" r:id="rId15"/>
    <p:sldId id="276" r:id="rId16"/>
    <p:sldId id="284" r:id="rId17"/>
    <p:sldId id="285" r:id="rId18"/>
    <p:sldId id="263" r:id="rId19"/>
    <p:sldId id="264" r:id="rId20"/>
    <p:sldId id="265" r:id="rId21"/>
    <p:sldId id="266" r:id="rId22"/>
    <p:sldId id="271" r:id="rId23"/>
    <p:sldId id="272" r:id="rId24"/>
    <p:sldId id="273" r:id="rId25"/>
    <p:sldId id="267" r:id="rId26"/>
    <p:sldId id="286" r:id="rId27"/>
    <p:sldId id="268" r:id="rId28"/>
    <p:sldId id="287" r:id="rId29"/>
    <p:sldId id="288" r:id="rId30"/>
    <p:sldId id="269" r:id="rId31"/>
    <p:sldId id="270" r:id="rId32"/>
    <p:sldId id="289" r:id="rId33"/>
    <p:sldId id="274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3EF8-96CA-4DA6-AEA7-A6AFF312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9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11F8-09FC-4358-B279-78E897A70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05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CC1C-0110-4549-BB07-FEF83ED86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2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1029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1030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1031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032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1033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6794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794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2350-A38A-4F27-8348-8E6287498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16FF-0B36-469C-8DA7-C064E7BC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7FBD-F885-41D6-81EE-CC635DE8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1A79-E268-4604-A2F9-4F441F2F4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370A-4A45-433D-B54D-205F8B722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2B63-5FC1-4A09-8D55-92241E24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3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F3FA-367E-4CC0-ADA0-67952C87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E179-310A-44BF-8B7B-7AA6F1B2E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4623-BAD0-417F-836B-862562958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20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84AB-2A7A-40E1-A11F-A189D195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DE5B-1E4A-48CB-8D27-3B31EF5C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6970-6320-47A9-AB65-EBE74CCCE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1ADA7-76F1-4C72-9ACB-EF7DDC24D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1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165F-0BEF-4A78-BBC6-317142CC0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0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51EE-E6A8-4BE3-9A45-3960E1B81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4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5D37-CD21-46DD-9D79-37784EC13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2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4AE7-9812-4506-94C8-50C0BC6C1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33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D767-65F1-49B0-97F8-D4D03DD56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5E6B-345B-43E4-A444-EC5148C1E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8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48531E8-1A32-49E7-A6C0-26EF35CBE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28ED9CE5-2865-4269-85D3-AE56A149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583363"/>
          </a:xfrm>
        </p:spPr>
        <p:txBody>
          <a:bodyPr/>
          <a:lstStyle/>
          <a:p>
            <a:pPr eaLnBrk="1" hangingPunct="1"/>
            <a:r>
              <a:rPr lang="en-US" sz="5700" b="1" smtClean="0"/>
              <a:t>EARLY EAST AFRICA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sz="3200" smtClean="0"/>
              <a:t>Long history of contacts with outside world</a:t>
            </a:r>
          </a:p>
          <a:p>
            <a:pPr lvl="1" eaLnBrk="1" hangingPunct="1"/>
            <a:r>
              <a:rPr lang="en-US" sz="3200" smtClean="0"/>
              <a:t>Greeks and Romans</a:t>
            </a:r>
          </a:p>
          <a:p>
            <a:pPr lvl="1" eaLnBrk="1" hangingPunct="1"/>
            <a:r>
              <a:rPr lang="en-US" sz="3200" smtClean="0"/>
              <a:t>Persians</a:t>
            </a:r>
          </a:p>
          <a:p>
            <a:pPr lvl="1" eaLnBrk="1" hangingPunct="1"/>
            <a:r>
              <a:rPr lang="en-US" sz="3200" smtClean="0"/>
              <a:t>Arabs</a:t>
            </a:r>
          </a:p>
          <a:p>
            <a:pPr lvl="1" eaLnBrk="1" hangingPunct="1"/>
            <a:r>
              <a:rPr lang="en-US" sz="3200" smtClean="0"/>
              <a:t>Indians</a:t>
            </a:r>
          </a:p>
          <a:p>
            <a:pPr lvl="1" eaLnBrk="1" hangingPunct="1"/>
            <a:r>
              <a:rPr lang="en-US" sz="3200" smtClean="0"/>
              <a:t>Portuguese</a:t>
            </a:r>
          </a:p>
          <a:p>
            <a:pPr lvl="1" eaLnBrk="1" hangingPunct="1"/>
            <a:endParaRPr lang="en-US" sz="3200" smtClean="0"/>
          </a:p>
          <a:p>
            <a:pPr eaLnBrk="1" hangingPunct="1"/>
            <a:r>
              <a:rPr lang="en-US" sz="3200" i="1" smtClean="0"/>
              <a:t>The Periplus of the Erythraean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The Indian Ocean Commerce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4800" smtClean="0"/>
              <a:t>Vast commercial and social network that connected </a:t>
            </a:r>
            <a:r>
              <a:rPr lang="en-US" sz="4800" b="1" smtClean="0"/>
              <a:t>East Africa</a:t>
            </a:r>
            <a:r>
              <a:rPr lang="en-US" sz="4800" smtClean="0"/>
              <a:t> the </a:t>
            </a:r>
            <a:r>
              <a:rPr lang="en-US" sz="4800" b="1" smtClean="0"/>
              <a:t>Arabia</a:t>
            </a:r>
            <a:r>
              <a:rPr lang="en-US" sz="4800" smtClean="0"/>
              <a:t>, the </a:t>
            </a:r>
            <a:r>
              <a:rPr lang="en-US" sz="4800" b="1" smtClean="0"/>
              <a:t>Mediterranean</a:t>
            </a:r>
            <a:r>
              <a:rPr lang="en-US" sz="4800" smtClean="0"/>
              <a:t>, the </a:t>
            </a:r>
            <a:r>
              <a:rPr lang="en-US" sz="4800" b="1" smtClean="0"/>
              <a:t>Persian Gulf</a:t>
            </a:r>
            <a:r>
              <a:rPr lang="en-US" sz="4800" smtClean="0"/>
              <a:t>, </a:t>
            </a:r>
            <a:r>
              <a:rPr lang="en-US" sz="4800" b="1" smtClean="0"/>
              <a:t>India</a:t>
            </a:r>
            <a:r>
              <a:rPr lang="en-US" sz="4800" smtClean="0"/>
              <a:t>, </a:t>
            </a:r>
            <a:r>
              <a:rPr lang="en-US" sz="4800" b="1" smtClean="0"/>
              <a:t>Southeast Asia</a:t>
            </a:r>
            <a:r>
              <a:rPr lang="en-US" sz="4800" smtClean="0"/>
              <a:t> and </a:t>
            </a:r>
            <a:r>
              <a:rPr lang="en-US" sz="4800" b="1" smtClean="0"/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en-US" smtClean="0"/>
              <a:t>	Indian Ocean Trade</a:t>
            </a:r>
          </a:p>
        </p:txBody>
      </p:sp>
      <p:pic>
        <p:nvPicPr>
          <p:cNvPr id="17411" name="Picture 5" descr="Trade Routes in the Indian Ocean, c. 500-1000 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0960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4" descr="Indian Ocean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9154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304800"/>
            <a:ext cx="3733800" cy="6130925"/>
          </a:xfrm>
        </p:spPr>
        <p:txBody>
          <a:bodyPr/>
          <a:lstStyle/>
          <a:p>
            <a:pPr eaLnBrk="1" hangingPunct="1"/>
            <a:r>
              <a:rPr lang="en-US" sz="3200" b="1" smtClean="0"/>
              <a:t>Indian Ocean Trade</a:t>
            </a:r>
          </a:p>
        </p:txBody>
      </p:sp>
      <p:graphicFrame>
        <p:nvGraphicFramePr>
          <p:cNvPr id="3074" name="Object 1027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464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4382112" imgH="6838095" progId="Paint.Picture">
                  <p:embed/>
                </p:oleObj>
              </mc:Choice>
              <mc:Fallback>
                <p:oleObj name="Bitmap Image" r:id="rId3" imgW="4382112" imgH="6838095" progId="Paint.Pictur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4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 txBox="1">
            <a:spLocks noChangeArrowheads="1"/>
          </p:cNvSpPr>
          <p:nvPr/>
        </p:nvSpPr>
        <p:spPr bwMode="auto">
          <a:xfrm>
            <a:off x="5105400" y="1676400"/>
            <a:ext cx="403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1" u="sng"/>
              <a:t>Monsoon Winds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b="1"/>
              <a:t>Nov-Mar</a:t>
            </a:r>
            <a:r>
              <a:rPr lang="en-US" sz="2400"/>
              <a:t> – From Indian &amp; Persian Gulf to East Africa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sz="2400"/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b="1"/>
              <a:t>Apr-Oct</a:t>
            </a:r>
            <a:r>
              <a:rPr lang="en-US" sz="2400"/>
              <a:t> – from East Africa to India &amp; Persian Gulf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/>
            </a:r>
            <a:br>
              <a:rPr lang="en-US" sz="6600" smtClean="0"/>
            </a:br>
            <a:r>
              <a:rPr lang="en-US" sz="6600" smtClean="0"/>
              <a:t>	</a:t>
            </a:r>
            <a:r>
              <a:rPr lang="en-US" sz="6600" b="1" smtClean="0"/>
              <a:t>The Island of 	Madagascar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Madagascar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76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381000" y="990600"/>
            <a:ext cx="8229600" cy="5151438"/>
            <a:chOff x="0" y="0"/>
            <a:chExt cx="5760" cy="3245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3245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3245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/>
                <a:t>  </a:t>
              </a:r>
              <a:r>
                <a:rPr lang="en-US" sz="33200"/>
                <a:t> </a:t>
              </a:r>
              <a:r>
                <a:rPr lang="en-US"/>
                <a:t>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20486" name="Picture 6" descr="Africa/Madagascar locato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05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Rise of Islam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Gave a big boost to the Indian Ocean commerce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Arab – Islamic writers and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Expansion of Islamic religion and Arabic civilization into East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of Swahili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mtClean="0"/>
              <a:t>“Swahili” means “People of the Coast” – derived from the Arabic word ‘sahil’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“Kiswahili” – basically a Bantu language with several Arabic words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Kiswahili today widely spoken in eastern Africa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Swahili Trading States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Mogadishu</a:t>
            </a:r>
          </a:p>
          <a:p>
            <a:pPr eaLnBrk="1" hangingPunct="1"/>
            <a:r>
              <a:rPr lang="en-US" sz="3600" smtClean="0"/>
              <a:t>Mombasa</a:t>
            </a:r>
          </a:p>
          <a:p>
            <a:pPr eaLnBrk="1" hangingPunct="1"/>
            <a:r>
              <a:rPr lang="en-US" sz="3600" smtClean="0"/>
              <a:t>Kilwa</a:t>
            </a:r>
          </a:p>
          <a:p>
            <a:pPr eaLnBrk="1" hangingPunct="1"/>
            <a:r>
              <a:rPr lang="en-US" sz="3600" smtClean="0"/>
              <a:t>Pemba</a:t>
            </a:r>
          </a:p>
          <a:p>
            <a:pPr eaLnBrk="1" hangingPunct="1"/>
            <a:r>
              <a:rPr lang="en-US" sz="3600" smtClean="0"/>
              <a:t>The Comoros Island</a:t>
            </a:r>
          </a:p>
          <a:p>
            <a:pPr eaLnBrk="1" hangingPunct="1"/>
            <a:r>
              <a:rPr lang="en-US" sz="3600" smtClean="0"/>
              <a:t>Zanzibar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rica_pol_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010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The Portuguese in E. Africa, 1498-1690s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Quest for sea-route to India</a:t>
            </a:r>
          </a:p>
          <a:p>
            <a:pPr eaLnBrk="1" hangingPunct="1"/>
            <a:r>
              <a:rPr lang="en-US" sz="3600" smtClean="0"/>
              <a:t>1503 – bombardment of Zanzibar</a:t>
            </a:r>
          </a:p>
          <a:p>
            <a:pPr eaLnBrk="1" hangingPunct="1"/>
            <a:r>
              <a:rPr lang="en-US" sz="3600" smtClean="0"/>
              <a:t>1505 – sacked Kilwa and Mombasa</a:t>
            </a:r>
          </a:p>
          <a:p>
            <a:pPr eaLnBrk="1" hangingPunct="1"/>
            <a:r>
              <a:rPr lang="en-US" sz="3600" smtClean="0"/>
              <a:t>1599 – completed the Fort Jesus</a:t>
            </a:r>
          </a:p>
          <a:p>
            <a:pPr eaLnBrk="1" hangingPunct="1"/>
            <a:r>
              <a:rPr lang="en-US" sz="3600" smtClean="0"/>
              <a:t>Commerce and Christianity</a:t>
            </a:r>
          </a:p>
          <a:p>
            <a:pPr eaLnBrk="1" hangingPunct="1"/>
            <a:r>
              <a:rPr lang="en-US" sz="3600" smtClean="0"/>
              <a:t>Brutal rule</a:t>
            </a:r>
          </a:p>
          <a:p>
            <a:pPr eaLnBrk="1" hangingPunct="1"/>
            <a:r>
              <a:rPr lang="en-US" sz="3600" smtClean="0"/>
              <a:t>Swahili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Fort Jesus (Mombassa, Kenya)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17</a:t>
            </a:r>
            <a:r>
              <a:rPr lang="en-US" sz="3800" baseline="30000" smtClean="0"/>
              <a:t>th</a:t>
            </a:r>
            <a:r>
              <a:rPr lang="en-US" sz="3800" smtClean="0"/>
              <a:t> century graffiti by Portuguese prisoners at Fort Jesus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1029" descr="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Model of 16</a:t>
            </a:r>
            <a:r>
              <a:rPr lang="en-US" sz="3800" baseline="30000" smtClean="0"/>
              <a:t>th</a:t>
            </a:r>
            <a:r>
              <a:rPr lang="en-US" sz="3800" smtClean="0"/>
              <a:t> century Portuguese ship, Mombassa, East Africa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1029" descr="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91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Omani Rule in E. Africa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z="4000" smtClean="0"/>
              <a:t>Sultan ibn Saif of Oman sent warships to attack the Portuguese on the E. African coast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Captured Fort Jesus in 1698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Portuguese out, Omanis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Oman and East Africa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smtClean="0"/>
              <a:t> </a:t>
            </a:r>
          </a:p>
          <a:p>
            <a:endParaRPr lang="en-US" smtClean="0"/>
          </a:p>
        </p:txBody>
      </p:sp>
      <p:pic>
        <p:nvPicPr>
          <p:cNvPr id="29700" name="Picture 5" descr="map-indien.jpg (3884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058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sz="4800" smtClean="0"/>
              <a:t>Sultan Seyyid Said (r. 1806-1856)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10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Brought all the key city-states of Swahili under his control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1840 – transferred his capital from Muscat to Zanzibar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Zanzibar was to dominate the Indian Ocean commerce in the 19</a:t>
            </a:r>
            <a:r>
              <a:rPr lang="en-US" sz="3600" baseline="30000" smtClean="0"/>
              <a:t>th</a:t>
            </a:r>
            <a:r>
              <a:rPr lang="en-US" sz="3600" smtClean="0"/>
              <a:t> century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en-US" sz="2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9800" y="1524000"/>
            <a:ext cx="3124200" cy="3505200"/>
          </a:xfrm>
        </p:spPr>
        <p:txBody>
          <a:bodyPr/>
          <a:lstStyle/>
          <a:p>
            <a:r>
              <a:rPr lang="en-US" sz="3300" smtClean="0"/>
              <a:t>Sultan Seyyid Said (r. 1806-1856)</a:t>
            </a:r>
          </a:p>
        </p:txBody>
      </p:sp>
      <p:pic>
        <p:nvPicPr>
          <p:cNvPr id="31748" name="Picture 5" descr="Untitled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381000" y="304800"/>
            <a:ext cx="5562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en-US" sz="2600" smtClean="0"/>
              <a:t> 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1600200"/>
            <a:ext cx="3429000" cy="4530725"/>
          </a:xfrm>
        </p:spPr>
        <p:txBody>
          <a:bodyPr/>
          <a:lstStyle/>
          <a:p>
            <a:r>
              <a:rPr lang="en-US" sz="2600" smtClean="0"/>
              <a:t>The Omani Empire in East Africa</a:t>
            </a:r>
          </a:p>
          <a:p>
            <a:endParaRPr lang="en-US" sz="2600" smtClean="0"/>
          </a:p>
          <a:p>
            <a:r>
              <a:rPr lang="en-US" sz="2600" smtClean="0"/>
              <a:t>Sultan Seyyid Said transferred his capital from Muscat to Zanzibar in 1840</a:t>
            </a:r>
          </a:p>
        </p:txBody>
      </p:sp>
      <p:pic>
        <p:nvPicPr>
          <p:cNvPr id="32772" name="Picture 5" descr="oman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0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76200"/>
          </a:xfrm>
        </p:spPr>
        <p:txBody>
          <a:bodyPr/>
          <a:lstStyle/>
          <a:p>
            <a:pPr eaLnBrk="1" hangingPunct="1"/>
            <a:endParaRPr lang="en-US" sz="3800" smtClean="0"/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Cloves, slaves and ivory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Extensive trading network between the coast and the interior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Extensive European and American interests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Finally, European colonization in the 19</a:t>
            </a:r>
            <a:r>
              <a:rPr lang="en-US" sz="3600" baseline="30000" smtClean="0"/>
              <a:t>th</a:t>
            </a:r>
            <a:r>
              <a:rPr lang="en-US" sz="3600" smtClean="0"/>
              <a:t> century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Historiography</a:t>
            </a:r>
            <a:br>
              <a:rPr lang="en-US" sz="4400" b="1" smtClean="0"/>
            </a:br>
            <a:r>
              <a:rPr lang="en-US" sz="3800" smtClean="0"/>
              <a:t/>
            </a:r>
            <a:br>
              <a:rPr lang="en-US" sz="3800" smtClean="0"/>
            </a:br>
            <a:r>
              <a:rPr lang="en-US" sz="3800" smtClean="0"/>
              <a:t/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/>
            <a:r>
              <a:rPr lang="en-US" sz="4000" b="1" smtClean="0"/>
              <a:t>The question of sources</a:t>
            </a:r>
          </a:p>
          <a:p>
            <a:pPr eaLnBrk="1" hangingPunct="1"/>
            <a:endParaRPr lang="en-US" sz="4000" b="1" smtClean="0"/>
          </a:p>
          <a:p>
            <a:pPr lvl="1" eaLnBrk="1" hangingPunct="1"/>
            <a:r>
              <a:rPr lang="en-US" sz="3200" smtClean="0"/>
              <a:t>The Coast – abundance of written sources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The Interior – little written sources until the 19</a:t>
            </a:r>
            <a:r>
              <a:rPr lang="en-US" sz="3200" baseline="30000" smtClean="0"/>
              <a:t>th</a:t>
            </a:r>
            <a:r>
              <a:rPr lang="en-US" sz="3200" smtClean="0"/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Sultan Said’s Palace in Zanzibar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005Sultn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35843" name="Picture 5" descr="te_baitalajaib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Zanzibar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5" descr="stontow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smtClean="0"/>
              <a:t>Zanzibar Old Dispensary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37892" name="Picture 5" descr="heritage_olddisp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Language and Peoples of E. Africa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The Khoisan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2. The Southern Cushites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3. The Nilotes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4. Bantu-speakers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>
            <p:ph idx="1"/>
          </p:nvPr>
        </p:nvGraphicFramePr>
        <p:xfrm>
          <a:off x="228600" y="0"/>
          <a:ext cx="845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6485714" imgH="6792273" progId="Paint.Picture">
                  <p:embed/>
                </p:oleObj>
              </mc:Choice>
              <mc:Fallback>
                <p:oleObj name="Bitmap Image" r:id="rId3" imgW="6485714" imgH="6792273" progId="Paint.Pictur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845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The Nilotes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3 (i) Western Nilotes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Luo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Jo Bito Luo in Uganda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Acholi in Uganda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Luo in Kenya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3 (ii) Southern 	Nilotes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Kalenjin of Kenya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Okiek of Kenya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Nandi of Kenya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3 (iii) Eastern 		Nilotes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Maasai of Kenya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Samburu of Kenya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Some major centralized states in pre-colonial East Africa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Bunyoro Kingdom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Buganda Kingdom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Rwanda Kingdom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Burundi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18187"/>
          </a:xfrm>
        </p:spPr>
        <p:txBody>
          <a:bodyPr/>
          <a:lstStyle/>
          <a:p>
            <a:pPr eaLnBrk="1" hangingPunct="1"/>
            <a:r>
              <a:rPr lang="en-US" b="1" smtClean="0"/>
              <a:t>The Swahili City-States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2400"/>
            <a:ext cx="4114800" cy="64008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Swahili City-States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4025" y="0"/>
          <a:ext cx="4956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4944165" imgH="11914286" progId="Paint.Picture">
                  <p:embed/>
                </p:oleObj>
              </mc:Choice>
              <mc:Fallback>
                <p:oleObj name="Bitmap Image" r:id="rId3" imgW="4944165" imgH="119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0"/>
                        <a:ext cx="49561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471</Words>
  <Application>Microsoft Office PowerPoint</Application>
  <PresentationFormat>On-screen Show (4:3)</PresentationFormat>
  <Paragraphs>122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Garamond</vt:lpstr>
      <vt:lpstr>Wingdings</vt:lpstr>
      <vt:lpstr>Calibri</vt:lpstr>
      <vt:lpstr>Times New Roman</vt:lpstr>
      <vt:lpstr>Edge</vt:lpstr>
      <vt:lpstr>Layers</vt:lpstr>
      <vt:lpstr>Bitmap Image</vt:lpstr>
      <vt:lpstr>EARLY EAST AFRICA</vt:lpstr>
      <vt:lpstr>PowerPoint Presentation</vt:lpstr>
      <vt:lpstr>The Historiography   </vt:lpstr>
      <vt:lpstr>Language and Peoples of E. Africa</vt:lpstr>
      <vt:lpstr>PowerPoint Presentation</vt:lpstr>
      <vt:lpstr>3. The Nilotes</vt:lpstr>
      <vt:lpstr>Some major centralized states in pre-colonial East Africa</vt:lpstr>
      <vt:lpstr>The Swahili City-States</vt:lpstr>
      <vt:lpstr>PowerPoint Presentation</vt:lpstr>
      <vt:lpstr>Introduction</vt:lpstr>
      <vt:lpstr>The Indian Ocean Commerce</vt:lpstr>
      <vt:lpstr> Indian Ocean Trade</vt:lpstr>
      <vt:lpstr>PowerPoint Presentation</vt:lpstr>
      <vt:lpstr>PowerPoint Presentation</vt:lpstr>
      <vt:lpstr>  The Island of  Madagascar</vt:lpstr>
      <vt:lpstr>Madagascar</vt:lpstr>
      <vt:lpstr>Rise of Islam</vt:lpstr>
      <vt:lpstr>Origins of Swahili</vt:lpstr>
      <vt:lpstr>Swahili Trading States</vt:lpstr>
      <vt:lpstr>The Portuguese in E. Africa, 1498-1690s</vt:lpstr>
      <vt:lpstr>Fort Jesus (Mombassa, Kenya)</vt:lpstr>
      <vt:lpstr>17th century graffiti by Portuguese prisoners at Fort Jesus</vt:lpstr>
      <vt:lpstr>Model of 16th century Portuguese ship, Mombassa, East Africa</vt:lpstr>
      <vt:lpstr>The Omani Rule in E. Africa</vt:lpstr>
      <vt:lpstr>Oman and East Africa</vt:lpstr>
      <vt:lpstr>Sultan Seyyid Said (r. 1806-1856)</vt:lpstr>
      <vt:lpstr>PowerPoint Presentation</vt:lpstr>
      <vt:lpstr>PowerPoint Presentation</vt:lpstr>
      <vt:lpstr>PowerPoint Presentation</vt:lpstr>
      <vt:lpstr>Sultan Said’s Palace in Zanzibar</vt:lpstr>
      <vt:lpstr>PowerPoint Presentation</vt:lpstr>
      <vt:lpstr>Modern Zanzibar</vt:lpstr>
      <vt:lpstr>Zanzibar Old Dispensary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EAST AFRICA</dc:title>
  <dc:creator>Appstate User</dc:creator>
  <cp:lastModifiedBy>Teacher E-Solutions</cp:lastModifiedBy>
  <cp:revision>15</cp:revision>
  <dcterms:created xsi:type="dcterms:W3CDTF">2003-10-28T22:27:31Z</dcterms:created>
  <dcterms:modified xsi:type="dcterms:W3CDTF">2019-01-18T16:59:21Z</dcterms:modified>
</cp:coreProperties>
</file>