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FF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2084388" y="-395288"/>
            <a:ext cx="4978400" cy="5749926"/>
            <a:chOff x="1313" y="-249"/>
            <a:chExt cx="3136" cy="3622"/>
          </a:xfrm>
        </p:grpSpPr>
        <p:sp>
          <p:nvSpPr>
            <p:cNvPr id="3075" name="Arc 3"/>
            <p:cNvSpPr>
              <a:spLocks/>
            </p:cNvSpPr>
            <p:nvPr/>
          </p:nvSpPr>
          <p:spPr bwMode="ltGray">
            <a:xfrm rot="18900000">
              <a:off x="1313" y="-249"/>
              <a:ext cx="3136" cy="3135"/>
            </a:xfrm>
            <a:custGeom>
              <a:avLst/>
              <a:gdLst>
                <a:gd name="G0" fmla="+- 7 0 0"/>
                <a:gd name="G1" fmla="+- 21600 0 0"/>
                <a:gd name="G2" fmla="+- 21600 0 0"/>
                <a:gd name="T0" fmla="*/ 0 w 21607"/>
                <a:gd name="T1" fmla="*/ 0 h 21600"/>
                <a:gd name="T2" fmla="*/ 21607 w 21607"/>
                <a:gd name="T3" fmla="*/ 21593 h 21600"/>
                <a:gd name="T4" fmla="*/ 7 w 21607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7" h="21600" fill="none" extrusionOk="0">
                  <a:moveTo>
                    <a:pt x="0" y="0"/>
                  </a:moveTo>
                  <a:cubicBezTo>
                    <a:pt x="2" y="0"/>
                    <a:pt x="4" y="-1"/>
                    <a:pt x="7" y="0"/>
                  </a:cubicBezTo>
                  <a:cubicBezTo>
                    <a:pt x="11933" y="0"/>
                    <a:pt x="21603" y="9666"/>
                    <a:pt x="21606" y="21593"/>
                  </a:cubicBezTo>
                </a:path>
                <a:path w="21607" h="21600" stroke="0" extrusionOk="0">
                  <a:moveTo>
                    <a:pt x="0" y="0"/>
                  </a:moveTo>
                  <a:cubicBezTo>
                    <a:pt x="2" y="0"/>
                    <a:pt x="4" y="-1"/>
                    <a:pt x="7" y="0"/>
                  </a:cubicBezTo>
                  <a:cubicBezTo>
                    <a:pt x="11933" y="0"/>
                    <a:pt x="21603" y="9666"/>
                    <a:pt x="21606" y="21593"/>
                  </a:cubicBezTo>
                  <a:lnTo>
                    <a:pt x="7" y="216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ltGray">
            <a:xfrm rot="18900000">
              <a:off x="1349" y="-162"/>
              <a:ext cx="3037" cy="3056"/>
            </a:xfrm>
            <a:custGeom>
              <a:avLst/>
              <a:gdLst>
                <a:gd name="G0" fmla="+- 0 0 0"/>
                <a:gd name="G1" fmla="+- 21053 0 0"/>
                <a:gd name="G2" fmla="+- 21600 0 0"/>
                <a:gd name="T0" fmla="*/ 4831 w 20922"/>
                <a:gd name="T1" fmla="*/ 0 h 21053"/>
                <a:gd name="T2" fmla="*/ 20922 w 20922"/>
                <a:gd name="T3" fmla="*/ 15685 h 21053"/>
                <a:gd name="T4" fmla="*/ 0 w 20922"/>
                <a:gd name="T5" fmla="*/ 21053 h 2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22" h="21053" fill="none" extrusionOk="0">
                  <a:moveTo>
                    <a:pt x="4830" y="0"/>
                  </a:moveTo>
                  <a:cubicBezTo>
                    <a:pt x="12706" y="1807"/>
                    <a:pt x="18914" y="7858"/>
                    <a:pt x="20922" y="15684"/>
                  </a:cubicBezTo>
                </a:path>
                <a:path w="20922" h="21053" stroke="0" extrusionOk="0">
                  <a:moveTo>
                    <a:pt x="4830" y="0"/>
                  </a:moveTo>
                  <a:cubicBezTo>
                    <a:pt x="12706" y="1807"/>
                    <a:pt x="18914" y="7858"/>
                    <a:pt x="20922" y="15684"/>
                  </a:cubicBezTo>
                  <a:lnTo>
                    <a:pt x="0" y="21053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ltGray">
            <a:xfrm rot="18900000">
              <a:off x="1474" y="162"/>
              <a:ext cx="2752" cy="2792"/>
            </a:xfrm>
            <a:custGeom>
              <a:avLst/>
              <a:gdLst>
                <a:gd name="G0" fmla="+- 0 0 0"/>
                <a:gd name="G1" fmla="+- 19239 0 0"/>
                <a:gd name="G2" fmla="+- 21600 0 0"/>
                <a:gd name="T0" fmla="*/ 9819 w 18966"/>
                <a:gd name="T1" fmla="*/ 0 h 19239"/>
                <a:gd name="T2" fmla="*/ 18966 w 18966"/>
                <a:gd name="T3" fmla="*/ 8902 h 19239"/>
                <a:gd name="T4" fmla="*/ 0 w 18966"/>
                <a:gd name="T5" fmla="*/ 19239 h 19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66" h="19239" fill="none" extrusionOk="0">
                  <a:moveTo>
                    <a:pt x="9819" y="-1"/>
                  </a:moveTo>
                  <a:cubicBezTo>
                    <a:pt x="13695" y="1978"/>
                    <a:pt x="16883" y="5080"/>
                    <a:pt x="18965" y="8902"/>
                  </a:cubicBezTo>
                </a:path>
                <a:path w="18966" h="19239" stroke="0" extrusionOk="0">
                  <a:moveTo>
                    <a:pt x="9819" y="-1"/>
                  </a:moveTo>
                  <a:cubicBezTo>
                    <a:pt x="13695" y="1978"/>
                    <a:pt x="16883" y="5080"/>
                    <a:pt x="18965" y="8902"/>
                  </a:cubicBezTo>
                  <a:lnTo>
                    <a:pt x="0" y="19239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Arc 6"/>
            <p:cNvSpPr>
              <a:spLocks/>
            </p:cNvSpPr>
            <p:nvPr/>
          </p:nvSpPr>
          <p:spPr bwMode="ltGray">
            <a:xfrm rot="18900000">
              <a:off x="1678" y="510"/>
              <a:ext cx="2432" cy="2498"/>
            </a:xfrm>
            <a:custGeom>
              <a:avLst/>
              <a:gdLst>
                <a:gd name="G0" fmla="+- 0 0 0"/>
                <a:gd name="G1" fmla="+- 17212 0 0"/>
                <a:gd name="G2" fmla="+- 21600 0 0"/>
                <a:gd name="T0" fmla="*/ 13050 w 16754"/>
                <a:gd name="T1" fmla="*/ 0 h 17212"/>
                <a:gd name="T2" fmla="*/ 16754 w 16754"/>
                <a:gd name="T3" fmla="*/ 3579 h 17212"/>
                <a:gd name="T4" fmla="*/ 0 w 16754"/>
                <a:gd name="T5" fmla="*/ 17212 h 17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754" h="17212" fill="none" extrusionOk="0">
                  <a:moveTo>
                    <a:pt x="13050" y="-1"/>
                  </a:moveTo>
                  <a:cubicBezTo>
                    <a:pt x="14423" y="1040"/>
                    <a:pt x="15666" y="2242"/>
                    <a:pt x="16754" y="3578"/>
                  </a:cubicBezTo>
                </a:path>
                <a:path w="16754" h="17212" stroke="0" extrusionOk="0">
                  <a:moveTo>
                    <a:pt x="13050" y="-1"/>
                  </a:moveTo>
                  <a:cubicBezTo>
                    <a:pt x="14423" y="1040"/>
                    <a:pt x="15666" y="2242"/>
                    <a:pt x="16754" y="3578"/>
                  </a:cubicBezTo>
                  <a:lnTo>
                    <a:pt x="0" y="1721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Arc 7"/>
            <p:cNvSpPr>
              <a:spLocks/>
            </p:cNvSpPr>
            <p:nvPr/>
          </p:nvSpPr>
          <p:spPr bwMode="ltGray">
            <a:xfrm rot="18900000">
              <a:off x="1446" y="57"/>
              <a:ext cx="2900" cy="29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Arc 8"/>
            <p:cNvSpPr>
              <a:spLocks/>
            </p:cNvSpPr>
            <p:nvPr/>
          </p:nvSpPr>
          <p:spPr bwMode="ltGray">
            <a:xfrm rot="18900000">
              <a:off x="1478" y="137"/>
              <a:ext cx="2809" cy="2826"/>
            </a:xfrm>
            <a:custGeom>
              <a:avLst/>
              <a:gdLst>
                <a:gd name="G0" fmla="+- 0 0 0"/>
                <a:gd name="G1" fmla="+- 21052 0 0"/>
                <a:gd name="G2" fmla="+- 21600 0 0"/>
                <a:gd name="T0" fmla="*/ 4833 w 20924"/>
                <a:gd name="T1" fmla="*/ 0 h 21052"/>
                <a:gd name="T2" fmla="*/ 20924 w 20924"/>
                <a:gd name="T3" fmla="*/ 15689 h 21052"/>
                <a:gd name="T4" fmla="*/ 0 w 20924"/>
                <a:gd name="T5" fmla="*/ 21052 h 2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924" h="21052" fill="none" extrusionOk="0">
                  <a:moveTo>
                    <a:pt x="4833" y="-1"/>
                  </a:moveTo>
                  <a:cubicBezTo>
                    <a:pt x="12709" y="1807"/>
                    <a:pt x="18917" y="7861"/>
                    <a:pt x="20923" y="15689"/>
                  </a:cubicBezTo>
                </a:path>
                <a:path w="20924" h="21052" stroke="0" extrusionOk="0">
                  <a:moveTo>
                    <a:pt x="4833" y="-1"/>
                  </a:moveTo>
                  <a:cubicBezTo>
                    <a:pt x="12709" y="1807"/>
                    <a:pt x="18917" y="7861"/>
                    <a:pt x="20923" y="15689"/>
                  </a:cubicBezTo>
                  <a:lnTo>
                    <a:pt x="0" y="21052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Arc 9"/>
            <p:cNvSpPr>
              <a:spLocks/>
            </p:cNvSpPr>
            <p:nvPr/>
          </p:nvSpPr>
          <p:spPr bwMode="ltGray">
            <a:xfrm rot="18900000">
              <a:off x="1608" y="427"/>
              <a:ext cx="2547" cy="2583"/>
            </a:xfrm>
            <a:custGeom>
              <a:avLst/>
              <a:gdLst>
                <a:gd name="G0" fmla="+- 0 0 0"/>
                <a:gd name="G1" fmla="+- 19237 0 0"/>
                <a:gd name="G2" fmla="+- 21600 0 0"/>
                <a:gd name="T0" fmla="*/ 9823 w 18970"/>
                <a:gd name="T1" fmla="*/ 0 h 19237"/>
                <a:gd name="T2" fmla="*/ 18970 w 18970"/>
                <a:gd name="T3" fmla="*/ 8907 h 19237"/>
                <a:gd name="T4" fmla="*/ 0 w 18970"/>
                <a:gd name="T5" fmla="*/ 19237 h 19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970" h="19237" fill="none" extrusionOk="0">
                  <a:moveTo>
                    <a:pt x="9823" y="-1"/>
                  </a:moveTo>
                  <a:cubicBezTo>
                    <a:pt x="13699" y="1979"/>
                    <a:pt x="16888" y="5084"/>
                    <a:pt x="18969" y="8907"/>
                  </a:cubicBezTo>
                </a:path>
                <a:path w="18970" h="19237" stroke="0" extrusionOk="0">
                  <a:moveTo>
                    <a:pt x="9823" y="-1"/>
                  </a:moveTo>
                  <a:cubicBezTo>
                    <a:pt x="13699" y="1979"/>
                    <a:pt x="16888" y="5084"/>
                    <a:pt x="18969" y="8907"/>
                  </a:cubicBezTo>
                  <a:lnTo>
                    <a:pt x="0" y="19237"/>
                  </a:lnTo>
                  <a:close/>
                </a:path>
              </a:pathLst>
            </a:cu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" name="Arc 10"/>
            <p:cNvSpPr>
              <a:spLocks/>
            </p:cNvSpPr>
            <p:nvPr/>
          </p:nvSpPr>
          <p:spPr bwMode="ltGray">
            <a:xfrm rot="18900000">
              <a:off x="1783" y="749"/>
              <a:ext cx="2249" cy="2311"/>
            </a:xfrm>
            <a:custGeom>
              <a:avLst/>
              <a:gdLst>
                <a:gd name="G0" fmla="+- 0 0 0"/>
                <a:gd name="G1" fmla="+- 17213 0 0"/>
                <a:gd name="G2" fmla="+- 21600 0 0"/>
                <a:gd name="T0" fmla="*/ 13049 w 16754"/>
                <a:gd name="T1" fmla="*/ 0 h 17213"/>
                <a:gd name="T2" fmla="*/ 16754 w 16754"/>
                <a:gd name="T3" fmla="*/ 3580 h 17213"/>
                <a:gd name="T4" fmla="*/ 0 w 16754"/>
                <a:gd name="T5" fmla="*/ 17213 h 17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754" h="17213" fill="none" extrusionOk="0">
                  <a:moveTo>
                    <a:pt x="13048" y="0"/>
                  </a:moveTo>
                  <a:cubicBezTo>
                    <a:pt x="14422" y="1041"/>
                    <a:pt x="15666" y="2243"/>
                    <a:pt x="16754" y="3579"/>
                  </a:cubicBezTo>
                </a:path>
                <a:path w="16754" h="17213" stroke="0" extrusionOk="0">
                  <a:moveTo>
                    <a:pt x="13048" y="0"/>
                  </a:moveTo>
                  <a:cubicBezTo>
                    <a:pt x="14422" y="1041"/>
                    <a:pt x="15666" y="2243"/>
                    <a:pt x="16754" y="3579"/>
                  </a:cubicBezTo>
                  <a:lnTo>
                    <a:pt x="0" y="1721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Arc 11"/>
            <p:cNvSpPr>
              <a:spLocks/>
            </p:cNvSpPr>
            <p:nvPr/>
          </p:nvSpPr>
          <p:spPr bwMode="ltGray">
            <a:xfrm rot="18900000">
              <a:off x="2239" y="2089"/>
              <a:ext cx="1284" cy="128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770313"/>
            <a:ext cx="7772400" cy="1143000"/>
          </a:xfrm>
        </p:spPr>
        <p:txBody>
          <a:bodyPr anchor="b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6963"/>
            <a:ext cx="6400800" cy="1752600"/>
          </a:xfrm>
        </p:spPr>
        <p:txBody>
          <a:bodyPr anchor="b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quarter" idx="2"/>
          </p:nvPr>
        </p:nvSpPr>
        <p:spPr>
          <a:xfrm>
            <a:off x="498475" y="9525"/>
            <a:ext cx="1905000" cy="457200"/>
          </a:xfrm>
        </p:spPr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9525"/>
            <a:ext cx="2895600" cy="457200"/>
          </a:xfrm>
        </p:spPr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27825" y="9525"/>
            <a:ext cx="1905000" cy="457200"/>
          </a:xfrm>
        </p:spPr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5A59220F-C93A-4631-98CE-71E0914C89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51BE5-66FD-48A5-B4C4-58594EA58F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9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1838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2538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7C6142-C418-46D5-8888-57E32A06B5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2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1E090-7E71-48CC-A7B7-8A957F9BF7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1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A2488-C98D-4157-8D4D-E9B71D414F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5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25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4938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F5FA1-2B3C-433A-9D62-FE6A0677A3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2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26B87-36DA-4175-AE37-149ECB0559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78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C07CF-B13B-4FA6-86BB-CF7A35400F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1AA57-6C97-40FA-8A58-DB7FF692B7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5F028-C7EE-417B-BB97-F28312A108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0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9D58F-ABF0-4B47-80AA-42232DB6CD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4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41288" y="249238"/>
            <a:ext cx="1131887" cy="6345237"/>
            <a:chOff x="89" y="157"/>
            <a:chExt cx="713" cy="3997"/>
          </a:xfrm>
        </p:grpSpPr>
        <p:sp>
          <p:nvSpPr>
            <p:cNvPr id="2051" name="Arc 3"/>
            <p:cNvSpPr>
              <a:spLocks/>
            </p:cNvSpPr>
            <p:nvPr/>
          </p:nvSpPr>
          <p:spPr bwMode="ltGray">
            <a:xfrm rot="2700000">
              <a:off x="347" y="15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ltGray">
            <a:xfrm rot="2700000">
              <a:off x="342" y="162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ltGray">
            <a:xfrm rot="2700000">
              <a:off x="339" y="18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rc 6"/>
            <p:cNvSpPr>
              <a:spLocks/>
            </p:cNvSpPr>
            <p:nvPr/>
          </p:nvSpPr>
          <p:spPr bwMode="ltGray">
            <a:xfrm rot="2700000">
              <a:off x="334" y="20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Arc 7"/>
            <p:cNvSpPr>
              <a:spLocks/>
            </p:cNvSpPr>
            <p:nvPr/>
          </p:nvSpPr>
          <p:spPr bwMode="ltGray">
            <a:xfrm rot="2700000">
              <a:off x="293" y="271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" name="Arc 8"/>
            <p:cNvSpPr>
              <a:spLocks/>
            </p:cNvSpPr>
            <p:nvPr/>
          </p:nvSpPr>
          <p:spPr bwMode="ltGray">
            <a:xfrm rot="2700000">
              <a:off x="347" y="939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Arc 9"/>
            <p:cNvSpPr>
              <a:spLocks/>
            </p:cNvSpPr>
            <p:nvPr/>
          </p:nvSpPr>
          <p:spPr bwMode="ltGray">
            <a:xfrm rot="2700000">
              <a:off x="342" y="944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Arc 10"/>
            <p:cNvSpPr>
              <a:spLocks/>
            </p:cNvSpPr>
            <p:nvPr/>
          </p:nvSpPr>
          <p:spPr bwMode="ltGray">
            <a:xfrm rot="2700000">
              <a:off x="339" y="970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Arc 11"/>
            <p:cNvSpPr>
              <a:spLocks/>
            </p:cNvSpPr>
            <p:nvPr/>
          </p:nvSpPr>
          <p:spPr bwMode="ltGray">
            <a:xfrm rot="2700000">
              <a:off x="334" y="988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Arc 12"/>
            <p:cNvSpPr>
              <a:spLocks/>
            </p:cNvSpPr>
            <p:nvPr/>
          </p:nvSpPr>
          <p:spPr bwMode="ltGray">
            <a:xfrm rot="2700000">
              <a:off x="293" y="1056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Arc 13"/>
            <p:cNvSpPr>
              <a:spLocks/>
            </p:cNvSpPr>
            <p:nvPr/>
          </p:nvSpPr>
          <p:spPr bwMode="ltGray">
            <a:xfrm rot="2700000">
              <a:off x="347" y="1727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" name="Arc 14"/>
            <p:cNvSpPr>
              <a:spLocks/>
            </p:cNvSpPr>
            <p:nvPr/>
          </p:nvSpPr>
          <p:spPr bwMode="ltGray">
            <a:xfrm rot="2700000">
              <a:off x="347" y="2518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Arc 15"/>
            <p:cNvSpPr>
              <a:spLocks/>
            </p:cNvSpPr>
            <p:nvPr/>
          </p:nvSpPr>
          <p:spPr bwMode="ltGray">
            <a:xfrm rot="2700000">
              <a:off x="342" y="2523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Arc 16"/>
            <p:cNvSpPr>
              <a:spLocks/>
            </p:cNvSpPr>
            <p:nvPr/>
          </p:nvSpPr>
          <p:spPr bwMode="ltGray">
            <a:xfrm rot="2700000">
              <a:off x="339" y="2549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Arc 17"/>
            <p:cNvSpPr>
              <a:spLocks/>
            </p:cNvSpPr>
            <p:nvPr/>
          </p:nvSpPr>
          <p:spPr bwMode="ltGray">
            <a:xfrm rot="2700000">
              <a:off x="334" y="2567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Arc 18"/>
            <p:cNvSpPr>
              <a:spLocks/>
            </p:cNvSpPr>
            <p:nvPr/>
          </p:nvSpPr>
          <p:spPr bwMode="ltGray">
            <a:xfrm rot="2700000">
              <a:off x="293" y="2632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" name="Arc 19"/>
            <p:cNvSpPr>
              <a:spLocks/>
            </p:cNvSpPr>
            <p:nvPr/>
          </p:nvSpPr>
          <p:spPr bwMode="ltGray">
            <a:xfrm rot="2700000">
              <a:off x="347" y="3303"/>
              <a:ext cx="455" cy="45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Arc 20"/>
            <p:cNvSpPr>
              <a:spLocks/>
            </p:cNvSpPr>
            <p:nvPr/>
          </p:nvSpPr>
          <p:spPr bwMode="ltGray">
            <a:xfrm rot="18900000">
              <a:off x="89" y="55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Arc 21"/>
            <p:cNvSpPr>
              <a:spLocks/>
            </p:cNvSpPr>
            <p:nvPr/>
          </p:nvSpPr>
          <p:spPr bwMode="ltGray">
            <a:xfrm rot="18900000">
              <a:off x="98" y="56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Arc 22"/>
            <p:cNvSpPr>
              <a:spLocks/>
            </p:cNvSpPr>
            <p:nvPr/>
          </p:nvSpPr>
          <p:spPr bwMode="ltGray">
            <a:xfrm rot="18900000">
              <a:off x="139" y="58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Arc 23"/>
            <p:cNvSpPr>
              <a:spLocks/>
            </p:cNvSpPr>
            <p:nvPr/>
          </p:nvSpPr>
          <p:spPr bwMode="ltGray">
            <a:xfrm rot="18900000">
              <a:off x="197" y="60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Arc 24"/>
            <p:cNvSpPr>
              <a:spLocks/>
            </p:cNvSpPr>
            <p:nvPr/>
          </p:nvSpPr>
          <p:spPr bwMode="ltGray">
            <a:xfrm rot="18900000">
              <a:off x="389" y="67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Arc 25"/>
            <p:cNvSpPr>
              <a:spLocks/>
            </p:cNvSpPr>
            <p:nvPr/>
          </p:nvSpPr>
          <p:spPr bwMode="ltGray">
            <a:xfrm rot="18900000">
              <a:off x="95" y="1335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Arc 26"/>
            <p:cNvSpPr>
              <a:spLocks/>
            </p:cNvSpPr>
            <p:nvPr/>
          </p:nvSpPr>
          <p:spPr bwMode="ltGray">
            <a:xfrm rot="18900000">
              <a:off x="104" y="1342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Arc 27"/>
            <p:cNvSpPr>
              <a:spLocks/>
            </p:cNvSpPr>
            <p:nvPr/>
          </p:nvSpPr>
          <p:spPr bwMode="ltGray">
            <a:xfrm rot="18900000">
              <a:off x="145" y="1363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Arc 28"/>
            <p:cNvSpPr>
              <a:spLocks/>
            </p:cNvSpPr>
            <p:nvPr/>
          </p:nvSpPr>
          <p:spPr bwMode="ltGray">
            <a:xfrm rot="18900000">
              <a:off x="200" y="1384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Arc 29"/>
            <p:cNvSpPr>
              <a:spLocks/>
            </p:cNvSpPr>
            <p:nvPr/>
          </p:nvSpPr>
          <p:spPr bwMode="ltGray">
            <a:xfrm rot="18900000">
              <a:off x="389" y="1454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" name="Arc 30"/>
            <p:cNvSpPr>
              <a:spLocks/>
            </p:cNvSpPr>
            <p:nvPr/>
          </p:nvSpPr>
          <p:spPr bwMode="ltGray">
            <a:xfrm rot="2700000">
              <a:off x="342" y="1732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" name="Arc 31"/>
            <p:cNvSpPr>
              <a:spLocks/>
            </p:cNvSpPr>
            <p:nvPr/>
          </p:nvSpPr>
          <p:spPr bwMode="ltGray">
            <a:xfrm rot="2700000">
              <a:off x="339" y="1758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" name="Arc 32"/>
            <p:cNvSpPr>
              <a:spLocks/>
            </p:cNvSpPr>
            <p:nvPr/>
          </p:nvSpPr>
          <p:spPr bwMode="ltGray">
            <a:xfrm rot="2700000">
              <a:off x="337" y="1776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" name="Arc 33"/>
            <p:cNvSpPr>
              <a:spLocks/>
            </p:cNvSpPr>
            <p:nvPr/>
          </p:nvSpPr>
          <p:spPr bwMode="ltGray">
            <a:xfrm rot="2700000">
              <a:off x="293" y="1844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" name="Arc 34"/>
            <p:cNvSpPr>
              <a:spLocks/>
            </p:cNvSpPr>
            <p:nvPr/>
          </p:nvSpPr>
          <p:spPr bwMode="ltGray">
            <a:xfrm rot="18900000">
              <a:off x="98" y="2123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3" name="Arc 35"/>
            <p:cNvSpPr>
              <a:spLocks/>
            </p:cNvSpPr>
            <p:nvPr/>
          </p:nvSpPr>
          <p:spPr bwMode="ltGray">
            <a:xfrm rot="18900000">
              <a:off x="113" y="2130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" name="Arc 36"/>
            <p:cNvSpPr>
              <a:spLocks/>
            </p:cNvSpPr>
            <p:nvPr/>
          </p:nvSpPr>
          <p:spPr bwMode="ltGray">
            <a:xfrm rot="18900000">
              <a:off x="148" y="2151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" name="Arc 37"/>
            <p:cNvSpPr>
              <a:spLocks/>
            </p:cNvSpPr>
            <p:nvPr/>
          </p:nvSpPr>
          <p:spPr bwMode="ltGray">
            <a:xfrm rot="18900000">
              <a:off x="203" y="2172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" name="Arc 38"/>
            <p:cNvSpPr>
              <a:spLocks/>
            </p:cNvSpPr>
            <p:nvPr/>
          </p:nvSpPr>
          <p:spPr bwMode="ltGray">
            <a:xfrm rot="18900000">
              <a:off x="392" y="2242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" name="Arc 39"/>
            <p:cNvSpPr>
              <a:spLocks/>
            </p:cNvSpPr>
            <p:nvPr/>
          </p:nvSpPr>
          <p:spPr bwMode="ltGray">
            <a:xfrm rot="18900000">
              <a:off x="95" y="2914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8" name="Arc 40"/>
            <p:cNvSpPr>
              <a:spLocks/>
            </p:cNvSpPr>
            <p:nvPr/>
          </p:nvSpPr>
          <p:spPr bwMode="ltGray">
            <a:xfrm rot="18900000">
              <a:off x="104" y="2921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" name="Arc 41"/>
            <p:cNvSpPr>
              <a:spLocks/>
            </p:cNvSpPr>
            <p:nvPr/>
          </p:nvSpPr>
          <p:spPr bwMode="ltGray">
            <a:xfrm rot="18900000">
              <a:off x="145" y="2942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0" name="Arc 42"/>
            <p:cNvSpPr>
              <a:spLocks/>
            </p:cNvSpPr>
            <p:nvPr/>
          </p:nvSpPr>
          <p:spPr bwMode="ltGray">
            <a:xfrm rot="18900000">
              <a:off x="203" y="2963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1" name="Arc 43"/>
            <p:cNvSpPr>
              <a:spLocks/>
            </p:cNvSpPr>
            <p:nvPr/>
          </p:nvSpPr>
          <p:spPr bwMode="ltGray">
            <a:xfrm rot="18900000">
              <a:off x="389" y="3033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2" name="Arc 44"/>
            <p:cNvSpPr>
              <a:spLocks/>
            </p:cNvSpPr>
            <p:nvPr/>
          </p:nvSpPr>
          <p:spPr bwMode="ltGray">
            <a:xfrm rot="2700000">
              <a:off x="342" y="3308"/>
              <a:ext cx="438" cy="435"/>
            </a:xfrm>
            <a:custGeom>
              <a:avLst/>
              <a:gdLst>
                <a:gd name="G0" fmla="+- 0 0 0"/>
                <a:gd name="G1" fmla="+- 20673 0 0"/>
                <a:gd name="G2" fmla="+- 21600 0 0"/>
                <a:gd name="T0" fmla="*/ 6259 w 20808"/>
                <a:gd name="T1" fmla="*/ 0 h 20673"/>
                <a:gd name="T2" fmla="*/ 20808 w 20808"/>
                <a:gd name="T3" fmla="*/ 14877 h 20673"/>
                <a:gd name="T4" fmla="*/ 0 w 20808"/>
                <a:gd name="T5" fmla="*/ 20673 h 20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08" h="20673" fill="none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</a:path>
                <a:path w="20808" h="20673" stroke="0" extrusionOk="0">
                  <a:moveTo>
                    <a:pt x="6259" y="-1"/>
                  </a:moveTo>
                  <a:cubicBezTo>
                    <a:pt x="13335" y="2142"/>
                    <a:pt x="18823" y="7754"/>
                    <a:pt x="20807" y="14877"/>
                  </a:cubicBezTo>
                  <a:lnTo>
                    <a:pt x="0" y="206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3" name="Arc 45"/>
            <p:cNvSpPr>
              <a:spLocks/>
            </p:cNvSpPr>
            <p:nvPr/>
          </p:nvSpPr>
          <p:spPr bwMode="ltGray">
            <a:xfrm rot="2700000">
              <a:off x="339" y="3334"/>
              <a:ext cx="410" cy="400"/>
            </a:xfrm>
            <a:custGeom>
              <a:avLst/>
              <a:gdLst>
                <a:gd name="G0" fmla="+- 0 0 0"/>
                <a:gd name="G1" fmla="+- 18986 0 0"/>
                <a:gd name="G2" fmla="+- 21600 0 0"/>
                <a:gd name="T0" fmla="*/ 10300 w 19469"/>
                <a:gd name="T1" fmla="*/ 0 h 18986"/>
                <a:gd name="T2" fmla="*/ 19469 w 19469"/>
                <a:gd name="T3" fmla="*/ 9631 h 18986"/>
                <a:gd name="T4" fmla="*/ 0 w 19469"/>
                <a:gd name="T5" fmla="*/ 18986 h 18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69" h="18986" fill="none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</a:path>
                <a:path w="19469" h="18986" stroke="0" extrusionOk="0">
                  <a:moveTo>
                    <a:pt x="10300" y="-1"/>
                  </a:moveTo>
                  <a:cubicBezTo>
                    <a:pt x="14293" y="2166"/>
                    <a:pt x="17501" y="5536"/>
                    <a:pt x="19469" y="9630"/>
                  </a:cubicBezTo>
                  <a:lnTo>
                    <a:pt x="0" y="1898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4" name="Arc 46"/>
            <p:cNvSpPr>
              <a:spLocks/>
            </p:cNvSpPr>
            <p:nvPr/>
          </p:nvSpPr>
          <p:spPr bwMode="ltGray">
            <a:xfrm rot="2700000">
              <a:off x="334" y="3352"/>
              <a:ext cx="361" cy="357"/>
            </a:xfrm>
            <a:custGeom>
              <a:avLst/>
              <a:gdLst>
                <a:gd name="G0" fmla="+- 0 0 0"/>
                <a:gd name="G1" fmla="+- 16950 0 0"/>
                <a:gd name="G2" fmla="+- 21600 0 0"/>
                <a:gd name="T0" fmla="*/ 13389 w 17119"/>
                <a:gd name="T1" fmla="*/ 0 h 16950"/>
                <a:gd name="T2" fmla="*/ 17119 w 17119"/>
                <a:gd name="T3" fmla="*/ 3778 h 16950"/>
                <a:gd name="T4" fmla="*/ 0 w 17119"/>
                <a:gd name="T5" fmla="*/ 16950 h 16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19" h="16950" fill="none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</a:path>
                <a:path w="17119" h="16950" stroke="0" extrusionOk="0">
                  <a:moveTo>
                    <a:pt x="13388" y="0"/>
                  </a:moveTo>
                  <a:cubicBezTo>
                    <a:pt x="14782" y="1101"/>
                    <a:pt x="16035" y="2370"/>
                    <a:pt x="17118" y="3778"/>
                  </a:cubicBezTo>
                  <a:lnTo>
                    <a:pt x="0" y="169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5" name="Arc 47"/>
            <p:cNvSpPr>
              <a:spLocks/>
            </p:cNvSpPr>
            <p:nvPr/>
          </p:nvSpPr>
          <p:spPr bwMode="ltGray">
            <a:xfrm rot="2700000">
              <a:off x="293" y="3420"/>
              <a:ext cx="215" cy="21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5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890" y="0"/>
                    <a:pt x="21544" y="9609"/>
                    <a:pt x="21599" y="215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6" name="Arc 48"/>
            <p:cNvSpPr>
              <a:spLocks/>
            </p:cNvSpPr>
            <p:nvPr/>
          </p:nvSpPr>
          <p:spPr bwMode="ltGray">
            <a:xfrm rot="18900000">
              <a:off x="95" y="3699"/>
              <a:ext cx="455" cy="455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53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</a:path>
                <a:path w="21600" h="21600" stroke="0" extrusionOk="0">
                  <a:moveTo>
                    <a:pt x="0" y="21553"/>
                  </a:moveTo>
                  <a:cubicBezTo>
                    <a:pt x="25" y="9642"/>
                    <a:pt x="9688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Arc 49"/>
            <p:cNvSpPr>
              <a:spLocks/>
            </p:cNvSpPr>
            <p:nvPr/>
          </p:nvSpPr>
          <p:spPr bwMode="ltGray">
            <a:xfrm rot="18900000">
              <a:off x="104" y="3706"/>
              <a:ext cx="443" cy="442"/>
            </a:xfrm>
            <a:custGeom>
              <a:avLst/>
              <a:gdLst>
                <a:gd name="G0" fmla="+- 21031 0 0"/>
                <a:gd name="G1" fmla="+- 20972 0 0"/>
                <a:gd name="G2" fmla="+- 21600 0 0"/>
                <a:gd name="T0" fmla="*/ 0 w 21031"/>
                <a:gd name="T1" fmla="*/ 16046 h 20972"/>
                <a:gd name="T2" fmla="*/ 15859 w 21031"/>
                <a:gd name="T3" fmla="*/ 0 h 20972"/>
                <a:gd name="T4" fmla="*/ 21031 w 21031"/>
                <a:gd name="T5" fmla="*/ 20972 h 20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31" h="20972" fill="none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</a:path>
                <a:path w="21031" h="20972" stroke="0" extrusionOk="0">
                  <a:moveTo>
                    <a:pt x="0" y="16046"/>
                  </a:moveTo>
                  <a:cubicBezTo>
                    <a:pt x="1851" y="8142"/>
                    <a:pt x="7977" y="1943"/>
                    <a:pt x="15859" y="0"/>
                  </a:cubicBezTo>
                  <a:lnTo>
                    <a:pt x="21031" y="20972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8" name="Arc 50"/>
            <p:cNvSpPr>
              <a:spLocks/>
            </p:cNvSpPr>
            <p:nvPr/>
          </p:nvSpPr>
          <p:spPr bwMode="ltGray">
            <a:xfrm rot="18900000">
              <a:off x="145" y="3727"/>
              <a:ext cx="414" cy="404"/>
            </a:xfrm>
            <a:custGeom>
              <a:avLst/>
              <a:gdLst>
                <a:gd name="G0" fmla="+- 19657 0 0"/>
                <a:gd name="G1" fmla="+- 19195 0 0"/>
                <a:gd name="G2" fmla="+- 21600 0 0"/>
                <a:gd name="T0" fmla="*/ 0 w 19657"/>
                <a:gd name="T1" fmla="*/ 10243 h 19195"/>
                <a:gd name="T2" fmla="*/ 9752 w 19657"/>
                <a:gd name="T3" fmla="*/ 0 h 19195"/>
                <a:gd name="T4" fmla="*/ 19657 w 19657"/>
                <a:gd name="T5" fmla="*/ 19195 h 19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657" h="19195" fill="none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</a:path>
                <a:path w="19657" h="19195" stroke="0" extrusionOk="0">
                  <a:moveTo>
                    <a:pt x="-1" y="10242"/>
                  </a:moveTo>
                  <a:cubicBezTo>
                    <a:pt x="2008" y="5830"/>
                    <a:pt x="5443" y="2223"/>
                    <a:pt x="9751" y="-1"/>
                  </a:cubicBezTo>
                  <a:lnTo>
                    <a:pt x="19657" y="19195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" name="Arc 51"/>
            <p:cNvSpPr>
              <a:spLocks/>
            </p:cNvSpPr>
            <p:nvPr/>
          </p:nvSpPr>
          <p:spPr bwMode="ltGray">
            <a:xfrm rot="18900000">
              <a:off x="200" y="3748"/>
              <a:ext cx="361" cy="359"/>
            </a:xfrm>
            <a:custGeom>
              <a:avLst/>
              <a:gdLst>
                <a:gd name="G0" fmla="+- 17137 0 0"/>
                <a:gd name="G1" fmla="+- 17032 0 0"/>
                <a:gd name="G2" fmla="+- 21600 0 0"/>
                <a:gd name="T0" fmla="*/ 0 w 17137"/>
                <a:gd name="T1" fmla="*/ 3883 h 17032"/>
                <a:gd name="T2" fmla="*/ 3853 w 17137"/>
                <a:gd name="T3" fmla="*/ 0 h 17032"/>
                <a:gd name="T4" fmla="*/ 17137 w 17137"/>
                <a:gd name="T5" fmla="*/ 17032 h 17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137" h="17032" fill="none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</a:path>
                <a:path w="17137" h="17032" stroke="0" extrusionOk="0">
                  <a:moveTo>
                    <a:pt x="0" y="3883"/>
                  </a:moveTo>
                  <a:cubicBezTo>
                    <a:pt x="1114" y="2430"/>
                    <a:pt x="2409" y="1125"/>
                    <a:pt x="3852" y="-1"/>
                  </a:cubicBezTo>
                  <a:lnTo>
                    <a:pt x="17137" y="1703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0" name="Arc 52"/>
            <p:cNvSpPr>
              <a:spLocks/>
            </p:cNvSpPr>
            <p:nvPr/>
          </p:nvSpPr>
          <p:spPr bwMode="ltGray">
            <a:xfrm rot="18900000">
              <a:off x="389" y="3818"/>
              <a:ext cx="215" cy="216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0 w 21600"/>
                <a:gd name="T1" fmla="*/ 21500 h 21600"/>
                <a:gd name="T2" fmla="*/ 21600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</a:path>
                <a:path w="21600" h="21600" stroke="0" extrusionOk="0">
                  <a:moveTo>
                    <a:pt x="0" y="21500"/>
                  </a:moveTo>
                  <a:cubicBezTo>
                    <a:pt x="55" y="9609"/>
                    <a:pt x="9709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01" name="Rectangle 53"/>
          <p:cNvSpPr>
            <a:spLocks noGrp="1" noChangeArrowheads="1"/>
          </p:cNvSpPr>
          <p:nvPr>
            <p:ph type="title"/>
          </p:nvPr>
        </p:nvSpPr>
        <p:spPr bwMode="auto">
          <a:xfrm>
            <a:off x="1252538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02" name="Rectangle 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2538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03" name="Rectangle 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2538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104" name="Rectangle 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90938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105" name="Rectangle 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19938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89D2406-46D4-47F8-9AA4-4333F8EA2CE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Monotype Sort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1143000"/>
          </a:xfrm>
        </p:spPr>
        <p:txBody>
          <a:bodyPr/>
          <a:lstStyle/>
          <a:p>
            <a:r>
              <a:rPr lang="en-GB">
                <a:solidFill>
                  <a:srgbClr val="FFFFFF"/>
                </a:solidFill>
              </a:rPr>
              <a:t>Permeable or Non Permeable?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06963"/>
            <a:ext cx="6553200" cy="808037"/>
          </a:xfrm>
        </p:spPr>
        <p:txBody>
          <a:bodyPr/>
          <a:lstStyle/>
          <a:p>
            <a:r>
              <a:rPr lang="en-GB"/>
              <a:t>Can liquid or gas pass through the material or not?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295400" y="5943600"/>
            <a:ext cx="693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Sometimes its not too clear -  until you think a bit!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  <p:bldP spid="4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676400" y="762000"/>
          <a:ext cx="2066925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lip" r:id="rId3" imgW="2066760" imgH="1486080" progId="MS_ClipArt_Gallery.2">
                  <p:embed/>
                </p:oleObj>
              </mc:Choice>
              <mc:Fallback>
                <p:oleObj name="Clip" r:id="rId3" imgW="2066760" imgH="148608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762000"/>
                        <a:ext cx="2066925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419600" y="990600"/>
            <a:ext cx="3276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Will the water pass through the sides of the boat?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438400" y="3429000"/>
            <a:ext cx="5334000" cy="179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/>
              <a:t>No</a:t>
            </a:r>
            <a:r>
              <a:rPr lang="en-GB"/>
              <a:t> because the sides of the boat are 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tx2"/>
                </a:solidFill>
              </a:rPr>
              <a:t>not permeable</a:t>
            </a:r>
            <a:r>
              <a:rPr lang="en-GB"/>
              <a:t> - </a:t>
            </a:r>
          </a:p>
          <a:p>
            <a:pPr>
              <a:spcBef>
                <a:spcPct val="50000"/>
              </a:spcBef>
            </a:pPr>
            <a:r>
              <a:rPr lang="en-GB"/>
              <a:t>they are </a:t>
            </a:r>
            <a:r>
              <a:rPr lang="en-GB">
                <a:solidFill>
                  <a:schemeClr val="tx2"/>
                </a:solidFill>
              </a:rPr>
              <a:t>impermeable</a:t>
            </a:r>
            <a:r>
              <a:rPr lang="en-GB"/>
              <a:t>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600200" y="5867400"/>
            <a:ext cx="716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CCFF33"/>
                </a:solidFill>
              </a:rPr>
              <a:t>1. What would you not make the boat out of and 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  <p:bldP spid="512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3733800" y="5181600"/>
            <a:ext cx="5029200" cy="13716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371600" y="4953000"/>
            <a:ext cx="2286000" cy="1600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676400" y="685800"/>
          <a:ext cx="284797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Clip" r:id="rId3" imgW="2847960" imgH="2467080" progId="MS_ClipArt_Gallery.2">
                  <p:embed/>
                </p:oleObj>
              </mc:Choice>
              <mc:Fallback>
                <p:oleObj name="Clip" r:id="rId3" imgW="2847960" imgH="2467080" progId="MS_ClipArt_Gallery.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685800"/>
                        <a:ext cx="2847975" cy="246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724400" y="609600"/>
            <a:ext cx="3886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2. Is the roof of this house permeable or non permeable?  Why?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876800" y="2209800"/>
            <a:ext cx="3352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Its </a:t>
            </a:r>
            <a:r>
              <a:rPr lang="en-GB">
                <a:solidFill>
                  <a:schemeClr val="tx2"/>
                </a:solidFill>
              </a:rPr>
              <a:t>non permeable</a:t>
            </a:r>
            <a:r>
              <a:rPr lang="en-GB"/>
              <a:t> so that it keeps out the rain. It also helps to keep heat in.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371600" y="5029200"/>
            <a:ext cx="2286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5. Are the windows permeable? Explain</a:t>
            </a:r>
            <a:endParaRPr lang="en-GB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657600" y="5257800"/>
            <a:ext cx="52578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bg1"/>
                </a:solidFill>
              </a:rPr>
              <a:t>They let light through - they are </a:t>
            </a:r>
            <a:r>
              <a:rPr lang="en-GB">
                <a:solidFill>
                  <a:srgbClr val="FFFFFF"/>
                </a:solidFill>
              </a:rPr>
              <a:t>transparent</a:t>
            </a:r>
            <a:r>
              <a:rPr lang="en-GB">
                <a:solidFill>
                  <a:schemeClr val="bg1"/>
                </a:solidFill>
              </a:rPr>
              <a:t> but not </a:t>
            </a:r>
            <a:r>
              <a:rPr lang="en-GB">
                <a:solidFill>
                  <a:srgbClr val="FFFFFF"/>
                </a:solidFill>
              </a:rPr>
              <a:t>permeable</a:t>
            </a:r>
            <a:r>
              <a:rPr lang="en-GB">
                <a:solidFill>
                  <a:schemeClr val="bg1"/>
                </a:solidFill>
              </a:rPr>
              <a:t> - liquids and gases cannot pass through the glass</a:t>
            </a:r>
            <a:endParaRPr lang="en-GB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57200" y="3429000"/>
            <a:ext cx="891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800" b="1">
                <a:solidFill>
                  <a:srgbClr val="CCFF33"/>
                </a:solidFill>
              </a:rPr>
              <a:t>3. Why would sponge be no good for the roof of a house?</a:t>
            </a:r>
            <a:endParaRPr lang="en-GB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371600" y="3962400"/>
            <a:ext cx="2590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66FFFF"/>
                </a:solidFill>
              </a:rPr>
              <a:t>4. Is sponge a solid?</a:t>
            </a:r>
            <a:r>
              <a:rPr lang="en-GB"/>
              <a:t> 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029200" y="3886200"/>
            <a:ext cx="4114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66FFFF"/>
                </a:solidFill>
              </a:rPr>
              <a:t>It is a solid - a soft solid with many holes in its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autoUpdateAnimBg="0"/>
      <p:bldP spid="6150" grpId="0" autoUpdateAnimBg="0"/>
      <p:bldP spid="6151" grpId="0" autoUpdateAnimBg="0"/>
      <p:bldP spid="615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752600" y="457200"/>
            <a:ext cx="52578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You go to the beach for a day.</a:t>
            </a:r>
          </a:p>
          <a:p>
            <a:pPr>
              <a:spcBef>
                <a:spcPct val="50000"/>
              </a:spcBef>
            </a:pPr>
            <a:r>
              <a:rPr lang="en-GB"/>
              <a:t>6. Can you think of some things that are impermeable that you might find or have with you?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6172200" y="3657600"/>
          <a:ext cx="2552700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Clip" r:id="rId3" imgW="2552760" imgH="2600280" progId="MS_ClipArt_Gallery.2">
                  <p:embed/>
                </p:oleObj>
              </mc:Choice>
              <mc:Fallback>
                <p:oleObj name="Clip" r:id="rId3" imgW="2552760" imgH="260028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3657600"/>
                        <a:ext cx="2552700" cy="260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828800" y="4419600"/>
            <a:ext cx="37338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9. Is your skin permeable or impermeable - think carefully and discuss as a class. Give reasons for your ideas.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600200" y="2667000"/>
            <a:ext cx="5715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7. Can you think of anything permeable which is natural (part of nature)? </a:t>
            </a:r>
          </a:p>
          <a:p>
            <a:pPr>
              <a:spcBef>
                <a:spcPct val="50000"/>
              </a:spcBef>
            </a:pPr>
            <a:r>
              <a:rPr lang="en-GB"/>
              <a:t>8. How about something man made?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utoUpdateAnimBg="0"/>
      <p:bldP spid="717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648200" y="838200"/>
          <a:ext cx="367665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Clip" r:id="rId3" imgW="1104732" imgH="314258" progId="MS_ClipArt_Gallery.2">
                  <p:embed/>
                </p:oleObj>
              </mc:Choice>
              <mc:Fallback>
                <p:oleObj name="Clip" r:id="rId3" imgW="1104732" imgH="314258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838200"/>
                        <a:ext cx="3676650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371600" y="152400"/>
            <a:ext cx="32004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10. This is a hard piece of stone. Is it permeable? - if you poured water on it would it soak through? 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295400" y="2514600"/>
            <a:ext cx="365760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CCFF33"/>
                </a:solidFill>
              </a:rPr>
              <a:t>11. Are all rocks impermeable?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rgbClr val="CCFF33"/>
                </a:solidFill>
              </a:rPr>
              <a:t>How would you know?</a:t>
            </a:r>
            <a:endParaRPr lang="en-GB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371600" y="411480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rgbClr val="66FFFF"/>
                </a:solidFill>
              </a:rPr>
              <a:t>13. How about soil? Permeable or impermeable?</a:t>
            </a:r>
          </a:p>
        </p:txBody>
      </p:sp>
      <p:graphicFrame>
        <p:nvGraphicFramePr>
          <p:cNvPr id="8199" name="Object 7"/>
          <p:cNvGraphicFramePr>
            <a:graphicFrameLocks noChangeAspect="1"/>
          </p:cNvGraphicFramePr>
          <p:nvPr/>
        </p:nvGraphicFramePr>
        <p:xfrm>
          <a:off x="7086600" y="4876800"/>
          <a:ext cx="1558925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lip" r:id="rId5" imgW="3181320" imgH="3419640" progId="MS_ClipArt_Gallery.2">
                  <p:embed/>
                </p:oleObj>
              </mc:Choice>
              <mc:Fallback>
                <p:oleObj name="Clip" r:id="rId5" imgW="3181320" imgH="3419640" progId="MS_ClipArt_Gallery.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876800"/>
                        <a:ext cx="1558925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295400" y="4876800"/>
            <a:ext cx="586740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14. Where does the water that soaks through the rocks or soil go?</a:t>
            </a:r>
          </a:p>
          <a:p>
            <a:pPr>
              <a:spcBef>
                <a:spcPct val="50000"/>
              </a:spcBef>
            </a:pPr>
            <a:r>
              <a:rPr lang="en-GB"/>
              <a:t>Have a chat and then explain your ideas with reasons.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029200" y="1981200"/>
            <a:ext cx="36576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tx2"/>
                </a:solidFill>
              </a:rPr>
              <a:t>12. How about if I had a few pieces of this stone with gaps between them. Would they be permeable then?</a:t>
            </a:r>
          </a:p>
          <a:p>
            <a:pPr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  <p:bldP spid="8198" grpId="0" autoUpdateAnimBg="0"/>
      <p:bldP spid="8200" grpId="0" autoUpdateAnimBg="0"/>
      <p:bldP spid="820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52600" y="685800"/>
            <a:ext cx="586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/>
              <a:t>Opaque,     translucent,      transparent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905000" y="1905000"/>
            <a:ext cx="6172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15. Can’t see through it. </a:t>
            </a:r>
            <a:r>
              <a:rPr lang="en-GB">
                <a:solidFill>
                  <a:srgbClr val="CCFF33"/>
                </a:solidFill>
              </a:rPr>
              <a:t>Can liquids or gas pass through? Give an example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905000" y="3200400"/>
            <a:ext cx="6172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16. Can only just see through it. </a:t>
            </a:r>
            <a:r>
              <a:rPr lang="en-GB">
                <a:solidFill>
                  <a:srgbClr val="CCFF33"/>
                </a:solidFill>
              </a:rPr>
              <a:t>Could it be impermeable? Give an example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981200" y="4419600"/>
            <a:ext cx="6172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17. Can see through it. </a:t>
            </a:r>
            <a:r>
              <a:rPr lang="en-GB">
                <a:solidFill>
                  <a:srgbClr val="CCFF33"/>
                </a:solidFill>
              </a:rPr>
              <a:t>Could it be permeable? Give an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autoUpdateAnimBg="0"/>
      <p:bldP spid="922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981200" y="1295400"/>
            <a:ext cx="6551613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18. What has  the word  </a:t>
            </a:r>
            <a:r>
              <a:rPr lang="en-GB">
                <a:solidFill>
                  <a:srgbClr val="CCFF33"/>
                </a:solidFill>
              </a:rPr>
              <a:t>SOLID</a:t>
            </a:r>
            <a:r>
              <a:rPr lang="en-GB"/>
              <a:t> got to do with this?</a:t>
            </a:r>
          </a:p>
          <a:p>
            <a:pPr>
              <a:spcBef>
                <a:spcPct val="50000"/>
              </a:spcBef>
            </a:pPr>
            <a:endParaRPr lang="en-GB"/>
          </a:p>
          <a:p>
            <a:pPr>
              <a:spcBef>
                <a:spcPct val="50000"/>
              </a:spcBef>
            </a:pPr>
            <a:r>
              <a:rPr lang="en-GB"/>
              <a:t>19. Can something be solid and permeable?</a:t>
            </a:r>
          </a:p>
          <a:p>
            <a:pPr>
              <a:spcBef>
                <a:spcPct val="50000"/>
              </a:spcBef>
            </a:pPr>
            <a:r>
              <a:rPr lang="en-GB"/>
              <a:t>20. Can something which is not solid be permeable?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581400" y="4343400"/>
            <a:ext cx="3124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Give some examples for 18, 19 and 20.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454150" y="1397000"/>
          <a:ext cx="6237288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Document" r:id="rId3" imgW="6235560" imgH="4064040" progId="Word.Document.8">
                  <p:embed/>
                </p:oleObj>
              </mc:Choice>
              <mc:Fallback>
                <p:oleObj name="Document" r:id="rId3" imgW="6235560" imgH="406404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150" y="1397000"/>
                        <a:ext cx="6237288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1295400" y="403225"/>
          <a:ext cx="7543800" cy="645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ocument" r:id="rId5" imgW="6232680" imgH="6465960" progId="Word.Document.8">
                  <p:embed/>
                </p:oleObj>
              </mc:Choice>
              <mc:Fallback>
                <p:oleObj name="Document" r:id="rId5" imgW="6232680" imgH="646596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03225"/>
                        <a:ext cx="7543800" cy="645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209800" y="152400"/>
            <a:ext cx="6172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>
                <a:solidFill>
                  <a:schemeClr val="bg1"/>
                </a:solidFill>
              </a:rPr>
              <a:t>Permeable or Impermeable?                                            Name ………………………..…...….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NS.POT">
  <a:themeElements>
    <a:clrScheme name="FANS.POT 1">
      <a:dk1>
        <a:srgbClr val="5F5F5F"/>
      </a:dk1>
      <a:lt1>
        <a:srgbClr val="FFFFCC"/>
      </a:lt1>
      <a:dk2>
        <a:srgbClr val="000000"/>
      </a:dk2>
      <a:lt2>
        <a:srgbClr val="FFCC00"/>
      </a:lt2>
      <a:accent1>
        <a:srgbClr val="FF7C80"/>
      </a:accent1>
      <a:accent2>
        <a:srgbClr val="990099"/>
      </a:accent2>
      <a:accent3>
        <a:srgbClr val="AAAAAA"/>
      </a:accent3>
      <a:accent4>
        <a:srgbClr val="DADAAE"/>
      </a:accent4>
      <a:accent5>
        <a:srgbClr val="FFBFC0"/>
      </a:accent5>
      <a:accent6>
        <a:srgbClr val="8A008A"/>
      </a:accent6>
      <a:hlink>
        <a:srgbClr val="FF3399"/>
      </a:hlink>
      <a:folHlink>
        <a:srgbClr val="9933FF"/>
      </a:folHlink>
    </a:clrScheme>
    <a:fontScheme name="FANS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FANS.POT 1">
        <a:dk1>
          <a:srgbClr val="5F5F5F"/>
        </a:dk1>
        <a:lt1>
          <a:srgbClr val="FFFFCC"/>
        </a:lt1>
        <a:dk2>
          <a:srgbClr val="000000"/>
        </a:dk2>
        <a:lt2>
          <a:srgbClr val="FFCC00"/>
        </a:lt2>
        <a:accent1>
          <a:srgbClr val="FF7C80"/>
        </a:accent1>
        <a:accent2>
          <a:srgbClr val="990099"/>
        </a:accent2>
        <a:accent3>
          <a:srgbClr val="AAAAAA"/>
        </a:accent3>
        <a:accent4>
          <a:srgbClr val="DADAAE"/>
        </a:accent4>
        <a:accent5>
          <a:srgbClr val="FFBFC0"/>
        </a:accent5>
        <a:accent6>
          <a:srgbClr val="8A008A"/>
        </a:accent6>
        <a:hlink>
          <a:srgbClr val="FF3399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.POT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0000CC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E2"/>
        </a:accent5>
        <a:accent6>
          <a:srgbClr val="E7E7E7"/>
        </a:accent6>
        <a:hlink>
          <a:srgbClr val="00008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.PO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.POT 4">
        <a:dk1>
          <a:srgbClr val="000000"/>
        </a:dk1>
        <a:lt1>
          <a:srgbClr val="FFFFFF"/>
        </a:lt1>
        <a:dk2>
          <a:srgbClr val="006633"/>
        </a:dk2>
        <a:lt2>
          <a:srgbClr val="969696"/>
        </a:lt2>
        <a:accent1>
          <a:srgbClr val="0099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E7E7E7"/>
        </a:accent6>
        <a:hlink>
          <a:srgbClr val="003300"/>
        </a:hlink>
        <a:folHlink>
          <a:srgbClr val="FF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.POT 5">
        <a:dk1>
          <a:srgbClr val="000000"/>
        </a:dk1>
        <a:lt1>
          <a:srgbClr val="FFFFCC"/>
        </a:lt1>
        <a:dk2>
          <a:srgbClr val="CC0000"/>
        </a:dk2>
        <a:lt2>
          <a:srgbClr val="808000"/>
        </a:lt2>
        <a:accent1>
          <a:srgbClr val="CC99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E2CAAA"/>
        </a:accent5>
        <a:accent6>
          <a:srgbClr val="730000"/>
        </a:accent6>
        <a:hlink>
          <a:srgbClr val="FF6633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.POT 6">
        <a:dk1>
          <a:srgbClr val="000000"/>
        </a:dk1>
        <a:lt1>
          <a:srgbClr val="FFFFFF"/>
        </a:lt1>
        <a:dk2>
          <a:srgbClr val="336699"/>
        </a:dk2>
        <a:lt2>
          <a:srgbClr val="969696"/>
        </a:lt2>
        <a:accent1>
          <a:srgbClr val="99FFCC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CAFFE2"/>
        </a:accent5>
        <a:accent6>
          <a:srgbClr val="5CB9E7"/>
        </a:accent6>
        <a:hlink>
          <a:srgbClr val="CCCCFF"/>
        </a:hlink>
        <a:folHlink>
          <a:srgbClr val="99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NS.POT 7">
        <a:dk1>
          <a:srgbClr val="49764A"/>
        </a:dk1>
        <a:lt1>
          <a:srgbClr val="CCFFCC"/>
        </a:lt1>
        <a:dk2>
          <a:srgbClr val="001800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BAA"/>
        </a:accent3>
        <a:accent4>
          <a:srgbClr val="AEDAAE"/>
        </a:accent4>
        <a:accent5>
          <a:srgbClr val="B8E2FF"/>
        </a:accent5>
        <a:accent6>
          <a:srgbClr val="00E7E7"/>
        </a:accent6>
        <a:hlink>
          <a:srgbClr val="009999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.POT 8">
        <a:dk1>
          <a:srgbClr val="A05F8B"/>
        </a:dk1>
        <a:lt1>
          <a:srgbClr val="FFE4FF"/>
        </a:lt1>
        <a:dk2>
          <a:srgbClr val="280028"/>
        </a:dk2>
        <a:lt2>
          <a:srgbClr val="FFFFFF"/>
        </a:lt2>
        <a:accent1>
          <a:srgbClr val="FF33CC"/>
        </a:accent1>
        <a:accent2>
          <a:srgbClr val="CC0099"/>
        </a:accent2>
        <a:accent3>
          <a:srgbClr val="ACAAAC"/>
        </a:accent3>
        <a:accent4>
          <a:srgbClr val="DAC3DA"/>
        </a:accent4>
        <a:accent5>
          <a:srgbClr val="FFADE2"/>
        </a:accent5>
        <a:accent6>
          <a:srgbClr val="B9008A"/>
        </a:accent6>
        <a:hlink>
          <a:srgbClr val="99009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NS.POT 9">
        <a:dk1>
          <a:srgbClr val="4D4D93"/>
        </a:dk1>
        <a:lt1>
          <a:srgbClr val="CCECFF"/>
        </a:lt1>
        <a:dk2>
          <a:srgbClr val="00003E"/>
        </a:dk2>
        <a:lt2>
          <a:srgbClr val="FFFFFF"/>
        </a:lt2>
        <a:accent1>
          <a:srgbClr val="66CCFF"/>
        </a:accent1>
        <a:accent2>
          <a:srgbClr val="00FFFF"/>
        </a:accent2>
        <a:accent3>
          <a:srgbClr val="AAAAAF"/>
        </a:accent3>
        <a:accent4>
          <a:srgbClr val="AEC9DA"/>
        </a:accent4>
        <a:accent5>
          <a:srgbClr val="B8E2FF"/>
        </a:accent5>
        <a:accent6>
          <a:srgbClr val="00E7E7"/>
        </a:accent6>
        <a:hlink>
          <a:srgbClr val="6699FF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Designs\FANS.POT</Template>
  <TotalTime>53</TotalTime>
  <Words>443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Times New Roman</vt:lpstr>
      <vt:lpstr>Monotype Sorts</vt:lpstr>
      <vt:lpstr>FANS.POT</vt:lpstr>
      <vt:lpstr>Microsoft Clip Gallery</vt:lpstr>
      <vt:lpstr>Microsoft Document</vt:lpstr>
      <vt:lpstr>Permeable or Non Permeable?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Permeable or Non Permeable?</dc:title>
  <dc:creator>Janet Wood</dc:creator>
  <cp:lastModifiedBy>Teacher E-Solutions</cp:lastModifiedBy>
  <cp:revision>1</cp:revision>
  <cp:lastPrinted>2004-04-25T14:06:21Z</cp:lastPrinted>
  <dcterms:created xsi:type="dcterms:W3CDTF">2004-04-25T13:14:36Z</dcterms:created>
  <dcterms:modified xsi:type="dcterms:W3CDTF">2019-01-18T17:20:20Z</dcterms:modified>
</cp:coreProperties>
</file>