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80" autoAdjust="0"/>
  </p:normalViewPr>
  <p:slideViewPr>
    <p:cSldViewPr>
      <p:cViewPr varScale="1">
        <p:scale>
          <a:sx n="42" d="100"/>
          <a:sy n="42" d="100"/>
        </p:scale>
        <p:origin x="-648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2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E2942C-0A8B-4B77-8815-49E548B9699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583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1B75ED-CC01-4DAB-B80E-D26BE56A91F3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505C7F-7694-4ACD-9300-0C57A702846F}" type="slidenum">
              <a:rPr lang="en-GB"/>
              <a:pPr/>
              <a:t>10</a:t>
            </a:fld>
            <a:endParaRPr lang="en-GB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1D03DB-4276-43F2-85F6-21B46A8A6B3E}" type="slidenum">
              <a:rPr lang="en-GB"/>
              <a:pPr/>
              <a:t>2</a:t>
            </a:fld>
            <a:endParaRPr lang="en-GB"/>
          </a:p>
        </p:txBody>
      </p:sp>
      <p:sp>
        <p:nvSpPr>
          <p:cNvPr id="71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E8ED33-A9DB-4BFF-A33A-D92C96109349}" type="slidenum">
              <a:rPr lang="en-GB"/>
              <a:pPr/>
              <a:t>3</a:t>
            </a:fld>
            <a:endParaRPr lang="en-GB"/>
          </a:p>
        </p:txBody>
      </p:sp>
      <p:sp>
        <p:nvSpPr>
          <p:cNvPr id="81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B6B5EC-7323-41AF-951A-3D7A2003249D}" type="slidenum">
              <a:rPr lang="en-GB"/>
              <a:pPr/>
              <a:t>4</a:t>
            </a:fld>
            <a:endParaRPr lang="en-GB"/>
          </a:p>
        </p:txBody>
      </p:sp>
      <p:sp>
        <p:nvSpPr>
          <p:cNvPr id="102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1D00E8-89CE-4457-A31B-D9ACC6C01199}" type="slidenum">
              <a:rPr lang="en-GB"/>
              <a:pPr/>
              <a:t>5</a:t>
            </a:fld>
            <a:endParaRPr lang="en-GB"/>
          </a:p>
        </p:txBody>
      </p:sp>
      <p:sp>
        <p:nvSpPr>
          <p:cNvPr id="122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FE9773-17C0-49F7-8723-7C3241546EA9}" type="slidenum">
              <a:rPr lang="en-GB"/>
              <a:pPr/>
              <a:t>6</a:t>
            </a:fld>
            <a:endParaRPr lang="en-GB"/>
          </a:p>
        </p:txBody>
      </p:sp>
      <p:sp>
        <p:nvSpPr>
          <p:cNvPr id="153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2D32FA-A22A-4F88-ABC6-C234B1AA9D1B}" type="slidenum">
              <a:rPr lang="en-GB"/>
              <a:pPr/>
              <a:t>7</a:t>
            </a:fld>
            <a:endParaRPr lang="en-GB"/>
          </a:p>
        </p:txBody>
      </p:sp>
      <p:sp>
        <p:nvSpPr>
          <p:cNvPr id="163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AEC106-CA66-4924-A0E3-F0E0C515E685}" type="slidenum">
              <a:rPr lang="en-GB"/>
              <a:pPr/>
              <a:t>8</a:t>
            </a:fld>
            <a:endParaRPr lang="en-GB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387119-36EC-472E-AF98-4FCA45A88FEF}" type="slidenum">
              <a:rPr lang="en-GB"/>
              <a:pPr/>
              <a:t>9</a:t>
            </a:fld>
            <a:endParaRPr lang="en-GB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C6319-B475-4EF9-8352-AE2970A8334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618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FC5733-1036-4F05-BD69-0BBC6790B56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29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E6AA0-F281-4B54-A278-8F27CCC5CA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96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E4EE0C-6D37-449B-9D24-1E173B921BA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978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6228A-B347-4790-B283-BE65B45AACF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08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40CF4-7309-4CAC-968A-1328454C68F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67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EE10B3-8F8A-447F-8D30-86832B56117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418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D1166-D4F5-415E-856D-A06B51EB04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132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3BB2C-4A9B-4C06-9F0F-D85159EB46D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39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B22BC-1F95-4764-85C8-476A474DD05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42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F8FCC-6F4B-4F94-89BF-1EE5C72CB24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36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90F4D07-AAD7-4BEB-9B26-0587A27435CD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schools/scienceclips/ages/7_8/plants_grow.s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hyperlink" Target="http://www.bbc.co.uk/schools/scienceclips/ages/9_10/life_cycles.shtml" TargetMode="External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Relationship Id="rId9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 descr="j04069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cy-GB" sz="6000" b="1">
                <a:solidFill>
                  <a:schemeClr val="tx1"/>
                </a:solidFill>
              </a:rPr>
              <a:t>Planhigion Gwyrdd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143000"/>
          </a:xfrm>
        </p:spPr>
        <p:txBody>
          <a:bodyPr/>
          <a:lstStyle/>
          <a:p>
            <a:pPr algn="l"/>
            <a:r>
              <a:rPr lang="cy-GB"/>
              <a:t>Gwasgariad hadau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284538"/>
            <a:ext cx="8439150" cy="3733800"/>
          </a:xfrm>
        </p:spPr>
        <p:txBody>
          <a:bodyPr/>
          <a:lstStyle/>
          <a:p>
            <a:pPr>
              <a:buFontTx/>
              <a:buNone/>
            </a:pPr>
            <a:r>
              <a:rPr lang="cy-GB" sz="2700"/>
              <a:t>3 ffordd:</a:t>
            </a:r>
          </a:p>
          <a:p>
            <a:r>
              <a:rPr lang="cy-GB" sz="2700"/>
              <a:t>Gan wynt – caiff hadau dant y lle eu chwythu i ffwrdd.</a:t>
            </a:r>
          </a:p>
          <a:p>
            <a:r>
              <a:rPr lang="cy-GB" sz="2700"/>
              <a:t>Gan anifeiliaid – maent yn bwyta ffrwythau fel mefus ac mae’r hadau’n dod allan yn y </a:t>
            </a:r>
            <a:r>
              <a:rPr lang="cy-GB" sz="2700" i="1"/>
              <a:t>chi’n-gwybod-beth</a:t>
            </a:r>
            <a:r>
              <a:rPr lang="cy-GB" sz="2700"/>
              <a:t>!</a:t>
            </a:r>
          </a:p>
          <a:p>
            <a:r>
              <a:rPr lang="cy-GB" sz="2700"/>
              <a:t>Gan ffrwydrad – Mae ffrwythau’n sychu wedyn ffrwydro.</a:t>
            </a: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3657600" y="1052513"/>
            <a:ext cx="4724400" cy="2362200"/>
          </a:xfrm>
          <a:prstGeom prst="cloudCallout">
            <a:avLst>
              <a:gd name="adj1" fmla="val -57662"/>
              <a:gd name="adj2" fmla="val 57931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cy-GB"/>
              <a:t>Mae hadau’n cael eu cario i ffwrdd o’r planhigyn i arbed gorlenwi.</a:t>
            </a:r>
          </a:p>
        </p:txBody>
      </p:sp>
      <p:pic>
        <p:nvPicPr>
          <p:cNvPr id="19461" name="Picture 5" descr="j022377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57338"/>
            <a:ext cx="19812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2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0884781">
            <a:off x="304800" y="6400800"/>
            <a:ext cx="533400" cy="457200"/>
          </a:xfrm>
          <a:prstGeom prst="rightArrow">
            <a:avLst>
              <a:gd name="adj1" fmla="val 50000"/>
              <a:gd name="adj2" fmla="val 54169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/>
      <p:bldP spid="19460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j02335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600200"/>
            <a:ext cx="1566863" cy="158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y-GB"/>
              <a:t>4 Proses Bywyd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cy-GB" sz="2800"/>
              <a:t>Mudiant- tuag at olau</a:t>
            </a:r>
          </a:p>
          <a:p>
            <a:pPr>
              <a:buFont typeface="Wingdings" pitchFamily="2" charset="2"/>
              <a:buChar char="v"/>
            </a:pPr>
            <a:endParaRPr lang="cy-GB" sz="2800"/>
          </a:p>
          <a:p>
            <a:pPr>
              <a:buFont typeface="Wingdings" pitchFamily="2" charset="2"/>
              <a:buChar char="v"/>
            </a:pPr>
            <a:r>
              <a:rPr lang="cy-GB" sz="2800"/>
              <a:t>Atgenhedlu- ffrwythau a hadau</a:t>
            </a:r>
          </a:p>
          <a:p>
            <a:pPr>
              <a:buFont typeface="Wingdings" pitchFamily="2" charset="2"/>
              <a:buChar char="v"/>
            </a:pPr>
            <a:endParaRPr lang="cy-GB" sz="2800"/>
          </a:p>
          <a:p>
            <a:pPr>
              <a:buFont typeface="Wingdings" pitchFamily="2" charset="2"/>
              <a:buChar char="v"/>
            </a:pPr>
            <a:r>
              <a:rPr lang="cy-GB" sz="2800"/>
              <a:t>Maethiad- planhigion yn gwneud bwyd eu hunain</a:t>
            </a:r>
          </a:p>
          <a:p>
            <a:pPr>
              <a:buFont typeface="Wingdings" pitchFamily="2" charset="2"/>
              <a:buChar char="v"/>
            </a:pPr>
            <a:endParaRPr lang="cy-GB" sz="2800"/>
          </a:p>
          <a:p>
            <a:pPr>
              <a:buFont typeface="Wingdings" pitchFamily="2" charset="2"/>
              <a:buChar char="v"/>
            </a:pPr>
            <a:r>
              <a:rPr lang="cy-GB" sz="2800"/>
              <a:t>Tyfiant- o eginblanhigion i blanhigion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y-GB"/>
              <a:t>Beth sydd angen ar blanhigion i dyfu’n dda?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752600" y="2819400"/>
            <a:ext cx="1981200" cy="1600200"/>
          </a:xfrm>
          <a:prstGeom prst="wedgeEllipseCallout">
            <a:avLst>
              <a:gd name="adj1" fmla="val -119231"/>
              <a:gd name="adj2" fmla="val -261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y-GB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219200" y="6248400"/>
            <a:ext cx="678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800">
                <a:hlinkClick r:id="rId3"/>
              </a:rPr>
              <a:t>http://www.bbc.co.uk/schools/scienceclips/ages/7_8/plants_grow.shtml</a:t>
            </a:r>
            <a:r>
              <a:rPr lang="en-GB" sz="1800"/>
              <a:t> </a:t>
            </a:r>
          </a:p>
        </p:txBody>
      </p:sp>
      <p:pic>
        <p:nvPicPr>
          <p:cNvPr id="4111" name="Picture 15" descr="j035457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962400"/>
            <a:ext cx="18288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AG00629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133600"/>
            <a:ext cx="219075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762000" y="2209800"/>
            <a:ext cx="5715000" cy="350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en-GB" sz="3200"/>
              <a:t>Golau’r haul</a:t>
            </a:r>
          </a:p>
          <a:p>
            <a:pPr lvl="1">
              <a:spcBef>
                <a:spcPct val="50000"/>
              </a:spcBef>
            </a:pPr>
            <a:r>
              <a:rPr lang="en-GB" sz="3200"/>
              <a:t>Aer</a:t>
            </a:r>
          </a:p>
          <a:p>
            <a:pPr lvl="1">
              <a:spcBef>
                <a:spcPct val="50000"/>
              </a:spcBef>
            </a:pPr>
            <a:r>
              <a:rPr lang="en-GB" sz="3200"/>
              <a:t>Dwr</a:t>
            </a:r>
          </a:p>
          <a:p>
            <a:pPr lvl="1">
              <a:spcBef>
                <a:spcPct val="50000"/>
              </a:spcBef>
            </a:pPr>
            <a:r>
              <a:rPr lang="en-GB" sz="3200"/>
              <a:t>Cynhesrwydd</a:t>
            </a:r>
          </a:p>
          <a:p>
            <a:pPr lvl="1">
              <a:spcBef>
                <a:spcPct val="50000"/>
              </a:spcBef>
            </a:pPr>
            <a:r>
              <a:rPr lang="en-GB" sz="3200"/>
              <a:t>Mwynau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j0283845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895600"/>
            <a:ext cx="137160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 descr="j023635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447800"/>
            <a:ext cx="750888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 descr="j035672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029200"/>
            <a:ext cx="1600200" cy="111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j035457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10287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228600" y="2971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y-GB"/>
              <a:t>Egino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286000" y="7620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y-GB"/>
              <a:t>Tyfu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867400" y="16764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y-GB"/>
              <a:t>Blodeuo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629400" y="42672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y-GB"/>
              <a:t>Peillio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3657600" y="570865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y-GB"/>
              <a:t>Ffrwythloni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762000" y="5029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y-GB"/>
              <a:t>Gwasgaru</a:t>
            </a:r>
          </a:p>
        </p:txBody>
      </p:sp>
      <p:pic>
        <p:nvPicPr>
          <p:cNvPr id="9234" name="Picture 18" descr="j037015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52400"/>
            <a:ext cx="102235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5" name="Picture 19" descr="j0223774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562600"/>
            <a:ext cx="148590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36" name="AutoShape 20"/>
          <p:cNvSpPr>
            <a:spLocks noChangeArrowheads="1"/>
          </p:cNvSpPr>
          <p:nvPr/>
        </p:nvSpPr>
        <p:spPr bwMode="auto">
          <a:xfrm rot="-3205371">
            <a:off x="685800" y="7620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AutoShape 21"/>
          <p:cNvSpPr>
            <a:spLocks noChangeArrowheads="1"/>
          </p:cNvSpPr>
          <p:nvPr/>
        </p:nvSpPr>
        <p:spPr bwMode="auto">
          <a:xfrm rot="1605881">
            <a:off x="5486400" y="6096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AutoShape 22"/>
          <p:cNvSpPr>
            <a:spLocks noChangeArrowheads="1"/>
          </p:cNvSpPr>
          <p:nvPr/>
        </p:nvSpPr>
        <p:spPr bwMode="auto">
          <a:xfrm rot="5388885">
            <a:off x="6400800" y="28194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AutoShape 23"/>
          <p:cNvSpPr>
            <a:spLocks noChangeArrowheads="1"/>
          </p:cNvSpPr>
          <p:nvPr/>
        </p:nvSpPr>
        <p:spPr bwMode="auto">
          <a:xfrm rot="8532653">
            <a:off x="5410200" y="54102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AutoShape 24"/>
          <p:cNvSpPr>
            <a:spLocks noChangeArrowheads="1"/>
          </p:cNvSpPr>
          <p:nvPr/>
        </p:nvSpPr>
        <p:spPr bwMode="auto">
          <a:xfrm rot="15921486">
            <a:off x="-304800" y="38100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1" name="AutoShape 25"/>
          <p:cNvSpPr>
            <a:spLocks noChangeArrowheads="1"/>
          </p:cNvSpPr>
          <p:nvPr/>
        </p:nvSpPr>
        <p:spPr bwMode="auto">
          <a:xfrm rot="-9468497">
            <a:off x="1981200" y="57150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WordArt 26"/>
          <p:cNvSpPr>
            <a:spLocks noChangeArrowheads="1" noChangeShapeType="1" noTextEdit="1"/>
          </p:cNvSpPr>
          <p:nvPr/>
        </p:nvSpPr>
        <p:spPr bwMode="auto">
          <a:xfrm>
            <a:off x="2057400" y="1371600"/>
            <a:ext cx="4495800" cy="441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irclePour">
              <a:avLst>
                <a:gd name="adj1" fmla="val 10858983"/>
                <a:gd name="adj2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 Black"/>
              </a:rPr>
              <a:t>Life Cycle of a Plant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 autoUpdateAnimBg="0"/>
      <p:bldP spid="9228" grpId="0" autoUpdateAnimBg="0"/>
      <p:bldP spid="9230" grpId="0" autoUpdateAnimBg="0"/>
      <p:bldP spid="9231" grpId="0" autoUpdateAnimBg="0"/>
      <p:bldP spid="9232" grpId="0" autoUpdateAnimBg="0"/>
      <p:bldP spid="9233" grpId="0" autoUpdateAnimBg="0"/>
      <p:bldP spid="9236" grpId="0" animBg="1"/>
      <p:bldP spid="9237" grpId="0" animBg="1"/>
      <p:bldP spid="9238" grpId="0" animBg="1"/>
      <p:bldP spid="9239" grpId="0" animBg="1"/>
      <p:bldP spid="9240" grpId="0" animBg="1"/>
      <p:bldP spid="9241" grpId="0" animBg="1"/>
      <p:bldP spid="92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y-GB"/>
              <a:t>Ffrwythloni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1200"/>
            <a:ext cx="8713787" cy="4114800"/>
          </a:xfrm>
        </p:spPr>
        <p:txBody>
          <a:bodyPr/>
          <a:lstStyle/>
          <a:p>
            <a:r>
              <a:rPr lang="cy-GB"/>
              <a:t>Cynhesrwydd</a:t>
            </a:r>
          </a:p>
          <a:p>
            <a:r>
              <a:rPr lang="cy-GB"/>
              <a:t>Aer</a:t>
            </a:r>
          </a:p>
          <a:p>
            <a:r>
              <a:rPr lang="cy-GB"/>
              <a:t>Dwr</a:t>
            </a:r>
          </a:p>
          <a:p>
            <a:endParaRPr lang="cy-GB"/>
          </a:p>
          <a:p>
            <a:pPr>
              <a:buFontTx/>
              <a:buNone/>
            </a:pPr>
            <a:r>
              <a:rPr lang="cy-GB" sz="2400"/>
              <a:t>Gwraidd lawr</a:t>
            </a:r>
            <a:r>
              <a:rPr lang="cy-GB"/>
              <a:t>	 </a:t>
            </a:r>
            <a:r>
              <a:rPr lang="cy-GB" sz="2400"/>
              <a:t>blaguro i fyny</a:t>
            </a:r>
            <a:r>
              <a:rPr lang="cy-GB"/>
              <a:t>		</a:t>
            </a:r>
            <a:r>
              <a:rPr lang="cy-GB" sz="2400"/>
              <a:t>Tyfu dail</a:t>
            </a:r>
          </a:p>
          <a:p>
            <a:pPr>
              <a:buFontTx/>
              <a:buNone/>
            </a:pPr>
            <a:r>
              <a:rPr lang="cy-GB"/>
              <a:t>				</a:t>
            </a:r>
            <a:r>
              <a:rPr lang="cy-GB" sz="2000"/>
              <a:t>(at olau)		(dechrau gwneud bwyd)</a:t>
            </a:r>
            <a:endParaRPr lang="cy-GB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2514600" y="4343400"/>
            <a:ext cx="6096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5105400" y="4343400"/>
            <a:ext cx="6096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AutoShape 8"/>
          <p:cNvSpPr>
            <a:spLocks noChangeArrowheads="1"/>
          </p:cNvSpPr>
          <p:nvPr/>
        </p:nvSpPr>
        <p:spPr bwMode="auto">
          <a:xfrm>
            <a:off x="4724400" y="838200"/>
            <a:ext cx="3657600" cy="2438400"/>
          </a:xfrm>
          <a:prstGeom prst="cloudCallout">
            <a:avLst>
              <a:gd name="adj1" fmla="val -56120"/>
              <a:gd name="adj2" fmla="val 6087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GB"/>
          </a:p>
          <a:p>
            <a:pPr algn="ctr"/>
            <a:r>
              <a:rPr lang="cy-GB"/>
              <a:t>Pan fod hedyn yn dechrau tyfu</a:t>
            </a:r>
          </a:p>
        </p:txBody>
      </p:sp>
      <p:pic>
        <p:nvPicPr>
          <p:cNvPr id="11273" name="Picture 9" descr="j035457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257800"/>
            <a:ext cx="13716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6" name="AutoShape 12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7575">
            <a:off x="228600" y="6019800"/>
            <a:ext cx="685800" cy="609600"/>
          </a:xfrm>
          <a:prstGeom prst="rightArrow">
            <a:avLst>
              <a:gd name="adj1" fmla="val 58769"/>
              <a:gd name="adj2" fmla="val 795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build="p" autoUpdateAnimBg="0"/>
      <p:bldP spid="11268" grpId="0" animBg="1"/>
      <p:bldP spid="11269" grpId="0" animBg="1"/>
      <p:bldP spid="1127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y-GB"/>
              <a:t>Ffotosynthesis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2971800" y="3810000"/>
            <a:ext cx="2209800" cy="1600200"/>
          </a:xfrm>
          <a:prstGeom prst="chevron">
            <a:avLst>
              <a:gd name="adj" fmla="val 34524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09600" y="3581400"/>
            <a:ext cx="19050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Carbon </a:t>
            </a:r>
          </a:p>
          <a:p>
            <a:pPr>
              <a:spcBef>
                <a:spcPct val="50000"/>
              </a:spcBef>
            </a:pPr>
            <a:r>
              <a:rPr lang="cy-GB"/>
              <a:t>Deuocsid</a:t>
            </a:r>
          </a:p>
          <a:p>
            <a:pPr>
              <a:spcBef>
                <a:spcPct val="50000"/>
              </a:spcBef>
            </a:pPr>
            <a:r>
              <a:rPr lang="en-GB" sz="1800"/>
              <a:t>a</a:t>
            </a:r>
            <a:r>
              <a:rPr lang="en-GB"/>
              <a:t>	</a:t>
            </a:r>
          </a:p>
          <a:p>
            <a:pPr>
              <a:spcBef>
                <a:spcPct val="50000"/>
              </a:spcBef>
            </a:pPr>
            <a:r>
              <a:rPr lang="cy-GB"/>
              <a:t>Golau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201863" y="4343400"/>
            <a:ext cx="10017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</a:rPr>
              <a:t>i </a:t>
            </a:r>
            <a:r>
              <a:rPr lang="cy-GB">
                <a:solidFill>
                  <a:schemeClr val="accent2"/>
                </a:solidFill>
              </a:rPr>
              <a:t>mewn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324600" y="3657600"/>
            <a:ext cx="1676400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y-GB"/>
              <a:t>Bwyd</a:t>
            </a:r>
          </a:p>
          <a:p>
            <a:pPr>
              <a:spcBef>
                <a:spcPct val="50000"/>
              </a:spcBef>
            </a:pPr>
            <a:r>
              <a:rPr lang="cy-GB" sz="1800"/>
              <a:t>a</a:t>
            </a:r>
          </a:p>
          <a:p>
            <a:pPr>
              <a:spcBef>
                <a:spcPct val="50000"/>
              </a:spcBef>
            </a:pPr>
            <a:r>
              <a:rPr lang="cy-GB"/>
              <a:t>Ocsigen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292725" y="4484688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y-GB">
                <a:solidFill>
                  <a:schemeClr val="accent2"/>
                </a:solidFill>
              </a:rPr>
              <a:t>allan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581400" y="4191000"/>
            <a:ext cx="144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y-GB" sz="1800"/>
              <a:t>Cloroffyl mewn dail</a:t>
            </a:r>
          </a:p>
        </p:txBody>
      </p:sp>
      <p:sp>
        <p:nvSpPr>
          <p:cNvPr id="13323" name="AutoShape 11"/>
          <p:cNvSpPr>
            <a:spLocks noChangeArrowheads="1"/>
          </p:cNvSpPr>
          <p:nvPr/>
        </p:nvSpPr>
        <p:spPr bwMode="auto">
          <a:xfrm>
            <a:off x="4876800" y="457200"/>
            <a:ext cx="3886200" cy="2438400"/>
          </a:xfrm>
          <a:prstGeom prst="cloudCallout">
            <a:avLst>
              <a:gd name="adj1" fmla="val -61398"/>
              <a:gd name="adj2" fmla="val 66861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y-GB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5562600" y="1066800"/>
            <a:ext cx="2590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y-GB"/>
              <a:t>Creu bwyd gan ddefnyddio’r haul</a:t>
            </a:r>
          </a:p>
        </p:txBody>
      </p:sp>
      <p:pic>
        <p:nvPicPr>
          <p:cNvPr id="13325" name="Picture 13" descr="j023635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52600"/>
            <a:ext cx="1600200" cy="1528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6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0852044">
            <a:off x="533400" y="6096000"/>
            <a:ext cx="533400" cy="533400"/>
          </a:xfrm>
          <a:prstGeom prst="rightArrow">
            <a:avLst>
              <a:gd name="adj1" fmla="val 39287"/>
              <a:gd name="adj2" fmla="val 49106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6" grpId="0" animBg="1"/>
      <p:bldP spid="13317" grpId="0" autoUpdateAnimBg="0"/>
      <p:bldP spid="13319" grpId="0" autoUpdateAnimBg="0"/>
      <p:bldP spid="13320" grpId="0" autoUpdateAnimBg="0"/>
      <p:bldP spid="13321" grpId="0" autoUpdateAnimBg="0"/>
      <p:bldP spid="13322" grpId="0" autoUpdateAnimBg="0"/>
      <p:bldP spid="13323" grpId="0" animBg="1" autoUpdateAnimBg="0"/>
      <p:bldP spid="1332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y-GB"/>
              <a:t>Blodau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191000"/>
            <a:ext cx="8207375" cy="1905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GB"/>
          </a:p>
          <a:p>
            <a:pPr>
              <a:lnSpc>
                <a:spcPct val="90000"/>
              </a:lnSpc>
            </a:pPr>
            <a:r>
              <a:rPr lang="cy-GB"/>
              <a:t>Rhan gwrywaidd – Y Brigyn </a:t>
            </a:r>
            <a:r>
              <a:rPr lang="cy-GB" sz="1800"/>
              <a:t>(Anther a ffilament)</a:t>
            </a:r>
            <a:endParaRPr lang="cy-GB"/>
          </a:p>
          <a:p>
            <a:pPr>
              <a:lnSpc>
                <a:spcPct val="90000"/>
              </a:lnSpc>
            </a:pPr>
            <a:r>
              <a:rPr lang="cy-GB"/>
              <a:t>Rhan benywaidd- CARPEL </a:t>
            </a:r>
            <a:r>
              <a:rPr lang="cy-GB" sz="1800"/>
              <a:t>(Stigma, steil a ofari)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4419600" y="762000"/>
            <a:ext cx="3962400" cy="2286000"/>
          </a:xfrm>
          <a:prstGeom prst="cloudCallout">
            <a:avLst>
              <a:gd name="adj1" fmla="val -62741"/>
              <a:gd name="adj2" fmla="val 68125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cy-GB"/>
              <a:t>Denu pryfaid gyda’u neithdar gludiog a lliwiau llachar.</a:t>
            </a:r>
          </a:p>
        </p:txBody>
      </p:sp>
      <p:pic>
        <p:nvPicPr>
          <p:cNvPr id="14341" name="Picture 5" descr="j039145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3" y="1981200"/>
            <a:ext cx="1620837" cy="205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4" name="AutoShape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10890157">
            <a:off x="228600" y="6019800"/>
            <a:ext cx="533400" cy="685800"/>
          </a:xfrm>
          <a:prstGeom prst="rightArrow">
            <a:avLst>
              <a:gd name="adj1" fmla="val 50000"/>
              <a:gd name="adj2" fmla="val 49106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/>
      <p:bldP spid="1434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y-GB"/>
              <a:t>Peillio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276600"/>
            <a:ext cx="7772400" cy="2819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cy-GB" sz="2800"/>
              <a:t>Dwy ffordd:</a:t>
            </a:r>
          </a:p>
          <a:p>
            <a:pPr>
              <a:lnSpc>
                <a:spcPct val="90000"/>
              </a:lnSpc>
            </a:pPr>
            <a:r>
              <a:rPr lang="cy-GB" sz="2800"/>
              <a:t>Pryfaid- mae paill yn sticio i bryfyn ac yn cael ei drosglwyddo i’r stigma (organ benywaidd planhigyn).</a:t>
            </a:r>
          </a:p>
          <a:p>
            <a:pPr>
              <a:lnSpc>
                <a:spcPct val="90000"/>
              </a:lnSpc>
            </a:pPr>
            <a:r>
              <a:rPr lang="cy-GB" sz="2800"/>
              <a:t>Gwynt – mae paill yn cael ei chwythu at y stigma.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3886200" y="685800"/>
            <a:ext cx="4267200" cy="2590800"/>
          </a:xfrm>
          <a:prstGeom prst="cloudCallout">
            <a:avLst>
              <a:gd name="adj1" fmla="val -58481"/>
              <a:gd name="adj2" fmla="val 62745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cy-GB"/>
          </a:p>
          <a:p>
            <a:pPr algn="ctr"/>
            <a:r>
              <a:rPr lang="cy-GB"/>
              <a:t>Trosglwyddiad paill i’r stigma</a:t>
            </a:r>
          </a:p>
        </p:txBody>
      </p:sp>
      <p:pic>
        <p:nvPicPr>
          <p:cNvPr id="17413" name="Picture 5" descr="j035672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8800"/>
            <a:ext cx="1600200" cy="111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4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10638757">
            <a:off x="381000" y="6096000"/>
            <a:ext cx="533400" cy="609600"/>
          </a:xfrm>
          <a:prstGeom prst="rightArrow">
            <a:avLst>
              <a:gd name="adj1" fmla="val 50000"/>
              <a:gd name="adj2" fmla="val 4375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/>
      <p:bldP spid="17412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y-GB"/>
              <a:t>Ffrwythloni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95600"/>
            <a:ext cx="7772400" cy="32766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cy-GB" sz="2800"/>
          </a:p>
          <a:p>
            <a:pPr>
              <a:lnSpc>
                <a:spcPct val="90000"/>
              </a:lnSpc>
            </a:pPr>
            <a:endParaRPr lang="cy-GB" sz="2800"/>
          </a:p>
          <a:p>
            <a:pPr>
              <a:lnSpc>
                <a:spcPct val="90000"/>
              </a:lnSpc>
            </a:pPr>
            <a:r>
              <a:rPr lang="cy-GB" sz="2800"/>
              <a:t>Paill (organ atgenhedlu gwrywaidd) yn teithio ar hyd y steil i gyrraedd y carpel , ble storiwyd yr wyau benywaidd.</a:t>
            </a:r>
          </a:p>
          <a:p>
            <a:pPr>
              <a:lnSpc>
                <a:spcPct val="90000"/>
              </a:lnSpc>
            </a:pPr>
            <a:r>
              <a:rPr lang="cy-GB" sz="2800"/>
              <a:t>Mae’r wy sydd wedi ei ffrwythloni’n dod yn hedyn.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4419600" y="762000"/>
            <a:ext cx="3810000" cy="2286000"/>
          </a:xfrm>
          <a:prstGeom prst="cloudCallout">
            <a:avLst>
              <a:gd name="adj1" fmla="val -52375"/>
              <a:gd name="adj2" fmla="val 70625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cy-GB"/>
              <a:t>Uno’r paill a’r wy i wneud hedyn.</a:t>
            </a:r>
          </a:p>
        </p:txBody>
      </p:sp>
      <p:pic>
        <p:nvPicPr>
          <p:cNvPr id="18437" name="Picture 5" descr="j023475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138747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8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0656844">
            <a:off x="304800" y="6248400"/>
            <a:ext cx="457200" cy="457200"/>
          </a:xfrm>
          <a:prstGeom prst="rightArrow">
            <a:avLst>
              <a:gd name="adj1" fmla="val 43750"/>
              <a:gd name="adj2" fmla="val 4375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build="p" autoUpdateAnimBg="0"/>
      <p:bldP spid="18436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000099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263</Words>
  <Application>Microsoft Office PowerPoint</Application>
  <PresentationFormat>On-screen Show (4:3)</PresentationFormat>
  <Paragraphs>77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Comic Sans MS</vt:lpstr>
      <vt:lpstr>Wingdings</vt:lpstr>
      <vt:lpstr>Default Design</vt:lpstr>
      <vt:lpstr>Planhigion Gwyrdd</vt:lpstr>
      <vt:lpstr>4 Proses Bywyd</vt:lpstr>
      <vt:lpstr>Beth sydd angen ar blanhigion i dyfu’n dda?</vt:lpstr>
      <vt:lpstr>PowerPoint Presentation</vt:lpstr>
      <vt:lpstr>Ffrwythloni </vt:lpstr>
      <vt:lpstr>Ffotosynthesis</vt:lpstr>
      <vt:lpstr>Blodau</vt:lpstr>
      <vt:lpstr>Peillio</vt:lpstr>
      <vt:lpstr>Ffrwythloni</vt:lpstr>
      <vt:lpstr>Gwasgariad hadau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Plants</dc:title>
  <dc:creator>joanna</dc:creator>
  <cp:lastModifiedBy>Teacher E-Solutions</cp:lastModifiedBy>
  <cp:revision>29</cp:revision>
  <dcterms:created xsi:type="dcterms:W3CDTF">2006-04-14T17:24:58Z</dcterms:created>
  <dcterms:modified xsi:type="dcterms:W3CDTF">2019-01-18T17:21:22Z</dcterms:modified>
</cp:coreProperties>
</file>