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sldIdLst>
    <p:sldId id="256" r:id="rId2"/>
    <p:sldId id="257" r:id="rId3"/>
    <p:sldId id="260" r:id="rId4"/>
    <p:sldId id="261" r:id="rId5"/>
    <p:sldId id="262" r:id="rId6"/>
    <p:sldId id="263" r:id="rId7"/>
    <p:sldId id="265" r:id="rId8"/>
    <p:sldId id="267" r:id="rId9"/>
    <p:sldId id="268" r:id="rId10"/>
    <p:sldId id="296" r:id="rId11"/>
    <p:sldId id="266" r:id="rId12"/>
    <p:sldId id="300" r:id="rId13"/>
    <p:sldId id="269" r:id="rId14"/>
    <p:sldId id="271" r:id="rId15"/>
    <p:sldId id="272" r:id="rId16"/>
    <p:sldId id="273" r:id="rId17"/>
    <p:sldId id="274" r:id="rId18"/>
    <p:sldId id="275" r:id="rId19"/>
    <p:sldId id="276" r:id="rId20"/>
    <p:sldId id="277" r:id="rId21"/>
    <p:sldId id="278" r:id="rId22"/>
    <p:sldId id="279" r:id="rId23"/>
    <p:sldId id="302" r:id="rId24"/>
    <p:sldId id="301" r:id="rId25"/>
    <p:sldId id="303" r:id="rId26"/>
    <p:sldId id="280" r:id="rId27"/>
    <p:sldId id="281" r:id="rId28"/>
    <p:sldId id="299" r:id="rId29"/>
    <p:sldId id="282" r:id="rId30"/>
    <p:sldId id="297" r:id="rId31"/>
    <p:sldId id="283" r:id="rId32"/>
    <p:sldId id="285" r:id="rId33"/>
    <p:sldId id="286" r:id="rId34"/>
    <p:sldId id="287" r:id="rId35"/>
    <p:sldId id="288" r:id="rId36"/>
    <p:sldId id="291" r:id="rId37"/>
    <p:sldId id="292" r:id="rId38"/>
    <p:sldId id="293" r:id="rId39"/>
    <p:sldId id="295"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9" autoAdjust="0"/>
  </p:normalViewPr>
  <p:slideViewPr>
    <p:cSldViewPr>
      <p:cViewPr>
        <p:scale>
          <a:sx n="75" d="100"/>
          <a:sy n="75" d="100"/>
        </p:scale>
        <p:origin x="-5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39BC8B1-0C50-44A6-A5B0-392E2A8013FF}" type="slidenum">
              <a:rPr lang="en-US"/>
              <a:pPr>
                <a:defRPr/>
              </a:pPr>
              <a:t>‹#›</a:t>
            </a:fld>
            <a:endParaRPr lang="en-US"/>
          </a:p>
        </p:txBody>
      </p:sp>
    </p:spTree>
    <p:extLst>
      <p:ext uri="{BB962C8B-B14F-4D97-AF65-F5344CB8AC3E}">
        <p14:creationId xmlns:p14="http://schemas.microsoft.com/office/powerpoint/2010/main" val="3721089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927633-B267-4D8C-9624-A83CB471B19F}" type="slidenum">
              <a:rPr lang="en-US"/>
              <a:pPr/>
              <a:t>2</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mtClean="0"/>
              <a:t>When selecting a location for a vegetable garden, you should take into consideration several site characteristics such as the amount of light the site receives, the soil type, and the microclimate of the location.  Vegetables should be planted in a place that is sunny, level, and protected from frost pockets or excessive wind.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138DD0-C3EC-49A0-A107-4C0AF235E686}" type="slidenum">
              <a:rPr lang="en-US"/>
              <a:pPr/>
              <a:t>11</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sz="1000" smtClean="0"/>
              <a:t>Every plant’s rate of growth, water and nutrient uptake, flowering and fruit set, and quality and yield are affected by temperature. Temperatures above 85ºF can cause blossoms of peppers and tomatoes to abort.</a:t>
            </a:r>
          </a:p>
          <a:p>
            <a:pPr eaLnBrk="1" hangingPunct="1"/>
            <a:endParaRPr lang="en-US" sz="1000" smtClean="0"/>
          </a:p>
          <a:p>
            <a:pPr eaLnBrk="1" hangingPunct="1"/>
            <a:r>
              <a:rPr lang="en-US" sz="1000" smtClean="0"/>
              <a:t>Frost tolerance varies among vegetable plants. Warm season crops will be heavily damaged from a light frost (28-32ºF), while cool season crops can survive moderate frosts down to about 24ºF. Below this temperature most plants not in a dormant condition will be killed.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FB87DB-252C-4A5A-890C-83DA5F1FBCD5}" type="slidenum">
              <a:rPr lang="en-US"/>
              <a:pPr/>
              <a:t>12</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Soil temperatures at planting greatly influence germination, and some plants will develop at much cooler temperatures than others. Most cool season crops can be sown as soon as the soil is workable and they will germinate and grow. Wait until the soil temperature is above 60ºF to direct seed or transplant warm-season crops.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553C95-AF8F-490F-83C8-6765C02986DA}" type="slidenum">
              <a:rPr lang="en-US"/>
              <a:pPr/>
              <a:t>13</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t>Cultivar selection should be based on the growth habit of the plant, characteristics of the plant part eaten, disease resistance, and how well suited it is to Wisconsin’s growing conditions.</a:t>
            </a:r>
          </a:p>
          <a:p>
            <a:pPr eaLnBrk="1" hangingPunct="1"/>
            <a:endParaRPr lang="en-US" smtClean="0"/>
          </a:p>
          <a:p>
            <a:pPr eaLnBrk="1" hangingPunct="1"/>
            <a:r>
              <a:rPr lang="en-US" smtClean="0"/>
              <a:t>Make sure you consider how much space you have when selecting varieties. Standard variety vine crops can cover enormous spaces, while bush types are better suited to small gardens. Similarly, determinant varieties of tomatoes are smaller in size than their indeterminate relatives. Dwarf types are particularly suited for container culture.</a:t>
            </a:r>
          </a:p>
          <a:p>
            <a:pPr eaLnBrk="1" hangingPunct="1"/>
            <a:endParaRPr lang="en-US" smtClean="0"/>
          </a:p>
          <a:p>
            <a:pPr eaLnBrk="1" hangingPunct="1"/>
            <a:r>
              <a:rPr lang="en-US" smtClean="0"/>
              <a:t>You should also be aware that if you save your own seed from one year to the next that some plant diseases are carried on, or in, the seed and this is one way for diseases to survive from year to year.</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5E4255-7D0E-4050-B335-B9F66FDF93FD}" type="slidenum">
              <a:rPr lang="en-US"/>
              <a:pPr/>
              <a:t>14</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83CF5A-8420-4F4C-B665-11458E10679E}" type="slidenum">
              <a:rPr lang="en-US"/>
              <a:pPr/>
              <a:t>15</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t>Growing heirloom varieties has become popular in recent years.  Heirloom varieties are old-fashioned varieties that haven’t been significantly changed by plant breeding.  Most have been selected for their flavor without regard for other characteristics such as disease resistance, uniformity, or storage life.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C168FE-3641-4507-A6B6-1424053C4E5A}" type="slidenum">
              <a:rPr lang="en-US"/>
              <a:pPr/>
              <a:t>16</a:t>
            </a:fld>
            <a:endParaRPr 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Many fruit &amp; vegetable varieties are resistant to, or tolerant of, specific plant diseases.  Resistance is not immunity – these cultivars will still develop some disease but yield and quality won’t be greatly affected.  Check seed catalogs for disease resistance ratings.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D662AF-F360-442E-9523-2C621BFF5B37}" type="slidenum">
              <a:rPr lang="en-US"/>
              <a:pPr/>
              <a:t>17</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F6E2BF-5994-467F-A57B-EF96DAE32185}" type="slidenum">
              <a:rPr lang="en-US"/>
              <a:pPr/>
              <a:t>18</a:t>
            </a:fld>
            <a:endParaRPr 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6EE3F2-331F-4F2A-91B6-EC1FA58AFAA7}" type="slidenum">
              <a:rPr lang="en-US"/>
              <a:pPr/>
              <a:t>19</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EA0B10-FAF6-4DA0-8678-9E2B5EB4719A}" type="slidenum">
              <a:rPr lang="en-US"/>
              <a:pPr/>
              <a:t>20</a:t>
            </a:fld>
            <a:endParaRPr 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1CF72F-0703-4550-8EDA-EFA7EDDE1826}" type="slidenum">
              <a:rPr lang="en-US"/>
              <a:pPr/>
              <a:t>3</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t>You will also want to locate your vegetable garden relatively close to the house so you have access to water if irrigation is needed and so you won’t have to haul your bountiful harvest a great distance to the kitchen.  Likewise, a vegetable garden nearby will encourage you to spend a few minutes here and there weeding, cultivating, and staking plants as needed. Finally, a garden near the house may deter some of the wildlife that may find your garden appealing such as rabbits, raccoons, deer, woodchucks, various birds, and stray dogs. In some cases, the garden may need to be fenced to keep out all four-legged vermin.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D88D4E-63CE-4C92-9301-67AC0CA6F582}" type="slidenum">
              <a:rPr lang="en-US"/>
              <a:pPr/>
              <a:t>21</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3904912-34D6-41F8-A303-3E28289DC988}" type="slidenum">
              <a:rPr lang="en-US"/>
              <a:pPr/>
              <a:t>22</a:t>
            </a:fld>
            <a:endParaRPr 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lnSpc>
                <a:spcPct val="80000"/>
              </a:lnSpc>
            </a:pPr>
            <a:r>
              <a:rPr lang="en-US" sz="800" smtClean="0"/>
              <a:t>For large-seeded crops, sow individual seeds in each pot.</a:t>
            </a:r>
          </a:p>
          <a:p>
            <a:pPr eaLnBrk="1" hangingPunct="1">
              <a:lnSpc>
                <a:spcPct val="80000"/>
              </a:lnSpc>
            </a:pPr>
            <a:endParaRPr lang="en-US" sz="800" smtClean="0"/>
          </a:p>
          <a:p>
            <a:pPr eaLnBrk="1" hangingPunct="1">
              <a:lnSpc>
                <a:spcPct val="80000"/>
              </a:lnSpc>
            </a:pPr>
            <a:r>
              <a:rPr lang="en-US" sz="800" smtClean="0"/>
              <a:t>Use seed starting mix or other indoor planting medium. You can purchase soilless mixes or create your own from one part each of vermiculite, perlite and either sphagnum peat moss or potting soil. Moisten the growing medium well so it is evenly moist, not soggy. </a:t>
            </a:r>
          </a:p>
          <a:p>
            <a:pPr eaLnBrk="1" hangingPunct="1">
              <a:lnSpc>
                <a:spcPct val="80000"/>
              </a:lnSpc>
            </a:pPr>
            <a:endParaRPr lang="en-US" sz="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F63E34-3438-42F6-8D13-230EBD727515}" type="slidenum">
              <a:rPr lang="en-US"/>
              <a:pPr/>
              <a:t>23</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Keep seeds and young seedlings constantly moist, but not wet to avoid disease problems. Water carefully to prevent displacing seeds or knocking over tiny seedlings. After one set of true leaves emerges, thin the pots to one plant each. Fertilize seedlings once or twice a week with a water-soluble fertilizer (less if there is soil in the planting medium). </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250E2F-603E-4CA5-B5E2-52CFF15FAB0A}" type="slidenum">
              <a:rPr lang="en-US"/>
              <a:pPr/>
              <a:t>24</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24BF93-698C-4BAB-920D-525AB93ABECF}" type="slidenum">
              <a:rPr lang="en-US"/>
              <a:pPr/>
              <a:t>26</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43FE59-2115-499A-9371-FB2DEDD8131E}" type="slidenum">
              <a:rPr lang="en-US"/>
              <a:pPr/>
              <a:t>27</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smtClean="0"/>
              <a:t>Succession planting is done so garden space is put to its most efficient use. With this method, there is never an unplanted area in the vegetable plot. As soon as one crop is harvested, the space is immediately replanted with a different crop. This method of succession planting uses groupings of cool-season and warm-season crops. In the simplest scheme, succession planting involves planning for spring, summer, and fall crops.</a:t>
            </a:r>
            <a:br>
              <a:rPr lang="en-US" smtClean="0"/>
            </a:br>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F0B921-35E5-4FB6-A2CC-257DAC9A3E0B}" type="slidenum">
              <a:rPr lang="en-US"/>
              <a:pPr/>
              <a:t>29</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Avoid pest problems or depleting nutrients. </a:t>
            </a:r>
          </a:p>
          <a:p>
            <a:pPr eaLnBrk="1" hangingPunct="1"/>
            <a:r>
              <a:rPr lang="en-US" smtClean="0"/>
              <a:t>Plan ahead before planting — determine where vegetables were planted the previous season and make a plan to put each in a different location in the upcoming season. It may be beneficial to draw a map of your garden with the location of each crop and save this map to avoid planting the same crop in that location the next year.  </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7D5A6-D9C8-4A86-9B8C-EABC232CF862}" type="slidenum">
              <a:rPr lang="en-US"/>
              <a:pPr/>
              <a:t>30</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smtClean="0"/>
              <a:t>A good rotation spaces pest susceptible crops at intervals the will hinder the buildup of pests in the field.</a:t>
            </a:r>
          </a:p>
          <a:p>
            <a:pPr eaLnBrk="1" hangingPunct="1"/>
            <a:r>
              <a:rPr lang="en-US" smtClean="0"/>
              <a:t>Rotations can also be used to control weeds. </a:t>
            </a:r>
          </a:p>
          <a:p>
            <a:pPr eaLnBrk="1" hangingPunct="1">
              <a:buFontTx/>
              <a:buChar char="•"/>
            </a:pPr>
            <a:r>
              <a:rPr lang="en-US" smtClean="0"/>
              <a:t>“Cleaning crops” such as potatoes, pumpkins and winter squash eradicate problem weeds through hilling or the extensive crop cover. </a:t>
            </a:r>
          </a:p>
          <a:p>
            <a:pPr eaLnBrk="1" hangingPunct="1">
              <a:buFontTx/>
              <a:buChar char="•"/>
            </a:pPr>
            <a:r>
              <a:rPr lang="en-US" smtClean="0"/>
              <a:t>Herbicides may be used in some crops to control weeds that are problematic to other crops in which the herbicide is not registered. </a:t>
            </a:r>
          </a:p>
          <a:p>
            <a:pPr eaLnBrk="1" hangingPunct="1"/>
            <a:r>
              <a:rPr lang="en-US" smtClean="0"/>
              <a:t>Some crops are more efficient at using less soluble forms of plant nutrients. </a:t>
            </a:r>
          </a:p>
          <a:p>
            <a:pPr eaLnBrk="1" hangingPunct="1">
              <a:buFontTx/>
              <a:buChar char="•"/>
            </a:pPr>
            <a:r>
              <a:rPr lang="en-US" smtClean="0"/>
              <a:t>Less-evolved crops such as cabbage are more efficient at doing this than highly developed crops like lettuce and cucumbers. </a:t>
            </a:r>
          </a:p>
          <a:p>
            <a:pPr eaLnBrk="1" hangingPunct="1"/>
            <a:r>
              <a:rPr lang="en-US" smtClean="0"/>
              <a:t>The variety in rooting depths and the extent of the root system will improve and maintain good soil structure. </a:t>
            </a:r>
          </a:p>
          <a:p>
            <a:pPr eaLnBrk="1" hangingPunct="1"/>
            <a:endParaRPr lang="en-US" smtClean="0"/>
          </a:p>
          <a:p>
            <a:pPr eaLnBrk="1" hangingPunct="1"/>
            <a:r>
              <a:rPr lang="en-US" smtClean="0"/>
              <a:t>Sweet corn and squash require deep cultivation and a high level of soil organic matter. Beans and peas are legumes capable of fixing nitrogen from the atmosphere, so they will not need additional fertilizer but still require deep cultivation. Root crops such as radishes, carrots, beets, turnips, and rutabagas also require deep cultivation for proper root development, but the addition of manure and too much organic matter will cause the roots to become disfigured. And cabbage and other cole crops require a firm soil with an alkaline pH to avoid succumbing to clubroot.</a:t>
            </a:r>
          </a:p>
          <a:p>
            <a:pPr eaLnBrk="1" hangingPunct="1"/>
            <a:endParaRPr lang="en-US" smtClean="0"/>
          </a:p>
          <a:p>
            <a:pPr eaLnBrk="1" hangingPunct="1"/>
            <a:r>
              <a:rPr lang="en-US" smtClean="0"/>
              <a:t>Also, try to plan the rotation so that successive crops benefit from their predecessor.  For example, sweet corn is a heavy feeder so it’s best to plant sweet corn in an area where peas or beans were the previous year because these crops add nitrogen to the soil. Potatoes and vine crops are easy to weed and will “clean” the soil, thereby reducing weed problems in subsequent onion and root crops that are not easily weeded and have a small canopy to shade out weeds.</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2E7E75-23B9-40EB-8843-C593FBFE9574}" type="slidenum">
              <a:rPr lang="en-US"/>
              <a:pPr/>
              <a:t>31</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smtClean="0"/>
              <a:t>The best way to determine if a crop needs water is to measure rainfall, evaporation, and the feel of the soil. This, along with experience will provide crops with the necessary water they need. </a:t>
            </a:r>
            <a:r>
              <a:rPr lang="en-US" b="1" smtClean="0"/>
              <a:t>Don’t </a:t>
            </a:r>
            <a:r>
              <a:rPr lang="en-US" smtClean="0"/>
              <a:t>rely on the look of the crop. Often they’ve passed the critical wilting point before they show symptoms of water stress. </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D39177-25E6-4DA6-9237-B9F99A1128D3}" type="slidenum">
              <a:rPr lang="en-US"/>
              <a:pPr/>
              <a:t>32</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sz="1000" smtClean="0"/>
              <a:t>With the exception of plastic mulch used to warm the soil, all mulches should be applied after the soil warms up in the spring and after the seedlings have emerged or transplants have become established. Make any fertilizer or organic matter applications before applying mulch to a garden so you don’t have to remove the mulch later to do so.</a:t>
            </a:r>
          </a:p>
          <a:p>
            <a:pPr eaLnBrk="1" hangingPunct="1"/>
            <a:endParaRPr lang="en-US" sz="1000" smtClean="0"/>
          </a:p>
          <a:p>
            <a:pPr eaLnBrk="1" hangingPunct="1"/>
            <a:r>
              <a:rPr lang="en-US" sz="1000" smtClean="0"/>
              <a:t>The thickness of the mulch will vary depending on type.  Plastic or paper mulches will be relatively thin while organic mulches  must be applied in a layer thick enough to suppress weeds. Two to three inches is typically recommended for organic mulches; the exception is straw, which is light and airy initially, but will compact with time. Straw mulches may be applied as thick as 6 inches initially.</a:t>
            </a:r>
          </a:p>
          <a:p>
            <a:pPr eaLnBrk="1" hangingPunct="1"/>
            <a:endParaRPr lang="en-US" sz="1000" smtClean="0"/>
          </a:p>
          <a:p>
            <a:pPr eaLnBrk="1" hangingPunct="1"/>
            <a:r>
              <a:rPr lang="en-US" sz="1000" smtClean="0"/>
              <a:t>If you choose to use grass clippings as mulch, do not do so if you have applied a broadleaf weed killer to the lawn within the last 4-6 weeks. Residual herbicide will be in clippings and may cause abnormal growth of susceptible plants, particularly  tomatoes.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AE955A-9F5A-4B67-B982-7542312F2A83}" type="slidenum">
              <a:rPr lang="en-US"/>
              <a:pPr/>
              <a:t>4</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8DF7EB-1D96-4F12-8402-2D3E617B82AC}" type="slidenum">
              <a:rPr lang="en-US"/>
              <a:pPr/>
              <a:t>33</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D58478-EF00-4A7F-BAA8-F79060C6F051}" type="slidenum">
              <a:rPr lang="en-US"/>
              <a:pPr/>
              <a:t>34</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Not all maladies that affect vegetables are the result of insects or plant diseases. In fact, some problems arise because of improper cultural practices or environmental conditions to which the crop is subjected.  Because these problems are not caused by living organisms, and because they disrupt the normal structure or functioning of the plant, such maladies are called “physiological disorders.”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C83A21-E6F6-46C6-9C65-35CE76652AAD}" type="slidenum">
              <a:rPr lang="en-US"/>
              <a:pPr/>
              <a:t>35</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t>When vegetables are harvested, some life processes continue. The warmer the conditions in which the crop is harvested and subsequently stored, the higher the rate of respiration (loss of water) and the more rapidly the quality deteriorates. Ideally, vegetables should be harvested in the morning while they are still cool and haven’t absorbed the day’s heat. However, to prevent the spread of plant diseases, it is best to wait until the plants are dry before performing any activity in the garden. For perishable vegetables, remove any excess soil in the garden, bring the plants into the house immediately and wash off any remaining soil or debris and refrigerate those vegetables that require cool storage conditions.  Some vegetables, such as carrots, need to be stored near 32ºF or they will continue growing.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8A776B-BC82-4EDA-B966-EABE8E8753EA}" type="slidenum">
              <a:rPr lang="en-US"/>
              <a:pPr/>
              <a:t>36</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sz="1000" smtClean="0"/>
              <a:t>Plants can be planted directly in the soil beneath or potted plants placed within it. Cold frames are ideal for hardening off flats of tender young vegetable transplants in the spring, or for a wonderful fall crop of lettuce, spinach and radishes.</a:t>
            </a:r>
          </a:p>
          <a:p>
            <a:pPr eaLnBrk="1" hangingPunct="1"/>
            <a:endParaRPr lang="en-US" sz="1000" smtClean="0"/>
          </a:p>
          <a:p>
            <a:pPr eaLnBrk="1" hangingPunct="1"/>
            <a:r>
              <a:rPr lang="en-US" sz="1000" smtClean="0"/>
              <a:t>The hardest part of using a cold frame is keeping it from getting too hot. When the sun is bright, the temperature inside can climb quickly and injure the plants if the cold frame is not vented. Placing shade cloth or floating row cover over the top of the cold frame can help prevent overheating. On warm days it may be necessary to prop the lid an inch or more to let heat escape, but remember to close the lid before the sun sets. A thermostatically controlled vent opener can be purchased to do this automatically.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9661EF-90D8-47C4-BB96-8AB15619EEC3}" type="slidenum">
              <a:rPr lang="en-US"/>
              <a:pPr/>
              <a:t>37</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smtClean="0"/>
              <a:t>Floating row cover is a spun-bonded polyester fabric that is light enough to be placed directly on top of plants. These fabrics, which come in different weights for different purposes, allow water and air to penetrate, but they don’t cause excessive heat buildup when it’s warm. They do trap some heat – providing three or four degrees of protection – as well as providing protection from insects, and won’t impede upward plant growth. </a:t>
            </a:r>
          </a:p>
          <a:p>
            <a:pPr eaLnBrk="1" hangingPunct="1"/>
            <a:r>
              <a:rPr lang="en-US" smtClean="0"/>
              <a:t>To hold the floating row cover in place, use wire anchors or mound soil along the edges of the fabric to hold it down. Alternatively, the fabric can be draped over supports to create a tunnel. This works especially well for tall plants or for a few plants, such as spinach, whose delicate leaves can be abraded by the fabric when it moves in the wind. </a:t>
            </a:r>
          </a:p>
          <a:p>
            <a:pPr eaLnBrk="1" hangingPunct="1"/>
            <a:endParaRPr lang="en-US" smtClean="0"/>
          </a:p>
          <a:p>
            <a:pPr eaLnBrk="1" hangingPunct="1"/>
            <a:r>
              <a:rPr lang="en-US" smtClean="0"/>
              <a:t>Remember to remove floating row covers on those crops requiring pollination by bees to produce the vegetable you will sell. </a:t>
            </a:r>
          </a:p>
          <a:p>
            <a:pPr eaLnBrk="1" hangingPunct="1"/>
            <a:r>
              <a:rPr lang="en-US" smtClean="0"/>
              <a:t>One downside of row covers is they may tear (or blow away) in the wind.</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933EF3-A835-4333-A951-A679ADA40240}" type="slidenum">
              <a:rPr lang="en-US"/>
              <a:pPr/>
              <a:t>38</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559971-BB41-4E2E-9C9B-3CE2F2FA7A6C}" type="slidenum">
              <a:rPr lang="en-US"/>
              <a:pPr/>
              <a:t>39</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B46B0D-5F14-4601-9F6C-EE34B2D3B2C8}" type="slidenum">
              <a:rPr lang="en-US"/>
              <a:pPr/>
              <a:t>5</a:t>
            </a:fld>
            <a:endParaRPr 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DFDCA9-41FC-4F72-8CC4-08E15F9D9442}" type="slidenum">
              <a:rPr lang="en-US"/>
              <a:pPr/>
              <a:t>6</a:t>
            </a:fld>
            <a:endParaRPr 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0219E8-29B3-4666-ABB4-1251F0DFFC39}" type="slidenum">
              <a:rPr lang="en-US"/>
              <a:pPr/>
              <a:t>7</a:t>
            </a:fld>
            <a:endParaRPr 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smtClean="0"/>
              <a:t>Increasing or decreasing daylength, depending on the plant species, promotes development of reproductive structures — often in conjunction with other factors, such as temperature. Daylength also affects other processes, such as bulbing in onions and tuber development in potato. The time of year when specific vegetables are planted can therefore influence whether the plants produce the appropriate edible parts (reproductive or vegetative).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D56D31-C028-44D6-895D-802486B6861E}" type="slidenum">
              <a:rPr lang="en-US"/>
              <a:pPr/>
              <a:t>8</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mtClean="0"/>
              <a:t>Few vegetable plants tolerate soggy soil, so good drainage is essential. However, sandy soils may dry out too quickly, leaving plants susceptible to drought.</a:t>
            </a:r>
          </a:p>
          <a:p>
            <a:pPr eaLnBrk="1" hangingPunct="1"/>
            <a:endParaRPr lang="en-US" smtClean="0"/>
          </a:p>
          <a:p>
            <a:pPr eaLnBrk="1" hangingPunct="1"/>
            <a:r>
              <a:rPr lang="en-US" smtClean="0"/>
              <a:t>The level of essential soil nutrients is of less importance, since they can be amended with a wide variety of natural or synthetic fertilizers.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ED1B47-D335-448B-8900-463A716F4450}" type="slidenum">
              <a:rPr lang="en-US"/>
              <a:pPr/>
              <a:t>9</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mtClean="0"/>
              <a:t>Fertilizers can come from organic or inorganic sources. With adequate environmental conditions, soil microbes break down organic matter and supply the chemicals that plants need to their roots.  Organic fertilizers can also improve soil structure and health, as well as fertility. The nutrients released from the breakdown of organic amendments is made available over a longer period of time. Inorganic fertilizers can be used to quickly supply nutrients to plants that are suffering a deficiency.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75519-7366-4111-915A-B4FBA9CE2D49}" type="slidenum">
              <a:rPr lang="en-US"/>
              <a:pPr/>
              <a:t>10</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smtClean="0"/>
              <a:t>Composting is controlled decomposition or the natural breakdown of organic residue.</a:t>
            </a:r>
          </a:p>
          <a:p>
            <a:pPr eaLnBrk="1" hangingPunct="1"/>
            <a:r>
              <a:rPr lang="en-US" smtClean="0"/>
              <a:t>The supply of carbon to nitrogen is important when adding materials to compost.</a:t>
            </a:r>
          </a:p>
          <a:p>
            <a:pPr eaLnBrk="1" hangingPunct="1"/>
            <a:r>
              <a:rPr lang="en-US" smtClean="0"/>
              <a:t>The ideal C:N Ratio is 25:1 to 35:1 </a:t>
            </a:r>
          </a:p>
          <a:p>
            <a:pPr eaLnBrk="1" hangingPunct="1"/>
            <a:r>
              <a:rPr lang="en-US" smtClean="0"/>
              <a:t>High C:N ratios will use up all the nitrogen to break down the carbon while low C:N ratios will have excess nitrogen which may lead to ammonia gas production and odor problems.</a:t>
            </a:r>
          </a:p>
          <a:p>
            <a:pPr eaLnBrk="1" hangingPunct="1"/>
            <a:r>
              <a:rPr lang="en-US" smtClean="0"/>
              <a:t>Fruit and vegetable waste is easily composted because they are comprised mostly of simple carbohydrates.</a:t>
            </a:r>
          </a:p>
          <a:p>
            <a:pPr eaLnBrk="1" hangingPunct="1"/>
            <a:r>
              <a:rPr lang="en-US" smtClean="0"/>
              <a:t>Water requirements are between 45-60% - &gt;60% will lead to anaerobic conditions while &lt;45% will slow decomposition.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en-US"/>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8249"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8250"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59"/>
          <p:cNvSpPr>
            <a:spLocks noGrp="1" noChangeArrowheads="1"/>
          </p:cNvSpPr>
          <p:nvPr>
            <p:ph type="dt" sz="quarter" idx="10"/>
          </p:nvPr>
        </p:nvSpPr>
        <p:spPr/>
        <p:txBody>
          <a:bodyPr/>
          <a:lstStyle>
            <a:lvl1pPr>
              <a:defRPr smtClean="0"/>
            </a:lvl1pPr>
          </a:lstStyle>
          <a:p>
            <a:pPr>
              <a:defRPr/>
            </a:pPr>
            <a:endParaRPr lang="en-US"/>
          </a:p>
        </p:txBody>
      </p:sp>
      <p:sp>
        <p:nvSpPr>
          <p:cNvPr id="60" name="Rectangle 60"/>
          <p:cNvSpPr>
            <a:spLocks noGrp="1" noChangeArrowheads="1"/>
          </p:cNvSpPr>
          <p:nvPr>
            <p:ph type="ftr" sz="quarter" idx="11"/>
          </p:nvPr>
        </p:nvSpPr>
        <p:spPr/>
        <p:txBody>
          <a:bodyPr/>
          <a:lstStyle>
            <a:lvl1pPr>
              <a:defRPr smtClean="0"/>
            </a:lvl1pPr>
          </a:lstStyle>
          <a:p>
            <a:pPr>
              <a:defRPr/>
            </a:pPr>
            <a:endParaRPr lang="en-US"/>
          </a:p>
        </p:txBody>
      </p:sp>
      <p:sp>
        <p:nvSpPr>
          <p:cNvPr id="61" name="Rectangle 61"/>
          <p:cNvSpPr>
            <a:spLocks noGrp="1" noChangeArrowheads="1"/>
          </p:cNvSpPr>
          <p:nvPr>
            <p:ph type="sldNum" sz="quarter" idx="12"/>
          </p:nvPr>
        </p:nvSpPr>
        <p:spPr/>
        <p:txBody>
          <a:bodyPr/>
          <a:lstStyle>
            <a:lvl1pPr>
              <a:defRPr smtClean="0"/>
            </a:lvl1pPr>
          </a:lstStyle>
          <a:p>
            <a:pPr>
              <a:defRPr/>
            </a:pPr>
            <a:fld id="{F0B93514-FFBB-410B-A97A-6B2A3A9D6815}" type="slidenum">
              <a:rPr lang="en-US"/>
              <a:pPr>
                <a:defRPr/>
              </a:pPr>
              <a:t>‹#›</a:t>
            </a:fld>
            <a:endParaRPr lang="en-US"/>
          </a:p>
        </p:txBody>
      </p:sp>
    </p:spTree>
    <p:extLst>
      <p:ext uri="{BB962C8B-B14F-4D97-AF65-F5344CB8AC3E}">
        <p14:creationId xmlns:p14="http://schemas.microsoft.com/office/powerpoint/2010/main" val="277318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CF67D714-EC3E-4F96-88DE-F48655AAB636}" type="slidenum">
              <a:rPr lang="en-US"/>
              <a:pPr>
                <a:defRPr/>
              </a:pPr>
              <a:t>‹#›</a:t>
            </a:fld>
            <a:endParaRPr lang="en-US"/>
          </a:p>
        </p:txBody>
      </p:sp>
    </p:spTree>
    <p:extLst>
      <p:ext uri="{BB962C8B-B14F-4D97-AF65-F5344CB8AC3E}">
        <p14:creationId xmlns:p14="http://schemas.microsoft.com/office/powerpoint/2010/main" val="408896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006E93C1-F942-42E9-A1B9-0F5D19C591F8}" type="slidenum">
              <a:rPr lang="en-US"/>
              <a:pPr>
                <a:defRPr/>
              </a:pPr>
              <a:t>‹#›</a:t>
            </a:fld>
            <a:endParaRPr lang="en-US"/>
          </a:p>
        </p:txBody>
      </p:sp>
    </p:spTree>
    <p:extLst>
      <p:ext uri="{BB962C8B-B14F-4D97-AF65-F5344CB8AC3E}">
        <p14:creationId xmlns:p14="http://schemas.microsoft.com/office/powerpoint/2010/main" val="107156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32250" y="3922713"/>
            <a:ext cx="36179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9"/>
          <p:cNvSpPr>
            <a:spLocks noGrp="1" noChangeArrowheads="1"/>
          </p:cNvSpPr>
          <p:nvPr>
            <p:ph type="dt" sz="half" idx="10"/>
          </p:nvPr>
        </p:nvSpPr>
        <p:spPr>
          <a:ln/>
        </p:spPr>
        <p:txBody>
          <a:bodyPr/>
          <a:lstStyle>
            <a:lvl1pPr>
              <a:defRPr/>
            </a:lvl1pPr>
          </a:lstStyle>
          <a:p>
            <a:pPr>
              <a:defRPr/>
            </a:pPr>
            <a:endParaRPr lang="en-US"/>
          </a:p>
        </p:txBody>
      </p:sp>
      <p:sp>
        <p:nvSpPr>
          <p:cNvPr id="7" name="Rectangle 60"/>
          <p:cNvSpPr>
            <a:spLocks noGrp="1" noChangeArrowheads="1"/>
          </p:cNvSpPr>
          <p:nvPr>
            <p:ph type="ftr" sz="quarter" idx="11"/>
          </p:nvPr>
        </p:nvSpPr>
        <p:spPr>
          <a:ln/>
        </p:spPr>
        <p:txBody>
          <a:bodyPr/>
          <a:lstStyle>
            <a:lvl1pPr>
              <a:defRPr/>
            </a:lvl1pPr>
          </a:lstStyle>
          <a:p>
            <a:pPr>
              <a:defRPr/>
            </a:pPr>
            <a:endParaRPr lang="en-US"/>
          </a:p>
        </p:txBody>
      </p:sp>
      <p:sp>
        <p:nvSpPr>
          <p:cNvPr id="8" name="Rectangle 61"/>
          <p:cNvSpPr>
            <a:spLocks noGrp="1" noChangeArrowheads="1"/>
          </p:cNvSpPr>
          <p:nvPr>
            <p:ph type="sldNum" sz="quarter" idx="12"/>
          </p:nvPr>
        </p:nvSpPr>
        <p:spPr>
          <a:ln/>
        </p:spPr>
        <p:txBody>
          <a:bodyPr/>
          <a:lstStyle>
            <a:lvl1pPr>
              <a:defRPr/>
            </a:lvl1pPr>
          </a:lstStyle>
          <a:p>
            <a:pPr>
              <a:defRPr/>
            </a:pPr>
            <a:fld id="{E5516D84-0205-4BDE-9BA5-38FCCAC87987}" type="slidenum">
              <a:rPr lang="en-US"/>
              <a:pPr>
                <a:defRPr/>
              </a:pPr>
              <a:t>‹#›</a:t>
            </a:fld>
            <a:endParaRPr lang="en-US"/>
          </a:p>
        </p:txBody>
      </p:sp>
    </p:spTree>
    <p:extLst>
      <p:ext uri="{BB962C8B-B14F-4D97-AF65-F5344CB8AC3E}">
        <p14:creationId xmlns:p14="http://schemas.microsoft.com/office/powerpoint/2010/main" val="415643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7386638"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5FF06C62-BEF6-42B3-B83B-F4105840D10D}" type="slidenum">
              <a:rPr lang="en-US"/>
              <a:pPr>
                <a:defRPr/>
              </a:pPr>
              <a:t>‹#›</a:t>
            </a:fld>
            <a:endParaRPr lang="en-US"/>
          </a:p>
        </p:txBody>
      </p:sp>
    </p:spTree>
    <p:extLst>
      <p:ext uri="{BB962C8B-B14F-4D97-AF65-F5344CB8AC3E}">
        <p14:creationId xmlns:p14="http://schemas.microsoft.com/office/powerpoint/2010/main" val="361639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75AC6637-F3B0-4906-9439-C465795A9EEC}" type="slidenum">
              <a:rPr lang="en-US"/>
              <a:pPr>
                <a:defRPr/>
              </a:pPr>
              <a:t>‹#›</a:t>
            </a:fld>
            <a:endParaRPr lang="en-US"/>
          </a:p>
        </p:txBody>
      </p:sp>
    </p:spTree>
    <p:extLst>
      <p:ext uri="{BB962C8B-B14F-4D97-AF65-F5344CB8AC3E}">
        <p14:creationId xmlns:p14="http://schemas.microsoft.com/office/powerpoint/2010/main" val="281068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7ECC2FF0-AB8E-4A83-8861-00932E506680}" type="slidenum">
              <a:rPr lang="en-US"/>
              <a:pPr>
                <a:defRPr/>
              </a:pPr>
              <a:t>‹#›</a:t>
            </a:fld>
            <a:endParaRPr lang="en-US"/>
          </a:p>
        </p:txBody>
      </p:sp>
    </p:spTree>
    <p:extLst>
      <p:ext uri="{BB962C8B-B14F-4D97-AF65-F5344CB8AC3E}">
        <p14:creationId xmlns:p14="http://schemas.microsoft.com/office/powerpoint/2010/main" val="59356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63525" y="3922713"/>
            <a:ext cx="36163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9"/>
          <p:cNvSpPr>
            <a:spLocks noGrp="1" noChangeArrowheads="1"/>
          </p:cNvSpPr>
          <p:nvPr>
            <p:ph type="dt" sz="half" idx="10"/>
          </p:nvPr>
        </p:nvSpPr>
        <p:spPr>
          <a:ln/>
        </p:spPr>
        <p:txBody>
          <a:bodyPr/>
          <a:lstStyle>
            <a:lvl1pPr>
              <a:defRPr/>
            </a:lvl1pPr>
          </a:lstStyle>
          <a:p>
            <a:pPr>
              <a:defRPr/>
            </a:pPr>
            <a:endParaRPr lang="en-US"/>
          </a:p>
        </p:txBody>
      </p:sp>
      <p:sp>
        <p:nvSpPr>
          <p:cNvPr id="7" name="Rectangle 60"/>
          <p:cNvSpPr>
            <a:spLocks noGrp="1" noChangeArrowheads="1"/>
          </p:cNvSpPr>
          <p:nvPr>
            <p:ph type="ftr" sz="quarter" idx="11"/>
          </p:nvPr>
        </p:nvSpPr>
        <p:spPr>
          <a:ln/>
        </p:spPr>
        <p:txBody>
          <a:bodyPr/>
          <a:lstStyle>
            <a:lvl1pPr>
              <a:defRPr/>
            </a:lvl1pPr>
          </a:lstStyle>
          <a:p>
            <a:pPr>
              <a:defRPr/>
            </a:pPr>
            <a:endParaRPr lang="en-US"/>
          </a:p>
        </p:txBody>
      </p:sp>
      <p:sp>
        <p:nvSpPr>
          <p:cNvPr id="8" name="Rectangle 61"/>
          <p:cNvSpPr>
            <a:spLocks noGrp="1" noChangeArrowheads="1"/>
          </p:cNvSpPr>
          <p:nvPr>
            <p:ph type="sldNum" sz="quarter" idx="12"/>
          </p:nvPr>
        </p:nvSpPr>
        <p:spPr>
          <a:ln/>
        </p:spPr>
        <p:txBody>
          <a:bodyPr/>
          <a:lstStyle>
            <a:lvl1pPr>
              <a:defRPr/>
            </a:lvl1pPr>
          </a:lstStyle>
          <a:p>
            <a:pPr>
              <a:defRPr/>
            </a:pPr>
            <a:fld id="{7E46EAF7-ACAA-4DA3-8C29-937CBE6A4C82}" type="slidenum">
              <a:rPr lang="en-US"/>
              <a:pPr>
                <a:defRPr/>
              </a:pPr>
              <a:t>‹#›</a:t>
            </a:fld>
            <a:endParaRPr lang="en-US"/>
          </a:p>
        </p:txBody>
      </p:sp>
    </p:spTree>
    <p:extLst>
      <p:ext uri="{BB962C8B-B14F-4D97-AF65-F5344CB8AC3E}">
        <p14:creationId xmlns:p14="http://schemas.microsoft.com/office/powerpoint/2010/main" val="329975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3525" y="1598613"/>
            <a:ext cx="36163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32250" y="1598613"/>
            <a:ext cx="36179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9"/>
          <p:cNvSpPr>
            <a:spLocks noGrp="1" noChangeArrowheads="1"/>
          </p:cNvSpPr>
          <p:nvPr>
            <p:ph type="dt" sz="half" idx="10"/>
          </p:nvPr>
        </p:nvSpPr>
        <p:spPr>
          <a:ln/>
        </p:spPr>
        <p:txBody>
          <a:bodyPr/>
          <a:lstStyle>
            <a:lvl1pPr>
              <a:defRPr/>
            </a:lvl1pPr>
          </a:lstStyle>
          <a:p>
            <a:pPr>
              <a:defRPr/>
            </a:pPr>
            <a:endParaRPr lang="en-US"/>
          </a:p>
        </p:txBody>
      </p:sp>
      <p:sp>
        <p:nvSpPr>
          <p:cNvPr id="7" name="Rectangle 60"/>
          <p:cNvSpPr>
            <a:spLocks noGrp="1" noChangeArrowheads="1"/>
          </p:cNvSpPr>
          <p:nvPr>
            <p:ph type="ftr" sz="quarter" idx="11"/>
          </p:nvPr>
        </p:nvSpPr>
        <p:spPr>
          <a:ln/>
        </p:spPr>
        <p:txBody>
          <a:bodyPr/>
          <a:lstStyle>
            <a:lvl1pPr>
              <a:defRPr/>
            </a:lvl1pPr>
          </a:lstStyle>
          <a:p>
            <a:pPr>
              <a:defRPr/>
            </a:pPr>
            <a:endParaRPr lang="en-US"/>
          </a:p>
        </p:txBody>
      </p:sp>
      <p:sp>
        <p:nvSpPr>
          <p:cNvPr id="8" name="Rectangle 61"/>
          <p:cNvSpPr>
            <a:spLocks noGrp="1" noChangeArrowheads="1"/>
          </p:cNvSpPr>
          <p:nvPr>
            <p:ph type="sldNum" sz="quarter" idx="12"/>
          </p:nvPr>
        </p:nvSpPr>
        <p:spPr>
          <a:ln/>
        </p:spPr>
        <p:txBody>
          <a:bodyPr/>
          <a:lstStyle>
            <a:lvl1pPr>
              <a:defRPr/>
            </a:lvl1pPr>
          </a:lstStyle>
          <a:p>
            <a:pPr>
              <a:defRPr/>
            </a:pPr>
            <a:fld id="{F58178FF-6748-46D5-902B-88D1375D16B5}" type="slidenum">
              <a:rPr lang="en-US"/>
              <a:pPr>
                <a:defRPr/>
              </a:pPr>
              <a:t>‹#›</a:t>
            </a:fld>
            <a:endParaRPr lang="en-US"/>
          </a:p>
        </p:txBody>
      </p:sp>
    </p:spTree>
    <p:extLst>
      <p:ext uri="{BB962C8B-B14F-4D97-AF65-F5344CB8AC3E}">
        <p14:creationId xmlns:p14="http://schemas.microsoft.com/office/powerpoint/2010/main" val="95960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227C7751-EBE6-4A88-A896-7D48DAD35107}" type="slidenum">
              <a:rPr lang="en-US"/>
              <a:pPr>
                <a:defRPr/>
              </a:pPr>
              <a:t>‹#›</a:t>
            </a:fld>
            <a:endParaRPr lang="en-US"/>
          </a:p>
        </p:txBody>
      </p:sp>
    </p:spTree>
    <p:extLst>
      <p:ext uri="{BB962C8B-B14F-4D97-AF65-F5344CB8AC3E}">
        <p14:creationId xmlns:p14="http://schemas.microsoft.com/office/powerpoint/2010/main" val="258661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9629EC9B-1E84-4F88-8A99-8B9BDC7A1D60}" type="slidenum">
              <a:rPr lang="en-US"/>
              <a:pPr>
                <a:defRPr/>
              </a:pPr>
              <a:t>‹#›</a:t>
            </a:fld>
            <a:endParaRPr lang="en-US"/>
          </a:p>
        </p:txBody>
      </p:sp>
    </p:spTree>
    <p:extLst>
      <p:ext uri="{BB962C8B-B14F-4D97-AF65-F5344CB8AC3E}">
        <p14:creationId xmlns:p14="http://schemas.microsoft.com/office/powerpoint/2010/main" val="274491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6E94C70A-6EAA-4A27-9D13-6852742094BB}" type="slidenum">
              <a:rPr lang="en-US"/>
              <a:pPr>
                <a:defRPr/>
              </a:pPr>
              <a:t>‹#›</a:t>
            </a:fld>
            <a:endParaRPr lang="en-US"/>
          </a:p>
        </p:txBody>
      </p:sp>
    </p:spTree>
    <p:extLst>
      <p:ext uri="{BB962C8B-B14F-4D97-AF65-F5344CB8AC3E}">
        <p14:creationId xmlns:p14="http://schemas.microsoft.com/office/powerpoint/2010/main" val="260255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26D34819-5E8F-491A-8ACB-346CE7030BC3}" type="slidenum">
              <a:rPr lang="en-US"/>
              <a:pPr>
                <a:defRPr/>
              </a:pPr>
              <a:t>‹#›</a:t>
            </a:fld>
            <a:endParaRPr lang="en-US"/>
          </a:p>
        </p:txBody>
      </p:sp>
    </p:spTree>
    <p:extLst>
      <p:ext uri="{BB962C8B-B14F-4D97-AF65-F5344CB8AC3E}">
        <p14:creationId xmlns:p14="http://schemas.microsoft.com/office/powerpoint/2010/main" val="395834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9984B30B-6A89-4A9C-8092-5E76DE8BD6E3}" type="slidenum">
              <a:rPr lang="en-US"/>
              <a:pPr>
                <a:defRPr/>
              </a:pPr>
              <a:t>‹#›</a:t>
            </a:fld>
            <a:endParaRPr lang="en-US"/>
          </a:p>
        </p:txBody>
      </p:sp>
    </p:spTree>
    <p:extLst>
      <p:ext uri="{BB962C8B-B14F-4D97-AF65-F5344CB8AC3E}">
        <p14:creationId xmlns:p14="http://schemas.microsoft.com/office/powerpoint/2010/main" val="274764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CD997890-2067-438A-A576-DE98E14BCDBA}" type="slidenum">
              <a:rPr lang="en-US"/>
              <a:pPr>
                <a:defRPr/>
              </a:pPr>
              <a:t>‹#›</a:t>
            </a:fld>
            <a:endParaRPr lang="en-US"/>
          </a:p>
        </p:txBody>
      </p:sp>
    </p:spTree>
    <p:extLst>
      <p:ext uri="{BB962C8B-B14F-4D97-AF65-F5344CB8AC3E}">
        <p14:creationId xmlns:p14="http://schemas.microsoft.com/office/powerpoint/2010/main" val="268098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DC80B7F-4DEF-43B5-AF48-7BAA8AE09FA7}" type="slidenum">
              <a:rPr lang="en-US"/>
              <a:pPr>
                <a:defRPr/>
              </a:pPr>
              <a:t>‹#›</a:t>
            </a:fld>
            <a:endParaRPr lang="en-US"/>
          </a:p>
        </p:txBody>
      </p:sp>
    </p:spTree>
    <p:extLst>
      <p:ext uri="{BB962C8B-B14F-4D97-AF65-F5344CB8AC3E}">
        <p14:creationId xmlns:p14="http://schemas.microsoft.com/office/powerpoint/2010/main" val="250135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6FA66F5F-25D1-489B-A5B1-748CBCD39407}" type="slidenum">
              <a:rPr lang="en-US"/>
              <a:pPr>
                <a:defRPr/>
              </a:pPr>
              <a:t>‹#›</a:t>
            </a:fld>
            <a:endParaRPr lang="en-US"/>
          </a:p>
        </p:txBody>
      </p:sp>
    </p:spTree>
    <p:extLst>
      <p:ext uri="{BB962C8B-B14F-4D97-AF65-F5344CB8AC3E}">
        <p14:creationId xmlns:p14="http://schemas.microsoft.com/office/powerpoint/2010/main" val="195006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103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103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717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en-US"/>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084"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69" name="Picture 18"/>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1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20"/>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2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2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2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2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2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8"/>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0"/>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6"/>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7"/>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8"/>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40"/>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4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3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5"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216"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20"/>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20"/>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7223"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6"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1027"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27"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p>
        </p:txBody>
      </p:sp>
      <p:sp>
        <p:nvSpPr>
          <p:cNvPr id="7228"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p>
        </p:txBody>
      </p:sp>
      <p:sp>
        <p:nvSpPr>
          <p:cNvPr id="7229"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A50825F3-DE8F-4EBC-997F-1E8DA78FE1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21"/>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22"/>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3"/>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www.seedsavers.org/Home.asp"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35.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370013"/>
            <a:ext cx="7499350" cy="2057400"/>
          </a:xfrm>
        </p:spPr>
        <p:txBody>
          <a:bodyPr/>
          <a:lstStyle/>
          <a:p>
            <a:pPr algn="ctr" eaLnBrk="1" hangingPunct="1"/>
            <a:r>
              <a:rPr lang="en-US" smtClean="0"/>
              <a:t>Getting Started in the Vegetable Garden</a:t>
            </a:r>
          </a:p>
        </p:txBody>
      </p:sp>
      <p:sp>
        <p:nvSpPr>
          <p:cNvPr id="3075" name="Rectangle 3"/>
          <p:cNvSpPr>
            <a:spLocks noGrp="1" noChangeArrowheads="1"/>
          </p:cNvSpPr>
          <p:nvPr>
            <p:ph type="subTitle" idx="1"/>
          </p:nvPr>
        </p:nvSpPr>
        <p:spPr>
          <a:xfrm>
            <a:off x="381000" y="3886200"/>
            <a:ext cx="6986588" cy="1752600"/>
          </a:xfrm>
        </p:spPr>
        <p:txBody>
          <a:bodyPr/>
          <a:lstStyle/>
          <a:p>
            <a:pPr eaLnBrk="1" hangingPunct="1"/>
            <a:r>
              <a:rPr lang="en-US" smtClean="0"/>
              <a:t>Karen Delahaut</a:t>
            </a:r>
          </a:p>
          <a:p>
            <a:pPr eaLnBrk="1" hangingPunct="1"/>
            <a:r>
              <a:rPr lang="en-US" smtClean="0"/>
              <a:t>Fresh Market Vegetable Program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9075" y="76200"/>
            <a:ext cx="7477125" cy="1143000"/>
          </a:xfrm>
        </p:spPr>
        <p:txBody>
          <a:bodyPr/>
          <a:lstStyle/>
          <a:p>
            <a:pPr eaLnBrk="1" hangingPunct="1"/>
            <a:r>
              <a:rPr lang="en-US" sz="3600" smtClean="0"/>
              <a:t>Physical Requirements:</a:t>
            </a:r>
            <a:br>
              <a:rPr lang="en-US" sz="3600" smtClean="0"/>
            </a:br>
            <a:r>
              <a:rPr lang="en-US" sz="3600" smtClean="0"/>
              <a:t>Compost</a:t>
            </a:r>
          </a:p>
        </p:txBody>
      </p:sp>
      <p:sp>
        <p:nvSpPr>
          <p:cNvPr id="12291" name="Rectangle 3"/>
          <p:cNvSpPr>
            <a:spLocks noGrp="1" noChangeArrowheads="1"/>
          </p:cNvSpPr>
          <p:nvPr>
            <p:ph type="body" sz="half" idx="2"/>
          </p:nvPr>
        </p:nvSpPr>
        <p:spPr>
          <a:xfrm>
            <a:off x="3124200" y="838200"/>
            <a:ext cx="4525963" cy="5791200"/>
          </a:xfrm>
        </p:spPr>
        <p:txBody>
          <a:bodyPr/>
          <a:lstStyle/>
          <a:p>
            <a:pPr eaLnBrk="1" hangingPunct="1"/>
            <a:r>
              <a:rPr lang="en-US" sz="2800" smtClean="0"/>
              <a:t>Benefits:</a:t>
            </a:r>
          </a:p>
          <a:p>
            <a:pPr lvl="1" eaLnBrk="1" hangingPunct="1"/>
            <a:r>
              <a:rPr lang="en-US" sz="2400" smtClean="0"/>
              <a:t>Improves water retention</a:t>
            </a:r>
          </a:p>
          <a:p>
            <a:pPr lvl="1" eaLnBrk="1" hangingPunct="1"/>
            <a:r>
              <a:rPr lang="en-US" sz="2400" smtClean="0"/>
              <a:t>Promotes soil structure</a:t>
            </a:r>
          </a:p>
          <a:p>
            <a:pPr lvl="1" eaLnBrk="1" hangingPunct="1"/>
            <a:r>
              <a:rPr lang="en-US" sz="2400" smtClean="0"/>
              <a:t>Increases fertility</a:t>
            </a:r>
          </a:p>
          <a:p>
            <a:pPr lvl="1" eaLnBrk="1" hangingPunct="1"/>
            <a:r>
              <a:rPr lang="en-US" sz="2400" smtClean="0"/>
              <a:t>Increases cation exchange</a:t>
            </a:r>
          </a:p>
          <a:p>
            <a:pPr lvl="1" eaLnBrk="1" hangingPunct="1"/>
            <a:r>
              <a:rPr lang="en-US" sz="2400" smtClean="0"/>
              <a:t>Reduces fertilizer requirements up to 50%</a:t>
            </a:r>
          </a:p>
          <a:p>
            <a:pPr lvl="1" eaLnBrk="1" hangingPunct="1"/>
            <a:r>
              <a:rPr lang="en-US" sz="2400" smtClean="0"/>
              <a:t>Enhanced microbial activity</a:t>
            </a:r>
          </a:p>
          <a:p>
            <a:pPr lvl="2" eaLnBrk="1" hangingPunct="1"/>
            <a:r>
              <a:rPr lang="en-US" sz="2000" smtClean="0"/>
              <a:t>Suppresses pathogens</a:t>
            </a:r>
          </a:p>
          <a:p>
            <a:pPr lvl="2" eaLnBrk="1" hangingPunct="1"/>
            <a:r>
              <a:rPr lang="en-US" sz="2000" smtClean="0"/>
              <a:t>Accelerates the breakdown of pesticides &amp; other synthetic compounds</a:t>
            </a:r>
          </a:p>
        </p:txBody>
      </p:sp>
      <p:pic>
        <p:nvPicPr>
          <p:cNvPr id="12292" name="Picture 7" descr="Compost Cag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216150"/>
            <a:ext cx="2667000" cy="258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9075" y="152400"/>
            <a:ext cx="7477125" cy="1143000"/>
          </a:xfrm>
        </p:spPr>
        <p:txBody>
          <a:bodyPr/>
          <a:lstStyle/>
          <a:p>
            <a:pPr eaLnBrk="1" hangingPunct="1"/>
            <a:r>
              <a:rPr lang="en-US" sz="3600" smtClean="0"/>
              <a:t>Physical Requirements:</a:t>
            </a:r>
            <a:br>
              <a:rPr lang="en-US" sz="3600" smtClean="0"/>
            </a:br>
            <a:r>
              <a:rPr lang="en-US" sz="3600" smtClean="0"/>
              <a:t>Temperature</a:t>
            </a:r>
          </a:p>
        </p:txBody>
      </p:sp>
      <p:sp>
        <p:nvSpPr>
          <p:cNvPr id="13315" name="Rectangle 4"/>
          <p:cNvSpPr>
            <a:spLocks noGrp="1" noChangeArrowheads="1"/>
          </p:cNvSpPr>
          <p:nvPr>
            <p:ph type="body" sz="half" idx="1"/>
          </p:nvPr>
        </p:nvSpPr>
        <p:spPr>
          <a:xfrm>
            <a:off x="0" y="1371600"/>
            <a:ext cx="4267200" cy="5257800"/>
          </a:xfrm>
        </p:spPr>
        <p:txBody>
          <a:bodyPr/>
          <a:lstStyle/>
          <a:p>
            <a:pPr eaLnBrk="1" hangingPunct="1"/>
            <a:r>
              <a:rPr lang="en-US" sz="2400" smtClean="0"/>
              <a:t>Cool season crops</a:t>
            </a:r>
          </a:p>
          <a:p>
            <a:pPr lvl="1" eaLnBrk="1" hangingPunct="1"/>
            <a:r>
              <a:rPr lang="en-US" sz="2000" smtClean="0"/>
              <a:t>Develop best &lt;50</a:t>
            </a:r>
            <a:r>
              <a:rPr lang="en-US" sz="2000" smtClean="0">
                <a:cs typeface="Arial" charset="0"/>
              </a:rPr>
              <a:t>°F</a:t>
            </a:r>
          </a:p>
          <a:p>
            <a:pPr lvl="1" eaLnBrk="1" hangingPunct="1"/>
            <a:r>
              <a:rPr lang="en-US" sz="2000" smtClean="0">
                <a:cs typeface="Arial" charset="0"/>
              </a:rPr>
              <a:t>Tolerate frost.</a:t>
            </a:r>
          </a:p>
          <a:p>
            <a:pPr lvl="1" eaLnBrk="1" hangingPunct="1"/>
            <a:r>
              <a:rPr lang="en-US" sz="2000" smtClean="0">
                <a:cs typeface="Arial" charset="0"/>
              </a:rPr>
              <a:t>Quality deteriorates under warm conditions.</a:t>
            </a:r>
          </a:p>
          <a:p>
            <a:pPr lvl="1" eaLnBrk="1" hangingPunct="1"/>
            <a:r>
              <a:rPr lang="en-US" sz="2000" smtClean="0">
                <a:cs typeface="Arial" charset="0"/>
              </a:rPr>
              <a:t>Peas, spinach, cole crops</a:t>
            </a:r>
          </a:p>
          <a:p>
            <a:pPr eaLnBrk="1" hangingPunct="1"/>
            <a:r>
              <a:rPr lang="en-US" sz="2400" smtClean="0">
                <a:cs typeface="Arial" charset="0"/>
              </a:rPr>
              <a:t>Warm season crops</a:t>
            </a:r>
          </a:p>
          <a:p>
            <a:pPr lvl="1" eaLnBrk="1" hangingPunct="1"/>
            <a:r>
              <a:rPr lang="en-US" sz="2000" smtClean="0">
                <a:cs typeface="Arial" charset="0"/>
              </a:rPr>
              <a:t>Develop best at temps &gt;50°F.</a:t>
            </a:r>
          </a:p>
          <a:p>
            <a:pPr lvl="1" eaLnBrk="1" hangingPunct="1"/>
            <a:r>
              <a:rPr lang="en-US" sz="2000" smtClean="0">
                <a:cs typeface="Arial" charset="0"/>
              </a:rPr>
              <a:t>Killed by frost.</a:t>
            </a:r>
          </a:p>
          <a:p>
            <a:pPr lvl="1" eaLnBrk="1" hangingPunct="1"/>
            <a:r>
              <a:rPr lang="en-US" sz="2000" smtClean="0">
                <a:cs typeface="Arial" charset="0"/>
              </a:rPr>
              <a:t>Beans, tomatoes, peppers, eggplant, sweet corn, cucurbits.</a:t>
            </a:r>
          </a:p>
        </p:txBody>
      </p:sp>
      <p:pic>
        <p:nvPicPr>
          <p:cNvPr id="13316" name="Picture 7" descr="Sugar Ann Pea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762000"/>
            <a:ext cx="2743200" cy="255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8" descr="Peppers 4"/>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43400" y="3770313"/>
            <a:ext cx="3203575" cy="240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219075" y="152400"/>
            <a:ext cx="7477125" cy="1143000"/>
          </a:xfrm>
        </p:spPr>
        <p:txBody>
          <a:bodyPr/>
          <a:lstStyle/>
          <a:p>
            <a:pPr eaLnBrk="1" hangingPunct="1"/>
            <a:r>
              <a:rPr lang="en-US" sz="3600" smtClean="0"/>
              <a:t>Physical Requirements:</a:t>
            </a:r>
            <a:br>
              <a:rPr lang="en-US" sz="3600" smtClean="0"/>
            </a:br>
            <a:r>
              <a:rPr lang="en-US" sz="3600" smtClean="0"/>
              <a:t>Soil Temperature</a:t>
            </a:r>
          </a:p>
        </p:txBody>
      </p:sp>
      <p:sp>
        <p:nvSpPr>
          <p:cNvPr id="14339" name="Rectangle 5"/>
          <p:cNvSpPr>
            <a:spLocks noGrp="1" noChangeArrowheads="1"/>
          </p:cNvSpPr>
          <p:nvPr>
            <p:ph type="body" sz="half" idx="1"/>
          </p:nvPr>
        </p:nvSpPr>
        <p:spPr>
          <a:xfrm>
            <a:off x="263525" y="1598613"/>
            <a:ext cx="7386638" cy="2363787"/>
          </a:xfrm>
        </p:spPr>
        <p:txBody>
          <a:bodyPr/>
          <a:lstStyle/>
          <a:p>
            <a:pPr eaLnBrk="1" hangingPunct="1">
              <a:lnSpc>
                <a:spcPct val="90000"/>
              </a:lnSpc>
            </a:pPr>
            <a:r>
              <a:rPr lang="en-US" sz="2400" smtClean="0"/>
              <a:t>“Plant corn when oak leaves are the size of squirrel’s ears”.</a:t>
            </a:r>
          </a:p>
          <a:p>
            <a:pPr eaLnBrk="1" hangingPunct="1">
              <a:lnSpc>
                <a:spcPct val="90000"/>
              </a:lnSpc>
            </a:pPr>
            <a:r>
              <a:rPr lang="en-US" sz="2400" smtClean="0"/>
              <a:t>Rotting seed of warm-season crops planted in cold soil.</a:t>
            </a:r>
          </a:p>
          <a:p>
            <a:pPr lvl="1" eaLnBrk="1" hangingPunct="1">
              <a:lnSpc>
                <a:spcPct val="90000"/>
              </a:lnSpc>
            </a:pPr>
            <a:r>
              <a:rPr lang="en-US" sz="2000" smtClean="0"/>
              <a:t>Soil temp should be &gt;60</a:t>
            </a:r>
            <a:r>
              <a:rPr lang="en-US" sz="2000" smtClean="0">
                <a:cs typeface="Arial" charset="0"/>
              </a:rPr>
              <a:t>°F</a:t>
            </a:r>
            <a:endParaRPr lang="en-US" sz="2000" smtClean="0"/>
          </a:p>
          <a:p>
            <a:pPr eaLnBrk="1" hangingPunct="1">
              <a:lnSpc>
                <a:spcPct val="90000"/>
              </a:lnSpc>
            </a:pPr>
            <a:r>
              <a:rPr lang="en-US" sz="2400" smtClean="0"/>
              <a:t>Heat-induced dormancy for fall crops.</a:t>
            </a:r>
          </a:p>
        </p:txBody>
      </p:sp>
      <p:pic>
        <p:nvPicPr>
          <p:cNvPr id="14340" name="Picture 7" descr="Cover with Boar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4038600"/>
            <a:ext cx="4191000" cy="241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9075" y="152400"/>
            <a:ext cx="7477125" cy="763588"/>
          </a:xfrm>
        </p:spPr>
        <p:txBody>
          <a:bodyPr/>
          <a:lstStyle/>
          <a:p>
            <a:pPr eaLnBrk="1" hangingPunct="1"/>
            <a:r>
              <a:rPr lang="en-US" smtClean="0"/>
              <a:t>Variety Selection</a:t>
            </a:r>
          </a:p>
        </p:txBody>
      </p:sp>
      <p:sp>
        <p:nvSpPr>
          <p:cNvPr id="15363" name="Rectangle 3"/>
          <p:cNvSpPr>
            <a:spLocks noGrp="1" noChangeArrowheads="1"/>
          </p:cNvSpPr>
          <p:nvPr>
            <p:ph type="body" sz="half" idx="1"/>
          </p:nvPr>
        </p:nvSpPr>
        <p:spPr>
          <a:xfrm>
            <a:off x="263525" y="914400"/>
            <a:ext cx="7386638" cy="2855913"/>
          </a:xfrm>
        </p:spPr>
        <p:txBody>
          <a:bodyPr/>
          <a:lstStyle/>
          <a:p>
            <a:pPr eaLnBrk="1" hangingPunct="1"/>
            <a:r>
              <a:rPr lang="en-US" sz="2800" smtClean="0"/>
              <a:t>Size of Mature Plant</a:t>
            </a:r>
          </a:p>
          <a:p>
            <a:pPr eaLnBrk="1" hangingPunct="1"/>
            <a:r>
              <a:rPr lang="en-US" sz="2800" smtClean="0"/>
              <a:t>Days to Harvest</a:t>
            </a:r>
          </a:p>
          <a:p>
            <a:pPr eaLnBrk="1" hangingPunct="1"/>
            <a:r>
              <a:rPr lang="en-US" sz="2800" smtClean="0"/>
              <a:t>Heirlooms</a:t>
            </a:r>
          </a:p>
          <a:p>
            <a:pPr eaLnBrk="1" hangingPunct="1"/>
            <a:r>
              <a:rPr lang="en-US" sz="2800" smtClean="0"/>
              <a:t>Disease Resistance</a:t>
            </a:r>
          </a:p>
          <a:p>
            <a:pPr eaLnBrk="1" hangingPunct="1"/>
            <a:r>
              <a:rPr lang="en-US" sz="2800" smtClean="0"/>
              <a:t>Saving Seed</a:t>
            </a:r>
          </a:p>
          <a:p>
            <a:pPr eaLnBrk="1" hangingPunct="1"/>
            <a:endParaRPr lang="en-US" sz="2800" smtClean="0"/>
          </a:p>
        </p:txBody>
      </p:sp>
      <p:pic>
        <p:nvPicPr>
          <p:cNvPr id="15364" name="Picture 5" descr="Variety Selecti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3581400"/>
            <a:ext cx="43434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9075" y="76200"/>
            <a:ext cx="7477125" cy="1143000"/>
          </a:xfrm>
        </p:spPr>
        <p:txBody>
          <a:bodyPr/>
          <a:lstStyle/>
          <a:p>
            <a:pPr eaLnBrk="1" hangingPunct="1"/>
            <a:r>
              <a:rPr lang="en-US" sz="3600" smtClean="0"/>
              <a:t>Variety Selection:</a:t>
            </a:r>
            <a:br>
              <a:rPr lang="en-US" sz="3600" smtClean="0"/>
            </a:br>
            <a:r>
              <a:rPr lang="en-US" sz="3600" smtClean="0"/>
              <a:t>Days to Harvest</a:t>
            </a:r>
          </a:p>
        </p:txBody>
      </p:sp>
      <p:sp>
        <p:nvSpPr>
          <p:cNvPr id="16387" name="Rectangle 9"/>
          <p:cNvSpPr>
            <a:spLocks noGrp="1" noChangeArrowheads="1"/>
          </p:cNvSpPr>
          <p:nvPr>
            <p:ph type="body" sz="half" idx="1"/>
          </p:nvPr>
        </p:nvSpPr>
        <p:spPr>
          <a:xfrm>
            <a:off x="152400" y="1371600"/>
            <a:ext cx="3616325" cy="5181600"/>
          </a:xfrm>
        </p:spPr>
        <p:txBody>
          <a:bodyPr/>
          <a:lstStyle/>
          <a:p>
            <a:pPr eaLnBrk="1" hangingPunct="1">
              <a:lnSpc>
                <a:spcPct val="80000"/>
              </a:lnSpc>
            </a:pPr>
            <a:r>
              <a:rPr lang="en-US" sz="2400" smtClean="0"/>
              <a:t>Southern WI has 120-180 frost-free days.</a:t>
            </a:r>
          </a:p>
          <a:p>
            <a:pPr eaLnBrk="1" hangingPunct="1">
              <a:lnSpc>
                <a:spcPct val="80000"/>
              </a:lnSpc>
            </a:pPr>
            <a:r>
              <a:rPr lang="en-US" sz="2400" smtClean="0"/>
              <a:t>Northern WI has 90-120 frost-free days.</a:t>
            </a:r>
          </a:p>
          <a:p>
            <a:pPr eaLnBrk="1" hangingPunct="1">
              <a:lnSpc>
                <a:spcPct val="80000"/>
              </a:lnSpc>
            </a:pPr>
            <a:r>
              <a:rPr lang="en-US" sz="2400" smtClean="0"/>
              <a:t>Pay particular attention  to long-season crops – pumpkins or corn.</a:t>
            </a:r>
          </a:p>
          <a:p>
            <a:pPr eaLnBrk="1" hangingPunct="1">
              <a:lnSpc>
                <a:spcPct val="80000"/>
              </a:lnSpc>
            </a:pPr>
            <a:r>
              <a:rPr lang="en-US" sz="2400" smtClean="0"/>
              <a:t>Planting date for fall crops should be counted backward from the average date of 1</a:t>
            </a:r>
            <a:r>
              <a:rPr lang="en-US" sz="2400" baseline="30000" smtClean="0"/>
              <a:t>st</a:t>
            </a:r>
            <a:r>
              <a:rPr lang="en-US" sz="2400" smtClean="0"/>
              <a:t> frost. Additional days should be added because of cool nights and shorter days.</a:t>
            </a:r>
          </a:p>
        </p:txBody>
      </p:sp>
      <p:pic>
        <p:nvPicPr>
          <p:cNvPr id="16388" name="Picture 6" descr="Growing Season Ma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03638" y="1981200"/>
            <a:ext cx="3992562" cy="277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9075" y="76200"/>
            <a:ext cx="7477125" cy="1143000"/>
          </a:xfrm>
        </p:spPr>
        <p:txBody>
          <a:bodyPr/>
          <a:lstStyle/>
          <a:p>
            <a:pPr eaLnBrk="1" hangingPunct="1"/>
            <a:r>
              <a:rPr lang="en-US" sz="3600" smtClean="0"/>
              <a:t>Variety Selection:</a:t>
            </a:r>
            <a:br>
              <a:rPr lang="en-US" sz="3600" smtClean="0"/>
            </a:br>
            <a:r>
              <a:rPr lang="en-US" sz="3600" smtClean="0"/>
              <a:t>Heirlooms</a:t>
            </a:r>
          </a:p>
        </p:txBody>
      </p:sp>
      <p:sp>
        <p:nvSpPr>
          <p:cNvPr id="17411" name="Rectangle 3"/>
          <p:cNvSpPr>
            <a:spLocks noGrp="1" noChangeArrowheads="1"/>
          </p:cNvSpPr>
          <p:nvPr>
            <p:ph type="body" sz="half" idx="1"/>
          </p:nvPr>
        </p:nvSpPr>
        <p:spPr>
          <a:xfrm>
            <a:off x="263525" y="1219200"/>
            <a:ext cx="7386638" cy="2819400"/>
          </a:xfrm>
        </p:spPr>
        <p:txBody>
          <a:bodyPr/>
          <a:lstStyle/>
          <a:p>
            <a:pPr eaLnBrk="1" hangingPunct="1">
              <a:lnSpc>
                <a:spcPct val="90000"/>
              </a:lnSpc>
            </a:pPr>
            <a:r>
              <a:rPr lang="en-US" sz="2800" smtClean="0"/>
              <a:t>Old-fashioned varieties.</a:t>
            </a:r>
          </a:p>
          <a:p>
            <a:pPr eaLnBrk="1" hangingPunct="1">
              <a:lnSpc>
                <a:spcPct val="90000"/>
              </a:lnSpc>
            </a:pPr>
            <a:r>
              <a:rPr lang="en-US" sz="2800" smtClean="0"/>
              <a:t>Selected for their flavor.</a:t>
            </a:r>
          </a:p>
          <a:p>
            <a:pPr eaLnBrk="1" hangingPunct="1">
              <a:lnSpc>
                <a:spcPct val="90000"/>
              </a:lnSpc>
            </a:pPr>
            <a:r>
              <a:rPr lang="en-US" sz="2800" smtClean="0"/>
              <a:t>No disease resistance, not uniform in appearance, and don’t store well.</a:t>
            </a:r>
          </a:p>
          <a:p>
            <a:pPr eaLnBrk="1" hangingPunct="1">
              <a:lnSpc>
                <a:spcPct val="90000"/>
              </a:lnSpc>
            </a:pPr>
            <a:r>
              <a:rPr lang="en-US" sz="2800" smtClean="0"/>
              <a:t>Seed Savers Exchange</a:t>
            </a:r>
          </a:p>
          <a:p>
            <a:pPr lvl="1" eaLnBrk="1" hangingPunct="1">
              <a:lnSpc>
                <a:spcPct val="90000"/>
              </a:lnSpc>
            </a:pPr>
            <a:r>
              <a:rPr lang="en-US" sz="2400" smtClean="0">
                <a:hlinkClick r:id="rId3"/>
              </a:rPr>
              <a:t>http://www.seedsavers.org/Home.asp</a:t>
            </a:r>
            <a:r>
              <a:rPr lang="en-US" sz="2400" smtClean="0"/>
              <a:t>	</a:t>
            </a:r>
          </a:p>
        </p:txBody>
      </p:sp>
      <p:pic>
        <p:nvPicPr>
          <p:cNvPr id="17412" name="Picture 5" descr="Heirloom Vegetable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4800" y="4356100"/>
            <a:ext cx="7239000" cy="193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9075" y="76200"/>
            <a:ext cx="7477125" cy="1143000"/>
          </a:xfrm>
        </p:spPr>
        <p:txBody>
          <a:bodyPr/>
          <a:lstStyle/>
          <a:p>
            <a:pPr eaLnBrk="1" hangingPunct="1"/>
            <a:r>
              <a:rPr lang="en-US" sz="3600" smtClean="0"/>
              <a:t>Variety Selection:</a:t>
            </a:r>
            <a:br>
              <a:rPr lang="en-US" sz="3600" smtClean="0"/>
            </a:br>
            <a:r>
              <a:rPr lang="en-US" sz="3600" smtClean="0"/>
              <a:t>Disease Resistance</a:t>
            </a:r>
          </a:p>
        </p:txBody>
      </p:sp>
      <p:sp>
        <p:nvSpPr>
          <p:cNvPr id="18435" name="Rectangle 3"/>
          <p:cNvSpPr>
            <a:spLocks noGrp="1" noChangeArrowheads="1"/>
          </p:cNvSpPr>
          <p:nvPr>
            <p:ph type="body" idx="1"/>
          </p:nvPr>
        </p:nvSpPr>
        <p:spPr/>
        <p:txBody>
          <a:bodyPr/>
          <a:lstStyle/>
          <a:p>
            <a:pPr eaLnBrk="1" hangingPunct="1"/>
            <a:r>
              <a:rPr lang="en-US" smtClean="0"/>
              <a:t>Select resistant varieties if practical.</a:t>
            </a:r>
          </a:p>
          <a:p>
            <a:pPr eaLnBrk="1" hangingPunct="1"/>
            <a:r>
              <a:rPr lang="en-US" smtClean="0"/>
              <a:t>No one variety is resistant to all diseases of that vegetable.</a:t>
            </a:r>
          </a:p>
          <a:p>
            <a:pPr eaLnBrk="1" hangingPunct="1"/>
            <a:r>
              <a:rPr lang="en-US" smtClean="0"/>
              <a:t>Seed catalogs will indicate what varieties are resistant.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9075" y="152400"/>
            <a:ext cx="7477125" cy="1143000"/>
          </a:xfrm>
        </p:spPr>
        <p:txBody>
          <a:bodyPr/>
          <a:lstStyle/>
          <a:p>
            <a:pPr eaLnBrk="1" hangingPunct="1"/>
            <a:r>
              <a:rPr lang="en-US" sz="3600" smtClean="0"/>
              <a:t>Variety Selection:</a:t>
            </a:r>
            <a:br>
              <a:rPr lang="en-US" sz="3600" smtClean="0"/>
            </a:br>
            <a:r>
              <a:rPr lang="en-US" sz="3600" smtClean="0"/>
              <a:t>Saving Seed</a:t>
            </a:r>
          </a:p>
        </p:txBody>
      </p:sp>
      <p:sp>
        <p:nvSpPr>
          <p:cNvPr id="19459" name="Rectangle 3"/>
          <p:cNvSpPr>
            <a:spLocks noGrp="1" noChangeArrowheads="1"/>
          </p:cNvSpPr>
          <p:nvPr>
            <p:ph type="body" idx="1"/>
          </p:nvPr>
        </p:nvSpPr>
        <p:spPr/>
        <p:txBody>
          <a:bodyPr/>
          <a:lstStyle/>
          <a:p>
            <a:pPr eaLnBrk="1" hangingPunct="1">
              <a:lnSpc>
                <a:spcPct val="90000"/>
              </a:lnSpc>
            </a:pPr>
            <a:r>
              <a:rPr lang="en-US" smtClean="0"/>
              <a:t>Some diseases are carried on or in the seed.</a:t>
            </a:r>
          </a:p>
          <a:p>
            <a:pPr eaLnBrk="1" hangingPunct="1">
              <a:lnSpc>
                <a:spcPct val="90000"/>
              </a:lnSpc>
            </a:pPr>
            <a:r>
              <a:rPr lang="en-US" smtClean="0"/>
              <a:t>Don’t save seed from cross-pollinated plants – vine crops in particular.</a:t>
            </a:r>
          </a:p>
          <a:p>
            <a:pPr eaLnBrk="1" hangingPunct="1">
              <a:lnSpc>
                <a:spcPct val="90000"/>
              </a:lnSpc>
            </a:pPr>
            <a:r>
              <a:rPr lang="en-US" smtClean="0"/>
              <a:t>Self-pollinated crops include</a:t>
            </a:r>
          </a:p>
          <a:p>
            <a:pPr lvl="2" eaLnBrk="1" hangingPunct="1">
              <a:lnSpc>
                <a:spcPct val="90000"/>
              </a:lnSpc>
            </a:pPr>
            <a:r>
              <a:rPr lang="en-US" smtClean="0"/>
              <a:t>Beans</a:t>
            </a:r>
          </a:p>
          <a:p>
            <a:pPr lvl="2" eaLnBrk="1" hangingPunct="1">
              <a:lnSpc>
                <a:spcPct val="90000"/>
              </a:lnSpc>
            </a:pPr>
            <a:r>
              <a:rPr lang="en-US" smtClean="0"/>
              <a:t>Eggplant</a:t>
            </a:r>
          </a:p>
          <a:p>
            <a:pPr lvl="2" eaLnBrk="1" hangingPunct="1">
              <a:lnSpc>
                <a:spcPct val="90000"/>
              </a:lnSpc>
            </a:pPr>
            <a:r>
              <a:rPr lang="en-US" smtClean="0"/>
              <a:t>Peas</a:t>
            </a:r>
          </a:p>
          <a:p>
            <a:pPr lvl="2" eaLnBrk="1" hangingPunct="1">
              <a:lnSpc>
                <a:spcPct val="90000"/>
              </a:lnSpc>
            </a:pPr>
            <a:r>
              <a:rPr lang="en-US" smtClean="0"/>
              <a:t>Pepper</a:t>
            </a:r>
          </a:p>
          <a:p>
            <a:pPr lvl="2" eaLnBrk="1" hangingPunct="1">
              <a:lnSpc>
                <a:spcPct val="90000"/>
              </a:lnSpc>
            </a:pPr>
            <a:r>
              <a:rPr lang="en-US" smtClean="0"/>
              <a:t>Tomato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9075" y="150813"/>
            <a:ext cx="7477125" cy="839787"/>
          </a:xfrm>
        </p:spPr>
        <p:txBody>
          <a:bodyPr/>
          <a:lstStyle/>
          <a:p>
            <a:pPr eaLnBrk="1" hangingPunct="1"/>
            <a:r>
              <a:rPr lang="en-US" smtClean="0"/>
              <a:t>Planting</a:t>
            </a:r>
          </a:p>
        </p:txBody>
      </p:sp>
      <p:sp>
        <p:nvSpPr>
          <p:cNvPr id="20483" name="Rectangle 3"/>
          <p:cNvSpPr>
            <a:spLocks noGrp="1" noChangeArrowheads="1"/>
          </p:cNvSpPr>
          <p:nvPr>
            <p:ph type="body" idx="1"/>
          </p:nvPr>
        </p:nvSpPr>
        <p:spPr>
          <a:xfrm>
            <a:off x="263525" y="1219200"/>
            <a:ext cx="7386638" cy="4876800"/>
          </a:xfrm>
        </p:spPr>
        <p:txBody>
          <a:bodyPr/>
          <a:lstStyle/>
          <a:p>
            <a:pPr eaLnBrk="1" hangingPunct="1"/>
            <a:r>
              <a:rPr lang="en-US" smtClean="0"/>
              <a:t>Timing</a:t>
            </a:r>
          </a:p>
          <a:p>
            <a:pPr eaLnBrk="1" hangingPunct="1"/>
            <a:r>
              <a:rPr lang="en-US" smtClean="0"/>
              <a:t>Direct Seeding</a:t>
            </a:r>
          </a:p>
          <a:p>
            <a:pPr eaLnBrk="1" hangingPunct="1"/>
            <a:r>
              <a:rPr lang="en-US" smtClean="0"/>
              <a:t>Transplants</a:t>
            </a:r>
          </a:p>
          <a:p>
            <a:pPr eaLnBrk="1" hangingPunct="1"/>
            <a:r>
              <a:rPr lang="en-US" smtClean="0"/>
              <a:t>Starting Seeds</a:t>
            </a:r>
          </a:p>
          <a:p>
            <a:pPr eaLnBrk="1" hangingPunct="1"/>
            <a:r>
              <a:rPr lang="en-US" smtClean="0"/>
              <a:t>Spacing &amp; Thinning</a:t>
            </a:r>
          </a:p>
          <a:p>
            <a:pPr eaLnBrk="1" hangingPunct="1"/>
            <a:r>
              <a:rPr lang="en-US" smtClean="0"/>
              <a:t>Sequential Planting</a:t>
            </a:r>
          </a:p>
          <a:p>
            <a:pPr eaLnBrk="1" hangingPunct="1"/>
            <a:r>
              <a:rPr lang="en-US" smtClean="0"/>
              <a:t>Crop Rotation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9075" y="76200"/>
            <a:ext cx="7477125" cy="839788"/>
          </a:xfrm>
        </p:spPr>
        <p:txBody>
          <a:bodyPr/>
          <a:lstStyle/>
          <a:p>
            <a:pPr eaLnBrk="1" hangingPunct="1"/>
            <a:r>
              <a:rPr lang="en-US" smtClean="0"/>
              <a:t>Timing</a:t>
            </a:r>
          </a:p>
        </p:txBody>
      </p:sp>
      <p:sp>
        <p:nvSpPr>
          <p:cNvPr id="21507" name="Rectangle 3"/>
          <p:cNvSpPr>
            <a:spLocks noGrp="1" noChangeArrowheads="1"/>
          </p:cNvSpPr>
          <p:nvPr>
            <p:ph type="body" idx="1"/>
          </p:nvPr>
        </p:nvSpPr>
        <p:spPr>
          <a:xfrm>
            <a:off x="263525" y="1066800"/>
            <a:ext cx="7386638" cy="5029200"/>
          </a:xfrm>
        </p:spPr>
        <p:txBody>
          <a:bodyPr/>
          <a:lstStyle/>
          <a:p>
            <a:pPr eaLnBrk="1" hangingPunct="1"/>
            <a:r>
              <a:rPr lang="en-US" smtClean="0"/>
              <a:t>Soil temperature</a:t>
            </a:r>
          </a:p>
          <a:p>
            <a:pPr lvl="1" eaLnBrk="1" hangingPunct="1"/>
            <a:r>
              <a:rPr lang="en-US" smtClean="0"/>
              <a:t>Cool-season crops = 40</a:t>
            </a:r>
            <a:r>
              <a:rPr lang="en-US" smtClean="0">
                <a:cs typeface="Arial" charset="0"/>
              </a:rPr>
              <a:t>°</a:t>
            </a:r>
          </a:p>
          <a:p>
            <a:pPr lvl="1" eaLnBrk="1" hangingPunct="1"/>
            <a:r>
              <a:rPr lang="en-US" smtClean="0">
                <a:cs typeface="Arial" charset="0"/>
              </a:rPr>
              <a:t>Warm-season crops = 50-60°</a:t>
            </a:r>
          </a:p>
          <a:p>
            <a:pPr eaLnBrk="1" hangingPunct="1"/>
            <a:r>
              <a:rPr lang="en-US" smtClean="0">
                <a:cs typeface="Arial" charset="0"/>
              </a:rPr>
              <a:t>Avoidance of pest problems </a:t>
            </a:r>
          </a:p>
          <a:p>
            <a:pPr lvl="1" eaLnBrk="1" hangingPunct="1"/>
            <a:r>
              <a:rPr lang="en-US" smtClean="0">
                <a:cs typeface="Arial" charset="0"/>
              </a:rPr>
              <a:t>Onions – onion maggot</a:t>
            </a:r>
          </a:p>
          <a:p>
            <a:pPr lvl="1" eaLnBrk="1" hangingPunct="1"/>
            <a:r>
              <a:rPr lang="en-US" smtClean="0">
                <a:cs typeface="Arial" charset="0"/>
              </a:rPr>
              <a:t>Cole crops – cabbage maggot, flea beetles</a:t>
            </a:r>
          </a:p>
          <a:p>
            <a:pPr lvl="1" eaLnBrk="1" hangingPunct="1"/>
            <a:r>
              <a:rPr lang="en-US" smtClean="0">
                <a:cs typeface="Arial" charset="0"/>
              </a:rPr>
              <a:t>Seed corn maggots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Site Selection &amp; Preparation</a:t>
            </a:r>
          </a:p>
        </p:txBody>
      </p:sp>
      <p:sp>
        <p:nvSpPr>
          <p:cNvPr id="4099" name="Rectangle 5"/>
          <p:cNvSpPr>
            <a:spLocks noGrp="1" noChangeArrowheads="1"/>
          </p:cNvSpPr>
          <p:nvPr>
            <p:ph type="body" sz="half" idx="1"/>
          </p:nvPr>
        </p:nvSpPr>
        <p:spPr/>
        <p:txBody>
          <a:bodyPr/>
          <a:lstStyle/>
          <a:p>
            <a:pPr eaLnBrk="1" hangingPunct="1"/>
            <a:r>
              <a:rPr lang="en-US" sz="2800" smtClean="0"/>
              <a:t>Light</a:t>
            </a:r>
          </a:p>
          <a:p>
            <a:pPr lvl="1" eaLnBrk="1" hangingPunct="1"/>
            <a:r>
              <a:rPr lang="en-US" sz="2400" smtClean="0">
                <a:cs typeface="Arial" charset="0"/>
              </a:rPr>
              <a:t>≥6 hours</a:t>
            </a:r>
          </a:p>
          <a:p>
            <a:pPr eaLnBrk="1" hangingPunct="1"/>
            <a:r>
              <a:rPr lang="en-US" sz="2800" smtClean="0"/>
              <a:t>Soil</a:t>
            </a:r>
          </a:p>
          <a:p>
            <a:pPr eaLnBrk="1" hangingPunct="1"/>
            <a:r>
              <a:rPr lang="en-US" sz="2800" smtClean="0"/>
              <a:t>Access</a:t>
            </a:r>
          </a:p>
          <a:p>
            <a:pPr eaLnBrk="1" hangingPunct="1"/>
            <a:r>
              <a:rPr lang="en-US" sz="2800" smtClean="0"/>
              <a:t>Air Drainage</a:t>
            </a:r>
          </a:p>
          <a:p>
            <a:pPr eaLnBrk="1" hangingPunct="1"/>
            <a:r>
              <a:rPr lang="en-US" sz="2800" smtClean="0"/>
              <a:t>Proximity to Trees &amp; Shrubs</a:t>
            </a:r>
          </a:p>
        </p:txBody>
      </p:sp>
      <p:pic>
        <p:nvPicPr>
          <p:cNvPr id="4100" name="Picture 7" descr="Vegetable Garden 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14800" y="1295400"/>
            <a:ext cx="3352800" cy="2224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12" descr="Shading"/>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38600" y="3810000"/>
            <a:ext cx="3505200" cy="238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075" y="76200"/>
            <a:ext cx="7477125" cy="839788"/>
          </a:xfrm>
        </p:spPr>
        <p:txBody>
          <a:bodyPr/>
          <a:lstStyle/>
          <a:p>
            <a:pPr eaLnBrk="1" hangingPunct="1"/>
            <a:r>
              <a:rPr lang="en-US" smtClean="0"/>
              <a:t>Direct Seeding</a:t>
            </a:r>
          </a:p>
        </p:txBody>
      </p:sp>
      <p:sp>
        <p:nvSpPr>
          <p:cNvPr id="22531" name="Rectangle 7"/>
          <p:cNvSpPr>
            <a:spLocks noGrp="1" noChangeArrowheads="1"/>
          </p:cNvSpPr>
          <p:nvPr>
            <p:ph type="body" sz="half" idx="1"/>
          </p:nvPr>
        </p:nvSpPr>
        <p:spPr>
          <a:xfrm>
            <a:off x="263525" y="914400"/>
            <a:ext cx="3616325" cy="4419600"/>
          </a:xfrm>
        </p:spPr>
        <p:txBody>
          <a:bodyPr/>
          <a:lstStyle/>
          <a:p>
            <a:pPr eaLnBrk="1" hangingPunct="1"/>
            <a:r>
              <a:rPr lang="en-US" sz="2400" smtClean="0"/>
              <a:t>Plant seed as deep as the seed is wide.</a:t>
            </a:r>
          </a:p>
          <a:p>
            <a:pPr eaLnBrk="1" hangingPunct="1"/>
            <a:r>
              <a:rPr lang="en-US" sz="2400" smtClean="0"/>
              <a:t>Seed packets will tell you how far to space the seed.</a:t>
            </a:r>
          </a:p>
          <a:p>
            <a:pPr eaLnBrk="1" hangingPunct="1"/>
            <a:r>
              <a:rPr lang="en-US" sz="2400" smtClean="0"/>
              <a:t>Keep seed moist until plants germinate.</a:t>
            </a:r>
          </a:p>
          <a:p>
            <a:pPr eaLnBrk="1" hangingPunct="1"/>
            <a:r>
              <a:rPr lang="en-US" sz="2400" smtClean="0"/>
              <a:t>Lettuce seed requires light to germinate.</a:t>
            </a:r>
          </a:p>
        </p:txBody>
      </p:sp>
      <p:pic>
        <p:nvPicPr>
          <p:cNvPr id="22532" name="Picture 6" descr="Outdoor Planting 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43400" y="1066800"/>
            <a:ext cx="3200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9" descr="Outdoor Planting 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43400" y="3886200"/>
            <a:ext cx="3200400" cy="212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10" descr="Seed Dep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0"/>
            <a:ext cx="2743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9075" y="152400"/>
            <a:ext cx="3514725" cy="839788"/>
          </a:xfrm>
        </p:spPr>
        <p:txBody>
          <a:bodyPr/>
          <a:lstStyle/>
          <a:p>
            <a:pPr eaLnBrk="1" hangingPunct="1"/>
            <a:r>
              <a:rPr lang="en-US" smtClean="0"/>
              <a:t>Transplants</a:t>
            </a:r>
          </a:p>
        </p:txBody>
      </p:sp>
      <p:sp>
        <p:nvSpPr>
          <p:cNvPr id="23555" name="Rectangle 4"/>
          <p:cNvSpPr>
            <a:spLocks noGrp="1" noChangeArrowheads="1"/>
          </p:cNvSpPr>
          <p:nvPr>
            <p:ph type="body" sz="half" idx="1"/>
          </p:nvPr>
        </p:nvSpPr>
        <p:spPr>
          <a:xfrm>
            <a:off x="263525" y="1295400"/>
            <a:ext cx="3616325" cy="4800600"/>
          </a:xfrm>
        </p:spPr>
        <p:txBody>
          <a:bodyPr/>
          <a:lstStyle/>
          <a:p>
            <a:pPr eaLnBrk="1" hangingPunct="1">
              <a:lnSpc>
                <a:spcPct val="90000"/>
              </a:lnSpc>
            </a:pPr>
            <a:r>
              <a:rPr lang="en-US" sz="2400" smtClean="0"/>
              <a:t>Some vegetables must be started indoors because they require a long season.</a:t>
            </a:r>
          </a:p>
          <a:p>
            <a:pPr eaLnBrk="1" hangingPunct="1">
              <a:lnSpc>
                <a:spcPct val="90000"/>
              </a:lnSpc>
            </a:pPr>
            <a:r>
              <a:rPr lang="en-US" sz="2400" smtClean="0"/>
              <a:t>Transplants can be started indoors several weeks before they are moved outside.</a:t>
            </a:r>
          </a:p>
          <a:p>
            <a:pPr eaLnBrk="1" hangingPunct="1">
              <a:lnSpc>
                <a:spcPct val="90000"/>
              </a:lnSpc>
            </a:pPr>
            <a:r>
              <a:rPr lang="en-US" sz="2400" smtClean="0"/>
              <a:t>Vegetables include</a:t>
            </a:r>
          </a:p>
          <a:p>
            <a:pPr lvl="1" eaLnBrk="1" hangingPunct="1">
              <a:lnSpc>
                <a:spcPct val="90000"/>
              </a:lnSpc>
            </a:pPr>
            <a:r>
              <a:rPr lang="en-US" sz="2000" smtClean="0"/>
              <a:t>Onions &amp; leeks</a:t>
            </a:r>
          </a:p>
          <a:p>
            <a:pPr lvl="1" eaLnBrk="1" hangingPunct="1">
              <a:lnSpc>
                <a:spcPct val="90000"/>
              </a:lnSpc>
            </a:pPr>
            <a:r>
              <a:rPr lang="en-US" sz="2000" smtClean="0"/>
              <a:t>Tomatoes, peppers, eggplant</a:t>
            </a:r>
          </a:p>
          <a:p>
            <a:pPr lvl="1" eaLnBrk="1" hangingPunct="1">
              <a:lnSpc>
                <a:spcPct val="90000"/>
              </a:lnSpc>
            </a:pPr>
            <a:r>
              <a:rPr lang="en-US" sz="2000" smtClean="0"/>
              <a:t>Cole crops</a:t>
            </a:r>
          </a:p>
        </p:txBody>
      </p:sp>
      <p:pic>
        <p:nvPicPr>
          <p:cNvPr id="23556" name="Picture 7" descr="Indoor Seedlings 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86200" y="381000"/>
            <a:ext cx="3657600" cy="267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8" descr="Indoor Seedlings 3"/>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86200" y="3657600"/>
            <a:ext cx="3657600" cy="232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9075" y="152400"/>
            <a:ext cx="7477125" cy="687388"/>
          </a:xfrm>
        </p:spPr>
        <p:txBody>
          <a:bodyPr/>
          <a:lstStyle/>
          <a:p>
            <a:pPr eaLnBrk="1" hangingPunct="1"/>
            <a:r>
              <a:rPr lang="en-US" sz="3600" smtClean="0"/>
              <a:t>Starting Seeds</a:t>
            </a:r>
          </a:p>
        </p:txBody>
      </p:sp>
      <p:sp>
        <p:nvSpPr>
          <p:cNvPr id="24579" name="Rectangle 6"/>
          <p:cNvSpPr>
            <a:spLocks noGrp="1" noChangeArrowheads="1"/>
          </p:cNvSpPr>
          <p:nvPr>
            <p:ph type="body" sz="half" idx="1"/>
          </p:nvPr>
        </p:nvSpPr>
        <p:spPr>
          <a:xfrm>
            <a:off x="263525" y="838200"/>
            <a:ext cx="4003675" cy="4497388"/>
          </a:xfrm>
        </p:spPr>
        <p:txBody>
          <a:bodyPr/>
          <a:lstStyle/>
          <a:p>
            <a:pPr eaLnBrk="1" hangingPunct="1"/>
            <a:r>
              <a:rPr lang="en-US" sz="2400" smtClean="0"/>
              <a:t>Plant at the appropriate time so plants don’t get too leggy.</a:t>
            </a:r>
          </a:p>
          <a:p>
            <a:pPr eaLnBrk="1" hangingPunct="1"/>
            <a:r>
              <a:rPr lang="en-US" sz="2400" smtClean="0"/>
              <a:t>Containers can be plastic pots, soil blocks, peat pots, home-made newspaper pots, Jiffy-7.</a:t>
            </a:r>
          </a:p>
          <a:p>
            <a:pPr eaLnBrk="1" hangingPunct="1"/>
            <a:r>
              <a:rPr lang="en-US" sz="2400" smtClean="0"/>
              <a:t>Plastic containers previously used should be sterilized in a 10% bleach solution.</a:t>
            </a:r>
          </a:p>
        </p:txBody>
      </p:sp>
      <p:pic>
        <p:nvPicPr>
          <p:cNvPr id="24580" name="Picture 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19600" y="4419600"/>
            <a:ext cx="3200400" cy="2157413"/>
          </a:xfrm>
        </p:spPr>
      </p:pic>
      <p:pic>
        <p:nvPicPr>
          <p:cNvPr id="24581" name="Picture 8" descr="Jiffy 7"/>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5181600"/>
            <a:ext cx="3352800" cy="152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9" descr="Potting M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
            <a:ext cx="28114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219075" y="152400"/>
            <a:ext cx="7477125" cy="1068388"/>
          </a:xfrm>
        </p:spPr>
        <p:txBody>
          <a:bodyPr/>
          <a:lstStyle/>
          <a:p>
            <a:pPr eaLnBrk="1" hangingPunct="1"/>
            <a:r>
              <a:rPr lang="en-US" sz="3600" smtClean="0"/>
              <a:t>Starting Seeds:</a:t>
            </a:r>
            <a:br>
              <a:rPr lang="en-US" sz="3600" smtClean="0"/>
            </a:br>
            <a:r>
              <a:rPr lang="en-US" sz="3600" smtClean="0"/>
              <a:t>Heat &amp; Light Requirements</a:t>
            </a:r>
          </a:p>
        </p:txBody>
      </p:sp>
      <p:sp>
        <p:nvSpPr>
          <p:cNvPr id="25603" name="Rectangle 5"/>
          <p:cNvSpPr>
            <a:spLocks noGrp="1" noChangeArrowheads="1"/>
          </p:cNvSpPr>
          <p:nvPr>
            <p:ph type="body" sz="half" idx="1"/>
          </p:nvPr>
        </p:nvSpPr>
        <p:spPr>
          <a:xfrm>
            <a:off x="263525" y="1295400"/>
            <a:ext cx="7386638" cy="3352800"/>
          </a:xfrm>
        </p:spPr>
        <p:txBody>
          <a:bodyPr/>
          <a:lstStyle/>
          <a:p>
            <a:pPr eaLnBrk="1" hangingPunct="1">
              <a:lnSpc>
                <a:spcPct val="80000"/>
              </a:lnSpc>
            </a:pPr>
            <a:r>
              <a:rPr lang="en-US" sz="2400" smtClean="0"/>
              <a:t>Bottom heat will speed up germination.</a:t>
            </a:r>
          </a:p>
          <a:p>
            <a:pPr lvl="1" eaLnBrk="1" hangingPunct="1">
              <a:lnSpc>
                <a:spcPct val="80000"/>
              </a:lnSpc>
            </a:pPr>
            <a:r>
              <a:rPr lang="en-US" sz="2000" smtClean="0"/>
              <a:t>Electric heating mat.</a:t>
            </a:r>
          </a:p>
          <a:p>
            <a:pPr lvl="1" eaLnBrk="1" hangingPunct="1">
              <a:lnSpc>
                <a:spcPct val="80000"/>
              </a:lnSpc>
            </a:pPr>
            <a:r>
              <a:rPr lang="en-US" sz="2000" smtClean="0"/>
              <a:t>Radiator</a:t>
            </a:r>
          </a:p>
          <a:p>
            <a:pPr lvl="1" eaLnBrk="1" hangingPunct="1">
              <a:lnSpc>
                <a:spcPct val="80000"/>
              </a:lnSpc>
            </a:pPr>
            <a:r>
              <a:rPr lang="en-US" sz="2000" smtClean="0"/>
              <a:t>Remove once seeds sprout.</a:t>
            </a:r>
          </a:p>
          <a:p>
            <a:pPr eaLnBrk="1" hangingPunct="1">
              <a:lnSpc>
                <a:spcPct val="80000"/>
              </a:lnSpc>
            </a:pPr>
            <a:r>
              <a:rPr lang="en-US" sz="2400" smtClean="0"/>
              <a:t>Supplemental light from fluorescent lights is necessary. </a:t>
            </a:r>
          </a:p>
          <a:p>
            <a:pPr lvl="1" eaLnBrk="1" hangingPunct="1">
              <a:lnSpc>
                <a:spcPct val="80000"/>
              </a:lnSpc>
            </a:pPr>
            <a:r>
              <a:rPr lang="en-US" sz="2000" smtClean="0"/>
              <a:t>18 hours is optimum</a:t>
            </a:r>
          </a:p>
          <a:p>
            <a:pPr lvl="1" eaLnBrk="1" hangingPunct="1">
              <a:lnSpc>
                <a:spcPct val="80000"/>
              </a:lnSpc>
            </a:pPr>
            <a:r>
              <a:rPr lang="en-US" sz="2000" smtClean="0"/>
              <a:t>Place lights 6 inches from top of plant</a:t>
            </a:r>
          </a:p>
          <a:p>
            <a:pPr eaLnBrk="1" hangingPunct="1">
              <a:lnSpc>
                <a:spcPct val="80000"/>
              </a:lnSpc>
            </a:pPr>
            <a:r>
              <a:rPr lang="en-US" sz="2400" smtClean="0"/>
              <a:t>Can place in sunny window but turn regularly to prevent lopsided growth.</a:t>
            </a:r>
          </a:p>
        </p:txBody>
      </p:sp>
      <p:pic>
        <p:nvPicPr>
          <p:cNvPr id="25604" name="Picture 7" descr="Light Bench"/>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4419600"/>
            <a:ext cx="32004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9075" y="152400"/>
            <a:ext cx="7477125" cy="839788"/>
          </a:xfrm>
        </p:spPr>
        <p:txBody>
          <a:bodyPr/>
          <a:lstStyle/>
          <a:p>
            <a:pPr eaLnBrk="1" hangingPunct="1"/>
            <a:r>
              <a:rPr lang="en-US" smtClean="0"/>
              <a:t>Hardening Off</a:t>
            </a:r>
          </a:p>
        </p:txBody>
      </p:sp>
      <p:sp>
        <p:nvSpPr>
          <p:cNvPr id="26627" name="Rectangle 4"/>
          <p:cNvSpPr>
            <a:spLocks noGrp="1" noChangeArrowheads="1"/>
          </p:cNvSpPr>
          <p:nvPr>
            <p:ph type="body" sz="half" idx="1"/>
          </p:nvPr>
        </p:nvSpPr>
        <p:spPr>
          <a:xfrm>
            <a:off x="82550" y="1066800"/>
            <a:ext cx="3879850" cy="5029200"/>
          </a:xfrm>
        </p:spPr>
        <p:txBody>
          <a:bodyPr/>
          <a:lstStyle/>
          <a:p>
            <a:pPr eaLnBrk="1" hangingPunct="1">
              <a:lnSpc>
                <a:spcPct val="90000"/>
              </a:lnSpc>
            </a:pPr>
            <a:r>
              <a:rPr lang="en-US" sz="2800" smtClean="0"/>
              <a:t>Decrease watering &amp; stop fertilizing 2 weeks before transplanting.</a:t>
            </a:r>
          </a:p>
          <a:p>
            <a:pPr eaLnBrk="1" hangingPunct="1">
              <a:lnSpc>
                <a:spcPct val="90000"/>
              </a:lnSpc>
            </a:pPr>
            <a:r>
              <a:rPr lang="en-US" sz="2800" smtClean="0"/>
              <a:t>Lower temperature before transplanting.</a:t>
            </a:r>
          </a:p>
          <a:p>
            <a:pPr eaLnBrk="1" hangingPunct="1">
              <a:lnSpc>
                <a:spcPct val="90000"/>
              </a:lnSpc>
            </a:pPr>
            <a:r>
              <a:rPr lang="en-US" sz="2800" smtClean="0"/>
              <a:t>Harden off to acclimate to</a:t>
            </a:r>
          </a:p>
          <a:p>
            <a:pPr lvl="1" eaLnBrk="1" hangingPunct="1">
              <a:lnSpc>
                <a:spcPct val="90000"/>
              </a:lnSpc>
            </a:pPr>
            <a:r>
              <a:rPr lang="en-US" sz="2400" smtClean="0"/>
              <a:t>Wind</a:t>
            </a:r>
          </a:p>
          <a:p>
            <a:pPr lvl="1" eaLnBrk="1" hangingPunct="1">
              <a:lnSpc>
                <a:spcPct val="90000"/>
              </a:lnSpc>
            </a:pPr>
            <a:r>
              <a:rPr lang="en-US" sz="2400" smtClean="0"/>
              <a:t>Intense light</a:t>
            </a:r>
          </a:p>
          <a:p>
            <a:pPr lvl="1" eaLnBrk="1" hangingPunct="1">
              <a:lnSpc>
                <a:spcPct val="90000"/>
              </a:lnSpc>
            </a:pPr>
            <a:r>
              <a:rPr lang="en-US" sz="2400" smtClean="0"/>
              <a:t>Fluctuating temperatures</a:t>
            </a:r>
          </a:p>
        </p:txBody>
      </p:sp>
      <p:pic>
        <p:nvPicPr>
          <p:cNvPr id="26628" name="Picture 6" descr="Seedling Protecti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609600"/>
            <a:ext cx="3617913" cy="423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219075" y="152400"/>
            <a:ext cx="3667125" cy="915988"/>
          </a:xfrm>
        </p:spPr>
        <p:txBody>
          <a:bodyPr/>
          <a:lstStyle/>
          <a:p>
            <a:pPr eaLnBrk="1" hangingPunct="1"/>
            <a:r>
              <a:rPr lang="en-US" smtClean="0"/>
              <a:t>Transplanting</a:t>
            </a:r>
          </a:p>
        </p:txBody>
      </p:sp>
      <p:sp>
        <p:nvSpPr>
          <p:cNvPr id="27651" name="Rectangle 5"/>
          <p:cNvSpPr>
            <a:spLocks noGrp="1" noChangeArrowheads="1"/>
          </p:cNvSpPr>
          <p:nvPr>
            <p:ph type="body" sz="half" idx="1"/>
          </p:nvPr>
        </p:nvSpPr>
        <p:spPr>
          <a:xfrm>
            <a:off x="152400" y="1219200"/>
            <a:ext cx="3616325" cy="4497388"/>
          </a:xfrm>
        </p:spPr>
        <p:txBody>
          <a:bodyPr/>
          <a:lstStyle/>
          <a:p>
            <a:pPr eaLnBrk="1" hangingPunct="1"/>
            <a:r>
              <a:rPr lang="en-US" sz="2800" smtClean="0"/>
              <a:t>Transplant on cloudy days to minimize sun scald.</a:t>
            </a:r>
          </a:p>
          <a:p>
            <a:pPr eaLnBrk="1" hangingPunct="1"/>
            <a:r>
              <a:rPr lang="en-US" sz="2800" smtClean="0"/>
              <a:t>Water well after transplanting.</a:t>
            </a:r>
          </a:p>
          <a:p>
            <a:pPr eaLnBrk="1" hangingPunct="1"/>
            <a:r>
              <a:rPr lang="en-US" sz="2800" smtClean="0"/>
              <a:t>Plant at the same depth as in the pot.</a:t>
            </a:r>
          </a:p>
          <a:p>
            <a:pPr lvl="1" eaLnBrk="1" hangingPunct="1"/>
            <a:r>
              <a:rPr lang="en-US" sz="2400" smtClean="0"/>
              <a:t>Exception, tomatoes</a:t>
            </a:r>
          </a:p>
        </p:txBody>
      </p:sp>
      <p:pic>
        <p:nvPicPr>
          <p:cNvPr id="27652" name="Picture 7" descr="Transplanting Tomato"/>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0" y="1811338"/>
            <a:ext cx="3810000" cy="298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9075" y="76200"/>
            <a:ext cx="7477125" cy="763588"/>
          </a:xfrm>
        </p:spPr>
        <p:txBody>
          <a:bodyPr/>
          <a:lstStyle/>
          <a:p>
            <a:pPr eaLnBrk="1" hangingPunct="1"/>
            <a:r>
              <a:rPr lang="en-US" smtClean="0"/>
              <a:t>Spacing &amp; Thinning</a:t>
            </a:r>
          </a:p>
        </p:txBody>
      </p:sp>
      <p:sp>
        <p:nvSpPr>
          <p:cNvPr id="28675" name="Rectangle 4"/>
          <p:cNvSpPr>
            <a:spLocks noGrp="1" noChangeArrowheads="1"/>
          </p:cNvSpPr>
          <p:nvPr>
            <p:ph type="body" sz="half" idx="1"/>
          </p:nvPr>
        </p:nvSpPr>
        <p:spPr>
          <a:xfrm>
            <a:off x="263525" y="1219200"/>
            <a:ext cx="3616325" cy="4800600"/>
          </a:xfrm>
        </p:spPr>
        <p:txBody>
          <a:bodyPr/>
          <a:lstStyle/>
          <a:p>
            <a:pPr eaLnBrk="1" hangingPunct="1"/>
            <a:r>
              <a:rPr lang="en-US" sz="2400" smtClean="0"/>
              <a:t>Space seeds as recommended on the packet.</a:t>
            </a:r>
          </a:p>
          <a:p>
            <a:pPr lvl="1" eaLnBrk="1" hangingPunct="1"/>
            <a:r>
              <a:rPr lang="en-US" sz="2000" smtClean="0"/>
              <a:t>Dense planting will promote disease.</a:t>
            </a:r>
          </a:p>
          <a:p>
            <a:pPr eaLnBrk="1" hangingPunct="1"/>
            <a:r>
              <a:rPr lang="en-US" sz="2400" smtClean="0"/>
              <a:t>Small-seeded crops will need thinning:</a:t>
            </a:r>
          </a:p>
          <a:p>
            <a:pPr lvl="1" eaLnBrk="1" hangingPunct="1"/>
            <a:r>
              <a:rPr lang="en-US" sz="2000" smtClean="0"/>
              <a:t>Carrots</a:t>
            </a:r>
          </a:p>
          <a:p>
            <a:pPr lvl="1" eaLnBrk="1" hangingPunct="1"/>
            <a:r>
              <a:rPr lang="en-US" sz="2000" smtClean="0"/>
              <a:t>Radishes</a:t>
            </a:r>
          </a:p>
          <a:p>
            <a:pPr lvl="1" eaLnBrk="1" hangingPunct="1"/>
            <a:r>
              <a:rPr lang="en-US" sz="2000" smtClean="0"/>
              <a:t>Beets</a:t>
            </a:r>
          </a:p>
          <a:p>
            <a:pPr lvl="1" eaLnBrk="1" hangingPunct="1"/>
            <a:r>
              <a:rPr lang="en-US" sz="2000" smtClean="0"/>
              <a:t>Lettuce </a:t>
            </a:r>
          </a:p>
        </p:txBody>
      </p:sp>
      <p:pic>
        <p:nvPicPr>
          <p:cNvPr id="28676" name="Picture 6" descr="Thinning Carrots Close-up"/>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91000" y="1219200"/>
            <a:ext cx="342900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8" descr="Outdoor Seedling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19600" y="3581400"/>
            <a:ext cx="2743200" cy="257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9075" y="76200"/>
            <a:ext cx="7477125" cy="915988"/>
          </a:xfrm>
        </p:spPr>
        <p:txBody>
          <a:bodyPr/>
          <a:lstStyle/>
          <a:p>
            <a:pPr eaLnBrk="1" hangingPunct="1"/>
            <a:r>
              <a:rPr lang="en-US" smtClean="0"/>
              <a:t>Succession Planting</a:t>
            </a:r>
          </a:p>
        </p:txBody>
      </p:sp>
      <p:pic>
        <p:nvPicPr>
          <p:cNvPr id="29699" name="Picture 5" descr="Succession Planting"/>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143000"/>
            <a:ext cx="3581400" cy="232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3"/>
          <p:cNvSpPr>
            <a:spLocks noGrp="1" noChangeArrowheads="1"/>
          </p:cNvSpPr>
          <p:nvPr>
            <p:ph type="body" sz="half" idx="3"/>
          </p:nvPr>
        </p:nvSpPr>
        <p:spPr>
          <a:xfrm>
            <a:off x="4032250" y="838200"/>
            <a:ext cx="3617913" cy="6019800"/>
          </a:xfrm>
        </p:spPr>
        <p:txBody>
          <a:bodyPr/>
          <a:lstStyle/>
          <a:p>
            <a:pPr eaLnBrk="1" hangingPunct="1"/>
            <a:r>
              <a:rPr lang="en-US" sz="2400" smtClean="0"/>
              <a:t>Necessary to provide an extended season of crop availability.</a:t>
            </a:r>
          </a:p>
          <a:p>
            <a:pPr eaLnBrk="1" hangingPunct="1"/>
            <a:r>
              <a:rPr lang="en-US" sz="2400" smtClean="0"/>
              <a:t>Look at days to harvest.</a:t>
            </a:r>
          </a:p>
          <a:p>
            <a:pPr eaLnBrk="1" hangingPunct="1"/>
            <a:r>
              <a:rPr lang="en-US" sz="2400" smtClean="0"/>
              <a:t>Three types:</a:t>
            </a:r>
          </a:p>
          <a:p>
            <a:pPr lvl="1" eaLnBrk="1" hangingPunct="1"/>
            <a:r>
              <a:rPr lang="en-US" sz="2000" smtClean="0"/>
              <a:t>Planting late-season crops after early season ones have been harvested – peas followed by beans.</a:t>
            </a:r>
          </a:p>
          <a:p>
            <a:pPr lvl="1" eaLnBrk="1" hangingPunct="1"/>
            <a:r>
              <a:rPr lang="en-US" sz="2000" smtClean="0"/>
              <a:t>Multiple plantings of a single crop.</a:t>
            </a:r>
          </a:p>
          <a:p>
            <a:pPr lvl="1" eaLnBrk="1" hangingPunct="1"/>
            <a:r>
              <a:rPr lang="en-US" sz="2000" smtClean="0"/>
              <a:t>Planting different cultivars with different maturity dates – cabbage &amp; corn.</a:t>
            </a:r>
          </a:p>
          <a:p>
            <a:pPr eaLnBrk="1" hangingPunct="1"/>
            <a:endParaRPr lang="en-US" sz="2400" smtClean="0"/>
          </a:p>
        </p:txBody>
      </p:sp>
      <p:pic>
        <p:nvPicPr>
          <p:cNvPr id="29701" name="Picture 7" descr="Cover with Board"/>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 y="3733800"/>
            <a:ext cx="3581400" cy="206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ChangeArrowheads="1"/>
          </p:cNvSpPr>
          <p:nvPr/>
        </p:nvSpPr>
        <p:spPr bwMode="auto">
          <a:xfrm>
            <a:off x="76200" y="381000"/>
            <a:ext cx="2743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pPr>
            <a:r>
              <a:rPr lang="en-US" sz="2000" b="1">
                <a:solidFill>
                  <a:schemeClr val="accent2"/>
                </a:solidFill>
              </a:rPr>
              <a:t>Early</a:t>
            </a:r>
            <a:r>
              <a:rPr lang="en-US" sz="2000" b="1">
                <a:solidFill>
                  <a:schemeClr val="hlink"/>
                </a:solidFill>
              </a:rPr>
              <a:t> Season Crops</a:t>
            </a:r>
          </a:p>
          <a:p>
            <a:pPr marL="342900" indent="-342900" eaLnBrk="1" hangingPunct="1">
              <a:lnSpc>
                <a:spcPct val="80000"/>
              </a:lnSpc>
              <a:spcBef>
                <a:spcPct val="20000"/>
              </a:spcBef>
            </a:pPr>
            <a:endParaRPr lang="en-US" sz="2000">
              <a:solidFill>
                <a:srgbClr val="B08200"/>
              </a:solidFill>
            </a:endParaRPr>
          </a:p>
          <a:p>
            <a:pPr marL="342900" indent="-342900" eaLnBrk="1" hangingPunct="1">
              <a:lnSpc>
                <a:spcPct val="80000"/>
              </a:lnSpc>
              <a:spcBef>
                <a:spcPct val="20000"/>
              </a:spcBef>
            </a:pPr>
            <a:r>
              <a:rPr lang="en-US" sz="2000"/>
              <a:t>Early Beets</a:t>
            </a:r>
          </a:p>
          <a:p>
            <a:pPr marL="342900" indent="-342900" eaLnBrk="1" hangingPunct="1">
              <a:lnSpc>
                <a:spcPct val="80000"/>
              </a:lnSpc>
              <a:spcBef>
                <a:spcPct val="20000"/>
              </a:spcBef>
            </a:pPr>
            <a:r>
              <a:rPr lang="en-US" sz="2000"/>
              <a:t>Early Cabbage</a:t>
            </a:r>
          </a:p>
          <a:p>
            <a:pPr marL="342900" indent="-342900" eaLnBrk="1" hangingPunct="1">
              <a:lnSpc>
                <a:spcPct val="80000"/>
              </a:lnSpc>
              <a:spcBef>
                <a:spcPct val="20000"/>
              </a:spcBef>
            </a:pPr>
            <a:r>
              <a:rPr lang="en-US" sz="2000"/>
              <a:t>Lettuce</a:t>
            </a:r>
          </a:p>
          <a:p>
            <a:pPr marL="342900" indent="-342900" eaLnBrk="1" hangingPunct="1">
              <a:lnSpc>
                <a:spcPct val="80000"/>
              </a:lnSpc>
              <a:spcBef>
                <a:spcPct val="20000"/>
              </a:spcBef>
            </a:pPr>
            <a:r>
              <a:rPr lang="en-US" sz="2000"/>
              <a:t>Onion Sets</a:t>
            </a:r>
          </a:p>
          <a:p>
            <a:pPr marL="342900" indent="-342900" eaLnBrk="1" hangingPunct="1">
              <a:lnSpc>
                <a:spcPct val="80000"/>
              </a:lnSpc>
              <a:spcBef>
                <a:spcPct val="20000"/>
              </a:spcBef>
            </a:pPr>
            <a:r>
              <a:rPr lang="en-US" sz="2000"/>
              <a:t>Peas</a:t>
            </a:r>
          </a:p>
          <a:p>
            <a:pPr marL="342900" indent="-342900" eaLnBrk="1" hangingPunct="1">
              <a:lnSpc>
                <a:spcPct val="80000"/>
              </a:lnSpc>
              <a:spcBef>
                <a:spcPct val="20000"/>
              </a:spcBef>
            </a:pPr>
            <a:r>
              <a:rPr lang="en-US" sz="2000"/>
              <a:t>Radishes</a:t>
            </a:r>
          </a:p>
          <a:p>
            <a:pPr marL="342900" indent="-342900" eaLnBrk="1" hangingPunct="1">
              <a:lnSpc>
                <a:spcPct val="80000"/>
              </a:lnSpc>
              <a:spcBef>
                <a:spcPct val="20000"/>
              </a:spcBef>
            </a:pPr>
            <a:r>
              <a:rPr lang="en-US" sz="2000"/>
              <a:t>Early Spinach</a:t>
            </a:r>
          </a:p>
          <a:p>
            <a:pPr marL="342900" indent="-342900" eaLnBrk="1" hangingPunct="1">
              <a:lnSpc>
                <a:spcPct val="80000"/>
              </a:lnSpc>
              <a:spcBef>
                <a:spcPct val="20000"/>
              </a:spcBef>
            </a:pPr>
            <a:r>
              <a:rPr lang="en-US" sz="2000"/>
              <a:t>Mustard</a:t>
            </a:r>
          </a:p>
          <a:p>
            <a:pPr marL="342900" indent="-342900" eaLnBrk="1" hangingPunct="1">
              <a:lnSpc>
                <a:spcPct val="80000"/>
              </a:lnSpc>
              <a:spcBef>
                <a:spcPct val="20000"/>
              </a:spcBef>
            </a:pPr>
            <a:r>
              <a:rPr lang="en-US" sz="2000"/>
              <a:t>Turnips </a:t>
            </a:r>
          </a:p>
        </p:txBody>
      </p:sp>
      <p:sp>
        <p:nvSpPr>
          <p:cNvPr id="30723" name="Rectangle 12"/>
          <p:cNvSpPr>
            <a:spLocks noGrp="1" noChangeArrowheads="1"/>
          </p:cNvSpPr>
          <p:nvPr>
            <p:ph type="body" sz="half" idx="2"/>
          </p:nvPr>
        </p:nvSpPr>
        <p:spPr>
          <a:xfrm>
            <a:off x="2667000" y="381000"/>
            <a:ext cx="2590800" cy="6172200"/>
          </a:xfrm>
          <a:noFill/>
        </p:spPr>
        <p:txBody>
          <a:bodyPr/>
          <a:lstStyle/>
          <a:p>
            <a:pPr eaLnBrk="1" hangingPunct="1">
              <a:lnSpc>
                <a:spcPct val="90000"/>
              </a:lnSpc>
              <a:buFontTx/>
              <a:buNone/>
            </a:pPr>
            <a:r>
              <a:rPr lang="en-US" sz="2000" b="1" smtClean="0">
                <a:solidFill>
                  <a:schemeClr val="accent2"/>
                </a:solidFill>
              </a:rPr>
              <a:t>Long</a:t>
            </a:r>
            <a:r>
              <a:rPr lang="en-US" sz="2000" b="1" smtClean="0">
                <a:solidFill>
                  <a:schemeClr val="hlink"/>
                </a:solidFill>
              </a:rPr>
              <a:t> Season Crops</a:t>
            </a:r>
          </a:p>
          <a:p>
            <a:pPr eaLnBrk="1" hangingPunct="1">
              <a:lnSpc>
                <a:spcPct val="90000"/>
              </a:lnSpc>
              <a:buFontTx/>
              <a:buNone/>
            </a:pPr>
            <a:endParaRPr lang="en-US" sz="1600" smtClean="0"/>
          </a:p>
          <a:p>
            <a:pPr eaLnBrk="1" hangingPunct="1">
              <a:lnSpc>
                <a:spcPct val="90000"/>
              </a:lnSpc>
              <a:buFontTx/>
              <a:buNone/>
            </a:pPr>
            <a:r>
              <a:rPr lang="en-US" sz="2000" smtClean="0"/>
              <a:t>Beans</a:t>
            </a:r>
          </a:p>
          <a:p>
            <a:pPr eaLnBrk="1" hangingPunct="1">
              <a:lnSpc>
                <a:spcPct val="90000"/>
              </a:lnSpc>
              <a:buFontTx/>
              <a:buNone/>
            </a:pPr>
            <a:r>
              <a:rPr lang="en-US" sz="2000" smtClean="0"/>
              <a:t>Cabbage</a:t>
            </a:r>
          </a:p>
          <a:p>
            <a:pPr eaLnBrk="1" hangingPunct="1">
              <a:lnSpc>
                <a:spcPct val="90000"/>
              </a:lnSpc>
              <a:buFontTx/>
              <a:buNone/>
            </a:pPr>
            <a:r>
              <a:rPr lang="en-US" sz="2000" smtClean="0"/>
              <a:t>Celery</a:t>
            </a:r>
          </a:p>
          <a:p>
            <a:pPr eaLnBrk="1" hangingPunct="1">
              <a:lnSpc>
                <a:spcPct val="90000"/>
              </a:lnSpc>
              <a:buFontTx/>
              <a:buNone/>
            </a:pPr>
            <a:r>
              <a:rPr lang="en-US" sz="2000" smtClean="0"/>
              <a:t>Sweet Corn</a:t>
            </a:r>
          </a:p>
          <a:p>
            <a:pPr eaLnBrk="1" hangingPunct="1">
              <a:lnSpc>
                <a:spcPct val="90000"/>
              </a:lnSpc>
              <a:buFontTx/>
              <a:buNone/>
            </a:pPr>
            <a:r>
              <a:rPr lang="en-US" sz="2000" smtClean="0"/>
              <a:t>Cucumbers</a:t>
            </a:r>
          </a:p>
          <a:p>
            <a:pPr eaLnBrk="1" hangingPunct="1">
              <a:lnSpc>
                <a:spcPct val="90000"/>
              </a:lnSpc>
              <a:buFontTx/>
              <a:buNone/>
            </a:pPr>
            <a:r>
              <a:rPr lang="en-US" sz="2000" smtClean="0"/>
              <a:t>Eggplant</a:t>
            </a:r>
          </a:p>
          <a:p>
            <a:pPr eaLnBrk="1" hangingPunct="1">
              <a:lnSpc>
                <a:spcPct val="90000"/>
              </a:lnSpc>
              <a:buFontTx/>
              <a:buNone/>
            </a:pPr>
            <a:r>
              <a:rPr lang="en-US" sz="2000" smtClean="0"/>
              <a:t>Muskmelons</a:t>
            </a:r>
          </a:p>
          <a:p>
            <a:pPr eaLnBrk="1" hangingPunct="1">
              <a:lnSpc>
                <a:spcPct val="90000"/>
              </a:lnSpc>
              <a:buFontTx/>
              <a:buNone/>
            </a:pPr>
            <a:r>
              <a:rPr lang="en-US" sz="2000" smtClean="0"/>
              <a:t>Peppers</a:t>
            </a:r>
          </a:p>
          <a:p>
            <a:pPr eaLnBrk="1" hangingPunct="1">
              <a:lnSpc>
                <a:spcPct val="90000"/>
              </a:lnSpc>
              <a:buFontTx/>
              <a:buNone/>
            </a:pPr>
            <a:r>
              <a:rPr lang="en-US" sz="2000" smtClean="0"/>
              <a:t>Potatoes</a:t>
            </a:r>
          </a:p>
          <a:p>
            <a:pPr eaLnBrk="1" hangingPunct="1">
              <a:lnSpc>
                <a:spcPct val="90000"/>
              </a:lnSpc>
              <a:buFontTx/>
              <a:buNone/>
            </a:pPr>
            <a:r>
              <a:rPr lang="en-US" sz="2000" smtClean="0"/>
              <a:t>Pumpkin</a:t>
            </a:r>
          </a:p>
          <a:p>
            <a:pPr eaLnBrk="1" hangingPunct="1">
              <a:lnSpc>
                <a:spcPct val="90000"/>
              </a:lnSpc>
              <a:buFontTx/>
              <a:buNone/>
            </a:pPr>
            <a:r>
              <a:rPr lang="en-US" sz="2000" smtClean="0"/>
              <a:t>Squash</a:t>
            </a:r>
          </a:p>
          <a:p>
            <a:pPr eaLnBrk="1" hangingPunct="1">
              <a:lnSpc>
                <a:spcPct val="90000"/>
              </a:lnSpc>
              <a:buFontTx/>
              <a:buNone/>
            </a:pPr>
            <a:r>
              <a:rPr lang="en-US" sz="2000" smtClean="0"/>
              <a:t>Swiss Chard</a:t>
            </a:r>
          </a:p>
          <a:p>
            <a:pPr eaLnBrk="1" hangingPunct="1">
              <a:lnSpc>
                <a:spcPct val="90000"/>
              </a:lnSpc>
              <a:buFontTx/>
              <a:buNone/>
            </a:pPr>
            <a:r>
              <a:rPr lang="en-US" sz="2000" smtClean="0"/>
              <a:t>Tomatoes</a:t>
            </a:r>
          </a:p>
          <a:p>
            <a:pPr eaLnBrk="1" hangingPunct="1">
              <a:lnSpc>
                <a:spcPct val="90000"/>
              </a:lnSpc>
              <a:buFontTx/>
              <a:buNone/>
            </a:pPr>
            <a:r>
              <a:rPr lang="en-US" sz="2000" smtClean="0"/>
              <a:t>Watermelon</a:t>
            </a:r>
            <a:br>
              <a:rPr lang="en-US" sz="2000" smtClean="0"/>
            </a:br>
            <a:endParaRPr lang="en-US" sz="2000" smtClean="0"/>
          </a:p>
        </p:txBody>
      </p:sp>
      <p:sp>
        <p:nvSpPr>
          <p:cNvPr id="30724" name="Rectangle 13"/>
          <p:cNvSpPr>
            <a:spLocks noChangeArrowheads="1"/>
          </p:cNvSpPr>
          <p:nvPr/>
        </p:nvSpPr>
        <p:spPr bwMode="auto">
          <a:xfrm>
            <a:off x="5334000" y="381000"/>
            <a:ext cx="2590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000" b="1">
                <a:solidFill>
                  <a:schemeClr val="accent2"/>
                </a:solidFill>
              </a:rPr>
              <a:t>Late</a:t>
            </a:r>
            <a:r>
              <a:rPr lang="en-US" sz="2000" b="1">
                <a:solidFill>
                  <a:schemeClr val="hlink"/>
                </a:solidFill>
              </a:rPr>
              <a:t> Season Crops</a:t>
            </a:r>
            <a:r>
              <a:rPr lang="en-US" sz="2000">
                <a:solidFill>
                  <a:schemeClr val="tx2"/>
                </a:solidFill>
              </a:rPr>
              <a:t/>
            </a:r>
            <a:br>
              <a:rPr lang="en-US" sz="2000">
                <a:solidFill>
                  <a:schemeClr val="tx2"/>
                </a:solidFill>
              </a:rPr>
            </a:br>
            <a:r>
              <a:rPr lang="en-US" sz="2000">
                <a:solidFill>
                  <a:schemeClr val="tx2"/>
                </a:solidFill>
              </a:rPr>
              <a:t/>
            </a:r>
            <a:br>
              <a:rPr lang="en-US" sz="2000">
                <a:solidFill>
                  <a:schemeClr val="tx2"/>
                </a:solidFill>
              </a:rPr>
            </a:br>
            <a:r>
              <a:rPr lang="en-US" sz="2000"/>
              <a:t>Bush Beans</a:t>
            </a:r>
            <a:br>
              <a:rPr lang="en-US" sz="2000"/>
            </a:br>
            <a:r>
              <a:rPr lang="en-US" sz="2000"/>
              <a:t>Beets</a:t>
            </a:r>
            <a:br>
              <a:rPr lang="en-US" sz="2000"/>
            </a:br>
            <a:r>
              <a:rPr lang="en-US" sz="2000"/>
              <a:t>Broccoli</a:t>
            </a:r>
            <a:br>
              <a:rPr lang="en-US" sz="2000"/>
            </a:br>
            <a:r>
              <a:rPr lang="en-US" sz="2000"/>
              <a:t>Chinese Cabbage</a:t>
            </a:r>
            <a:br>
              <a:rPr lang="en-US" sz="2000"/>
            </a:br>
            <a:r>
              <a:rPr lang="en-US" sz="2000"/>
              <a:t>Carrots</a:t>
            </a:r>
            <a:br>
              <a:rPr lang="en-US" sz="2000"/>
            </a:br>
            <a:r>
              <a:rPr lang="en-US" sz="2000"/>
              <a:t>Cauliflower</a:t>
            </a:r>
            <a:br>
              <a:rPr lang="en-US" sz="2000"/>
            </a:br>
            <a:r>
              <a:rPr lang="en-US" sz="2000"/>
              <a:t>Endive</a:t>
            </a:r>
            <a:br>
              <a:rPr lang="en-US" sz="2000"/>
            </a:br>
            <a:r>
              <a:rPr lang="en-US" sz="2000"/>
              <a:t>Kale</a:t>
            </a:r>
            <a:br>
              <a:rPr lang="en-US" sz="2000"/>
            </a:br>
            <a:r>
              <a:rPr lang="en-US" sz="2000"/>
              <a:t>Kohlrabi</a:t>
            </a:r>
            <a:br>
              <a:rPr lang="en-US" sz="2000"/>
            </a:br>
            <a:r>
              <a:rPr lang="en-US" sz="2000"/>
              <a:t>Lettuce</a:t>
            </a:r>
            <a:br>
              <a:rPr lang="en-US" sz="2000"/>
            </a:br>
            <a:r>
              <a:rPr lang="en-US" sz="2000"/>
              <a:t>Radishes</a:t>
            </a:r>
            <a:br>
              <a:rPr lang="en-US" sz="2000"/>
            </a:br>
            <a:r>
              <a:rPr lang="en-US" sz="2000"/>
              <a:t>Spinach</a:t>
            </a:r>
            <a:br>
              <a:rPr lang="en-US" sz="2000"/>
            </a:br>
            <a:r>
              <a:rPr lang="en-US" sz="2000"/>
              <a:t>Turnips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9075" y="152400"/>
            <a:ext cx="7477125" cy="839788"/>
          </a:xfrm>
        </p:spPr>
        <p:txBody>
          <a:bodyPr/>
          <a:lstStyle/>
          <a:p>
            <a:pPr eaLnBrk="1" hangingPunct="1"/>
            <a:r>
              <a:rPr lang="en-US" smtClean="0"/>
              <a:t>Crop Rotation</a:t>
            </a:r>
          </a:p>
        </p:txBody>
      </p:sp>
      <p:sp>
        <p:nvSpPr>
          <p:cNvPr id="31747" name="Rectangle 7"/>
          <p:cNvSpPr>
            <a:spLocks noGrp="1" noChangeArrowheads="1"/>
          </p:cNvSpPr>
          <p:nvPr>
            <p:ph type="body" idx="1"/>
          </p:nvPr>
        </p:nvSpPr>
        <p:spPr/>
        <p:txBody>
          <a:bodyPr/>
          <a:lstStyle/>
          <a:p>
            <a:pPr>
              <a:lnSpc>
                <a:spcPct val="80000"/>
              </a:lnSpc>
              <a:spcBef>
                <a:spcPct val="0"/>
              </a:spcBef>
              <a:buFontTx/>
              <a:buChar char="•"/>
            </a:pPr>
            <a:r>
              <a:rPr lang="en-US" sz="2800" smtClean="0"/>
              <a:t>Potatoes, tomatoes, peppers, and eggplant are all members of the solanaceous family.</a:t>
            </a:r>
          </a:p>
          <a:p>
            <a:pPr>
              <a:lnSpc>
                <a:spcPct val="80000"/>
              </a:lnSpc>
              <a:spcBef>
                <a:spcPct val="0"/>
              </a:spcBef>
              <a:buFontTx/>
              <a:buChar char="•"/>
            </a:pPr>
            <a:r>
              <a:rPr lang="en-US" sz="2800" smtClean="0"/>
              <a:t>Beans and peas are legumes.</a:t>
            </a:r>
          </a:p>
          <a:p>
            <a:pPr>
              <a:lnSpc>
                <a:spcPct val="80000"/>
              </a:lnSpc>
              <a:spcBef>
                <a:spcPct val="0"/>
              </a:spcBef>
              <a:buFontTx/>
              <a:buChar char="•"/>
            </a:pPr>
            <a:r>
              <a:rPr lang="en-US" sz="2800" smtClean="0"/>
              <a:t>Cucumbers, melons, pumpkins, and squash are all cucurbits.</a:t>
            </a:r>
          </a:p>
          <a:p>
            <a:pPr>
              <a:lnSpc>
                <a:spcPct val="80000"/>
              </a:lnSpc>
              <a:spcBef>
                <a:spcPct val="0"/>
              </a:spcBef>
              <a:buFontTx/>
              <a:buChar char="•"/>
            </a:pPr>
            <a:r>
              <a:rPr lang="en-US" sz="2800" smtClean="0"/>
              <a:t>Radishes, rutabagas, and turnips are all cole crops just like cabbage, broccoli, cauliflower, and Brussels sprouts.</a:t>
            </a:r>
          </a:p>
          <a:p>
            <a:pPr>
              <a:lnSpc>
                <a:spcPct val="80000"/>
              </a:lnSpc>
              <a:spcBef>
                <a:spcPct val="0"/>
              </a:spcBef>
              <a:buFontTx/>
              <a:buChar char="•"/>
            </a:pPr>
            <a:r>
              <a:rPr lang="en-US" sz="2800" smtClean="0"/>
              <a:t>Onions, garlic, leeks, shallots, chives are alliums.</a:t>
            </a:r>
          </a:p>
          <a:p>
            <a:pPr>
              <a:lnSpc>
                <a:spcPct val="80000"/>
              </a:lnSpc>
              <a:spcBef>
                <a:spcPct val="0"/>
              </a:spcBef>
              <a:buFontTx/>
              <a:buChar char="•"/>
            </a:pPr>
            <a:r>
              <a:rPr lang="en-US" sz="2800" smtClean="0"/>
              <a:t>Crop rotations of at least 4 years are recommended.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9075" y="152400"/>
            <a:ext cx="7477125" cy="839788"/>
          </a:xfrm>
        </p:spPr>
        <p:txBody>
          <a:bodyPr/>
          <a:lstStyle/>
          <a:p>
            <a:pPr eaLnBrk="1" hangingPunct="1"/>
            <a:r>
              <a:rPr lang="en-US" smtClean="0"/>
              <a:t>Access</a:t>
            </a:r>
          </a:p>
        </p:txBody>
      </p:sp>
      <p:sp>
        <p:nvSpPr>
          <p:cNvPr id="5123" name="Rectangle 3"/>
          <p:cNvSpPr>
            <a:spLocks noGrp="1" noChangeArrowheads="1"/>
          </p:cNvSpPr>
          <p:nvPr>
            <p:ph type="body" idx="1"/>
          </p:nvPr>
        </p:nvSpPr>
        <p:spPr/>
        <p:txBody>
          <a:bodyPr/>
          <a:lstStyle/>
          <a:p>
            <a:pPr eaLnBrk="1" hangingPunct="1"/>
            <a:r>
              <a:rPr lang="en-US" smtClean="0"/>
              <a:t>Near the house.</a:t>
            </a:r>
          </a:p>
          <a:p>
            <a:pPr lvl="1" eaLnBrk="1" hangingPunct="1"/>
            <a:r>
              <a:rPr lang="en-US" smtClean="0"/>
              <a:t>Easy to get to when harvesting.</a:t>
            </a:r>
          </a:p>
          <a:p>
            <a:pPr lvl="1" eaLnBrk="1" hangingPunct="1"/>
            <a:r>
              <a:rPr lang="en-US" smtClean="0"/>
              <a:t>Accessible for weeding, cultivating, &amp; staking plants.</a:t>
            </a:r>
          </a:p>
          <a:p>
            <a:pPr eaLnBrk="1" hangingPunct="1"/>
            <a:r>
              <a:rPr lang="en-US" smtClean="0"/>
              <a:t>Close to water.</a:t>
            </a:r>
          </a:p>
          <a:p>
            <a:pPr eaLnBrk="1" hangingPunct="1"/>
            <a:r>
              <a:rPr lang="en-US" smtClean="0"/>
              <a:t>May deter vermin.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9075" y="152400"/>
            <a:ext cx="7477125" cy="915988"/>
          </a:xfrm>
        </p:spPr>
        <p:txBody>
          <a:bodyPr/>
          <a:lstStyle/>
          <a:p>
            <a:pPr eaLnBrk="1" hangingPunct="1"/>
            <a:r>
              <a:rPr lang="en-US" smtClean="0"/>
              <a:t>Why Rotate Crops?</a:t>
            </a:r>
          </a:p>
        </p:txBody>
      </p:sp>
      <p:sp>
        <p:nvSpPr>
          <p:cNvPr id="32771" name="Rectangle 3"/>
          <p:cNvSpPr>
            <a:spLocks noGrp="1" noChangeArrowheads="1"/>
          </p:cNvSpPr>
          <p:nvPr>
            <p:ph type="body" idx="1"/>
          </p:nvPr>
        </p:nvSpPr>
        <p:spPr>
          <a:xfrm>
            <a:off x="263525" y="1371600"/>
            <a:ext cx="7386638" cy="4724400"/>
          </a:xfrm>
        </p:spPr>
        <p:txBody>
          <a:bodyPr/>
          <a:lstStyle/>
          <a:p>
            <a:pPr eaLnBrk="1" hangingPunct="1">
              <a:lnSpc>
                <a:spcPct val="90000"/>
              </a:lnSpc>
            </a:pPr>
            <a:r>
              <a:rPr lang="en-US" smtClean="0"/>
              <a:t>Insect &amp; disease management </a:t>
            </a:r>
          </a:p>
          <a:p>
            <a:pPr eaLnBrk="1" hangingPunct="1">
              <a:lnSpc>
                <a:spcPct val="90000"/>
              </a:lnSpc>
            </a:pPr>
            <a:r>
              <a:rPr lang="en-US" smtClean="0"/>
              <a:t>Weed management</a:t>
            </a:r>
          </a:p>
          <a:p>
            <a:pPr eaLnBrk="1" hangingPunct="1">
              <a:lnSpc>
                <a:spcPct val="90000"/>
              </a:lnSpc>
            </a:pPr>
            <a:r>
              <a:rPr lang="en-US" smtClean="0"/>
              <a:t>Nutrient demands</a:t>
            </a:r>
          </a:p>
          <a:p>
            <a:pPr lvl="1" eaLnBrk="1" hangingPunct="1">
              <a:lnSpc>
                <a:spcPct val="90000"/>
              </a:lnSpc>
            </a:pPr>
            <a:r>
              <a:rPr lang="en-US" smtClean="0"/>
              <a:t>Increased soil nitrogen</a:t>
            </a:r>
          </a:p>
          <a:p>
            <a:pPr eaLnBrk="1" hangingPunct="1">
              <a:lnSpc>
                <a:spcPct val="90000"/>
              </a:lnSpc>
            </a:pPr>
            <a:r>
              <a:rPr lang="en-US" smtClean="0"/>
              <a:t>Benefits of the preceding crops </a:t>
            </a:r>
          </a:p>
          <a:p>
            <a:pPr lvl="1" eaLnBrk="1" hangingPunct="1">
              <a:lnSpc>
                <a:spcPct val="90000"/>
              </a:lnSpc>
            </a:pPr>
            <a:r>
              <a:rPr lang="en-US" smtClean="0"/>
              <a:t>Improved physical condition of the soil</a:t>
            </a:r>
          </a:p>
          <a:p>
            <a:pPr lvl="1" eaLnBrk="1" hangingPunct="1">
              <a:lnSpc>
                <a:spcPct val="90000"/>
              </a:lnSpc>
            </a:pPr>
            <a:r>
              <a:rPr lang="en-US" smtClean="0"/>
              <a:t>Increased microbial activity</a:t>
            </a:r>
          </a:p>
          <a:p>
            <a:pPr lvl="1" eaLnBrk="1" hangingPunct="1">
              <a:lnSpc>
                <a:spcPct val="90000"/>
              </a:lnSpc>
            </a:pPr>
            <a:r>
              <a:rPr lang="en-US" smtClean="0"/>
              <a:t>Increased release of CO</a:t>
            </a:r>
            <a:r>
              <a:rPr lang="en-US" baseline="-25000" smtClean="0"/>
              <a:t>2</a:t>
            </a:r>
          </a:p>
          <a:p>
            <a:pPr lvl="1" eaLnBrk="1" hangingPunct="1">
              <a:lnSpc>
                <a:spcPct val="90000"/>
              </a:lnSpc>
            </a:pPr>
            <a:r>
              <a:rPr lang="en-US" smtClean="0"/>
              <a:t>Excretion of beneficial substances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9075" y="152400"/>
            <a:ext cx="3971925" cy="915988"/>
          </a:xfrm>
        </p:spPr>
        <p:txBody>
          <a:bodyPr/>
          <a:lstStyle/>
          <a:p>
            <a:pPr eaLnBrk="1" hangingPunct="1"/>
            <a:r>
              <a:rPr lang="en-US" smtClean="0"/>
              <a:t>Watering</a:t>
            </a:r>
          </a:p>
        </p:txBody>
      </p:sp>
      <p:sp>
        <p:nvSpPr>
          <p:cNvPr id="33795" name="Rectangle 3"/>
          <p:cNvSpPr>
            <a:spLocks noGrp="1" noChangeArrowheads="1"/>
          </p:cNvSpPr>
          <p:nvPr>
            <p:ph type="body" sz="half" idx="1"/>
          </p:nvPr>
        </p:nvSpPr>
        <p:spPr>
          <a:xfrm>
            <a:off x="263525" y="1143000"/>
            <a:ext cx="3616325" cy="4953000"/>
          </a:xfrm>
        </p:spPr>
        <p:txBody>
          <a:bodyPr/>
          <a:lstStyle/>
          <a:p>
            <a:pPr eaLnBrk="1" hangingPunct="1">
              <a:lnSpc>
                <a:spcPct val="90000"/>
              </a:lnSpc>
            </a:pPr>
            <a:r>
              <a:rPr lang="en-US" sz="2400" smtClean="0"/>
              <a:t>Matching water application to plant needs.</a:t>
            </a:r>
          </a:p>
          <a:p>
            <a:pPr eaLnBrk="1" hangingPunct="1">
              <a:lnSpc>
                <a:spcPct val="90000"/>
              </a:lnSpc>
            </a:pPr>
            <a:r>
              <a:rPr lang="en-US" sz="2400" smtClean="0"/>
              <a:t>Based on </a:t>
            </a:r>
          </a:p>
          <a:p>
            <a:pPr lvl="1" eaLnBrk="1" hangingPunct="1">
              <a:lnSpc>
                <a:spcPct val="90000"/>
              </a:lnSpc>
            </a:pPr>
            <a:r>
              <a:rPr lang="en-US" sz="2000" smtClean="0"/>
              <a:t>Soil type</a:t>
            </a:r>
          </a:p>
          <a:p>
            <a:pPr lvl="1" eaLnBrk="1" hangingPunct="1">
              <a:lnSpc>
                <a:spcPct val="90000"/>
              </a:lnSpc>
            </a:pPr>
            <a:r>
              <a:rPr lang="en-US" sz="2000" smtClean="0"/>
              <a:t>Rainfall</a:t>
            </a:r>
          </a:p>
          <a:p>
            <a:pPr lvl="1" eaLnBrk="1" hangingPunct="1">
              <a:lnSpc>
                <a:spcPct val="90000"/>
              </a:lnSpc>
            </a:pPr>
            <a:r>
              <a:rPr lang="en-US" sz="2000" smtClean="0"/>
              <a:t>Crop requirements</a:t>
            </a:r>
          </a:p>
          <a:p>
            <a:pPr lvl="1" eaLnBrk="1" hangingPunct="1">
              <a:lnSpc>
                <a:spcPct val="90000"/>
              </a:lnSpc>
            </a:pPr>
            <a:r>
              <a:rPr lang="en-US" sz="2000" smtClean="0"/>
              <a:t>Growth stage</a:t>
            </a:r>
          </a:p>
          <a:p>
            <a:pPr eaLnBrk="1" hangingPunct="1">
              <a:lnSpc>
                <a:spcPct val="90000"/>
              </a:lnSpc>
            </a:pPr>
            <a:r>
              <a:rPr lang="en-US" sz="2400" smtClean="0"/>
              <a:t>Experience and soil examination are best measures.</a:t>
            </a:r>
          </a:p>
          <a:p>
            <a:pPr eaLnBrk="1" hangingPunct="1">
              <a:lnSpc>
                <a:spcPct val="90000"/>
              </a:lnSpc>
            </a:pPr>
            <a:r>
              <a:rPr lang="en-US" sz="2400" smtClean="0"/>
              <a:t>Rain gauge</a:t>
            </a:r>
          </a:p>
          <a:p>
            <a:pPr eaLnBrk="1" hangingPunct="1">
              <a:lnSpc>
                <a:spcPct val="90000"/>
              </a:lnSpc>
            </a:pPr>
            <a:r>
              <a:rPr lang="en-US" sz="2400" smtClean="0"/>
              <a:t>Don’t base watering on crop appearance.</a:t>
            </a:r>
          </a:p>
          <a:p>
            <a:pPr eaLnBrk="1" hangingPunct="1">
              <a:lnSpc>
                <a:spcPct val="90000"/>
              </a:lnSpc>
            </a:pPr>
            <a:endParaRPr lang="en-US" sz="2400" smtClean="0"/>
          </a:p>
        </p:txBody>
      </p:sp>
      <p:pic>
        <p:nvPicPr>
          <p:cNvPr id="33796" name="Picture 5" descr="Watering"/>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457200"/>
            <a:ext cx="26035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7" descr="Soil Tilth"/>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67200" y="4343400"/>
            <a:ext cx="3048000" cy="203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9075" y="76200"/>
            <a:ext cx="2524125" cy="839788"/>
          </a:xfrm>
        </p:spPr>
        <p:txBody>
          <a:bodyPr/>
          <a:lstStyle/>
          <a:p>
            <a:pPr eaLnBrk="1" hangingPunct="1"/>
            <a:r>
              <a:rPr lang="en-US" smtClean="0"/>
              <a:t>Mulching</a:t>
            </a:r>
          </a:p>
        </p:txBody>
      </p:sp>
      <p:sp>
        <p:nvSpPr>
          <p:cNvPr id="34819" name="Rectangle 7"/>
          <p:cNvSpPr>
            <a:spLocks noGrp="1" noChangeArrowheads="1"/>
          </p:cNvSpPr>
          <p:nvPr>
            <p:ph type="body" sz="half" idx="1"/>
          </p:nvPr>
        </p:nvSpPr>
        <p:spPr>
          <a:xfrm>
            <a:off x="263525" y="1066800"/>
            <a:ext cx="4079875" cy="5334000"/>
          </a:xfrm>
        </p:spPr>
        <p:txBody>
          <a:bodyPr/>
          <a:lstStyle/>
          <a:p>
            <a:pPr eaLnBrk="1" hangingPunct="1"/>
            <a:r>
              <a:rPr lang="en-US" sz="2400" smtClean="0"/>
              <a:t>Organic – breaks down</a:t>
            </a:r>
          </a:p>
          <a:p>
            <a:pPr lvl="1" eaLnBrk="1" hangingPunct="1"/>
            <a:r>
              <a:rPr lang="en-US" sz="2000" smtClean="0"/>
              <a:t>Straw</a:t>
            </a:r>
          </a:p>
          <a:p>
            <a:pPr lvl="1" eaLnBrk="1" hangingPunct="1"/>
            <a:r>
              <a:rPr lang="en-US" sz="2000" smtClean="0"/>
              <a:t>Chopped leaves</a:t>
            </a:r>
          </a:p>
          <a:p>
            <a:pPr lvl="1" eaLnBrk="1" hangingPunct="1"/>
            <a:r>
              <a:rPr lang="en-US" sz="2000" smtClean="0"/>
              <a:t>Wood chips</a:t>
            </a:r>
          </a:p>
          <a:p>
            <a:pPr lvl="1" eaLnBrk="1" hangingPunct="1"/>
            <a:r>
              <a:rPr lang="en-US" sz="2000" smtClean="0"/>
              <a:t>Grass clippings</a:t>
            </a:r>
          </a:p>
          <a:p>
            <a:pPr eaLnBrk="1" hangingPunct="1"/>
            <a:r>
              <a:rPr lang="en-US" sz="2400" smtClean="0"/>
              <a:t>Inorganic</a:t>
            </a:r>
          </a:p>
          <a:p>
            <a:pPr lvl="1" eaLnBrk="1" hangingPunct="1"/>
            <a:r>
              <a:rPr lang="en-US" sz="2000" smtClean="0"/>
              <a:t>Plastic</a:t>
            </a:r>
          </a:p>
          <a:p>
            <a:pPr eaLnBrk="1" hangingPunct="1"/>
            <a:r>
              <a:rPr lang="en-US" sz="2400" smtClean="0"/>
              <a:t>Benefits</a:t>
            </a:r>
          </a:p>
          <a:p>
            <a:pPr lvl="1" eaLnBrk="1" hangingPunct="1"/>
            <a:r>
              <a:rPr lang="en-US" sz="2000" smtClean="0"/>
              <a:t>Weed suppression</a:t>
            </a:r>
          </a:p>
          <a:p>
            <a:pPr lvl="1" eaLnBrk="1" hangingPunct="1"/>
            <a:r>
              <a:rPr lang="en-US" sz="2000" smtClean="0"/>
              <a:t>Temperature moderation</a:t>
            </a:r>
          </a:p>
          <a:p>
            <a:pPr lvl="1" eaLnBrk="1" hangingPunct="1"/>
            <a:r>
              <a:rPr lang="en-US" sz="2000" smtClean="0"/>
              <a:t>Soil moisture moderation</a:t>
            </a:r>
          </a:p>
          <a:p>
            <a:pPr lvl="1" eaLnBrk="1" hangingPunct="1"/>
            <a:r>
              <a:rPr lang="en-US" sz="2000" smtClean="0"/>
              <a:t>Sanitation</a:t>
            </a:r>
          </a:p>
          <a:p>
            <a:pPr lvl="1" eaLnBrk="1" hangingPunct="1"/>
            <a:r>
              <a:rPr lang="en-US" sz="2000" smtClean="0"/>
              <a:t>Add nutrients</a:t>
            </a:r>
          </a:p>
          <a:p>
            <a:pPr lvl="1" eaLnBrk="1" hangingPunct="1"/>
            <a:endParaRPr lang="en-US" sz="2000" smtClean="0"/>
          </a:p>
        </p:txBody>
      </p:sp>
      <p:pic>
        <p:nvPicPr>
          <p:cNvPr id="34820" name="Picture 6" descr="Harvesting Lettuc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19600" y="1143000"/>
            <a:ext cx="3276600" cy="218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9" descr="Mulch &amp; Cage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19600" y="3657600"/>
            <a:ext cx="3200400" cy="208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9075" y="152400"/>
            <a:ext cx="3438525" cy="839788"/>
          </a:xfrm>
        </p:spPr>
        <p:txBody>
          <a:bodyPr/>
          <a:lstStyle/>
          <a:p>
            <a:pPr eaLnBrk="1" hangingPunct="1"/>
            <a:r>
              <a:rPr lang="en-US" smtClean="0"/>
              <a:t>Pest Control</a:t>
            </a:r>
          </a:p>
        </p:txBody>
      </p:sp>
      <p:sp>
        <p:nvSpPr>
          <p:cNvPr id="35843" name="Rectangle 3"/>
          <p:cNvSpPr>
            <a:spLocks noGrp="1" noChangeArrowheads="1"/>
          </p:cNvSpPr>
          <p:nvPr>
            <p:ph type="body" sz="half" idx="3"/>
          </p:nvPr>
        </p:nvSpPr>
        <p:spPr>
          <a:xfrm>
            <a:off x="263525" y="4114800"/>
            <a:ext cx="7386638" cy="1981200"/>
          </a:xfrm>
        </p:spPr>
        <p:txBody>
          <a:bodyPr/>
          <a:lstStyle/>
          <a:p>
            <a:pPr eaLnBrk="1" hangingPunct="1"/>
            <a:r>
              <a:rPr lang="en-US" sz="2800" smtClean="0"/>
              <a:t>Cultural control is 1</a:t>
            </a:r>
            <a:r>
              <a:rPr lang="en-US" sz="2800" baseline="30000" smtClean="0"/>
              <a:t>st</a:t>
            </a:r>
            <a:r>
              <a:rPr lang="en-US" sz="2800" smtClean="0"/>
              <a:t> line of defense</a:t>
            </a:r>
          </a:p>
          <a:p>
            <a:pPr eaLnBrk="1" hangingPunct="1"/>
            <a:r>
              <a:rPr lang="en-US" sz="2800" smtClean="0"/>
              <a:t>Chemical control should be used only as a last resort.</a:t>
            </a:r>
          </a:p>
        </p:txBody>
      </p:sp>
      <p:pic>
        <p:nvPicPr>
          <p:cNvPr id="35844" name="Picture 6" descr="CPB adult"/>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219200"/>
            <a:ext cx="3352800" cy="246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7" descr="Bacterial Wilt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86200" y="304800"/>
            <a:ext cx="3581400" cy="268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9075" y="152400"/>
            <a:ext cx="5800725" cy="839788"/>
          </a:xfrm>
        </p:spPr>
        <p:txBody>
          <a:bodyPr/>
          <a:lstStyle/>
          <a:p>
            <a:pPr eaLnBrk="1" hangingPunct="1"/>
            <a:r>
              <a:rPr lang="en-US" smtClean="0"/>
              <a:t>Physiological Disorders</a:t>
            </a:r>
          </a:p>
        </p:txBody>
      </p:sp>
      <p:sp>
        <p:nvSpPr>
          <p:cNvPr id="36867" name="Rectangle 4"/>
          <p:cNvSpPr>
            <a:spLocks noGrp="1" noChangeArrowheads="1"/>
          </p:cNvSpPr>
          <p:nvPr>
            <p:ph type="body" sz="half" idx="1"/>
          </p:nvPr>
        </p:nvSpPr>
        <p:spPr>
          <a:xfrm>
            <a:off x="263525" y="1066800"/>
            <a:ext cx="3616325" cy="5334000"/>
          </a:xfrm>
        </p:spPr>
        <p:txBody>
          <a:bodyPr/>
          <a:lstStyle/>
          <a:p>
            <a:pPr eaLnBrk="1" hangingPunct="1"/>
            <a:r>
              <a:rPr lang="en-US" sz="2400" smtClean="0"/>
              <a:t>Blossom end rot </a:t>
            </a:r>
          </a:p>
          <a:p>
            <a:pPr lvl="1" eaLnBrk="1" hangingPunct="1"/>
            <a:r>
              <a:rPr lang="en-US" sz="2000" smtClean="0"/>
              <a:t>Insufficient calcium</a:t>
            </a:r>
          </a:p>
          <a:p>
            <a:pPr eaLnBrk="1" hangingPunct="1"/>
            <a:r>
              <a:rPr lang="en-US" sz="2400" smtClean="0"/>
              <a:t>Forking</a:t>
            </a:r>
          </a:p>
          <a:p>
            <a:pPr lvl="1" eaLnBrk="1" hangingPunct="1"/>
            <a:r>
              <a:rPr lang="en-US" sz="2000" smtClean="0"/>
              <a:t>Manure, debris</a:t>
            </a:r>
          </a:p>
          <a:p>
            <a:pPr eaLnBrk="1" hangingPunct="1"/>
            <a:r>
              <a:rPr lang="en-US" sz="2400" smtClean="0"/>
              <a:t>Ricey cauliflower</a:t>
            </a:r>
          </a:p>
          <a:p>
            <a:pPr lvl="1" eaLnBrk="1" hangingPunct="1"/>
            <a:r>
              <a:rPr lang="en-US" sz="2000" smtClean="0"/>
              <a:t>Excessive heat</a:t>
            </a:r>
          </a:p>
          <a:p>
            <a:pPr eaLnBrk="1" hangingPunct="1"/>
            <a:r>
              <a:rPr lang="en-US" sz="2400" smtClean="0"/>
              <a:t>Sunscald</a:t>
            </a:r>
          </a:p>
          <a:p>
            <a:pPr lvl="1" eaLnBrk="1" hangingPunct="1"/>
            <a:r>
              <a:rPr lang="en-US" sz="2000" smtClean="0"/>
              <a:t>Defoliation exposing fruit to hot sun.</a:t>
            </a:r>
          </a:p>
          <a:p>
            <a:pPr eaLnBrk="1" hangingPunct="1"/>
            <a:r>
              <a:rPr lang="en-US" sz="2400" smtClean="0"/>
              <a:t>Catfacing</a:t>
            </a:r>
          </a:p>
          <a:p>
            <a:pPr lvl="1" eaLnBrk="1" hangingPunct="1"/>
            <a:r>
              <a:rPr lang="en-US" sz="2000" smtClean="0"/>
              <a:t>Cold night temperatures</a:t>
            </a:r>
          </a:p>
        </p:txBody>
      </p:sp>
      <p:pic>
        <p:nvPicPr>
          <p:cNvPr id="36868" name="Picture 7" descr="Blossom End Rot WR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32250" y="1614488"/>
            <a:ext cx="3617913" cy="213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8" descr="Root Knot"/>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14800" y="3962400"/>
            <a:ext cx="3505200" cy="2557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9075" y="152400"/>
            <a:ext cx="2524125" cy="687388"/>
          </a:xfrm>
        </p:spPr>
        <p:txBody>
          <a:bodyPr/>
          <a:lstStyle/>
          <a:p>
            <a:pPr eaLnBrk="1" hangingPunct="1"/>
            <a:r>
              <a:rPr lang="en-US" sz="3600" smtClean="0"/>
              <a:t>Harvest</a:t>
            </a:r>
          </a:p>
        </p:txBody>
      </p:sp>
      <p:sp>
        <p:nvSpPr>
          <p:cNvPr id="37891" name="Rectangle 3"/>
          <p:cNvSpPr>
            <a:spLocks noGrp="1" noChangeArrowheads="1"/>
          </p:cNvSpPr>
          <p:nvPr>
            <p:ph type="body" sz="half" idx="1"/>
          </p:nvPr>
        </p:nvSpPr>
        <p:spPr>
          <a:xfrm>
            <a:off x="263525" y="1066800"/>
            <a:ext cx="3616325" cy="5029200"/>
          </a:xfrm>
        </p:spPr>
        <p:txBody>
          <a:bodyPr/>
          <a:lstStyle/>
          <a:p>
            <a:pPr eaLnBrk="1" hangingPunct="1">
              <a:lnSpc>
                <a:spcPct val="80000"/>
              </a:lnSpc>
            </a:pPr>
            <a:r>
              <a:rPr lang="en-US" sz="2000" smtClean="0"/>
              <a:t>Timing</a:t>
            </a:r>
          </a:p>
          <a:p>
            <a:pPr lvl="1" eaLnBrk="1" hangingPunct="1">
              <a:lnSpc>
                <a:spcPct val="80000"/>
              </a:lnSpc>
            </a:pPr>
            <a:r>
              <a:rPr lang="en-US" sz="1800" smtClean="0"/>
              <a:t>Harvest early in the day</a:t>
            </a:r>
          </a:p>
          <a:p>
            <a:pPr eaLnBrk="1" hangingPunct="1">
              <a:lnSpc>
                <a:spcPct val="80000"/>
              </a:lnSpc>
            </a:pPr>
            <a:r>
              <a:rPr lang="en-US" sz="2000" smtClean="0"/>
              <a:t>Prevent wounds</a:t>
            </a:r>
          </a:p>
          <a:p>
            <a:pPr eaLnBrk="1" hangingPunct="1">
              <a:lnSpc>
                <a:spcPct val="80000"/>
              </a:lnSpc>
            </a:pPr>
            <a:r>
              <a:rPr lang="en-US" sz="2000" smtClean="0"/>
              <a:t>Discard culls</a:t>
            </a:r>
          </a:p>
          <a:p>
            <a:pPr eaLnBrk="1" hangingPunct="1">
              <a:lnSpc>
                <a:spcPct val="80000"/>
              </a:lnSpc>
            </a:pPr>
            <a:r>
              <a:rPr lang="en-US" sz="2000" smtClean="0"/>
              <a:t>Cool the vegetables quickly &amp; thoroughly</a:t>
            </a:r>
          </a:p>
          <a:p>
            <a:pPr eaLnBrk="1" hangingPunct="1">
              <a:lnSpc>
                <a:spcPct val="80000"/>
              </a:lnSpc>
            </a:pPr>
            <a:r>
              <a:rPr lang="en-US" sz="2000" smtClean="0"/>
              <a:t>Quality is reduced by</a:t>
            </a:r>
          </a:p>
          <a:p>
            <a:pPr lvl="1" eaLnBrk="1" hangingPunct="1">
              <a:lnSpc>
                <a:spcPct val="80000"/>
              </a:lnSpc>
            </a:pPr>
            <a:r>
              <a:rPr lang="en-US" sz="1800" smtClean="0"/>
              <a:t>Improper temperature</a:t>
            </a:r>
          </a:p>
          <a:p>
            <a:pPr lvl="1" eaLnBrk="1" hangingPunct="1">
              <a:lnSpc>
                <a:spcPct val="80000"/>
              </a:lnSpc>
            </a:pPr>
            <a:r>
              <a:rPr lang="en-US" sz="1800" smtClean="0"/>
              <a:t>Drying</a:t>
            </a:r>
          </a:p>
          <a:p>
            <a:pPr lvl="1" eaLnBrk="1" hangingPunct="1">
              <a:lnSpc>
                <a:spcPct val="80000"/>
              </a:lnSpc>
            </a:pPr>
            <a:r>
              <a:rPr lang="en-US" sz="1800" smtClean="0"/>
              <a:t>Mechanical injury</a:t>
            </a:r>
          </a:p>
          <a:p>
            <a:pPr lvl="1" eaLnBrk="1" hangingPunct="1">
              <a:lnSpc>
                <a:spcPct val="80000"/>
              </a:lnSpc>
            </a:pPr>
            <a:r>
              <a:rPr lang="en-US" sz="1800" smtClean="0"/>
              <a:t>Disease</a:t>
            </a:r>
          </a:p>
          <a:p>
            <a:pPr eaLnBrk="1" hangingPunct="1">
              <a:lnSpc>
                <a:spcPct val="80000"/>
              </a:lnSpc>
            </a:pPr>
            <a:r>
              <a:rPr lang="en-US" sz="2000" smtClean="0"/>
              <a:t>Respiration leads to</a:t>
            </a:r>
          </a:p>
          <a:p>
            <a:pPr lvl="1" eaLnBrk="1" hangingPunct="1">
              <a:lnSpc>
                <a:spcPct val="80000"/>
              </a:lnSpc>
            </a:pPr>
            <a:r>
              <a:rPr lang="en-US" sz="1800" smtClean="0"/>
              <a:t>Drying out</a:t>
            </a:r>
          </a:p>
          <a:p>
            <a:pPr lvl="1" eaLnBrk="1" hangingPunct="1">
              <a:lnSpc>
                <a:spcPct val="80000"/>
              </a:lnSpc>
            </a:pPr>
            <a:r>
              <a:rPr lang="en-US" sz="1800" smtClean="0"/>
              <a:t>Reduced food value</a:t>
            </a:r>
          </a:p>
          <a:p>
            <a:pPr lvl="1" eaLnBrk="1" hangingPunct="1">
              <a:lnSpc>
                <a:spcPct val="80000"/>
              </a:lnSpc>
            </a:pPr>
            <a:r>
              <a:rPr lang="en-US" sz="1800" smtClean="0"/>
              <a:t>Less sweetness (CHO broken down)</a:t>
            </a:r>
          </a:p>
          <a:p>
            <a:pPr lvl="1" eaLnBrk="1" hangingPunct="1">
              <a:lnSpc>
                <a:spcPct val="80000"/>
              </a:lnSpc>
            </a:pPr>
            <a:r>
              <a:rPr lang="en-US" sz="1800" smtClean="0"/>
              <a:t>Less dry weight</a:t>
            </a:r>
          </a:p>
          <a:p>
            <a:pPr eaLnBrk="1" hangingPunct="1">
              <a:lnSpc>
                <a:spcPct val="80000"/>
              </a:lnSpc>
            </a:pPr>
            <a:endParaRPr lang="en-US" sz="2000" smtClean="0"/>
          </a:p>
        </p:txBody>
      </p:sp>
      <p:pic>
        <p:nvPicPr>
          <p:cNvPr id="37892" name="Picture 6" descr="Harvesting Broccoli"/>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228600"/>
            <a:ext cx="1673225" cy="1347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7" descr="Harvesting Carrot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807075" y="4572000"/>
            <a:ext cx="1736725" cy="201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8" descr="Harvesting Lettu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100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Harvesting Pepp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8600"/>
            <a:ext cx="1981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0" descr="Harvesting Be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1981200"/>
            <a:ext cx="2209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9075" y="152400"/>
            <a:ext cx="7477125" cy="992188"/>
          </a:xfrm>
        </p:spPr>
        <p:txBody>
          <a:bodyPr/>
          <a:lstStyle/>
          <a:p>
            <a:pPr eaLnBrk="1" hangingPunct="1"/>
            <a:r>
              <a:rPr lang="en-US" sz="3600" smtClean="0"/>
              <a:t>Season Extension: </a:t>
            </a:r>
            <a:br>
              <a:rPr lang="en-US" sz="3600" smtClean="0"/>
            </a:br>
            <a:r>
              <a:rPr lang="en-US" sz="3600" smtClean="0"/>
              <a:t>Coldframes</a:t>
            </a:r>
          </a:p>
        </p:txBody>
      </p:sp>
      <p:sp>
        <p:nvSpPr>
          <p:cNvPr id="38915" name="Rectangle 4"/>
          <p:cNvSpPr>
            <a:spLocks noGrp="1" noChangeArrowheads="1"/>
          </p:cNvSpPr>
          <p:nvPr>
            <p:ph type="body" sz="half" idx="1"/>
          </p:nvPr>
        </p:nvSpPr>
        <p:spPr/>
        <p:txBody>
          <a:bodyPr/>
          <a:lstStyle/>
          <a:p>
            <a:pPr eaLnBrk="1" hangingPunct="1"/>
            <a:r>
              <a:rPr lang="en-US" sz="2400" smtClean="0"/>
              <a:t>Miniature greenhouse</a:t>
            </a:r>
          </a:p>
          <a:p>
            <a:pPr eaLnBrk="1" hangingPunct="1"/>
            <a:r>
              <a:rPr lang="en-US" sz="2400" smtClean="0"/>
              <a:t>Can add up to 45 days to growing season.</a:t>
            </a:r>
          </a:p>
          <a:p>
            <a:pPr eaLnBrk="1" hangingPunct="1"/>
            <a:r>
              <a:rPr lang="en-US" sz="2400" smtClean="0"/>
              <a:t>Typically 3’ wide by 6’ long; 18” high in back &amp; 12” high in front. </a:t>
            </a:r>
          </a:p>
          <a:p>
            <a:pPr eaLnBrk="1" hangingPunct="1"/>
            <a:r>
              <a:rPr lang="en-US" sz="2400" smtClean="0"/>
              <a:t>Faces south or west with glass or plastic top at a 30-45</a:t>
            </a:r>
            <a:r>
              <a:rPr lang="en-US" sz="2400" smtClean="0">
                <a:cs typeface="Arial" charset="0"/>
              </a:rPr>
              <a:t>° angle.</a:t>
            </a:r>
          </a:p>
          <a:p>
            <a:pPr eaLnBrk="1" hangingPunct="1"/>
            <a:r>
              <a:rPr lang="en-US" sz="2400" smtClean="0">
                <a:cs typeface="Arial" charset="0"/>
              </a:rPr>
              <a:t>Open top on sunny days.</a:t>
            </a:r>
          </a:p>
        </p:txBody>
      </p:sp>
      <p:pic>
        <p:nvPicPr>
          <p:cNvPr id="38916" name="Picture 7" descr="Coldfram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95788" y="1598613"/>
            <a:ext cx="2890837"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8" descr="ColdframeH"/>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91000" y="3922713"/>
            <a:ext cx="3298825" cy="217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76200"/>
            <a:ext cx="7467600" cy="1143000"/>
          </a:xfrm>
        </p:spPr>
        <p:txBody>
          <a:bodyPr/>
          <a:lstStyle/>
          <a:p>
            <a:pPr eaLnBrk="1" hangingPunct="1"/>
            <a:r>
              <a:rPr lang="en-US" sz="3600" smtClean="0"/>
              <a:t>Season Extension: </a:t>
            </a:r>
            <a:br>
              <a:rPr lang="en-US" sz="3600" smtClean="0"/>
            </a:br>
            <a:r>
              <a:rPr lang="en-US" sz="3600" smtClean="0"/>
              <a:t>Floating Row Covers</a:t>
            </a:r>
          </a:p>
        </p:txBody>
      </p:sp>
      <p:sp>
        <p:nvSpPr>
          <p:cNvPr id="39939" name="Rectangle 3"/>
          <p:cNvSpPr>
            <a:spLocks noGrp="1" noChangeArrowheads="1"/>
          </p:cNvSpPr>
          <p:nvPr>
            <p:ph type="body" sz="half" idx="1"/>
          </p:nvPr>
        </p:nvSpPr>
        <p:spPr>
          <a:xfrm>
            <a:off x="263525" y="1371600"/>
            <a:ext cx="3616325" cy="4724400"/>
          </a:xfrm>
        </p:spPr>
        <p:txBody>
          <a:bodyPr/>
          <a:lstStyle/>
          <a:p>
            <a:pPr eaLnBrk="1" hangingPunct="1"/>
            <a:r>
              <a:rPr lang="en-US" sz="2400" smtClean="0"/>
              <a:t>Frost protection</a:t>
            </a:r>
          </a:p>
          <a:p>
            <a:pPr eaLnBrk="1" hangingPunct="1"/>
            <a:r>
              <a:rPr lang="en-US" sz="2400" smtClean="0"/>
              <a:t>Warmer microclimate</a:t>
            </a:r>
          </a:p>
          <a:p>
            <a:pPr eaLnBrk="1" hangingPunct="1"/>
            <a:r>
              <a:rPr lang="en-US" sz="2400" smtClean="0"/>
              <a:t>Wind protection</a:t>
            </a:r>
          </a:p>
          <a:p>
            <a:pPr eaLnBrk="1" hangingPunct="1"/>
            <a:r>
              <a:rPr lang="en-US" sz="2400" smtClean="0"/>
              <a:t>Excludes insect pests</a:t>
            </a:r>
          </a:p>
          <a:p>
            <a:pPr eaLnBrk="1" hangingPunct="1"/>
            <a:r>
              <a:rPr lang="en-US" sz="2400" smtClean="0"/>
              <a:t>Reduced evapotranspiration</a:t>
            </a:r>
          </a:p>
          <a:p>
            <a:pPr eaLnBrk="1" hangingPunct="1"/>
            <a:r>
              <a:rPr lang="en-US" sz="2400" smtClean="0"/>
              <a:t>Good for beans, beets, carrot, cole crops, corn, lettuce, parsley, potato, radish, scallions, and spinach</a:t>
            </a:r>
          </a:p>
        </p:txBody>
      </p:sp>
      <p:pic>
        <p:nvPicPr>
          <p:cNvPr id="39940" name="Picture 5" descr="Row cove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91000" y="1447800"/>
            <a:ext cx="3048000" cy="206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7" descr="Row Cover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191000" y="3922713"/>
            <a:ext cx="3298825" cy="217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9075" y="76200"/>
            <a:ext cx="4200525" cy="992188"/>
          </a:xfrm>
        </p:spPr>
        <p:txBody>
          <a:bodyPr/>
          <a:lstStyle/>
          <a:p>
            <a:pPr eaLnBrk="1" hangingPunct="1"/>
            <a:r>
              <a:rPr lang="en-US" sz="3600" smtClean="0"/>
              <a:t>Season Extension: Plastic Mulch</a:t>
            </a:r>
          </a:p>
        </p:txBody>
      </p:sp>
      <p:sp>
        <p:nvSpPr>
          <p:cNvPr id="40963" name="Rectangle 3"/>
          <p:cNvSpPr>
            <a:spLocks noGrp="1" noChangeArrowheads="1"/>
          </p:cNvSpPr>
          <p:nvPr>
            <p:ph type="body" sz="half" idx="1"/>
          </p:nvPr>
        </p:nvSpPr>
        <p:spPr>
          <a:xfrm>
            <a:off x="263525" y="1219200"/>
            <a:ext cx="3616325" cy="5105400"/>
          </a:xfrm>
        </p:spPr>
        <p:txBody>
          <a:bodyPr/>
          <a:lstStyle/>
          <a:p>
            <a:pPr eaLnBrk="1" hangingPunct="1"/>
            <a:r>
              <a:rPr lang="en-US" sz="2400" smtClean="0"/>
              <a:t>Polyethylene plastic</a:t>
            </a:r>
          </a:p>
          <a:p>
            <a:pPr lvl="1" eaLnBrk="1" hangingPunct="1"/>
            <a:r>
              <a:rPr lang="en-US" sz="2000" smtClean="0"/>
              <a:t>Retains moisture</a:t>
            </a:r>
          </a:p>
          <a:p>
            <a:pPr lvl="1" eaLnBrk="1" hangingPunct="1"/>
            <a:r>
              <a:rPr lang="en-US" sz="2000" smtClean="0"/>
              <a:t>Warms the soil</a:t>
            </a:r>
          </a:p>
          <a:p>
            <a:pPr lvl="1" eaLnBrk="1" hangingPunct="1"/>
            <a:r>
              <a:rPr lang="en-US" sz="2000" smtClean="0"/>
              <a:t>Weed suppression</a:t>
            </a:r>
          </a:p>
          <a:p>
            <a:pPr lvl="1" eaLnBrk="1" hangingPunct="1"/>
            <a:r>
              <a:rPr lang="en-US" sz="2000" smtClean="0"/>
              <a:t>Clear, colored, black, or infrared-transmitting</a:t>
            </a:r>
          </a:p>
          <a:p>
            <a:pPr lvl="1" eaLnBrk="1" hangingPunct="1"/>
            <a:r>
              <a:rPr lang="en-US" sz="2000" smtClean="0"/>
              <a:t>UV light will break down </a:t>
            </a:r>
          </a:p>
          <a:p>
            <a:pPr lvl="1" eaLnBrk="1" hangingPunct="1"/>
            <a:r>
              <a:rPr lang="en-US" sz="2000" smtClean="0"/>
              <a:t>Disposal issue</a:t>
            </a:r>
          </a:p>
          <a:p>
            <a:pPr eaLnBrk="1" hangingPunct="1"/>
            <a:r>
              <a:rPr lang="en-US" sz="2400" smtClean="0"/>
              <a:t>Good for cucumber, eggplant, melons, pepper, summer squash, tomato</a:t>
            </a:r>
          </a:p>
        </p:txBody>
      </p:sp>
      <p:pic>
        <p:nvPicPr>
          <p:cNvPr id="40964" name="Picture 6" descr="Cole Crops on Plastic"/>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91000" y="1295400"/>
            <a:ext cx="27432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7" descr="Colored Mulch"/>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38600" y="3490913"/>
            <a:ext cx="3429000" cy="2300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9075" y="227013"/>
            <a:ext cx="7477125" cy="992187"/>
          </a:xfrm>
        </p:spPr>
        <p:txBody>
          <a:bodyPr/>
          <a:lstStyle/>
          <a:p>
            <a:pPr eaLnBrk="1" hangingPunct="1"/>
            <a:r>
              <a:rPr lang="en-US" sz="3600" smtClean="0"/>
              <a:t>Season Extension: </a:t>
            </a:r>
            <a:br>
              <a:rPr lang="en-US" sz="3600" smtClean="0"/>
            </a:br>
            <a:r>
              <a:rPr lang="en-US" sz="3600" smtClean="0"/>
              <a:t>Individual Plant Covers</a:t>
            </a:r>
          </a:p>
        </p:txBody>
      </p:sp>
      <p:sp>
        <p:nvSpPr>
          <p:cNvPr id="41987" name="Rectangle 3"/>
          <p:cNvSpPr>
            <a:spLocks noGrp="1" noChangeArrowheads="1"/>
          </p:cNvSpPr>
          <p:nvPr>
            <p:ph type="body" sz="half" idx="1"/>
          </p:nvPr>
        </p:nvSpPr>
        <p:spPr>
          <a:xfrm>
            <a:off x="263525" y="1828800"/>
            <a:ext cx="3616325" cy="4267200"/>
          </a:xfrm>
        </p:spPr>
        <p:txBody>
          <a:bodyPr/>
          <a:lstStyle/>
          <a:p>
            <a:pPr eaLnBrk="1" hangingPunct="1"/>
            <a:r>
              <a:rPr lang="en-US" sz="2800" smtClean="0"/>
              <a:t>Cloches</a:t>
            </a:r>
          </a:p>
          <a:p>
            <a:pPr lvl="1" eaLnBrk="1" hangingPunct="1"/>
            <a:r>
              <a:rPr lang="en-US" sz="2400" smtClean="0"/>
              <a:t>Glass or plastic mini-greenhouses.</a:t>
            </a:r>
          </a:p>
          <a:p>
            <a:pPr eaLnBrk="1" hangingPunct="1"/>
            <a:r>
              <a:rPr lang="en-US" sz="2800" smtClean="0"/>
              <a:t>Wall-o-Water</a:t>
            </a:r>
          </a:p>
          <a:p>
            <a:pPr lvl="1" eaLnBrk="1" hangingPunct="1"/>
            <a:r>
              <a:rPr lang="en-US" sz="2400" smtClean="0"/>
              <a:t>Plastic with baffled chambers filled with water.</a:t>
            </a:r>
          </a:p>
          <a:p>
            <a:pPr lvl="1" eaLnBrk="1" hangingPunct="1"/>
            <a:r>
              <a:rPr lang="en-US" sz="2400" smtClean="0"/>
              <a:t>Will protect plants down to the teens.</a:t>
            </a:r>
          </a:p>
        </p:txBody>
      </p:sp>
      <p:pic>
        <p:nvPicPr>
          <p:cNvPr id="41988" name="Picture 6" descr="Wall-o-wate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9725" y="2657475"/>
            <a:ext cx="3382963" cy="237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19075" y="152400"/>
            <a:ext cx="7477125" cy="915988"/>
          </a:xfrm>
        </p:spPr>
        <p:txBody>
          <a:bodyPr/>
          <a:lstStyle/>
          <a:p>
            <a:pPr eaLnBrk="1" hangingPunct="1"/>
            <a:r>
              <a:rPr lang="en-US" smtClean="0"/>
              <a:t>Air Drainage</a:t>
            </a:r>
          </a:p>
        </p:txBody>
      </p:sp>
      <p:sp>
        <p:nvSpPr>
          <p:cNvPr id="6147" name="Rectangle 9"/>
          <p:cNvSpPr>
            <a:spLocks noGrp="1" noChangeArrowheads="1"/>
          </p:cNvSpPr>
          <p:nvPr>
            <p:ph type="body" idx="1"/>
          </p:nvPr>
        </p:nvSpPr>
        <p:spPr>
          <a:xfrm>
            <a:off x="263525" y="1143000"/>
            <a:ext cx="7386638" cy="5334000"/>
          </a:xfrm>
        </p:spPr>
        <p:txBody>
          <a:bodyPr/>
          <a:lstStyle/>
          <a:p>
            <a:pPr eaLnBrk="1" hangingPunct="1">
              <a:lnSpc>
                <a:spcPct val="90000"/>
              </a:lnSpc>
            </a:pPr>
            <a:r>
              <a:rPr lang="en-US" smtClean="0"/>
              <a:t>Low-lying areas are subject to unseasonable frosts &amp; water-logged soils.</a:t>
            </a:r>
          </a:p>
          <a:p>
            <a:pPr eaLnBrk="1" hangingPunct="1">
              <a:lnSpc>
                <a:spcPct val="90000"/>
              </a:lnSpc>
            </a:pPr>
            <a:r>
              <a:rPr lang="en-US" smtClean="0"/>
              <a:t>South-facing slopes warm more quickly.</a:t>
            </a:r>
          </a:p>
          <a:p>
            <a:pPr eaLnBrk="1" hangingPunct="1">
              <a:lnSpc>
                <a:spcPct val="90000"/>
              </a:lnSpc>
            </a:pPr>
            <a:r>
              <a:rPr lang="en-US" smtClean="0"/>
              <a:t>Wind protection is desirable in rural gardens.</a:t>
            </a:r>
          </a:p>
          <a:p>
            <a:pPr lvl="1" eaLnBrk="1" hangingPunct="1">
              <a:lnSpc>
                <a:spcPct val="90000"/>
              </a:lnSpc>
            </a:pPr>
            <a:r>
              <a:rPr lang="en-US" smtClean="0"/>
              <a:t>Prevents physical damage to plants.</a:t>
            </a:r>
          </a:p>
          <a:p>
            <a:pPr lvl="1" eaLnBrk="1" hangingPunct="1">
              <a:lnSpc>
                <a:spcPct val="90000"/>
              </a:lnSpc>
            </a:pPr>
            <a:r>
              <a:rPr lang="en-US" smtClean="0"/>
              <a:t>Reduces water loss.</a:t>
            </a:r>
          </a:p>
          <a:p>
            <a:pPr lvl="1" eaLnBrk="1" hangingPunct="1">
              <a:lnSpc>
                <a:spcPct val="90000"/>
              </a:lnSpc>
            </a:pPr>
            <a:r>
              <a:rPr lang="en-US" smtClean="0"/>
              <a:t>Preserves heat that may be lost through transpiration.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9075" y="152400"/>
            <a:ext cx="7477125" cy="839788"/>
          </a:xfrm>
        </p:spPr>
        <p:txBody>
          <a:bodyPr/>
          <a:lstStyle/>
          <a:p>
            <a:pPr eaLnBrk="1" hangingPunct="1"/>
            <a:r>
              <a:rPr lang="en-US" smtClean="0"/>
              <a:t>Proximity to Trees &amp; Shrubs</a:t>
            </a:r>
          </a:p>
        </p:txBody>
      </p:sp>
      <p:sp>
        <p:nvSpPr>
          <p:cNvPr id="7171" name="Rectangle 6"/>
          <p:cNvSpPr>
            <a:spLocks noGrp="1" noChangeArrowheads="1"/>
          </p:cNvSpPr>
          <p:nvPr>
            <p:ph type="body" idx="1"/>
          </p:nvPr>
        </p:nvSpPr>
        <p:spPr/>
        <p:txBody>
          <a:bodyPr/>
          <a:lstStyle/>
          <a:p>
            <a:pPr eaLnBrk="1" hangingPunct="1"/>
            <a:r>
              <a:rPr lang="en-US" smtClean="0"/>
              <a:t>Unwanted shade.</a:t>
            </a:r>
          </a:p>
          <a:p>
            <a:pPr eaLnBrk="1" hangingPunct="1"/>
            <a:r>
              <a:rPr lang="en-US" smtClean="0"/>
              <a:t>Competition for water and nutrients.</a:t>
            </a:r>
          </a:p>
          <a:p>
            <a:pPr eaLnBrk="1" hangingPunct="1"/>
            <a:r>
              <a:rPr lang="en-US" smtClean="0"/>
              <a:t>Juglone toxicity.</a:t>
            </a:r>
          </a:p>
          <a:p>
            <a:pPr eaLnBrk="1" hangingPunct="1"/>
            <a:r>
              <a:rPr lang="en-US" smtClean="0"/>
              <a:t>Site the garden at least 10 feet from any tree or shrub.</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9075" y="76200"/>
            <a:ext cx="7477125" cy="687388"/>
          </a:xfrm>
        </p:spPr>
        <p:txBody>
          <a:bodyPr/>
          <a:lstStyle/>
          <a:p>
            <a:pPr eaLnBrk="1" hangingPunct="1"/>
            <a:r>
              <a:rPr lang="en-US" sz="3600" smtClean="0"/>
              <a:t>Weed Control</a:t>
            </a:r>
          </a:p>
        </p:txBody>
      </p:sp>
      <p:sp>
        <p:nvSpPr>
          <p:cNvPr id="8195" name="Rectangle 4"/>
          <p:cNvSpPr>
            <a:spLocks noGrp="1" noChangeArrowheads="1"/>
          </p:cNvSpPr>
          <p:nvPr>
            <p:ph type="body" sz="half" idx="1"/>
          </p:nvPr>
        </p:nvSpPr>
        <p:spPr>
          <a:xfrm>
            <a:off x="228600" y="838200"/>
            <a:ext cx="7421563" cy="3200400"/>
          </a:xfrm>
        </p:spPr>
        <p:txBody>
          <a:bodyPr/>
          <a:lstStyle/>
          <a:p>
            <a:pPr eaLnBrk="1" hangingPunct="1">
              <a:lnSpc>
                <a:spcPct val="90000"/>
              </a:lnSpc>
            </a:pPr>
            <a:r>
              <a:rPr lang="en-US" sz="2400" smtClean="0"/>
              <a:t>Compete with plants for sunlight, water, nutrients, &amp; space.</a:t>
            </a:r>
          </a:p>
          <a:p>
            <a:pPr eaLnBrk="1" hangingPunct="1">
              <a:lnSpc>
                <a:spcPct val="90000"/>
              </a:lnSpc>
            </a:pPr>
            <a:r>
              <a:rPr lang="en-US" sz="2400" smtClean="0"/>
              <a:t>Reduce perennial weeds before planting.</a:t>
            </a:r>
          </a:p>
          <a:p>
            <a:pPr lvl="1" eaLnBrk="1" hangingPunct="1">
              <a:lnSpc>
                <a:spcPct val="90000"/>
              </a:lnSpc>
            </a:pPr>
            <a:r>
              <a:rPr lang="en-US" sz="2400" smtClean="0"/>
              <a:t>Solarization with black plastic.</a:t>
            </a:r>
          </a:p>
          <a:p>
            <a:pPr lvl="1" eaLnBrk="1" hangingPunct="1">
              <a:lnSpc>
                <a:spcPct val="90000"/>
              </a:lnSpc>
            </a:pPr>
            <a:r>
              <a:rPr lang="en-US" sz="2400" smtClean="0"/>
              <a:t>Herbicides.</a:t>
            </a:r>
          </a:p>
          <a:p>
            <a:pPr eaLnBrk="1" hangingPunct="1">
              <a:lnSpc>
                <a:spcPct val="90000"/>
              </a:lnSpc>
            </a:pPr>
            <a:r>
              <a:rPr lang="en-US" sz="2400" smtClean="0"/>
              <a:t>Hoe regularly to keep annual weeds under control.</a:t>
            </a:r>
          </a:p>
          <a:p>
            <a:pPr eaLnBrk="1" hangingPunct="1">
              <a:lnSpc>
                <a:spcPct val="90000"/>
              </a:lnSpc>
            </a:pPr>
            <a:r>
              <a:rPr lang="en-US" sz="2400" smtClean="0"/>
              <a:t>Carrots, onions, radishes, &amp; beets need more vigilant weed management because of their small canopy.</a:t>
            </a:r>
          </a:p>
        </p:txBody>
      </p:sp>
      <p:pic>
        <p:nvPicPr>
          <p:cNvPr id="8196" name="Picture 7" descr="Roundup Labe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3886200"/>
            <a:ext cx="4038600" cy="2620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075" y="76200"/>
            <a:ext cx="7477125" cy="1143000"/>
          </a:xfrm>
        </p:spPr>
        <p:txBody>
          <a:bodyPr/>
          <a:lstStyle/>
          <a:p>
            <a:pPr eaLnBrk="1" hangingPunct="1"/>
            <a:r>
              <a:rPr lang="en-US" sz="3600" smtClean="0"/>
              <a:t>Physical Requirements:</a:t>
            </a:r>
            <a:br>
              <a:rPr lang="en-US" sz="3600" smtClean="0"/>
            </a:br>
            <a:r>
              <a:rPr lang="en-US" sz="3600" smtClean="0"/>
              <a:t>Day Length</a:t>
            </a:r>
          </a:p>
        </p:txBody>
      </p:sp>
      <p:sp>
        <p:nvSpPr>
          <p:cNvPr id="9219" name="Rectangle 3"/>
          <p:cNvSpPr>
            <a:spLocks noGrp="1" noChangeArrowheads="1"/>
          </p:cNvSpPr>
          <p:nvPr>
            <p:ph type="body" idx="1"/>
          </p:nvPr>
        </p:nvSpPr>
        <p:spPr>
          <a:xfrm>
            <a:off x="263525" y="1371600"/>
            <a:ext cx="7386638" cy="5257800"/>
          </a:xfrm>
        </p:spPr>
        <p:txBody>
          <a:bodyPr/>
          <a:lstStyle/>
          <a:p>
            <a:pPr eaLnBrk="1" hangingPunct="1">
              <a:lnSpc>
                <a:spcPct val="80000"/>
              </a:lnSpc>
            </a:pPr>
            <a:r>
              <a:rPr lang="en-US" sz="2400" smtClean="0"/>
              <a:t>Increasing or decreasing day length affects</a:t>
            </a:r>
          </a:p>
          <a:p>
            <a:pPr lvl="1" eaLnBrk="1" hangingPunct="1">
              <a:lnSpc>
                <a:spcPct val="80000"/>
              </a:lnSpc>
            </a:pPr>
            <a:r>
              <a:rPr lang="en-US" sz="2000" smtClean="0"/>
              <a:t>Flower initiation</a:t>
            </a:r>
          </a:p>
          <a:p>
            <a:pPr lvl="1" eaLnBrk="1" hangingPunct="1">
              <a:lnSpc>
                <a:spcPct val="80000"/>
              </a:lnSpc>
            </a:pPr>
            <a:r>
              <a:rPr lang="en-US" sz="2000" smtClean="0"/>
              <a:t>Bulbing &amp; tuber development</a:t>
            </a:r>
          </a:p>
          <a:p>
            <a:pPr eaLnBrk="1" hangingPunct="1">
              <a:lnSpc>
                <a:spcPct val="80000"/>
              </a:lnSpc>
            </a:pPr>
            <a:r>
              <a:rPr lang="en-US" sz="2400" smtClean="0"/>
              <a:t>Short day plants:</a:t>
            </a:r>
          </a:p>
          <a:p>
            <a:pPr lvl="1" eaLnBrk="1" hangingPunct="1">
              <a:lnSpc>
                <a:spcPct val="80000"/>
              </a:lnSpc>
            </a:pPr>
            <a:r>
              <a:rPr lang="en-US" sz="2000" smtClean="0"/>
              <a:t>Sweet potato</a:t>
            </a:r>
          </a:p>
          <a:p>
            <a:pPr eaLnBrk="1" hangingPunct="1">
              <a:lnSpc>
                <a:spcPct val="80000"/>
              </a:lnSpc>
            </a:pPr>
            <a:r>
              <a:rPr lang="en-US" sz="2400" smtClean="0"/>
              <a:t>Long day plants flower when light exceeds a certain number of hours.</a:t>
            </a:r>
          </a:p>
          <a:p>
            <a:pPr lvl="1" eaLnBrk="1" hangingPunct="1">
              <a:lnSpc>
                <a:spcPct val="80000"/>
              </a:lnSpc>
            </a:pPr>
            <a:r>
              <a:rPr lang="en-US" sz="2000" smtClean="0"/>
              <a:t>Lettuce</a:t>
            </a:r>
          </a:p>
          <a:p>
            <a:pPr lvl="1" eaLnBrk="1" hangingPunct="1">
              <a:lnSpc>
                <a:spcPct val="80000"/>
              </a:lnSpc>
            </a:pPr>
            <a:r>
              <a:rPr lang="en-US" sz="2000" smtClean="0"/>
              <a:t>Spinach</a:t>
            </a:r>
          </a:p>
          <a:p>
            <a:pPr lvl="1" eaLnBrk="1" hangingPunct="1">
              <a:lnSpc>
                <a:spcPct val="80000"/>
              </a:lnSpc>
            </a:pPr>
            <a:r>
              <a:rPr lang="en-US" sz="2000" smtClean="0"/>
              <a:t>Radish</a:t>
            </a:r>
          </a:p>
          <a:p>
            <a:pPr eaLnBrk="1" hangingPunct="1">
              <a:lnSpc>
                <a:spcPct val="80000"/>
              </a:lnSpc>
            </a:pPr>
            <a:r>
              <a:rPr lang="en-US" sz="2400" smtClean="0"/>
              <a:t>Day neutral plants – flowering not related to light</a:t>
            </a:r>
          </a:p>
          <a:p>
            <a:pPr lvl="1" eaLnBrk="1" hangingPunct="1">
              <a:lnSpc>
                <a:spcPct val="80000"/>
              </a:lnSpc>
            </a:pPr>
            <a:r>
              <a:rPr lang="en-US" sz="2000" smtClean="0"/>
              <a:t>Cucumber</a:t>
            </a:r>
          </a:p>
          <a:p>
            <a:pPr lvl="1" eaLnBrk="1" hangingPunct="1">
              <a:lnSpc>
                <a:spcPct val="80000"/>
              </a:lnSpc>
            </a:pPr>
            <a:r>
              <a:rPr lang="en-US" sz="2000" smtClean="0"/>
              <a:t>Peas</a:t>
            </a:r>
          </a:p>
          <a:p>
            <a:pPr lvl="1" eaLnBrk="1" hangingPunct="1">
              <a:lnSpc>
                <a:spcPct val="80000"/>
              </a:lnSpc>
            </a:pPr>
            <a:r>
              <a:rPr lang="en-US" sz="2000" smtClean="0"/>
              <a:t>Beans</a:t>
            </a:r>
          </a:p>
          <a:p>
            <a:pPr lvl="1" eaLnBrk="1" hangingPunct="1">
              <a:lnSpc>
                <a:spcPct val="80000"/>
              </a:lnSpc>
            </a:pPr>
            <a:r>
              <a:rPr lang="en-US" sz="2000" smtClean="0"/>
              <a:t>Peppers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9075" y="76200"/>
            <a:ext cx="7477125" cy="1143000"/>
          </a:xfrm>
        </p:spPr>
        <p:txBody>
          <a:bodyPr/>
          <a:lstStyle/>
          <a:p>
            <a:pPr eaLnBrk="1" hangingPunct="1"/>
            <a:r>
              <a:rPr lang="en-US" sz="3600" smtClean="0"/>
              <a:t>Physical Requirements:</a:t>
            </a:r>
            <a:br>
              <a:rPr lang="en-US" sz="3600" smtClean="0"/>
            </a:br>
            <a:r>
              <a:rPr lang="en-US" sz="3600" smtClean="0"/>
              <a:t>Soil</a:t>
            </a:r>
          </a:p>
        </p:txBody>
      </p:sp>
      <p:sp>
        <p:nvSpPr>
          <p:cNvPr id="10243" name="Rectangle 3"/>
          <p:cNvSpPr>
            <a:spLocks noGrp="1" noChangeArrowheads="1"/>
          </p:cNvSpPr>
          <p:nvPr>
            <p:ph type="body" sz="half" idx="1"/>
          </p:nvPr>
        </p:nvSpPr>
        <p:spPr>
          <a:xfrm>
            <a:off x="263525" y="1295400"/>
            <a:ext cx="3616325" cy="4800600"/>
          </a:xfrm>
        </p:spPr>
        <p:txBody>
          <a:bodyPr/>
          <a:lstStyle/>
          <a:p>
            <a:pPr eaLnBrk="1" hangingPunct="1"/>
            <a:r>
              <a:rPr lang="en-US" sz="2400" smtClean="0"/>
              <a:t>Well-drained. Solutions for clay soils:</a:t>
            </a:r>
          </a:p>
          <a:p>
            <a:pPr lvl="1" eaLnBrk="1" hangingPunct="1"/>
            <a:r>
              <a:rPr lang="en-US" sz="2000" smtClean="0"/>
              <a:t>Add organic matter</a:t>
            </a:r>
          </a:p>
          <a:p>
            <a:pPr lvl="1" eaLnBrk="1" hangingPunct="1"/>
            <a:r>
              <a:rPr lang="en-US" sz="2000" smtClean="0"/>
              <a:t>Raised beds</a:t>
            </a:r>
          </a:p>
          <a:p>
            <a:pPr eaLnBrk="1" hangingPunct="1"/>
            <a:r>
              <a:rPr lang="en-US" sz="2400" smtClean="0"/>
              <a:t>Work soils down to 6-7 inches.</a:t>
            </a:r>
          </a:p>
          <a:p>
            <a:pPr eaLnBrk="1" hangingPunct="1"/>
            <a:r>
              <a:rPr lang="en-US" sz="2400" smtClean="0"/>
              <a:t>Remove large stones, clods, or plant debris. Particularly important with root crops.</a:t>
            </a:r>
          </a:p>
        </p:txBody>
      </p:sp>
      <p:pic>
        <p:nvPicPr>
          <p:cNvPr id="10244" name="Picture 7" descr="Raised Bed"/>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200" y="762000"/>
            <a:ext cx="2971800" cy="196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10" descr="Leek Trenche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92613" y="4456113"/>
            <a:ext cx="2897187" cy="217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11" descr="Loamy So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95600"/>
            <a:ext cx="1216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7696200" cy="1143000"/>
          </a:xfrm>
        </p:spPr>
        <p:txBody>
          <a:bodyPr/>
          <a:lstStyle/>
          <a:p>
            <a:pPr eaLnBrk="1" hangingPunct="1"/>
            <a:r>
              <a:rPr lang="en-US" sz="3600" smtClean="0"/>
              <a:t>Physical Requirements: </a:t>
            </a:r>
            <a:br>
              <a:rPr lang="en-US" sz="3600" smtClean="0"/>
            </a:br>
            <a:r>
              <a:rPr lang="en-US" sz="3600" smtClean="0"/>
              <a:t>Nutrients &amp; Organic Matter</a:t>
            </a:r>
          </a:p>
        </p:txBody>
      </p:sp>
      <p:sp>
        <p:nvSpPr>
          <p:cNvPr id="11267" name="Rectangle 3"/>
          <p:cNvSpPr>
            <a:spLocks noGrp="1" noChangeArrowheads="1"/>
          </p:cNvSpPr>
          <p:nvPr>
            <p:ph type="body" idx="1"/>
          </p:nvPr>
        </p:nvSpPr>
        <p:spPr/>
        <p:txBody>
          <a:bodyPr/>
          <a:lstStyle/>
          <a:p>
            <a:pPr eaLnBrk="1" hangingPunct="1"/>
            <a:r>
              <a:rPr lang="en-US" smtClean="0"/>
              <a:t>Soil test </a:t>
            </a:r>
          </a:p>
          <a:p>
            <a:pPr lvl="1" eaLnBrk="1" hangingPunct="1"/>
            <a:r>
              <a:rPr lang="en-US" smtClean="0"/>
              <a:t>Done the fall before planting and every 3 years thereafter.</a:t>
            </a:r>
          </a:p>
          <a:p>
            <a:pPr lvl="1" eaLnBrk="1" hangingPunct="1"/>
            <a:r>
              <a:rPr lang="en-US" smtClean="0"/>
              <a:t>Sample 6-7 inches deep in 5 areas of the garden.</a:t>
            </a:r>
          </a:p>
          <a:p>
            <a:pPr lvl="2" eaLnBrk="1" hangingPunct="1"/>
            <a:r>
              <a:rPr lang="en-US" smtClean="0"/>
              <a:t>pH – 6.0-6.8</a:t>
            </a:r>
          </a:p>
          <a:p>
            <a:pPr lvl="2" eaLnBrk="1" hangingPunct="1"/>
            <a:r>
              <a:rPr lang="en-US" smtClean="0"/>
              <a:t>Phosphorus</a:t>
            </a:r>
          </a:p>
          <a:p>
            <a:pPr lvl="2" eaLnBrk="1" hangingPunct="1"/>
            <a:r>
              <a:rPr lang="en-US" smtClean="0"/>
              <a:t>Potassium</a:t>
            </a:r>
          </a:p>
          <a:p>
            <a:pPr lvl="2" eaLnBrk="1" hangingPunct="1"/>
            <a:r>
              <a:rPr lang="en-US" smtClean="0"/>
              <a:t>Organic matter</a:t>
            </a:r>
          </a:p>
          <a:p>
            <a:pPr eaLnBrk="1" hangingPunct="1">
              <a:buFontTx/>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imono">
  <a:themeElements>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529</TotalTime>
  <Words>3709</Words>
  <Application>Microsoft Office PowerPoint</Application>
  <PresentationFormat>On-screen Show (4:3)</PresentationFormat>
  <Paragraphs>408</Paragraphs>
  <Slides>39</Slides>
  <Notes>36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Kimono</vt:lpstr>
      <vt:lpstr>Getting Started in the Vegetable Garden</vt:lpstr>
      <vt:lpstr>Site Selection &amp; Preparation</vt:lpstr>
      <vt:lpstr>Access</vt:lpstr>
      <vt:lpstr>Air Drainage</vt:lpstr>
      <vt:lpstr>Proximity to Trees &amp; Shrubs</vt:lpstr>
      <vt:lpstr>Weed Control</vt:lpstr>
      <vt:lpstr>Physical Requirements: Day Length</vt:lpstr>
      <vt:lpstr>Physical Requirements: Soil</vt:lpstr>
      <vt:lpstr>Physical Requirements:  Nutrients &amp; Organic Matter</vt:lpstr>
      <vt:lpstr>Physical Requirements: Compost</vt:lpstr>
      <vt:lpstr>Physical Requirements: Temperature</vt:lpstr>
      <vt:lpstr>Physical Requirements: Soil Temperature</vt:lpstr>
      <vt:lpstr>Variety Selection</vt:lpstr>
      <vt:lpstr>Variety Selection: Days to Harvest</vt:lpstr>
      <vt:lpstr>Variety Selection: Heirlooms</vt:lpstr>
      <vt:lpstr>Variety Selection: Disease Resistance</vt:lpstr>
      <vt:lpstr>Variety Selection: Saving Seed</vt:lpstr>
      <vt:lpstr>Planting</vt:lpstr>
      <vt:lpstr>Timing</vt:lpstr>
      <vt:lpstr>Direct Seeding</vt:lpstr>
      <vt:lpstr>Transplants</vt:lpstr>
      <vt:lpstr>Starting Seeds</vt:lpstr>
      <vt:lpstr>Starting Seeds: Heat &amp; Light Requirements</vt:lpstr>
      <vt:lpstr>Hardening Off</vt:lpstr>
      <vt:lpstr>Transplanting</vt:lpstr>
      <vt:lpstr>Spacing &amp; Thinning</vt:lpstr>
      <vt:lpstr>Succession Planting</vt:lpstr>
      <vt:lpstr>PowerPoint Presentation</vt:lpstr>
      <vt:lpstr>Crop Rotation</vt:lpstr>
      <vt:lpstr>Why Rotate Crops?</vt:lpstr>
      <vt:lpstr>Watering</vt:lpstr>
      <vt:lpstr>Mulching</vt:lpstr>
      <vt:lpstr>Pest Control</vt:lpstr>
      <vt:lpstr>Physiological Disorders</vt:lpstr>
      <vt:lpstr>Harvest</vt:lpstr>
      <vt:lpstr>Season Extension:  Coldframes</vt:lpstr>
      <vt:lpstr>Season Extension:  Floating Row Covers</vt:lpstr>
      <vt:lpstr>Season Extension: Plastic Mulch</vt:lpstr>
      <vt:lpstr>Season Extension:  Individual Plant Covers</vt:lpstr>
    </vt:vector>
  </TitlesOfParts>
  <Company>University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in the Vegetable Garden</dc:title>
  <dc:creator>Karen A. Delahaut</dc:creator>
  <cp:lastModifiedBy>Teacher E-Solutions</cp:lastModifiedBy>
  <cp:revision>26</cp:revision>
  <dcterms:created xsi:type="dcterms:W3CDTF">2004-09-28T20:06:43Z</dcterms:created>
  <dcterms:modified xsi:type="dcterms:W3CDTF">2019-01-15T12:43:54Z</dcterms:modified>
</cp:coreProperties>
</file>