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84" r:id="rId2"/>
    <p:sldId id="282"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58" y="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081CBD71-8EA2-4948-A73D-CF4EEE181ADD}" type="datetimeFigureOut">
              <a:rPr lang="en-US"/>
              <a:pPr>
                <a:defRPr/>
              </a:pPr>
              <a:t>1/15/2019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07DC4C70-3508-49A4-AC63-63439EFC83F7}" type="slidenum">
              <a:rPr lang="en-US"/>
              <a:pPr>
                <a:defRPr/>
              </a:pPr>
              <a:t>‹#›</a:t>
            </a:fld>
            <a:endParaRPr lang="en-US"/>
          </a:p>
        </p:txBody>
      </p:sp>
    </p:spTree>
    <p:extLst>
      <p:ext uri="{BB962C8B-B14F-4D97-AF65-F5344CB8AC3E}">
        <p14:creationId xmlns:p14="http://schemas.microsoft.com/office/powerpoint/2010/main" val="235386024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3072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09D3A30-24B7-4490-BFA2-4C1ABEBB370F}" type="slidenum">
              <a:rPr lang="en-US" smtClean="0"/>
              <a:pPr fontAlgn="base">
                <a:spcBef>
                  <a:spcPct val="0"/>
                </a:spcBef>
                <a:spcAft>
                  <a:spcPct val="0"/>
                </a:spcAft>
                <a:defRPr/>
              </a:pPr>
              <a:t>7</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B6F993A5-2BD6-4293-BC51-A9527ADB106F}" type="datetimeFigureOut">
              <a:rPr lang="en-US"/>
              <a:pPr>
                <a:defRPr/>
              </a:pPr>
              <a:t>1/15/2019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EF9C446-0493-4440-9EFF-60893E930694}" type="slidenum">
              <a:rPr lang="en-US"/>
              <a:pPr>
                <a:defRPr/>
              </a:pPr>
              <a:t>‹#›</a:t>
            </a:fld>
            <a:endParaRPr lang="en-US"/>
          </a:p>
        </p:txBody>
      </p:sp>
    </p:spTree>
    <p:extLst>
      <p:ext uri="{BB962C8B-B14F-4D97-AF65-F5344CB8AC3E}">
        <p14:creationId xmlns:p14="http://schemas.microsoft.com/office/powerpoint/2010/main" val="16584026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31343C5-0D1C-4F51-8931-1361BF0698D2}" type="datetimeFigureOut">
              <a:rPr lang="en-US"/>
              <a:pPr>
                <a:defRPr/>
              </a:pPr>
              <a:t>1/15/2019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09DB5F1-AE8B-443A-8DC9-C1F671E40727}" type="slidenum">
              <a:rPr lang="en-US"/>
              <a:pPr>
                <a:defRPr/>
              </a:pPr>
              <a:t>‹#›</a:t>
            </a:fld>
            <a:endParaRPr lang="en-US"/>
          </a:p>
        </p:txBody>
      </p:sp>
    </p:spTree>
    <p:extLst>
      <p:ext uri="{BB962C8B-B14F-4D97-AF65-F5344CB8AC3E}">
        <p14:creationId xmlns:p14="http://schemas.microsoft.com/office/powerpoint/2010/main" val="21150750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82D32D5-3583-47DC-9BE5-1FC9FAD079C4}" type="datetimeFigureOut">
              <a:rPr lang="en-US"/>
              <a:pPr>
                <a:defRPr/>
              </a:pPr>
              <a:t>1/15/2019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03AD65C-E813-4E1B-AE65-CA8E43E8DE79}" type="slidenum">
              <a:rPr lang="en-US"/>
              <a:pPr>
                <a:defRPr/>
              </a:pPr>
              <a:t>‹#›</a:t>
            </a:fld>
            <a:endParaRPr lang="en-US"/>
          </a:p>
        </p:txBody>
      </p:sp>
    </p:spTree>
    <p:extLst>
      <p:ext uri="{BB962C8B-B14F-4D97-AF65-F5344CB8AC3E}">
        <p14:creationId xmlns:p14="http://schemas.microsoft.com/office/powerpoint/2010/main" val="18299983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824633F-0ACF-4064-B4F3-00C2BFB0F0F8}" type="datetimeFigureOut">
              <a:rPr lang="en-US"/>
              <a:pPr>
                <a:defRPr/>
              </a:pPr>
              <a:t>1/15/2019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53A95DE-052C-4C63-A93A-EFC4D5AF9B1D}" type="slidenum">
              <a:rPr lang="en-US"/>
              <a:pPr>
                <a:defRPr/>
              </a:pPr>
              <a:t>‹#›</a:t>
            </a:fld>
            <a:endParaRPr lang="en-US"/>
          </a:p>
        </p:txBody>
      </p:sp>
    </p:spTree>
    <p:extLst>
      <p:ext uri="{BB962C8B-B14F-4D97-AF65-F5344CB8AC3E}">
        <p14:creationId xmlns:p14="http://schemas.microsoft.com/office/powerpoint/2010/main" val="3557245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3796B51B-C4F4-40C4-9833-3F6B62DB9B98}" type="datetimeFigureOut">
              <a:rPr lang="en-US"/>
              <a:pPr>
                <a:defRPr/>
              </a:pPr>
              <a:t>1/15/2019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B5E2A97-9E60-48C1-AE91-780E027285C9}" type="slidenum">
              <a:rPr lang="en-US"/>
              <a:pPr>
                <a:defRPr/>
              </a:pPr>
              <a:t>‹#›</a:t>
            </a:fld>
            <a:endParaRPr lang="en-US"/>
          </a:p>
        </p:txBody>
      </p:sp>
    </p:spTree>
    <p:extLst>
      <p:ext uri="{BB962C8B-B14F-4D97-AF65-F5344CB8AC3E}">
        <p14:creationId xmlns:p14="http://schemas.microsoft.com/office/powerpoint/2010/main" val="41423237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839FC134-1854-410B-A843-1CD0BC772D1C}" type="datetimeFigureOut">
              <a:rPr lang="en-US"/>
              <a:pPr>
                <a:defRPr/>
              </a:pPr>
              <a:t>1/15/2019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FB24798-3C7C-47E4-820E-008393F143F9}" type="slidenum">
              <a:rPr lang="en-US"/>
              <a:pPr>
                <a:defRPr/>
              </a:pPr>
              <a:t>‹#›</a:t>
            </a:fld>
            <a:endParaRPr lang="en-US"/>
          </a:p>
        </p:txBody>
      </p:sp>
    </p:spTree>
    <p:extLst>
      <p:ext uri="{BB962C8B-B14F-4D97-AF65-F5344CB8AC3E}">
        <p14:creationId xmlns:p14="http://schemas.microsoft.com/office/powerpoint/2010/main" val="33950966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61CC8DA6-3E56-4E79-B410-989B0261D2A4}" type="datetimeFigureOut">
              <a:rPr lang="en-US"/>
              <a:pPr>
                <a:defRPr/>
              </a:pPr>
              <a:t>1/15/2019</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D87E9B11-6F6C-4831-AB4A-3C8831B27842}" type="slidenum">
              <a:rPr lang="en-US"/>
              <a:pPr>
                <a:defRPr/>
              </a:pPr>
              <a:t>‹#›</a:t>
            </a:fld>
            <a:endParaRPr lang="en-US"/>
          </a:p>
        </p:txBody>
      </p:sp>
    </p:spTree>
    <p:extLst>
      <p:ext uri="{BB962C8B-B14F-4D97-AF65-F5344CB8AC3E}">
        <p14:creationId xmlns:p14="http://schemas.microsoft.com/office/powerpoint/2010/main" val="42932874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1A4BBCF8-327F-4D20-A834-A60DACC272D6}" type="datetimeFigureOut">
              <a:rPr lang="en-US"/>
              <a:pPr>
                <a:defRPr/>
              </a:pPr>
              <a:t>1/15/2019</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3CDC8643-D748-4BF7-911D-7064B9081B57}" type="slidenum">
              <a:rPr lang="en-US"/>
              <a:pPr>
                <a:defRPr/>
              </a:pPr>
              <a:t>‹#›</a:t>
            </a:fld>
            <a:endParaRPr lang="en-US"/>
          </a:p>
        </p:txBody>
      </p:sp>
    </p:spTree>
    <p:extLst>
      <p:ext uri="{BB962C8B-B14F-4D97-AF65-F5344CB8AC3E}">
        <p14:creationId xmlns:p14="http://schemas.microsoft.com/office/powerpoint/2010/main" val="2327725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843D83B-BC05-457F-B3CB-BFC53725EF8E}" type="datetimeFigureOut">
              <a:rPr lang="en-US"/>
              <a:pPr>
                <a:defRPr/>
              </a:pPr>
              <a:t>1/15/2019</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E7FACFE5-88CE-4E12-B7F9-A3EB84EB115B}" type="slidenum">
              <a:rPr lang="en-US"/>
              <a:pPr>
                <a:defRPr/>
              </a:pPr>
              <a:t>‹#›</a:t>
            </a:fld>
            <a:endParaRPr lang="en-US"/>
          </a:p>
        </p:txBody>
      </p:sp>
    </p:spTree>
    <p:extLst>
      <p:ext uri="{BB962C8B-B14F-4D97-AF65-F5344CB8AC3E}">
        <p14:creationId xmlns:p14="http://schemas.microsoft.com/office/powerpoint/2010/main" val="40029281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716BA70-F878-4E8E-AA3D-07FE22161CB6}" type="datetimeFigureOut">
              <a:rPr lang="en-US"/>
              <a:pPr>
                <a:defRPr/>
              </a:pPr>
              <a:t>1/15/2019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603280D-6897-44AE-B964-8743B72FA75E}" type="slidenum">
              <a:rPr lang="en-US"/>
              <a:pPr>
                <a:defRPr/>
              </a:pPr>
              <a:t>‹#›</a:t>
            </a:fld>
            <a:endParaRPr lang="en-US"/>
          </a:p>
        </p:txBody>
      </p:sp>
    </p:spTree>
    <p:extLst>
      <p:ext uri="{BB962C8B-B14F-4D97-AF65-F5344CB8AC3E}">
        <p14:creationId xmlns:p14="http://schemas.microsoft.com/office/powerpoint/2010/main" val="28761571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5F3564B-553F-4B2C-8AEB-12DCE4DA0769}" type="datetimeFigureOut">
              <a:rPr lang="en-US"/>
              <a:pPr>
                <a:defRPr/>
              </a:pPr>
              <a:t>1/15/2019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81206F7-A3BA-4084-956F-6ED4DB1F82BB}" type="slidenum">
              <a:rPr lang="en-US"/>
              <a:pPr>
                <a:defRPr/>
              </a:pPr>
              <a:t>‹#›</a:t>
            </a:fld>
            <a:endParaRPr lang="en-US"/>
          </a:p>
        </p:txBody>
      </p:sp>
    </p:spTree>
    <p:extLst>
      <p:ext uri="{BB962C8B-B14F-4D97-AF65-F5344CB8AC3E}">
        <p14:creationId xmlns:p14="http://schemas.microsoft.com/office/powerpoint/2010/main" val="19086310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436C30F1-5890-4C84-BD95-5F9FDB2092A9}" type="datetimeFigureOut">
              <a:rPr lang="en-US"/>
              <a:pPr>
                <a:defRPr/>
              </a:pPr>
              <a:t>1/15/2019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B07369EE-3F9D-4587-A6B5-4C8D5EF5E7E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457200" y="274638"/>
            <a:ext cx="8229600" cy="5668962"/>
          </a:xfrm>
        </p:spPr>
        <p:txBody>
          <a:bodyPr/>
          <a:lstStyle/>
          <a:p>
            <a:pPr eaLnBrk="1" hangingPunct="1"/>
            <a:r>
              <a:rPr lang="en-US" b="1" smtClean="0"/>
              <a:t>LECTURE 6</a:t>
            </a:r>
          </a:p>
        </p:txBody>
      </p:sp>
      <p:sp>
        <p:nvSpPr>
          <p:cNvPr id="2051" name="Content Placeholder 2"/>
          <p:cNvSpPr>
            <a:spLocks noGrp="1"/>
          </p:cNvSpPr>
          <p:nvPr>
            <p:ph idx="1"/>
          </p:nvPr>
        </p:nvSpPr>
        <p:spPr/>
        <p:txBody>
          <a:bodyPr/>
          <a:lstStyle/>
          <a:p>
            <a:pPr algn="ctr" eaLnBrk="1" hangingPunct="1">
              <a:buFont typeface="Arial" charset="0"/>
              <a:buNone/>
            </a:pPr>
            <a:r>
              <a:rPr lang="en-US" b="1" smtClean="0"/>
              <a:t>	</a:t>
            </a:r>
            <a:endParaRPr lang="en-US"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9600"/>
          </a:xfrm>
        </p:spPr>
        <p:txBody>
          <a:bodyPr rtlCol="0">
            <a:normAutofit fontScale="90000"/>
          </a:bodyPr>
          <a:lstStyle/>
          <a:p>
            <a:pPr eaLnBrk="1" fontAlgn="auto" hangingPunct="1">
              <a:spcAft>
                <a:spcPts val="0"/>
              </a:spcAft>
              <a:defRPr/>
            </a:pPr>
            <a:r>
              <a:rPr lang="en-US" b="1" dirty="0" smtClean="0"/>
              <a:t>Ecology Of Tea Contd.</a:t>
            </a:r>
            <a:endParaRPr lang="en-US" dirty="0"/>
          </a:p>
        </p:txBody>
      </p:sp>
      <p:sp>
        <p:nvSpPr>
          <p:cNvPr id="11267" name="Content Placeholder 2"/>
          <p:cNvSpPr>
            <a:spLocks noGrp="1"/>
          </p:cNvSpPr>
          <p:nvPr>
            <p:ph idx="1"/>
          </p:nvPr>
        </p:nvSpPr>
        <p:spPr>
          <a:xfrm>
            <a:off x="0" y="685800"/>
            <a:ext cx="9144000" cy="6172200"/>
          </a:xfrm>
        </p:spPr>
        <p:txBody>
          <a:bodyPr/>
          <a:lstStyle/>
          <a:p>
            <a:pPr eaLnBrk="1" hangingPunct="1">
              <a:buFont typeface="Wingdings" pitchFamily="2" charset="2"/>
              <a:buChar char="v"/>
            </a:pPr>
            <a:r>
              <a:rPr lang="en-US" b="1" smtClean="0"/>
              <a:t>CLIMATE Contd:</a:t>
            </a:r>
          </a:p>
          <a:p>
            <a:pPr marL="742950" lvl="2" indent="-342900" eaLnBrk="1" hangingPunct="1">
              <a:buFont typeface="Wingdings" pitchFamily="2" charset="2"/>
              <a:buChar char="Ø"/>
            </a:pPr>
            <a:r>
              <a:rPr lang="en-US" smtClean="0"/>
              <a:t>The ideal average annual temperature is between 18</a:t>
            </a:r>
            <a:r>
              <a:rPr lang="en-US" baseline="20000" smtClean="0"/>
              <a:t>0</a:t>
            </a:r>
            <a:r>
              <a:rPr lang="en-US" smtClean="0"/>
              <a:t>C and 20</a:t>
            </a:r>
            <a:r>
              <a:rPr lang="en-US" baseline="20000" smtClean="0"/>
              <a:t>0</a:t>
            </a:r>
            <a:r>
              <a:rPr lang="en-US" smtClean="0"/>
              <a:t>C. The growth of tea plant is seriously affected at 30</a:t>
            </a:r>
            <a:r>
              <a:rPr lang="en-US" baseline="20000" smtClean="0"/>
              <a:t>0</a:t>
            </a:r>
            <a:r>
              <a:rPr lang="en-US" smtClean="0"/>
              <a:t>C and 12</a:t>
            </a:r>
            <a:r>
              <a:rPr lang="en-US" baseline="20000" smtClean="0"/>
              <a:t>0</a:t>
            </a:r>
            <a:r>
              <a:rPr lang="en-US" smtClean="0"/>
              <a:t>C and tea plant dies at 5</a:t>
            </a:r>
            <a:r>
              <a:rPr lang="en-US" baseline="20000" smtClean="0"/>
              <a:t>0</a:t>
            </a:r>
            <a:r>
              <a:rPr lang="en-US" smtClean="0"/>
              <a:t>C. It does not tolerate frost.</a:t>
            </a:r>
          </a:p>
          <a:p>
            <a:pPr lvl="1" eaLnBrk="1" hangingPunct="1">
              <a:buFont typeface="Wingdings" pitchFamily="2" charset="2"/>
              <a:buChar char="Ø"/>
            </a:pPr>
            <a:endParaRPr lang="en-US" sz="2400" smtClean="0"/>
          </a:p>
          <a:p>
            <a:pPr lvl="1" eaLnBrk="1" hangingPunct="1">
              <a:buFont typeface="Wingdings" pitchFamily="2" charset="2"/>
              <a:buChar char="Ø"/>
            </a:pPr>
            <a:r>
              <a:rPr lang="en-US" sz="2400" smtClean="0"/>
              <a:t>Sunshine hours of 5 hours per day, on the average, is required by tea. In cloudy conditions and heavy and continuous rainfall, the yield drops. </a:t>
            </a:r>
          </a:p>
          <a:p>
            <a:pPr lvl="1" eaLnBrk="1" hangingPunct="1">
              <a:buFont typeface="Wingdings" pitchFamily="2" charset="2"/>
              <a:buChar char="Ø"/>
            </a:pPr>
            <a:endParaRPr lang="en-US" sz="2400" smtClean="0"/>
          </a:p>
          <a:p>
            <a:pPr lvl="1" eaLnBrk="1" hangingPunct="1">
              <a:buFont typeface="Wingdings" pitchFamily="2" charset="2"/>
              <a:buChar char="Ø"/>
            </a:pPr>
            <a:r>
              <a:rPr lang="en-US" sz="2400" smtClean="0"/>
              <a:t>The tea plant thrives under high relative humidity of between 70% – 90%. This is favoured by permanent shade, windbreaks or irrigation by spraying. In dry air, the bud becomes dormant and the plant stops growing. </a:t>
            </a:r>
          </a:p>
          <a:p>
            <a:pPr eaLnBrk="1" hangingPunct="1"/>
            <a:endParaRPr lang="en-US"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9600"/>
          </a:xfrm>
        </p:spPr>
        <p:txBody>
          <a:bodyPr rtlCol="0">
            <a:normAutofit fontScale="90000"/>
          </a:bodyPr>
          <a:lstStyle/>
          <a:p>
            <a:pPr eaLnBrk="1" fontAlgn="auto" hangingPunct="1">
              <a:spcAft>
                <a:spcPts val="0"/>
              </a:spcAft>
              <a:defRPr/>
            </a:pPr>
            <a:r>
              <a:rPr lang="en-US" b="1" dirty="0" smtClean="0"/>
              <a:t>Ecology Of Tea Contd.</a:t>
            </a:r>
            <a:endParaRPr lang="en-US" dirty="0"/>
          </a:p>
        </p:txBody>
      </p:sp>
      <p:sp>
        <p:nvSpPr>
          <p:cNvPr id="3" name="Content Placeholder 2"/>
          <p:cNvSpPr>
            <a:spLocks noGrp="1"/>
          </p:cNvSpPr>
          <p:nvPr>
            <p:ph idx="1"/>
          </p:nvPr>
        </p:nvSpPr>
        <p:spPr>
          <a:xfrm>
            <a:off x="0" y="533400"/>
            <a:ext cx="9144000" cy="6324600"/>
          </a:xfrm>
        </p:spPr>
        <p:txBody>
          <a:bodyPr rtlCol="0">
            <a:normAutofit fontScale="77500" lnSpcReduction="20000"/>
          </a:bodyPr>
          <a:lstStyle/>
          <a:p>
            <a:pPr eaLnBrk="1" fontAlgn="auto" hangingPunct="1">
              <a:spcAft>
                <a:spcPts val="0"/>
              </a:spcAft>
              <a:buFont typeface="Wingdings" pitchFamily="2" charset="2"/>
              <a:buChar char="v"/>
              <a:defRPr/>
            </a:pPr>
            <a:r>
              <a:rPr lang="en-US" b="1" dirty="0" smtClean="0"/>
              <a:t>Soil requirements:</a:t>
            </a:r>
          </a:p>
          <a:p>
            <a:pPr lvl="1" eaLnBrk="1" fontAlgn="auto" hangingPunct="1">
              <a:spcAft>
                <a:spcPts val="0"/>
              </a:spcAft>
              <a:buFont typeface="Wingdings" pitchFamily="2" charset="2"/>
              <a:buChar char="Ø"/>
              <a:defRPr/>
            </a:pPr>
            <a:r>
              <a:rPr lang="en-US" dirty="0" smtClean="0"/>
              <a:t>Geological origin does not greatly affect the development of tea plant.</a:t>
            </a:r>
          </a:p>
          <a:p>
            <a:pPr lvl="1" eaLnBrk="1" fontAlgn="auto" hangingPunct="1">
              <a:spcAft>
                <a:spcPts val="0"/>
              </a:spcAft>
              <a:buFont typeface="Wingdings" pitchFamily="2" charset="2"/>
              <a:buChar char="Ø"/>
              <a:defRPr/>
            </a:pPr>
            <a:endParaRPr lang="en-US" dirty="0" smtClean="0"/>
          </a:p>
          <a:p>
            <a:pPr lvl="1" eaLnBrk="1" fontAlgn="auto" hangingPunct="1">
              <a:spcAft>
                <a:spcPts val="0"/>
              </a:spcAft>
              <a:buFont typeface="Wingdings" pitchFamily="2" charset="2"/>
              <a:buChar char="Ø"/>
              <a:defRPr/>
            </a:pPr>
            <a:r>
              <a:rPr lang="en-US" dirty="0" smtClean="0"/>
              <a:t>Generally, the best plantations of tea are found on deep soils with a good structure, well-drained with a well-developed humus-bearing layer and high mineral reserves. </a:t>
            </a:r>
          </a:p>
          <a:p>
            <a:pPr lvl="1" eaLnBrk="1" fontAlgn="auto" hangingPunct="1">
              <a:spcAft>
                <a:spcPts val="0"/>
              </a:spcAft>
              <a:buFont typeface="Wingdings" pitchFamily="2" charset="2"/>
              <a:buChar char="Ø"/>
              <a:defRPr/>
            </a:pPr>
            <a:endParaRPr lang="en-US" dirty="0" smtClean="0"/>
          </a:p>
          <a:p>
            <a:pPr lvl="1" eaLnBrk="1" fontAlgn="auto" hangingPunct="1">
              <a:spcAft>
                <a:spcPts val="0"/>
              </a:spcAft>
              <a:buFont typeface="Wingdings" pitchFamily="2" charset="2"/>
              <a:buChar char="Ø"/>
              <a:defRPr/>
            </a:pPr>
            <a:r>
              <a:rPr lang="en-US" dirty="0" smtClean="0"/>
              <a:t>Quaternary soils, recent alluvial soils, soils on granite or gneiss and soils derived from eruptive rocks or volcanic ash are suitable for tea growing .</a:t>
            </a:r>
          </a:p>
          <a:p>
            <a:pPr lvl="1" eaLnBrk="1" fontAlgn="auto" hangingPunct="1">
              <a:spcAft>
                <a:spcPts val="0"/>
              </a:spcAft>
              <a:buFont typeface="Wingdings" pitchFamily="2" charset="2"/>
              <a:buChar char="Ø"/>
              <a:defRPr/>
            </a:pPr>
            <a:endParaRPr lang="en-US" dirty="0" smtClean="0"/>
          </a:p>
          <a:p>
            <a:pPr lvl="1" eaLnBrk="1" fontAlgn="auto" hangingPunct="1">
              <a:spcAft>
                <a:spcPts val="0"/>
              </a:spcAft>
              <a:buFont typeface="Wingdings" pitchFamily="2" charset="2"/>
              <a:buChar char="Ø"/>
              <a:defRPr/>
            </a:pPr>
            <a:r>
              <a:rPr lang="en-US" dirty="0" smtClean="0"/>
              <a:t>The tea plant requires acid soils with pH of between 4.5 – 5.5, if the pH is not up to 5.5, it is better.</a:t>
            </a:r>
          </a:p>
          <a:p>
            <a:pPr lvl="1" eaLnBrk="1" fontAlgn="auto" hangingPunct="1">
              <a:spcAft>
                <a:spcPts val="0"/>
              </a:spcAft>
              <a:buFont typeface="Wingdings" pitchFamily="2" charset="2"/>
              <a:buChar char="Ø"/>
              <a:defRPr/>
            </a:pPr>
            <a:endParaRPr lang="en-US" dirty="0" smtClean="0"/>
          </a:p>
          <a:p>
            <a:pPr lvl="1" eaLnBrk="1" fontAlgn="auto" hangingPunct="1">
              <a:spcAft>
                <a:spcPts val="0"/>
              </a:spcAft>
              <a:buFont typeface="Wingdings" pitchFamily="2" charset="2"/>
              <a:buChar char="Ø"/>
              <a:defRPr/>
            </a:pPr>
            <a:r>
              <a:rPr lang="en-US" dirty="0" smtClean="0"/>
              <a:t>The tea plant performs badly on alkaline or compact soils.</a:t>
            </a:r>
          </a:p>
          <a:p>
            <a:pPr lvl="1" eaLnBrk="1" fontAlgn="auto" hangingPunct="1">
              <a:spcAft>
                <a:spcPts val="0"/>
              </a:spcAft>
              <a:buFont typeface="Wingdings" pitchFamily="2" charset="2"/>
              <a:buChar char="Ø"/>
              <a:defRPr/>
            </a:pPr>
            <a:endParaRPr lang="en-US" dirty="0" smtClean="0"/>
          </a:p>
          <a:p>
            <a:pPr lvl="1" eaLnBrk="1" fontAlgn="auto" hangingPunct="1">
              <a:spcAft>
                <a:spcPts val="0"/>
              </a:spcAft>
              <a:buFont typeface="Wingdings" pitchFamily="2" charset="2"/>
              <a:buChar char="Ø"/>
              <a:defRPr/>
            </a:pPr>
            <a:r>
              <a:rPr lang="en-US" dirty="0" smtClean="0"/>
              <a:t>Tea is generally grown on well-drained sloping terrain, but the slope must not be more than 25% - 30%,unless land improvement carried out effectively checks soil erosion.</a:t>
            </a:r>
          </a:p>
          <a:p>
            <a:pPr lvl="1" eaLnBrk="1" fontAlgn="auto" hangingPunct="1">
              <a:spcAft>
                <a:spcPts val="0"/>
              </a:spcAft>
              <a:buFont typeface="Wingdings" pitchFamily="2" charset="2"/>
              <a:buChar char="Ø"/>
              <a:defRPr/>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rtlCol="0">
            <a:normAutofit fontScale="90000"/>
          </a:bodyPr>
          <a:lstStyle/>
          <a:p>
            <a:pPr eaLnBrk="1" fontAlgn="auto" hangingPunct="1">
              <a:spcAft>
                <a:spcPts val="0"/>
              </a:spcAft>
              <a:defRPr/>
            </a:pPr>
            <a:r>
              <a:rPr lang="en-US" b="1" dirty="0" smtClean="0"/>
              <a:t>Agronomy Of Tea</a:t>
            </a:r>
            <a:endParaRPr lang="en-US" b="1" dirty="0"/>
          </a:p>
        </p:txBody>
      </p:sp>
      <p:sp>
        <p:nvSpPr>
          <p:cNvPr id="3" name="Content Placeholder 2"/>
          <p:cNvSpPr>
            <a:spLocks noGrp="1"/>
          </p:cNvSpPr>
          <p:nvPr>
            <p:ph idx="1"/>
          </p:nvPr>
        </p:nvSpPr>
        <p:spPr>
          <a:xfrm>
            <a:off x="0" y="609600"/>
            <a:ext cx="9144000" cy="6248400"/>
          </a:xfrm>
        </p:spPr>
        <p:txBody>
          <a:bodyPr rtlCol="0">
            <a:normAutofit fontScale="85000" lnSpcReduction="20000"/>
          </a:bodyPr>
          <a:lstStyle/>
          <a:p>
            <a:pPr eaLnBrk="1" fontAlgn="auto" hangingPunct="1">
              <a:spcAft>
                <a:spcPts val="0"/>
              </a:spcAft>
              <a:buFont typeface="Wingdings" pitchFamily="2" charset="2"/>
              <a:buChar char="v"/>
              <a:defRPr/>
            </a:pPr>
            <a:r>
              <a:rPr lang="en-US" sz="3000" dirty="0" smtClean="0"/>
              <a:t>Propagation of tea: </a:t>
            </a:r>
            <a:r>
              <a:rPr lang="en-US" sz="3000" b="1" dirty="0" smtClean="0"/>
              <a:t>Generative </a:t>
            </a:r>
            <a:r>
              <a:rPr lang="en-US" sz="3000" dirty="0" smtClean="0"/>
              <a:t>and</a:t>
            </a:r>
            <a:r>
              <a:rPr lang="en-US" sz="3000" b="1" dirty="0" smtClean="0"/>
              <a:t> Vegetative.</a:t>
            </a:r>
          </a:p>
          <a:p>
            <a:pPr eaLnBrk="1" fontAlgn="auto" hangingPunct="1">
              <a:spcAft>
                <a:spcPts val="0"/>
              </a:spcAft>
              <a:buFont typeface="Wingdings" pitchFamily="2" charset="2"/>
              <a:buChar char="v"/>
              <a:defRPr/>
            </a:pPr>
            <a:endParaRPr lang="en-US" sz="3000" b="1" dirty="0" smtClean="0"/>
          </a:p>
          <a:p>
            <a:pPr eaLnBrk="1" fontAlgn="auto" hangingPunct="1">
              <a:spcAft>
                <a:spcPts val="0"/>
              </a:spcAft>
              <a:buFont typeface="Wingdings" pitchFamily="2" charset="2"/>
              <a:buChar char="v"/>
              <a:defRPr/>
            </a:pPr>
            <a:r>
              <a:rPr lang="en-US" sz="3000" b="1" dirty="0" smtClean="0"/>
              <a:t>Generative propagation:</a:t>
            </a:r>
          </a:p>
          <a:p>
            <a:pPr lvl="1" eaLnBrk="1" fontAlgn="auto" hangingPunct="1">
              <a:spcAft>
                <a:spcPts val="0"/>
              </a:spcAft>
              <a:buFont typeface="Wingdings" pitchFamily="2" charset="2"/>
              <a:buChar char="Ø"/>
              <a:defRPr/>
            </a:pPr>
            <a:r>
              <a:rPr lang="en-US" dirty="0" smtClean="0"/>
              <a:t>Tea plantations from </a:t>
            </a:r>
            <a:r>
              <a:rPr lang="en-US" b="1" dirty="0" smtClean="0"/>
              <a:t>seeds</a:t>
            </a:r>
            <a:r>
              <a:rPr lang="en-US" dirty="0" smtClean="0"/>
              <a:t> result in heterogeneous vegetable materials, which result in great variations in production, quality and suitability for fermentation.</a:t>
            </a:r>
          </a:p>
          <a:p>
            <a:pPr lvl="1" eaLnBrk="1" fontAlgn="auto" hangingPunct="1">
              <a:spcAft>
                <a:spcPts val="0"/>
              </a:spcAft>
              <a:buFont typeface="Wingdings" pitchFamily="2" charset="2"/>
              <a:buChar char="Ø"/>
              <a:defRPr/>
            </a:pPr>
            <a:endParaRPr lang="en-US" dirty="0" smtClean="0"/>
          </a:p>
          <a:p>
            <a:pPr lvl="1" eaLnBrk="1" fontAlgn="auto" hangingPunct="1">
              <a:spcAft>
                <a:spcPts val="0"/>
              </a:spcAft>
              <a:buFont typeface="Wingdings" pitchFamily="2" charset="2"/>
              <a:buChar char="Ø"/>
              <a:defRPr/>
            </a:pPr>
            <a:r>
              <a:rPr lang="en-US" dirty="0" smtClean="0"/>
              <a:t>The seed-bearing tea bushes are left to grow freely for seed production.</a:t>
            </a:r>
          </a:p>
          <a:p>
            <a:pPr lvl="1" eaLnBrk="1" fontAlgn="auto" hangingPunct="1">
              <a:spcAft>
                <a:spcPts val="0"/>
              </a:spcAft>
              <a:buFont typeface="Wingdings" pitchFamily="2" charset="2"/>
              <a:buChar char="Ø"/>
              <a:defRPr/>
            </a:pPr>
            <a:endParaRPr lang="en-US" dirty="0" smtClean="0"/>
          </a:p>
          <a:p>
            <a:pPr lvl="1" eaLnBrk="1" fontAlgn="auto" hangingPunct="1">
              <a:spcAft>
                <a:spcPts val="0"/>
              </a:spcAft>
              <a:buFont typeface="Wingdings" pitchFamily="2" charset="2"/>
              <a:buChar char="Ø"/>
              <a:defRPr/>
            </a:pPr>
            <a:r>
              <a:rPr lang="en-US" dirty="0" smtClean="0"/>
              <a:t>Alternatively, the young and vigorous tea plants, in the nursery, are selected for the purpose. After a number of selections upon generations in the garden, high producers are selected while poor producers are eliminated.</a:t>
            </a:r>
          </a:p>
          <a:p>
            <a:pPr lvl="1" eaLnBrk="1" fontAlgn="auto" hangingPunct="1">
              <a:spcAft>
                <a:spcPts val="0"/>
              </a:spcAft>
              <a:buFont typeface="Wingdings" pitchFamily="2" charset="2"/>
              <a:buChar char="Ø"/>
              <a:defRPr/>
            </a:pPr>
            <a:endParaRPr lang="en-US" dirty="0" smtClean="0"/>
          </a:p>
          <a:p>
            <a:pPr lvl="1" eaLnBrk="1" fontAlgn="auto" hangingPunct="1">
              <a:spcAft>
                <a:spcPts val="0"/>
              </a:spcAft>
              <a:buFont typeface="Wingdings" pitchFamily="2" charset="2"/>
              <a:buChar char="Ø"/>
              <a:defRPr/>
            </a:pPr>
            <a:r>
              <a:rPr lang="en-US" dirty="0" smtClean="0"/>
              <a:t>This method is used to obtain varieties best suited to ecological conditions of each region (</a:t>
            </a:r>
            <a:r>
              <a:rPr lang="en-US" b="1" dirty="0" smtClean="0"/>
              <a:t>high yield and superior organoleptic qualities being traits of interest</a:t>
            </a:r>
            <a:r>
              <a:rPr lang="en-US"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457200"/>
          </a:xfrm>
        </p:spPr>
        <p:txBody>
          <a:bodyPr rtlCol="0">
            <a:normAutofit fontScale="90000"/>
          </a:bodyPr>
          <a:lstStyle/>
          <a:p>
            <a:pPr eaLnBrk="1" fontAlgn="auto" hangingPunct="1">
              <a:spcAft>
                <a:spcPts val="0"/>
              </a:spcAft>
              <a:defRPr/>
            </a:pPr>
            <a:r>
              <a:rPr lang="en-US" b="1" dirty="0" smtClean="0"/>
              <a:t>Agronomy Of Tea Contd.</a:t>
            </a:r>
            <a:endParaRPr lang="en-US" dirty="0"/>
          </a:p>
        </p:txBody>
      </p:sp>
      <p:sp>
        <p:nvSpPr>
          <p:cNvPr id="3" name="Content Placeholder 2"/>
          <p:cNvSpPr>
            <a:spLocks noGrp="1"/>
          </p:cNvSpPr>
          <p:nvPr>
            <p:ph idx="1"/>
          </p:nvPr>
        </p:nvSpPr>
        <p:spPr>
          <a:xfrm>
            <a:off x="0" y="685800"/>
            <a:ext cx="9144000" cy="6172200"/>
          </a:xfrm>
        </p:spPr>
        <p:txBody>
          <a:bodyPr rtlCol="0">
            <a:normAutofit fontScale="92500" lnSpcReduction="10000"/>
          </a:bodyPr>
          <a:lstStyle/>
          <a:p>
            <a:pPr eaLnBrk="1" fontAlgn="auto" hangingPunct="1">
              <a:spcAft>
                <a:spcPts val="0"/>
              </a:spcAft>
              <a:buFont typeface="Wingdings" pitchFamily="2" charset="2"/>
              <a:buChar char="v"/>
              <a:defRPr/>
            </a:pPr>
            <a:r>
              <a:rPr lang="en-US" b="1" dirty="0" smtClean="0"/>
              <a:t>Vegetative Propagation:</a:t>
            </a:r>
          </a:p>
          <a:p>
            <a:pPr lvl="1" eaLnBrk="1" fontAlgn="auto" hangingPunct="1">
              <a:spcAft>
                <a:spcPts val="0"/>
              </a:spcAft>
              <a:buFont typeface="Wingdings" pitchFamily="2" charset="2"/>
              <a:buChar char="Ø"/>
              <a:defRPr/>
            </a:pPr>
            <a:endParaRPr lang="en-US" dirty="0" smtClean="0"/>
          </a:p>
          <a:p>
            <a:pPr lvl="1" eaLnBrk="1" fontAlgn="auto" hangingPunct="1">
              <a:spcAft>
                <a:spcPts val="0"/>
              </a:spcAft>
              <a:buFont typeface="Wingdings" pitchFamily="2" charset="2"/>
              <a:buChar char="Ø"/>
              <a:defRPr/>
            </a:pPr>
            <a:r>
              <a:rPr lang="en-US" dirty="0" smtClean="0"/>
              <a:t>Tea plant is widely propagated by layering, grafting, stem cuttings and root cuttings. </a:t>
            </a:r>
          </a:p>
          <a:p>
            <a:pPr lvl="1" eaLnBrk="1" fontAlgn="auto" hangingPunct="1">
              <a:spcAft>
                <a:spcPts val="0"/>
              </a:spcAft>
              <a:buFont typeface="Wingdings" pitchFamily="2" charset="2"/>
              <a:buChar char="Ø"/>
              <a:defRPr/>
            </a:pPr>
            <a:endParaRPr lang="en-US" dirty="0" smtClean="0"/>
          </a:p>
          <a:p>
            <a:pPr lvl="1" eaLnBrk="1" fontAlgn="auto" hangingPunct="1">
              <a:spcAft>
                <a:spcPts val="0"/>
              </a:spcAft>
              <a:buFont typeface="Wingdings" pitchFamily="2" charset="2"/>
              <a:buChar char="Ø"/>
              <a:defRPr/>
            </a:pPr>
            <a:r>
              <a:rPr lang="en-US" dirty="0" smtClean="0"/>
              <a:t>Tea clones are widely produced by stem cuttings which is simplest and widespread.</a:t>
            </a:r>
          </a:p>
          <a:p>
            <a:pPr lvl="1" eaLnBrk="1" fontAlgn="auto" hangingPunct="1">
              <a:spcAft>
                <a:spcPts val="0"/>
              </a:spcAft>
              <a:buFont typeface="Wingdings" pitchFamily="2" charset="2"/>
              <a:buChar char="Ø"/>
              <a:defRPr/>
            </a:pPr>
            <a:endParaRPr lang="en-US" dirty="0" smtClean="0"/>
          </a:p>
          <a:p>
            <a:pPr lvl="1" eaLnBrk="1" fontAlgn="auto" hangingPunct="1">
              <a:spcAft>
                <a:spcPts val="0"/>
              </a:spcAft>
              <a:buFont typeface="Wingdings" pitchFamily="2" charset="2"/>
              <a:buChar char="Ø"/>
              <a:defRPr/>
            </a:pPr>
            <a:r>
              <a:rPr lang="en-US" dirty="0" smtClean="0"/>
              <a:t>Selection of best tea bush for cloning is based on 2 primary characters: </a:t>
            </a:r>
            <a:r>
              <a:rPr lang="en-US" b="1" dirty="0" smtClean="0"/>
              <a:t>the yield </a:t>
            </a:r>
            <a:r>
              <a:rPr lang="en-US" dirty="0" smtClean="0"/>
              <a:t>and </a:t>
            </a:r>
            <a:r>
              <a:rPr lang="en-US" b="1" dirty="0" smtClean="0"/>
              <a:t>quality of liquor</a:t>
            </a:r>
            <a:r>
              <a:rPr lang="en-US" dirty="0" smtClean="0"/>
              <a:t>. Secondary characters include </a:t>
            </a:r>
            <a:r>
              <a:rPr lang="en-US" b="1" dirty="0" smtClean="0"/>
              <a:t>sprouting rate of cuttings, fermentation suitability and tolerance to dry conditions.</a:t>
            </a:r>
          </a:p>
          <a:p>
            <a:pPr lvl="1" eaLnBrk="1" fontAlgn="auto" hangingPunct="1">
              <a:spcAft>
                <a:spcPts val="0"/>
              </a:spcAft>
              <a:buFont typeface="Wingdings" pitchFamily="2" charset="2"/>
              <a:buChar char="Ø"/>
              <a:defRPr/>
            </a:pPr>
            <a:endParaRPr lang="en-US" dirty="0" smtClean="0"/>
          </a:p>
          <a:p>
            <a:pPr lvl="1" eaLnBrk="1" fontAlgn="auto" hangingPunct="1">
              <a:spcAft>
                <a:spcPts val="0"/>
              </a:spcAft>
              <a:buFont typeface="Wingdings" pitchFamily="2" charset="2"/>
              <a:buChar char="Ø"/>
              <a:defRPr/>
            </a:pPr>
            <a:r>
              <a:rPr lang="en-US" dirty="0" smtClean="0"/>
              <a:t>Selection is generally done on the field, but at times it may be carried out in the nursery.</a:t>
            </a:r>
          </a:p>
          <a:p>
            <a:pPr eaLnBrk="1" fontAlgn="auto" hangingPunct="1">
              <a:spcAft>
                <a:spcPts val="0"/>
              </a:spcAft>
              <a:buFont typeface="Arial" pitchFamily="34" charset="0"/>
              <a:buChar char="•"/>
              <a:defRPr/>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rtlCol="0">
            <a:normAutofit fontScale="90000"/>
          </a:bodyPr>
          <a:lstStyle/>
          <a:p>
            <a:pPr eaLnBrk="1" fontAlgn="auto" hangingPunct="1">
              <a:spcAft>
                <a:spcPts val="0"/>
              </a:spcAft>
              <a:defRPr/>
            </a:pPr>
            <a:r>
              <a:rPr lang="en-US" b="1" dirty="0" smtClean="0"/>
              <a:t>Agronomy Of Tea Contd.</a:t>
            </a:r>
            <a:endParaRPr lang="en-US" dirty="0"/>
          </a:p>
        </p:txBody>
      </p:sp>
      <p:sp>
        <p:nvSpPr>
          <p:cNvPr id="3" name="Content Placeholder 2"/>
          <p:cNvSpPr>
            <a:spLocks noGrp="1"/>
          </p:cNvSpPr>
          <p:nvPr>
            <p:ph idx="1"/>
          </p:nvPr>
        </p:nvSpPr>
        <p:spPr>
          <a:xfrm>
            <a:off x="0" y="533400"/>
            <a:ext cx="9144000" cy="6324600"/>
          </a:xfrm>
        </p:spPr>
        <p:txBody>
          <a:bodyPr rtlCol="0">
            <a:normAutofit fontScale="85000" lnSpcReduction="20000"/>
          </a:bodyPr>
          <a:lstStyle/>
          <a:p>
            <a:pPr eaLnBrk="1" fontAlgn="auto" hangingPunct="1">
              <a:spcAft>
                <a:spcPts val="0"/>
              </a:spcAft>
              <a:buFont typeface="Wingdings" pitchFamily="2" charset="2"/>
              <a:buChar char="v"/>
              <a:defRPr/>
            </a:pPr>
            <a:r>
              <a:rPr lang="en-US" b="1" dirty="0" smtClean="0"/>
              <a:t>Tea Nursery:</a:t>
            </a:r>
          </a:p>
          <a:p>
            <a:pPr eaLnBrk="1" fontAlgn="auto" hangingPunct="1">
              <a:spcAft>
                <a:spcPts val="0"/>
              </a:spcAft>
              <a:buFont typeface="Wingdings" pitchFamily="2" charset="2"/>
              <a:buChar char="v"/>
              <a:defRPr/>
            </a:pPr>
            <a:r>
              <a:rPr lang="en-US" sz="2600" dirty="0" smtClean="0"/>
              <a:t>The following principles should be adhered to in setting up cuttings nursery of tea:</a:t>
            </a:r>
          </a:p>
          <a:p>
            <a:pPr lvl="1" eaLnBrk="1" fontAlgn="auto" hangingPunct="1">
              <a:spcAft>
                <a:spcPts val="0"/>
              </a:spcAft>
              <a:buFont typeface="Wingdings" pitchFamily="2" charset="2"/>
              <a:buChar char="Ø"/>
              <a:defRPr/>
            </a:pPr>
            <a:endParaRPr lang="en-US" b="1" dirty="0" smtClean="0"/>
          </a:p>
          <a:p>
            <a:pPr lvl="1" eaLnBrk="1" fontAlgn="auto" hangingPunct="1">
              <a:spcAft>
                <a:spcPts val="0"/>
              </a:spcAft>
              <a:buFont typeface="Wingdings" pitchFamily="2" charset="2"/>
              <a:buChar char="Ø"/>
              <a:defRPr/>
            </a:pPr>
            <a:r>
              <a:rPr lang="en-US" b="1" dirty="0" smtClean="0"/>
              <a:t>Siting:</a:t>
            </a:r>
            <a:r>
              <a:rPr lang="en-US" dirty="0" smtClean="0"/>
              <a:t> It must be sited very close to perennial source of water source of substrate and well-sheltered from wind.</a:t>
            </a:r>
          </a:p>
          <a:p>
            <a:pPr lvl="1" eaLnBrk="1" fontAlgn="auto" hangingPunct="1">
              <a:spcAft>
                <a:spcPts val="0"/>
              </a:spcAft>
              <a:buFont typeface="Wingdings" pitchFamily="2" charset="2"/>
              <a:buChar char="Ø"/>
              <a:defRPr/>
            </a:pPr>
            <a:endParaRPr lang="en-US" b="1" dirty="0" smtClean="0"/>
          </a:p>
          <a:p>
            <a:pPr lvl="1" eaLnBrk="1" fontAlgn="auto" hangingPunct="1">
              <a:spcAft>
                <a:spcPts val="0"/>
              </a:spcAft>
              <a:buFont typeface="Wingdings" pitchFamily="2" charset="2"/>
              <a:buChar char="Ø"/>
              <a:defRPr/>
            </a:pPr>
            <a:r>
              <a:rPr lang="en-US" b="1" dirty="0" smtClean="0"/>
              <a:t>Shading:</a:t>
            </a:r>
            <a:r>
              <a:rPr lang="en-US" dirty="0" smtClean="0"/>
              <a:t> Tea nursery must be shaded and the shade covering should be 2 m above the ground which must allow 20% - 30% light penetration.</a:t>
            </a:r>
          </a:p>
          <a:p>
            <a:pPr lvl="1" eaLnBrk="1" fontAlgn="auto" hangingPunct="1">
              <a:spcAft>
                <a:spcPts val="0"/>
              </a:spcAft>
              <a:buFont typeface="Wingdings" pitchFamily="2" charset="2"/>
              <a:buChar char="Ø"/>
              <a:defRPr/>
            </a:pPr>
            <a:endParaRPr lang="en-US" b="1" dirty="0" smtClean="0"/>
          </a:p>
          <a:p>
            <a:pPr lvl="1" eaLnBrk="1" fontAlgn="auto" hangingPunct="1">
              <a:spcAft>
                <a:spcPts val="0"/>
              </a:spcAft>
              <a:buFont typeface="Wingdings" pitchFamily="2" charset="2"/>
              <a:buChar char="Ø"/>
              <a:defRPr/>
            </a:pPr>
            <a:r>
              <a:rPr lang="en-US" b="1" dirty="0" smtClean="0"/>
              <a:t>Substrate: </a:t>
            </a:r>
            <a:r>
              <a:rPr lang="en-US" dirty="0" smtClean="0"/>
              <a:t>The substrate should be of clay sand composition with little organic matter and crumbly structure. It must have a pH of between 4.5 - 5.0. </a:t>
            </a:r>
          </a:p>
          <a:p>
            <a:pPr lvl="1" eaLnBrk="1" fontAlgn="auto" hangingPunct="1">
              <a:spcAft>
                <a:spcPts val="0"/>
              </a:spcAft>
              <a:buFont typeface="Wingdings" pitchFamily="2" charset="2"/>
              <a:buChar char="Ø"/>
              <a:defRPr/>
            </a:pPr>
            <a:endParaRPr lang="en-US" dirty="0" smtClean="0"/>
          </a:p>
          <a:p>
            <a:pPr lvl="1" eaLnBrk="1" fontAlgn="auto" hangingPunct="1">
              <a:spcAft>
                <a:spcPts val="0"/>
              </a:spcAft>
              <a:buFont typeface="Wingdings" pitchFamily="2" charset="2"/>
              <a:buChar char="Ø"/>
              <a:defRPr/>
            </a:pPr>
            <a:r>
              <a:rPr lang="en-US" b="1" dirty="0" smtClean="0"/>
              <a:t>Containers: </a:t>
            </a:r>
            <a:r>
              <a:rPr lang="en-US" dirty="0" smtClean="0"/>
              <a:t>The substrate is placed in transparent polythene bags perforated at the base. Transparent bags are preferable to black bags because, they are not expensive, absorb less heat, dry slowly and enable root development to be monitored. </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381000"/>
          </a:xfrm>
        </p:spPr>
        <p:txBody>
          <a:bodyPr rtlCol="0">
            <a:normAutofit fontScale="90000"/>
          </a:bodyPr>
          <a:lstStyle/>
          <a:p>
            <a:pPr eaLnBrk="1" fontAlgn="auto" hangingPunct="1">
              <a:spcAft>
                <a:spcPts val="0"/>
              </a:spcAft>
              <a:defRPr/>
            </a:pPr>
            <a:r>
              <a:rPr lang="en-US" b="1" dirty="0" smtClean="0"/>
              <a:t>Agronomy Of Tea Contd.</a:t>
            </a:r>
            <a:endParaRPr lang="en-US" dirty="0"/>
          </a:p>
        </p:txBody>
      </p:sp>
      <p:sp>
        <p:nvSpPr>
          <p:cNvPr id="3" name="Content Placeholder 2"/>
          <p:cNvSpPr>
            <a:spLocks noGrp="1"/>
          </p:cNvSpPr>
          <p:nvPr>
            <p:ph idx="1"/>
          </p:nvPr>
        </p:nvSpPr>
        <p:spPr>
          <a:xfrm>
            <a:off x="0" y="609600"/>
            <a:ext cx="9144000" cy="6248400"/>
          </a:xfrm>
        </p:spPr>
        <p:txBody>
          <a:bodyPr rtlCol="0">
            <a:normAutofit fontScale="85000" lnSpcReduction="10000"/>
          </a:bodyPr>
          <a:lstStyle/>
          <a:p>
            <a:pPr eaLnBrk="1" fontAlgn="auto" hangingPunct="1">
              <a:spcAft>
                <a:spcPts val="0"/>
              </a:spcAft>
              <a:buFont typeface="Wingdings" pitchFamily="2" charset="2"/>
              <a:buChar char="v"/>
              <a:defRPr/>
            </a:pPr>
            <a:r>
              <a:rPr lang="en-US" b="1" dirty="0" smtClean="0"/>
              <a:t>Tea Nursery Contd.</a:t>
            </a:r>
            <a:endParaRPr lang="en-US" dirty="0" smtClean="0"/>
          </a:p>
          <a:p>
            <a:pPr lvl="1" eaLnBrk="1" fontAlgn="auto" hangingPunct="1">
              <a:spcAft>
                <a:spcPts val="0"/>
              </a:spcAft>
              <a:buFont typeface="Wingdings" pitchFamily="2" charset="2"/>
              <a:buChar char="Ø"/>
              <a:defRPr/>
            </a:pPr>
            <a:r>
              <a:rPr lang="en-US" b="1" dirty="0" smtClean="0"/>
              <a:t>Preparation of tea Cuttings: </a:t>
            </a:r>
          </a:p>
          <a:p>
            <a:pPr lvl="1" eaLnBrk="1" fontAlgn="auto" hangingPunct="1">
              <a:spcAft>
                <a:spcPts val="0"/>
              </a:spcAft>
              <a:buFont typeface="Wingdings" pitchFamily="2" charset="2"/>
              <a:buChar char="Ø"/>
              <a:defRPr/>
            </a:pPr>
            <a:endParaRPr lang="en-US" b="1" dirty="0" smtClean="0"/>
          </a:p>
          <a:p>
            <a:pPr lvl="1" eaLnBrk="1" fontAlgn="auto" hangingPunct="1">
              <a:spcAft>
                <a:spcPts val="0"/>
              </a:spcAft>
              <a:buFont typeface="Wingdings" pitchFamily="2" charset="2"/>
              <a:buChar char="Ø"/>
              <a:defRPr/>
            </a:pPr>
            <a:r>
              <a:rPr lang="en-US" dirty="0" smtClean="0"/>
              <a:t>Cuttings are taken from semi-hard stems, preferably when the weather is overcast. </a:t>
            </a:r>
          </a:p>
          <a:p>
            <a:pPr lvl="1" eaLnBrk="1" fontAlgn="auto" hangingPunct="1">
              <a:spcAft>
                <a:spcPts val="0"/>
              </a:spcAft>
              <a:buFont typeface="Arial" pitchFamily="34" charset="0"/>
              <a:buNone/>
              <a:defRPr/>
            </a:pPr>
            <a:r>
              <a:rPr lang="en-US" dirty="0" smtClean="0"/>
              <a:t>	</a:t>
            </a:r>
          </a:p>
          <a:p>
            <a:pPr lvl="1" eaLnBrk="1" fontAlgn="auto" hangingPunct="1">
              <a:spcAft>
                <a:spcPts val="0"/>
              </a:spcAft>
              <a:buFont typeface="Wingdings" pitchFamily="2" charset="2"/>
              <a:buChar char="Ø"/>
              <a:defRPr/>
            </a:pPr>
            <a:r>
              <a:rPr lang="en-US" dirty="0" smtClean="0"/>
              <a:t>They are packed in plastic bags and moistened. Cutting are prepared, at an angle of 45</a:t>
            </a:r>
            <a:r>
              <a:rPr lang="en-US" baseline="30000" dirty="0" smtClean="0"/>
              <a:t>0</a:t>
            </a:r>
            <a:r>
              <a:rPr lang="en-US" dirty="0" smtClean="0"/>
              <a:t>, in a well-ventilated place sheltered from sun, using a budding knife. </a:t>
            </a:r>
          </a:p>
          <a:p>
            <a:pPr lvl="1" eaLnBrk="1" fontAlgn="auto" hangingPunct="1">
              <a:spcAft>
                <a:spcPts val="0"/>
              </a:spcAft>
              <a:buFont typeface="Wingdings" pitchFamily="2" charset="2"/>
              <a:buChar char="Ø"/>
              <a:defRPr/>
            </a:pPr>
            <a:endParaRPr lang="en-US" dirty="0" smtClean="0"/>
          </a:p>
          <a:p>
            <a:pPr lvl="1" eaLnBrk="1" fontAlgn="auto" hangingPunct="1">
              <a:spcAft>
                <a:spcPts val="0"/>
              </a:spcAft>
              <a:buFont typeface="Wingdings" pitchFamily="2" charset="2"/>
              <a:buChar char="Ø"/>
              <a:defRPr/>
            </a:pPr>
            <a:r>
              <a:rPr lang="en-US" dirty="0" smtClean="0"/>
              <a:t>The cuttings consist of a leaf, a bud and a stem of 3 – 4 cm long. At times, </a:t>
            </a:r>
            <a:r>
              <a:rPr lang="en-US" dirty="0" err="1" smtClean="0"/>
              <a:t>multinodal</a:t>
            </a:r>
            <a:r>
              <a:rPr lang="en-US" dirty="0" smtClean="0"/>
              <a:t> cuttings are used because they are more vigorous and easily root, but, they involve more vegetative parts. </a:t>
            </a:r>
          </a:p>
          <a:p>
            <a:pPr lvl="1" eaLnBrk="1" fontAlgn="auto" hangingPunct="1">
              <a:spcAft>
                <a:spcPts val="0"/>
              </a:spcAft>
              <a:buFont typeface="Wingdings" pitchFamily="2" charset="2"/>
              <a:buChar char="Ø"/>
              <a:defRPr/>
            </a:pPr>
            <a:endParaRPr lang="en-US" dirty="0" smtClean="0"/>
          </a:p>
          <a:p>
            <a:pPr lvl="1" eaLnBrk="1" fontAlgn="auto" hangingPunct="1">
              <a:spcAft>
                <a:spcPts val="0"/>
              </a:spcAft>
              <a:buFont typeface="Wingdings" pitchFamily="2" charset="2"/>
              <a:buChar char="Ø"/>
              <a:defRPr/>
            </a:pPr>
            <a:r>
              <a:rPr lang="en-US" dirty="0" smtClean="0"/>
              <a:t>The cuttings are placed inside a bucket of water and 	transported to destinations. The stems are planted upright or slightly bent.</a:t>
            </a:r>
          </a:p>
          <a:p>
            <a:pPr lvl="1" eaLnBrk="1" fontAlgn="auto" hangingPunct="1">
              <a:spcAft>
                <a:spcPts val="0"/>
              </a:spcAft>
              <a:buFont typeface="Wingdings" pitchFamily="2" charset="2"/>
              <a:buChar char="Ø"/>
              <a:defRPr/>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457200"/>
          </a:xfrm>
        </p:spPr>
        <p:txBody>
          <a:bodyPr rtlCol="0">
            <a:normAutofit fontScale="90000"/>
          </a:bodyPr>
          <a:lstStyle/>
          <a:p>
            <a:pPr eaLnBrk="1" fontAlgn="auto" hangingPunct="1">
              <a:spcAft>
                <a:spcPts val="0"/>
              </a:spcAft>
              <a:defRPr/>
            </a:pPr>
            <a:r>
              <a:rPr lang="en-US" b="1" dirty="0" smtClean="0"/>
              <a:t>Agronomy Of Tea Contd.</a:t>
            </a:r>
            <a:endParaRPr lang="en-US" dirty="0"/>
          </a:p>
        </p:txBody>
      </p:sp>
      <p:sp>
        <p:nvSpPr>
          <p:cNvPr id="3" name="Content Placeholder 2"/>
          <p:cNvSpPr>
            <a:spLocks noGrp="1"/>
          </p:cNvSpPr>
          <p:nvPr>
            <p:ph idx="1"/>
          </p:nvPr>
        </p:nvSpPr>
        <p:spPr>
          <a:xfrm>
            <a:off x="0" y="685800"/>
            <a:ext cx="9144000" cy="6172200"/>
          </a:xfrm>
        </p:spPr>
        <p:txBody>
          <a:bodyPr rtlCol="0">
            <a:normAutofit fontScale="85000" lnSpcReduction="20000"/>
          </a:bodyPr>
          <a:lstStyle/>
          <a:p>
            <a:pPr eaLnBrk="1" fontAlgn="auto" hangingPunct="1">
              <a:spcAft>
                <a:spcPts val="0"/>
              </a:spcAft>
              <a:buFont typeface="Wingdings" pitchFamily="2" charset="2"/>
              <a:buChar char="v"/>
              <a:defRPr/>
            </a:pPr>
            <a:r>
              <a:rPr lang="en-US" b="1" dirty="0" smtClean="0"/>
              <a:t>Tea Nursery Contd.</a:t>
            </a:r>
          </a:p>
          <a:p>
            <a:pPr lvl="1" eaLnBrk="1" fontAlgn="auto" hangingPunct="1">
              <a:spcAft>
                <a:spcPts val="0"/>
              </a:spcAft>
              <a:buFont typeface="Wingdings" pitchFamily="2" charset="2"/>
              <a:buChar char="Ø"/>
              <a:defRPr/>
            </a:pPr>
            <a:r>
              <a:rPr lang="en-US" b="1" dirty="0" smtClean="0"/>
              <a:t>Maintaining humidity levels: </a:t>
            </a:r>
            <a:r>
              <a:rPr lang="en-US" dirty="0" smtClean="0"/>
              <a:t>After planting, the materials are sprayed with water droplets and covered with polythene sheet of 150 – 400 microns thick to form an humidity chamber.</a:t>
            </a:r>
          </a:p>
          <a:p>
            <a:pPr lvl="1" eaLnBrk="1" fontAlgn="auto" hangingPunct="1">
              <a:spcAft>
                <a:spcPts val="0"/>
              </a:spcAft>
              <a:buFont typeface="Wingdings" pitchFamily="2" charset="2"/>
              <a:buChar char="Ø"/>
              <a:defRPr/>
            </a:pPr>
            <a:r>
              <a:rPr lang="en-US" b="1" dirty="0" smtClean="0"/>
              <a:t>Preventive measures: </a:t>
            </a:r>
            <a:r>
              <a:rPr lang="en-US" dirty="0" smtClean="0"/>
              <a:t>The humidity chamber must be continually checked for constant humidity levels and the outbreak of disease and insect pests.</a:t>
            </a:r>
          </a:p>
          <a:p>
            <a:pPr lvl="1" eaLnBrk="1" fontAlgn="auto" hangingPunct="1">
              <a:spcAft>
                <a:spcPts val="0"/>
              </a:spcAft>
              <a:buFont typeface="Wingdings" pitchFamily="2" charset="2"/>
              <a:buChar char="Ø"/>
              <a:defRPr/>
            </a:pPr>
            <a:r>
              <a:rPr lang="en-US" b="1" dirty="0" smtClean="0"/>
              <a:t>Fertilizer application: </a:t>
            </a:r>
            <a:r>
              <a:rPr lang="en-US" dirty="0" smtClean="0"/>
              <a:t>This starts when most of the cuttings have successfully rooted and when hardening-off begins. The recommended fertilizers are ammonium sulphate, urea or compound fertilizers (2 – 30g/m</a:t>
            </a:r>
            <a:r>
              <a:rPr lang="en-US" baseline="30000" dirty="0" smtClean="0"/>
              <a:t>2</a:t>
            </a:r>
            <a:r>
              <a:rPr lang="en-US" dirty="0" smtClean="0"/>
              <a:t>)</a:t>
            </a:r>
          </a:p>
          <a:p>
            <a:pPr lvl="1" eaLnBrk="1" fontAlgn="auto" hangingPunct="1">
              <a:spcAft>
                <a:spcPts val="0"/>
              </a:spcAft>
              <a:buFont typeface="Wingdings" pitchFamily="2" charset="2"/>
              <a:buChar char="Ø"/>
              <a:defRPr/>
            </a:pPr>
            <a:r>
              <a:rPr lang="en-US" b="1" dirty="0" smtClean="0"/>
              <a:t>Hardening-off:</a:t>
            </a:r>
            <a:r>
              <a:rPr lang="en-US" dirty="0" smtClean="0"/>
              <a:t> This begins as soon as cuttings have rooted (2 – 4 months after setting). The polythene sheet is gradually removed over a period of 2 – 3 weeks and the shading is slowly removed, according to climatic conditions.</a:t>
            </a:r>
          </a:p>
          <a:p>
            <a:pPr lvl="1" eaLnBrk="1" fontAlgn="auto" hangingPunct="1">
              <a:spcAft>
                <a:spcPts val="0"/>
              </a:spcAft>
              <a:buFont typeface="Wingdings" pitchFamily="2" charset="2"/>
              <a:buChar char="Ø"/>
              <a:defRPr/>
            </a:pPr>
            <a:r>
              <a:rPr lang="en-US" b="1" dirty="0" smtClean="0"/>
              <a:t>Pruning:</a:t>
            </a:r>
            <a:r>
              <a:rPr lang="en-US" dirty="0" smtClean="0"/>
              <a:t> This is not recommended in the nursery because it slows down root development. Rapidly-developing clones are sometimes pruned. </a:t>
            </a:r>
          </a:p>
          <a:p>
            <a:pPr eaLnBrk="1" fontAlgn="auto" hangingPunct="1">
              <a:spcAft>
                <a:spcPts val="0"/>
              </a:spcAft>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457200"/>
          </a:xfrm>
        </p:spPr>
        <p:txBody>
          <a:bodyPr rtlCol="0">
            <a:normAutofit fontScale="90000"/>
          </a:bodyPr>
          <a:lstStyle/>
          <a:p>
            <a:pPr eaLnBrk="1" fontAlgn="auto" hangingPunct="1">
              <a:spcAft>
                <a:spcPts val="0"/>
              </a:spcAft>
              <a:defRPr/>
            </a:pPr>
            <a:r>
              <a:rPr lang="en-US" b="1" dirty="0" smtClean="0"/>
              <a:t>Agronomy Of Tea Contd.</a:t>
            </a:r>
            <a:endParaRPr lang="en-US" dirty="0"/>
          </a:p>
        </p:txBody>
      </p:sp>
      <p:sp>
        <p:nvSpPr>
          <p:cNvPr id="18435" name="Content Placeholder 2"/>
          <p:cNvSpPr>
            <a:spLocks noGrp="1"/>
          </p:cNvSpPr>
          <p:nvPr>
            <p:ph idx="1"/>
          </p:nvPr>
        </p:nvSpPr>
        <p:spPr>
          <a:xfrm>
            <a:off x="0" y="533400"/>
            <a:ext cx="9144000" cy="6324600"/>
          </a:xfrm>
        </p:spPr>
        <p:txBody>
          <a:bodyPr/>
          <a:lstStyle/>
          <a:p>
            <a:pPr eaLnBrk="1" hangingPunct="1">
              <a:buFont typeface="Wingdings" pitchFamily="2" charset="2"/>
              <a:buChar char="v"/>
            </a:pPr>
            <a:r>
              <a:rPr lang="en-US" b="1" smtClean="0"/>
              <a:t>Guide towards successful establishment of Tea plantation:</a:t>
            </a:r>
          </a:p>
          <a:p>
            <a:pPr lvl="1" eaLnBrk="1" hangingPunct="1">
              <a:buFont typeface="Wingdings" pitchFamily="2" charset="2"/>
              <a:buChar char="Ø"/>
            </a:pPr>
            <a:r>
              <a:rPr lang="en-US" smtClean="0"/>
              <a:t>Sit selection</a:t>
            </a:r>
          </a:p>
          <a:p>
            <a:pPr lvl="1" eaLnBrk="1" hangingPunct="1">
              <a:buFont typeface="Wingdings" pitchFamily="2" charset="2"/>
              <a:buChar char="Ø"/>
            </a:pPr>
            <a:r>
              <a:rPr lang="en-US" smtClean="0"/>
              <a:t> land clearance</a:t>
            </a:r>
          </a:p>
          <a:p>
            <a:pPr lvl="1" eaLnBrk="1" hangingPunct="1">
              <a:buFont typeface="Wingdings" pitchFamily="2" charset="2"/>
              <a:buChar char="Ø"/>
            </a:pPr>
            <a:r>
              <a:rPr lang="en-US" smtClean="0"/>
              <a:t>Drainage</a:t>
            </a:r>
          </a:p>
          <a:p>
            <a:pPr lvl="1" eaLnBrk="1" hangingPunct="1">
              <a:buFont typeface="Wingdings" pitchFamily="2" charset="2"/>
              <a:buChar char="Ø"/>
            </a:pPr>
            <a:r>
              <a:rPr lang="en-US" smtClean="0"/>
              <a:t>Anti-erosion measures</a:t>
            </a:r>
          </a:p>
          <a:p>
            <a:pPr lvl="1" eaLnBrk="1" hangingPunct="1">
              <a:buFont typeface="Wingdings" pitchFamily="2" charset="2"/>
              <a:buChar char="Ø"/>
            </a:pPr>
            <a:r>
              <a:rPr lang="en-US" smtClean="0"/>
              <a:t>Eradication of self-propagation weeds</a:t>
            </a:r>
          </a:p>
          <a:p>
            <a:pPr lvl="1" eaLnBrk="1" hangingPunct="1">
              <a:buFont typeface="Wingdings" pitchFamily="2" charset="2"/>
              <a:buChar char="Ø"/>
            </a:pPr>
            <a:r>
              <a:rPr lang="en-US" smtClean="0"/>
              <a:t>Tilling</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457200"/>
          </a:xfrm>
        </p:spPr>
        <p:txBody>
          <a:bodyPr rtlCol="0">
            <a:normAutofit fontScale="90000"/>
          </a:bodyPr>
          <a:lstStyle/>
          <a:p>
            <a:pPr eaLnBrk="1" fontAlgn="auto" hangingPunct="1">
              <a:spcAft>
                <a:spcPts val="0"/>
              </a:spcAft>
              <a:defRPr/>
            </a:pPr>
            <a:r>
              <a:rPr lang="en-US" b="1" dirty="0" smtClean="0"/>
              <a:t>Agronomy Of Tea Contd.</a:t>
            </a:r>
            <a:endParaRPr lang="en-US" dirty="0"/>
          </a:p>
        </p:txBody>
      </p:sp>
      <p:sp>
        <p:nvSpPr>
          <p:cNvPr id="3" name="Content Placeholder 2"/>
          <p:cNvSpPr>
            <a:spLocks noGrp="1"/>
          </p:cNvSpPr>
          <p:nvPr>
            <p:ph idx="1"/>
          </p:nvPr>
        </p:nvSpPr>
        <p:spPr>
          <a:xfrm>
            <a:off x="0" y="685800"/>
            <a:ext cx="9144000" cy="6172200"/>
          </a:xfrm>
        </p:spPr>
        <p:txBody>
          <a:bodyPr rtlCol="0">
            <a:normAutofit fontScale="92500" lnSpcReduction="10000"/>
          </a:bodyPr>
          <a:lstStyle/>
          <a:p>
            <a:pPr eaLnBrk="1" fontAlgn="auto" hangingPunct="1">
              <a:spcAft>
                <a:spcPts val="0"/>
              </a:spcAft>
              <a:buFont typeface="Wingdings" pitchFamily="2" charset="2"/>
              <a:buChar char="v"/>
              <a:defRPr/>
            </a:pPr>
            <a:r>
              <a:rPr lang="en-US" b="1" dirty="0" smtClean="0"/>
              <a:t>Tea plantation:</a:t>
            </a:r>
          </a:p>
          <a:p>
            <a:pPr lvl="1" eaLnBrk="1" fontAlgn="auto" hangingPunct="1">
              <a:spcAft>
                <a:spcPts val="0"/>
              </a:spcAft>
              <a:buFont typeface="Wingdings" pitchFamily="2" charset="2"/>
              <a:buChar char="v"/>
              <a:defRPr/>
            </a:pPr>
            <a:r>
              <a:rPr lang="en-US" b="1" dirty="0" smtClean="0"/>
              <a:t>Planting out:</a:t>
            </a:r>
          </a:p>
          <a:p>
            <a:pPr lvl="1" eaLnBrk="1" fontAlgn="auto" hangingPunct="1">
              <a:spcAft>
                <a:spcPts val="0"/>
              </a:spcAft>
              <a:buFont typeface="Wingdings" pitchFamily="2" charset="2"/>
              <a:buChar char="Ø"/>
              <a:defRPr/>
            </a:pPr>
            <a:r>
              <a:rPr lang="en-US" sz="2400" dirty="0" smtClean="0"/>
              <a:t>Only sturdy seedlings / ramets with stem diameter of 8 – 10 mm are selected for transplanting into the field.</a:t>
            </a:r>
          </a:p>
          <a:p>
            <a:pPr lvl="1" eaLnBrk="1" fontAlgn="auto" hangingPunct="1">
              <a:spcAft>
                <a:spcPts val="0"/>
              </a:spcAft>
              <a:buFont typeface="Wingdings" pitchFamily="2" charset="2"/>
              <a:buChar char="Ø"/>
              <a:defRPr/>
            </a:pPr>
            <a:r>
              <a:rPr lang="en-US" sz="2400" dirty="0" smtClean="0"/>
              <a:t>The weak and less vigorous seedlings are destroyed and on no account will they be replanted the following seasons.</a:t>
            </a:r>
          </a:p>
          <a:p>
            <a:pPr marL="742950" lvl="2" indent="-342900" eaLnBrk="1" fontAlgn="auto" hangingPunct="1">
              <a:spcAft>
                <a:spcPts val="0"/>
              </a:spcAft>
              <a:buFont typeface="Wingdings" pitchFamily="2" charset="2"/>
              <a:buChar char="v"/>
              <a:defRPr/>
            </a:pPr>
            <a:r>
              <a:rPr lang="en-US" sz="2800" b="1" dirty="0" smtClean="0"/>
              <a:t>Planting density / spacing: </a:t>
            </a:r>
          </a:p>
          <a:p>
            <a:pPr marL="742950" lvl="2" indent="-342900" eaLnBrk="1" fontAlgn="auto" hangingPunct="1">
              <a:spcAft>
                <a:spcPts val="0"/>
              </a:spcAft>
              <a:buFont typeface="Wingdings" pitchFamily="2" charset="2"/>
              <a:buChar char="Ø"/>
              <a:defRPr/>
            </a:pPr>
            <a:r>
              <a:rPr lang="en-US" dirty="0" smtClean="0"/>
              <a:t>The optimum planting spacing of tea plant depends on its vigour, canopy, width of its plucking table, and soil fertility.</a:t>
            </a:r>
          </a:p>
          <a:p>
            <a:pPr lvl="1" eaLnBrk="1" fontAlgn="auto" hangingPunct="1">
              <a:spcAft>
                <a:spcPts val="0"/>
              </a:spcAft>
              <a:buFont typeface="Wingdings" pitchFamily="2" charset="2"/>
              <a:buChar char="Ø"/>
              <a:defRPr/>
            </a:pPr>
            <a:r>
              <a:rPr lang="en-US" sz="2400" dirty="0" smtClean="0"/>
              <a:t>Planting density in determining factor in calculating the yield of tea plant.</a:t>
            </a:r>
          </a:p>
          <a:p>
            <a:pPr lvl="1" eaLnBrk="1" fontAlgn="auto" hangingPunct="1">
              <a:spcAft>
                <a:spcPts val="0"/>
              </a:spcAft>
              <a:buFont typeface="Wingdings" pitchFamily="2" charset="2"/>
              <a:buChar char="v"/>
              <a:defRPr/>
            </a:pPr>
            <a:r>
              <a:rPr lang="en-US" b="1" dirty="0" smtClean="0"/>
              <a:t>Temporary shading:</a:t>
            </a:r>
          </a:p>
          <a:p>
            <a:pPr lvl="1" eaLnBrk="1" fontAlgn="auto" hangingPunct="1">
              <a:spcAft>
                <a:spcPts val="0"/>
              </a:spcAft>
              <a:buFont typeface="Wingdings" pitchFamily="2" charset="2"/>
              <a:buChar char="Ø"/>
              <a:defRPr/>
            </a:pPr>
            <a:r>
              <a:rPr lang="en-US" sz="2400" dirty="0" smtClean="0"/>
              <a:t>When young, tea plants have to be protected from sun, drying winds and hail by hedges of leguminous plants (</a:t>
            </a:r>
            <a:r>
              <a:rPr lang="en-US" sz="2400" i="1" dirty="0" smtClean="0"/>
              <a:t>Crotalaria, </a:t>
            </a:r>
            <a:r>
              <a:rPr lang="en-US" sz="2400" i="1" dirty="0" err="1" smtClean="0"/>
              <a:t>Tephrosia</a:t>
            </a:r>
            <a:r>
              <a:rPr lang="en-US" sz="2400" i="1" dirty="0" smtClean="0"/>
              <a:t>,</a:t>
            </a:r>
            <a:r>
              <a:rPr lang="en-US" sz="2400" dirty="0" smtClean="0"/>
              <a:t> etc).</a:t>
            </a:r>
          </a:p>
          <a:p>
            <a:pPr lvl="1" eaLnBrk="1" fontAlgn="auto" hangingPunct="1">
              <a:spcAft>
                <a:spcPts val="0"/>
              </a:spcAft>
              <a:buFont typeface="Wingdings" pitchFamily="2" charset="2"/>
              <a:buChar char="Ø"/>
              <a:defRPr/>
            </a:pPr>
            <a:r>
              <a:rPr lang="en-US" sz="2400" dirty="0" smtClean="0"/>
              <a:t>The hedgerows are retained for 1 – 2 years before tea starts giving harvests, but hedgerows are regularly pruned and pruned vegetation supplies organic matter to the soil.</a:t>
            </a:r>
            <a:endParaRPr lang="en-US"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rtlCol="0">
            <a:normAutofit fontScale="90000"/>
          </a:bodyPr>
          <a:lstStyle/>
          <a:p>
            <a:pPr eaLnBrk="1" fontAlgn="auto" hangingPunct="1">
              <a:spcAft>
                <a:spcPts val="0"/>
              </a:spcAft>
              <a:defRPr/>
            </a:pPr>
            <a:r>
              <a:rPr lang="en-US" b="1" dirty="0" smtClean="0"/>
              <a:t>Agronomy Of Tea Contd.</a:t>
            </a:r>
            <a:endParaRPr lang="en-US" dirty="0"/>
          </a:p>
        </p:txBody>
      </p:sp>
      <p:sp>
        <p:nvSpPr>
          <p:cNvPr id="3" name="Content Placeholder 2"/>
          <p:cNvSpPr>
            <a:spLocks noGrp="1"/>
          </p:cNvSpPr>
          <p:nvPr>
            <p:ph idx="1"/>
          </p:nvPr>
        </p:nvSpPr>
        <p:spPr>
          <a:xfrm>
            <a:off x="0" y="685800"/>
            <a:ext cx="9144000" cy="6172200"/>
          </a:xfrm>
        </p:spPr>
        <p:txBody>
          <a:bodyPr rtlCol="0">
            <a:normAutofit fontScale="85000" lnSpcReduction="20000"/>
          </a:bodyPr>
          <a:lstStyle/>
          <a:p>
            <a:pPr eaLnBrk="1" fontAlgn="auto" hangingPunct="1">
              <a:spcAft>
                <a:spcPts val="0"/>
              </a:spcAft>
              <a:buFont typeface="Wingdings" pitchFamily="2" charset="2"/>
              <a:buChar char="v"/>
              <a:defRPr/>
            </a:pPr>
            <a:r>
              <a:rPr lang="en-US" b="1" dirty="0" smtClean="0"/>
              <a:t>Tea plantation contd.</a:t>
            </a:r>
          </a:p>
          <a:p>
            <a:pPr lvl="1" eaLnBrk="1" fontAlgn="auto" hangingPunct="1">
              <a:spcAft>
                <a:spcPts val="0"/>
              </a:spcAft>
              <a:buFont typeface="Wingdings" pitchFamily="2" charset="2"/>
              <a:buChar char="v"/>
              <a:defRPr/>
            </a:pPr>
            <a:r>
              <a:rPr lang="en-US" b="1" dirty="0" smtClean="0"/>
              <a:t>Mulching:</a:t>
            </a:r>
          </a:p>
          <a:p>
            <a:pPr lvl="1" eaLnBrk="1" fontAlgn="auto" hangingPunct="1">
              <a:spcAft>
                <a:spcPts val="0"/>
              </a:spcAft>
              <a:buFont typeface="Wingdings" pitchFamily="2" charset="2"/>
              <a:buChar char="Ø"/>
              <a:defRPr/>
            </a:pPr>
            <a:r>
              <a:rPr lang="en-US" dirty="0" smtClean="0"/>
              <a:t>Mulching is of great importance to development of young tea plants.</a:t>
            </a:r>
          </a:p>
          <a:p>
            <a:pPr lvl="1" eaLnBrk="1" fontAlgn="auto" hangingPunct="1">
              <a:spcAft>
                <a:spcPts val="0"/>
              </a:spcAft>
              <a:buFont typeface="Wingdings" pitchFamily="2" charset="2"/>
              <a:buChar char="Ø"/>
              <a:defRPr/>
            </a:pPr>
            <a:r>
              <a:rPr lang="en-US" dirty="0" smtClean="0"/>
              <a:t>It protects the soil from sun’s rays, drying winds, reduces evaporation and affords adequate moisture retention during the dry season.</a:t>
            </a:r>
          </a:p>
          <a:p>
            <a:pPr lvl="1" eaLnBrk="1" fontAlgn="auto" hangingPunct="1">
              <a:spcAft>
                <a:spcPts val="0"/>
              </a:spcAft>
              <a:buFont typeface="Wingdings" pitchFamily="2" charset="2"/>
              <a:buChar char="Ø"/>
              <a:defRPr/>
            </a:pPr>
            <a:r>
              <a:rPr lang="en-US" dirty="0" smtClean="0"/>
              <a:t>It checks run-off, muddy situation in heavy rains, temperature extremes and improves soil organic matter.</a:t>
            </a:r>
          </a:p>
          <a:p>
            <a:pPr lvl="1" eaLnBrk="1" fontAlgn="auto" hangingPunct="1">
              <a:spcAft>
                <a:spcPts val="0"/>
              </a:spcAft>
              <a:buFont typeface="Wingdings" pitchFamily="2" charset="2"/>
              <a:buChar char="Ø"/>
              <a:defRPr/>
            </a:pPr>
            <a:r>
              <a:rPr lang="en-US" dirty="0" smtClean="0"/>
              <a:t>20 – 40 tonnes/ha of grasses (</a:t>
            </a:r>
            <a:r>
              <a:rPr lang="en-US" i="1" dirty="0" err="1" smtClean="0"/>
              <a:t>Pennisetum</a:t>
            </a:r>
            <a:r>
              <a:rPr lang="en-US" i="1" dirty="0" smtClean="0"/>
              <a:t> </a:t>
            </a:r>
            <a:r>
              <a:rPr lang="en-US" i="1" dirty="0" err="1" smtClean="0"/>
              <a:t>purpureum</a:t>
            </a:r>
            <a:r>
              <a:rPr lang="en-US" i="1" dirty="0" smtClean="0"/>
              <a:t>, </a:t>
            </a:r>
            <a:r>
              <a:rPr lang="en-US" i="1" dirty="0" err="1" smtClean="0"/>
              <a:t>Digitaria</a:t>
            </a:r>
            <a:r>
              <a:rPr lang="en-US" i="1" dirty="0" smtClean="0"/>
              <a:t> spp. </a:t>
            </a:r>
            <a:r>
              <a:rPr lang="en-US" dirty="0" smtClean="0"/>
              <a:t>and</a:t>
            </a:r>
            <a:r>
              <a:rPr lang="en-US" i="1" dirty="0" smtClean="0"/>
              <a:t> </a:t>
            </a:r>
            <a:r>
              <a:rPr lang="en-US" i="1" dirty="0" err="1" smtClean="0"/>
              <a:t>triosacum</a:t>
            </a:r>
            <a:r>
              <a:rPr lang="en-US" i="1" dirty="0" smtClean="0"/>
              <a:t> </a:t>
            </a:r>
            <a:r>
              <a:rPr lang="en-US" i="1" dirty="0" err="1" smtClean="0"/>
              <a:t>laxum</a:t>
            </a:r>
            <a:r>
              <a:rPr lang="en-US" dirty="0" smtClean="0"/>
              <a:t>)</a:t>
            </a:r>
            <a:r>
              <a:rPr lang="en-US" i="1" dirty="0" smtClean="0"/>
              <a:t> </a:t>
            </a:r>
            <a:r>
              <a:rPr lang="en-US" dirty="0" smtClean="0"/>
              <a:t>are recommended for tea cultivation.</a:t>
            </a:r>
          </a:p>
          <a:p>
            <a:pPr lvl="1" eaLnBrk="1" fontAlgn="auto" hangingPunct="1">
              <a:spcAft>
                <a:spcPts val="0"/>
              </a:spcAft>
              <a:buFont typeface="Wingdings" pitchFamily="2" charset="2"/>
              <a:buChar char="v"/>
              <a:defRPr/>
            </a:pPr>
            <a:endParaRPr lang="en-US" b="1" dirty="0" smtClean="0"/>
          </a:p>
          <a:p>
            <a:pPr lvl="1" eaLnBrk="1" fontAlgn="auto" hangingPunct="1">
              <a:spcAft>
                <a:spcPts val="0"/>
              </a:spcAft>
              <a:buFont typeface="Wingdings" pitchFamily="2" charset="2"/>
              <a:buChar char="v"/>
              <a:defRPr/>
            </a:pPr>
            <a:r>
              <a:rPr lang="en-US" b="1" dirty="0" smtClean="0"/>
              <a:t>Windbreaks:</a:t>
            </a:r>
          </a:p>
          <a:p>
            <a:pPr lvl="1" eaLnBrk="1" fontAlgn="auto" hangingPunct="1">
              <a:spcAft>
                <a:spcPts val="0"/>
              </a:spcAft>
              <a:buFont typeface="Wingdings" pitchFamily="2" charset="2"/>
              <a:buChar char="Ø"/>
              <a:defRPr/>
            </a:pPr>
            <a:r>
              <a:rPr lang="en-US" dirty="0" smtClean="0"/>
              <a:t>Windbreaks are essential, particularly in exposed regions at high altitudes. The species normally used include </a:t>
            </a:r>
            <a:r>
              <a:rPr lang="en-US" i="1" dirty="0" err="1" smtClean="0"/>
              <a:t>Hakea</a:t>
            </a:r>
            <a:r>
              <a:rPr lang="en-US" i="1" dirty="0" smtClean="0"/>
              <a:t> </a:t>
            </a:r>
            <a:r>
              <a:rPr lang="en-US" i="1" dirty="0" err="1" smtClean="0"/>
              <a:t>saligna</a:t>
            </a:r>
            <a:r>
              <a:rPr lang="en-US" i="1" dirty="0" smtClean="0"/>
              <a:t>, </a:t>
            </a:r>
            <a:r>
              <a:rPr lang="en-US" i="1" dirty="0" err="1" smtClean="0"/>
              <a:t>Grevillea</a:t>
            </a:r>
            <a:r>
              <a:rPr lang="en-US" i="1" dirty="0" smtClean="0"/>
              <a:t> </a:t>
            </a:r>
            <a:r>
              <a:rPr lang="en-US" i="1" dirty="0" err="1" smtClean="0"/>
              <a:t>robusta</a:t>
            </a:r>
            <a:r>
              <a:rPr lang="en-US" i="1" dirty="0" smtClean="0"/>
              <a:t>, </a:t>
            </a:r>
            <a:r>
              <a:rPr lang="en-US" i="1" dirty="0" err="1" smtClean="0"/>
              <a:t>Accacia</a:t>
            </a:r>
            <a:r>
              <a:rPr lang="en-US" i="1" dirty="0" smtClean="0"/>
              <a:t> spp., </a:t>
            </a:r>
            <a:r>
              <a:rPr lang="en-US" i="1" dirty="0" err="1" smtClean="0"/>
              <a:t>Cupressus</a:t>
            </a:r>
            <a:r>
              <a:rPr lang="en-US" i="1" dirty="0" smtClean="0"/>
              <a:t> spp., Eucalyptus spp.</a:t>
            </a:r>
            <a:r>
              <a:rPr lang="en-US" dirty="0" smtClean="0"/>
              <a:t> and even tea itself.</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0" y="0"/>
            <a:ext cx="9144000" cy="2286000"/>
          </a:xfrm>
        </p:spPr>
        <p:txBody>
          <a:bodyPr/>
          <a:lstStyle/>
          <a:p>
            <a:pPr eaLnBrk="1" hangingPunct="1"/>
            <a:r>
              <a:rPr lang="en-US" b="1" smtClean="0"/>
              <a:t>TEA </a:t>
            </a:r>
            <a:br>
              <a:rPr lang="en-US" b="1" smtClean="0"/>
            </a:br>
            <a:r>
              <a:rPr lang="en-US" b="1" smtClean="0"/>
              <a:t>(</a:t>
            </a:r>
            <a:r>
              <a:rPr lang="en-US" b="1" i="1" smtClean="0"/>
              <a:t>CAMELLIA SINENSIS </a:t>
            </a:r>
            <a:r>
              <a:rPr lang="en-US" b="1" smtClean="0"/>
              <a:t>(L) O. Kuntze)</a:t>
            </a:r>
            <a:r>
              <a:rPr lang="en-US" smtClean="0"/>
              <a:t/>
            </a:r>
            <a:br>
              <a:rPr lang="en-US" smtClean="0"/>
            </a:br>
            <a:endParaRPr lang="en-US" smtClean="0"/>
          </a:p>
        </p:txBody>
      </p:sp>
      <p:pic>
        <p:nvPicPr>
          <p:cNvPr id="3075" name="Picture 2" descr="C:\Users\teejay\Documents\Pics Folder\Pic 1 (teaplant).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76800" y="1981200"/>
            <a:ext cx="37338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6" name="Picture 3" descr="C:\Users\teejay\Desktop\Harvestable tea leaves 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2590800"/>
            <a:ext cx="25908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457200"/>
          </a:xfrm>
        </p:spPr>
        <p:txBody>
          <a:bodyPr rtlCol="0">
            <a:normAutofit fontScale="90000"/>
          </a:bodyPr>
          <a:lstStyle/>
          <a:p>
            <a:pPr eaLnBrk="1" fontAlgn="auto" hangingPunct="1">
              <a:spcAft>
                <a:spcPts val="0"/>
              </a:spcAft>
              <a:defRPr/>
            </a:pPr>
            <a:r>
              <a:rPr lang="en-US" b="1" dirty="0" smtClean="0"/>
              <a:t>Agronomy Of Tea Contd.</a:t>
            </a:r>
            <a:endParaRPr lang="en-US" dirty="0"/>
          </a:p>
        </p:txBody>
      </p:sp>
      <p:sp>
        <p:nvSpPr>
          <p:cNvPr id="3" name="Content Placeholder 2"/>
          <p:cNvSpPr>
            <a:spLocks noGrp="1"/>
          </p:cNvSpPr>
          <p:nvPr>
            <p:ph idx="1"/>
          </p:nvPr>
        </p:nvSpPr>
        <p:spPr>
          <a:xfrm>
            <a:off x="0" y="609600"/>
            <a:ext cx="9144000" cy="6248400"/>
          </a:xfrm>
        </p:spPr>
        <p:txBody>
          <a:bodyPr rtlCol="0">
            <a:normAutofit fontScale="92500" lnSpcReduction="20000"/>
          </a:bodyPr>
          <a:lstStyle/>
          <a:p>
            <a:pPr eaLnBrk="1" fontAlgn="auto" hangingPunct="1">
              <a:spcAft>
                <a:spcPts val="0"/>
              </a:spcAft>
              <a:buFont typeface="Wingdings" pitchFamily="2" charset="2"/>
              <a:buChar char="v"/>
              <a:defRPr/>
            </a:pPr>
            <a:r>
              <a:rPr lang="en-US" b="1" dirty="0" smtClean="0"/>
              <a:t>Bringing Tea into bearing  / yield: </a:t>
            </a:r>
          </a:p>
          <a:p>
            <a:pPr lvl="1" eaLnBrk="1" fontAlgn="auto" hangingPunct="1">
              <a:spcAft>
                <a:spcPts val="0"/>
              </a:spcAft>
              <a:buFont typeface="Wingdings" pitchFamily="2" charset="2"/>
              <a:buChar char="Ø"/>
              <a:defRPr/>
            </a:pPr>
            <a:r>
              <a:rPr lang="en-US" dirty="0" smtClean="0"/>
              <a:t>The main aim of bringing tea plant into bearing is to shape the plant into a permanent frame which is low, broad, heavily branched and capable of producing a large number of shoots (Tea Table), culminating in a high leaf yield.</a:t>
            </a:r>
          </a:p>
          <a:p>
            <a:pPr lvl="1" eaLnBrk="1" fontAlgn="auto" hangingPunct="1">
              <a:spcAft>
                <a:spcPts val="0"/>
              </a:spcAft>
              <a:buFont typeface="Wingdings" pitchFamily="2" charset="2"/>
              <a:buChar char="Ø"/>
              <a:defRPr/>
            </a:pPr>
            <a:endParaRPr lang="en-US" dirty="0" smtClean="0"/>
          </a:p>
          <a:p>
            <a:pPr lvl="1" eaLnBrk="1" fontAlgn="auto" hangingPunct="1">
              <a:spcAft>
                <a:spcPts val="0"/>
              </a:spcAft>
              <a:buFont typeface="Wingdings" pitchFamily="2" charset="2"/>
              <a:buChar char="Ø"/>
              <a:defRPr/>
            </a:pPr>
            <a:r>
              <a:rPr lang="en-US" dirty="0" smtClean="0"/>
              <a:t>Formative pruning is mostly used in tea culture. The axillary buds are stimulated by cutting-off the main stem to a certain height, thereby forming a wide frame / canopy.</a:t>
            </a:r>
          </a:p>
          <a:p>
            <a:pPr lvl="1" eaLnBrk="1" fontAlgn="auto" hangingPunct="1">
              <a:spcAft>
                <a:spcPts val="0"/>
              </a:spcAft>
              <a:buFont typeface="Wingdings" pitchFamily="2" charset="2"/>
              <a:buChar char="Ø"/>
              <a:defRPr/>
            </a:pPr>
            <a:endParaRPr lang="en-US" dirty="0" smtClean="0"/>
          </a:p>
          <a:p>
            <a:pPr lvl="1" eaLnBrk="1" fontAlgn="auto" hangingPunct="1">
              <a:spcAft>
                <a:spcPts val="0"/>
              </a:spcAft>
              <a:buFont typeface="Wingdings" pitchFamily="2" charset="2"/>
              <a:buChar char="Ø"/>
              <a:defRPr/>
            </a:pPr>
            <a:r>
              <a:rPr lang="en-US" dirty="0" smtClean="0"/>
              <a:t>In formative pruning, the first operations come up in the nursery. The main stem is cut-off at an height of 10 – 20 cm from the ground, with secateurs. The second pruning is done, on the field, at an height of 30 cm while the third is carried out when the young tea plant attains 40 cm without any plucking being made. These operations form the </a:t>
            </a:r>
            <a:r>
              <a:rPr lang="en-US" b="1" dirty="0" smtClean="0"/>
              <a:t>tea table.</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rtlCol="0">
            <a:normAutofit fontScale="90000"/>
          </a:bodyPr>
          <a:lstStyle/>
          <a:p>
            <a:pPr eaLnBrk="1" fontAlgn="auto" hangingPunct="1">
              <a:spcAft>
                <a:spcPts val="0"/>
              </a:spcAft>
              <a:defRPr/>
            </a:pPr>
            <a:r>
              <a:rPr lang="en-US" b="1" dirty="0" smtClean="0"/>
              <a:t>Agronomy Of Tea Contd.</a:t>
            </a:r>
            <a:endParaRPr lang="en-US" dirty="0"/>
          </a:p>
        </p:txBody>
      </p:sp>
      <p:sp>
        <p:nvSpPr>
          <p:cNvPr id="3" name="Content Placeholder 2"/>
          <p:cNvSpPr>
            <a:spLocks noGrp="1"/>
          </p:cNvSpPr>
          <p:nvPr>
            <p:ph idx="1"/>
          </p:nvPr>
        </p:nvSpPr>
        <p:spPr>
          <a:xfrm>
            <a:off x="0" y="685800"/>
            <a:ext cx="9144000" cy="6172200"/>
          </a:xfrm>
        </p:spPr>
        <p:txBody>
          <a:bodyPr rtlCol="0">
            <a:normAutofit fontScale="77500" lnSpcReduction="20000"/>
          </a:bodyPr>
          <a:lstStyle/>
          <a:p>
            <a:pPr eaLnBrk="1" fontAlgn="auto" hangingPunct="1">
              <a:spcAft>
                <a:spcPts val="0"/>
              </a:spcAft>
              <a:buFont typeface="Wingdings" pitchFamily="2" charset="2"/>
              <a:buChar char="v"/>
              <a:defRPr/>
            </a:pPr>
            <a:r>
              <a:rPr lang="en-US" b="1" dirty="0" smtClean="0"/>
              <a:t>Plucking:</a:t>
            </a:r>
          </a:p>
          <a:p>
            <a:pPr lvl="1" eaLnBrk="1" fontAlgn="auto" hangingPunct="1">
              <a:spcAft>
                <a:spcPts val="0"/>
              </a:spcAft>
              <a:buFont typeface="Wingdings" pitchFamily="2" charset="2"/>
              <a:buChar char="Ø"/>
              <a:defRPr/>
            </a:pPr>
            <a:r>
              <a:rPr lang="en-US" dirty="0" smtClean="0"/>
              <a:t>This is the periodic harvesting. The pluckers are equipped with an apron or waterproof against damp conditions and rains.</a:t>
            </a:r>
          </a:p>
          <a:p>
            <a:pPr lvl="1" eaLnBrk="1" fontAlgn="auto" hangingPunct="1">
              <a:spcAft>
                <a:spcPts val="0"/>
              </a:spcAft>
              <a:buFont typeface="Wingdings" pitchFamily="2" charset="2"/>
              <a:buChar char="Ø"/>
              <a:defRPr/>
            </a:pPr>
            <a:endParaRPr lang="en-US" dirty="0" smtClean="0"/>
          </a:p>
          <a:p>
            <a:pPr lvl="1" eaLnBrk="1" fontAlgn="auto" hangingPunct="1">
              <a:spcAft>
                <a:spcPts val="0"/>
              </a:spcAft>
              <a:buFont typeface="Wingdings" pitchFamily="2" charset="2"/>
              <a:buChar char="Ø"/>
              <a:defRPr/>
            </a:pPr>
            <a:r>
              <a:rPr lang="en-US" dirty="0" smtClean="0"/>
              <a:t>Plucking may be carried out manually (by hand) or mechanically (tea harvesters)</a:t>
            </a:r>
          </a:p>
          <a:p>
            <a:pPr lvl="1" eaLnBrk="1" fontAlgn="auto" hangingPunct="1">
              <a:spcAft>
                <a:spcPts val="0"/>
              </a:spcAft>
              <a:buFont typeface="Wingdings" pitchFamily="2" charset="2"/>
              <a:buChar char="Ø"/>
              <a:defRPr/>
            </a:pPr>
            <a:endParaRPr lang="en-US" dirty="0" smtClean="0"/>
          </a:p>
          <a:p>
            <a:pPr lvl="1" eaLnBrk="1" fontAlgn="auto" hangingPunct="1">
              <a:spcAft>
                <a:spcPts val="0"/>
              </a:spcAft>
              <a:buFont typeface="Wingdings" pitchFamily="2" charset="2"/>
              <a:buChar char="Ø"/>
              <a:defRPr/>
            </a:pPr>
            <a:r>
              <a:rPr lang="en-US" dirty="0" smtClean="0"/>
              <a:t>The young shoots that appear above the plucking (tea) table is plucked</a:t>
            </a:r>
          </a:p>
          <a:p>
            <a:pPr lvl="1" eaLnBrk="1" fontAlgn="auto" hangingPunct="1">
              <a:spcAft>
                <a:spcPts val="0"/>
              </a:spcAft>
              <a:buFont typeface="Wingdings" pitchFamily="2" charset="2"/>
              <a:buChar char="Ø"/>
              <a:defRPr/>
            </a:pPr>
            <a:endParaRPr lang="en-US" dirty="0" smtClean="0"/>
          </a:p>
          <a:p>
            <a:pPr lvl="1" eaLnBrk="1" fontAlgn="auto" hangingPunct="1">
              <a:spcAft>
                <a:spcPts val="0"/>
              </a:spcAft>
              <a:buFont typeface="Wingdings" pitchFamily="2" charset="2"/>
              <a:buChar char="Ø"/>
              <a:defRPr/>
            </a:pPr>
            <a:r>
              <a:rPr lang="en-US" dirty="0" smtClean="0"/>
              <a:t>The harvests in tea consist of a bud and 2 – 3 leaves</a:t>
            </a:r>
          </a:p>
          <a:p>
            <a:pPr lvl="1" eaLnBrk="1" fontAlgn="auto" hangingPunct="1">
              <a:spcAft>
                <a:spcPts val="0"/>
              </a:spcAft>
              <a:buFont typeface="Wingdings" pitchFamily="2" charset="2"/>
              <a:buChar char="Ø"/>
              <a:defRPr/>
            </a:pPr>
            <a:endParaRPr lang="en-US" dirty="0" smtClean="0"/>
          </a:p>
          <a:p>
            <a:pPr lvl="1" eaLnBrk="1" fontAlgn="auto" hangingPunct="1">
              <a:spcAft>
                <a:spcPts val="0"/>
              </a:spcAft>
              <a:buFont typeface="Wingdings" pitchFamily="2" charset="2"/>
              <a:buChar char="Ø"/>
              <a:defRPr/>
            </a:pPr>
            <a:r>
              <a:rPr lang="en-US" dirty="0" smtClean="0"/>
              <a:t>Harvests in tea is to strike a balance between yield and quality.</a:t>
            </a:r>
          </a:p>
          <a:p>
            <a:pPr lvl="1" eaLnBrk="1" fontAlgn="auto" hangingPunct="1">
              <a:spcAft>
                <a:spcPts val="0"/>
              </a:spcAft>
              <a:buFont typeface="Wingdings" pitchFamily="2" charset="2"/>
              <a:buChar char="Ø"/>
              <a:defRPr/>
            </a:pPr>
            <a:endParaRPr lang="en-US" dirty="0" smtClean="0"/>
          </a:p>
          <a:p>
            <a:pPr lvl="1" eaLnBrk="1" fontAlgn="auto" hangingPunct="1">
              <a:spcAft>
                <a:spcPts val="0"/>
              </a:spcAft>
              <a:buFont typeface="Wingdings" pitchFamily="2" charset="2"/>
              <a:buChar char="Ø"/>
              <a:defRPr/>
            </a:pPr>
            <a:r>
              <a:rPr lang="en-US" dirty="0" smtClean="0"/>
              <a:t>The chemical elements that determine quality in tea are found in greater quantity in the young shoots.</a:t>
            </a:r>
          </a:p>
          <a:p>
            <a:pPr lvl="1" eaLnBrk="1" fontAlgn="auto" hangingPunct="1">
              <a:spcAft>
                <a:spcPts val="0"/>
              </a:spcAft>
              <a:buFont typeface="Wingdings" pitchFamily="2" charset="2"/>
              <a:buChar char="Ø"/>
              <a:defRPr/>
            </a:pPr>
            <a:endParaRPr lang="en-US" dirty="0" smtClean="0"/>
          </a:p>
          <a:p>
            <a:pPr lvl="1" eaLnBrk="1" fontAlgn="auto" hangingPunct="1">
              <a:spcAft>
                <a:spcPts val="0"/>
              </a:spcAft>
              <a:buFont typeface="Wingdings" pitchFamily="2" charset="2"/>
              <a:buChar char="Ø"/>
              <a:defRPr/>
            </a:pPr>
            <a:r>
              <a:rPr lang="en-US" dirty="0" smtClean="0"/>
              <a:t>Never pluck non-adult shoots (buds and buds + 1 leaf) in order to obtain a short plucking round and a high yield.</a:t>
            </a:r>
          </a:p>
          <a:p>
            <a:pPr lvl="1" eaLnBrk="1" fontAlgn="auto" hangingPunct="1">
              <a:spcAft>
                <a:spcPts val="0"/>
              </a:spcAft>
              <a:buFont typeface="Wingdings" pitchFamily="2" charset="2"/>
              <a:buChar char="Ø"/>
              <a:defRPr/>
            </a:pPr>
            <a:endParaRPr lang="en-US"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457200"/>
          </a:xfrm>
        </p:spPr>
        <p:txBody>
          <a:bodyPr rtlCol="0">
            <a:normAutofit fontScale="90000"/>
          </a:bodyPr>
          <a:lstStyle/>
          <a:p>
            <a:pPr eaLnBrk="1" fontAlgn="auto" hangingPunct="1">
              <a:spcAft>
                <a:spcPts val="0"/>
              </a:spcAft>
              <a:defRPr/>
            </a:pPr>
            <a:r>
              <a:rPr lang="en-US" b="1" dirty="0" smtClean="0"/>
              <a:t>Agronomy Of Tea Contd.</a:t>
            </a:r>
            <a:endParaRPr lang="en-US" dirty="0"/>
          </a:p>
        </p:txBody>
      </p:sp>
      <p:sp>
        <p:nvSpPr>
          <p:cNvPr id="3" name="Content Placeholder 2"/>
          <p:cNvSpPr>
            <a:spLocks noGrp="1"/>
          </p:cNvSpPr>
          <p:nvPr>
            <p:ph idx="1"/>
          </p:nvPr>
        </p:nvSpPr>
        <p:spPr>
          <a:xfrm>
            <a:off x="0" y="609600"/>
            <a:ext cx="9144000" cy="6248400"/>
          </a:xfrm>
        </p:spPr>
        <p:txBody>
          <a:bodyPr rtlCol="0">
            <a:normAutofit fontScale="77500" lnSpcReduction="20000"/>
          </a:bodyPr>
          <a:lstStyle/>
          <a:p>
            <a:pPr eaLnBrk="1" fontAlgn="auto" hangingPunct="1">
              <a:spcAft>
                <a:spcPts val="0"/>
              </a:spcAft>
              <a:buFont typeface="Wingdings" pitchFamily="2" charset="2"/>
              <a:buChar char="v"/>
              <a:defRPr/>
            </a:pPr>
            <a:r>
              <a:rPr lang="en-US" b="1" dirty="0" smtClean="0"/>
              <a:t>Plucking Contd.</a:t>
            </a:r>
          </a:p>
          <a:p>
            <a:pPr marL="742950" lvl="2" indent="-342900" eaLnBrk="1" fontAlgn="auto" hangingPunct="1">
              <a:spcAft>
                <a:spcPts val="0"/>
              </a:spcAft>
              <a:buFont typeface="Wingdings" pitchFamily="2" charset="2"/>
              <a:buChar char="Ø"/>
              <a:defRPr/>
            </a:pPr>
            <a:r>
              <a:rPr lang="en-US" sz="2800" dirty="0" smtClean="0"/>
              <a:t>Plucking round depends on climatic conditions. The average plucking round is 10 days. </a:t>
            </a:r>
          </a:p>
          <a:p>
            <a:pPr marL="742950" lvl="2" indent="-342900" eaLnBrk="1" fontAlgn="auto" hangingPunct="1">
              <a:spcAft>
                <a:spcPts val="0"/>
              </a:spcAft>
              <a:buFont typeface="Wingdings" pitchFamily="2" charset="2"/>
              <a:buChar char="Ø"/>
              <a:defRPr/>
            </a:pPr>
            <a:endParaRPr lang="en-US" sz="2800" dirty="0" smtClean="0"/>
          </a:p>
          <a:p>
            <a:pPr marL="742950" lvl="2" indent="-342900" eaLnBrk="1" fontAlgn="auto" hangingPunct="1">
              <a:spcAft>
                <a:spcPts val="0"/>
              </a:spcAft>
              <a:buFont typeface="Wingdings" pitchFamily="2" charset="2"/>
              <a:buChar char="Ø"/>
              <a:defRPr/>
            </a:pPr>
            <a:r>
              <a:rPr lang="en-US" sz="2800" dirty="0" smtClean="0"/>
              <a:t>The plucking extremes are 6 – 14 day. Never adopt a fixed plucking round.</a:t>
            </a:r>
          </a:p>
          <a:p>
            <a:pPr lvl="1" eaLnBrk="1" fontAlgn="auto" hangingPunct="1">
              <a:spcAft>
                <a:spcPts val="0"/>
              </a:spcAft>
              <a:buFont typeface="Wingdings" pitchFamily="2" charset="2"/>
              <a:buChar char="Ø"/>
              <a:defRPr/>
            </a:pPr>
            <a:endParaRPr lang="en-US" dirty="0" smtClean="0"/>
          </a:p>
          <a:p>
            <a:pPr lvl="1" eaLnBrk="1" fontAlgn="auto" hangingPunct="1">
              <a:spcAft>
                <a:spcPts val="0"/>
              </a:spcAft>
              <a:buFont typeface="Wingdings" pitchFamily="2" charset="2"/>
              <a:buChar char="Ø"/>
              <a:defRPr/>
            </a:pPr>
            <a:r>
              <a:rPr lang="en-US" dirty="0" smtClean="0"/>
              <a:t>Never pluck shoots under the plucking table</a:t>
            </a:r>
          </a:p>
          <a:p>
            <a:pPr lvl="1" eaLnBrk="1" fontAlgn="auto" hangingPunct="1">
              <a:spcAft>
                <a:spcPts val="0"/>
              </a:spcAft>
              <a:buFont typeface="Wingdings" pitchFamily="2" charset="2"/>
              <a:buChar char="Ø"/>
              <a:defRPr/>
            </a:pPr>
            <a:endParaRPr lang="en-US" dirty="0" smtClean="0"/>
          </a:p>
          <a:p>
            <a:pPr lvl="1" eaLnBrk="1" fontAlgn="auto" hangingPunct="1">
              <a:spcAft>
                <a:spcPts val="0"/>
              </a:spcAft>
              <a:buFont typeface="Wingdings" pitchFamily="2" charset="2"/>
              <a:buChar char="Ø"/>
              <a:defRPr/>
            </a:pPr>
            <a:r>
              <a:rPr lang="en-US" dirty="0" smtClean="0"/>
              <a:t>Pluck the dormant bud in order to encourage the axillary buds to open</a:t>
            </a:r>
          </a:p>
          <a:p>
            <a:pPr lvl="1" eaLnBrk="1" fontAlgn="auto" hangingPunct="1">
              <a:spcAft>
                <a:spcPts val="0"/>
              </a:spcAft>
              <a:buFont typeface="Wingdings" pitchFamily="2" charset="2"/>
              <a:buChar char="Ø"/>
              <a:defRPr/>
            </a:pPr>
            <a:endParaRPr lang="en-US" dirty="0" smtClean="0"/>
          </a:p>
          <a:p>
            <a:pPr lvl="1" eaLnBrk="1" fontAlgn="auto" hangingPunct="1">
              <a:spcAft>
                <a:spcPts val="0"/>
              </a:spcAft>
              <a:buFont typeface="Wingdings" pitchFamily="2" charset="2"/>
              <a:buChar char="Ø"/>
              <a:defRPr/>
            </a:pPr>
            <a:r>
              <a:rPr lang="en-US" dirty="0" smtClean="0"/>
              <a:t>Pluck an minimum of 75% of good leaves (bud + 2 leaves, bud + 3 leaves and dormant buds + 1 young leaf).</a:t>
            </a:r>
          </a:p>
          <a:p>
            <a:pPr lvl="1" eaLnBrk="1" fontAlgn="auto" hangingPunct="1">
              <a:spcAft>
                <a:spcPts val="0"/>
              </a:spcAft>
              <a:buFont typeface="Wingdings" pitchFamily="2" charset="2"/>
              <a:buChar char="Ø"/>
              <a:defRPr/>
            </a:pPr>
            <a:endParaRPr lang="en-US" dirty="0" smtClean="0"/>
          </a:p>
          <a:p>
            <a:pPr lvl="1" eaLnBrk="1" fontAlgn="auto" hangingPunct="1">
              <a:spcAft>
                <a:spcPts val="0"/>
              </a:spcAft>
              <a:buFont typeface="Wingdings" pitchFamily="2" charset="2"/>
              <a:buChar char="Ø"/>
              <a:defRPr/>
            </a:pPr>
            <a:r>
              <a:rPr lang="en-US" dirty="0" smtClean="0"/>
              <a:t>Only pluck shoots recommended by the factory head who is responsible for the quality of the commercial product.</a:t>
            </a:r>
          </a:p>
          <a:p>
            <a:pPr lvl="1" eaLnBrk="1" fontAlgn="auto" hangingPunct="1">
              <a:spcAft>
                <a:spcPts val="0"/>
              </a:spcAft>
              <a:buFont typeface="Wingdings" pitchFamily="2" charset="2"/>
              <a:buChar char="Ø"/>
              <a:defRPr/>
            </a:pPr>
            <a:endParaRPr lang="en-US" dirty="0" smtClean="0"/>
          </a:p>
          <a:p>
            <a:pPr lvl="1" eaLnBrk="1" fontAlgn="auto" hangingPunct="1">
              <a:spcAft>
                <a:spcPts val="0"/>
              </a:spcAft>
              <a:buFont typeface="Wingdings" pitchFamily="2" charset="2"/>
              <a:buChar char="Ø"/>
              <a:defRPr/>
            </a:pPr>
            <a:r>
              <a:rPr lang="en-US" dirty="0" smtClean="0"/>
              <a:t>Keep the plucking table horizontal and parallel to the ground.</a:t>
            </a:r>
          </a:p>
          <a:p>
            <a:pPr eaLnBrk="1" fontAlgn="auto" hangingPunct="1">
              <a:spcAft>
                <a:spcPts val="0"/>
              </a:spcAft>
              <a:buFont typeface="Arial" pitchFamily="34" charset="0"/>
              <a:buChar char="•"/>
              <a:defRPr/>
            </a:pP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457200"/>
          </a:xfrm>
        </p:spPr>
        <p:txBody>
          <a:bodyPr rtlCol="0">
            <a:normAutofit fontScale="90000"/>
          </a:bodyPr>
          <a:lstStyle/>
          <a:p>
            <a:pPr eaLnBrk="1" fontAlgn="auto" hangingPunct="1">
              <a:spcAft>
                <a:spcPts val="0"/>
              </a:spcAft>
              <a:defRPr/>
            </a:pPr>
            <a:r>
              <a:rPr lang="en-US" b="1" dirty="0" smtClean="0"/>
              <a:t>Agronomy Of Tea Contd.</a:t>
            </a:r>
            <a:endParaRPr lang="en-US" dirty="0"/>
          </a:p>
        </p:txBody>
      </p:sp>
      <p:sp>
        <p:nvSpPr>
          <p:cNvPr id="3" name="Content Placeholder 2"/>
          <p:cNvSpPr>
            <a:spLocks noGrp="1"/>
          </p:cNvSpPr>
          <p:nvPr>
            <p:ph idx="1"/>
          </p:nvPr>
        </p:nvSpPr>
        <p:spPr>
          <a:xfrm>
            <a:off x="0" y="609600"/>
            <a:ext cx="9144000" cy="6248400"/>
          </a:xfrm>
        </p:spPr>
        <p:txBody>
          <a:bodyPr rtlCol="0">
            <a:normAutofit fontScale="92500" lnSpcReduction="20000"/>
          </a:bodyPr>
          <a:lstStyle/>
          <a:p>
            <a:pPr eaLnBrk="1" fontAlgn="auto" hangingPunct="1">
              <a:spcAft>
                <a:spcPts val="0"/>
              </a:spcAft>
              <a:buFont typeface="Wingdings" pitchFamily="2" charset="2"/>
              <a:buChar char="v"/>
              <a:defRPr/>
            </a:pPr>
            <a:r>
              <a:rPr lang="en-US" b="1" dirty="0" smtClean="0"/>
              <a:t>Productivity pruning:</a:t>
            </a:r>
          </a:p>
          <a:p>
            <a:pPr lvl="1" eaLnBrk="1" fontAlgn="auto" hangingPunct="1">
              <a:spcAft>
                <a:spcPts val="0"/>
              </a:spcAft>
              <a:buFont typeface="Wingdings" pitchFamily="2" charset="2"/>
              <a:buChar char="Ø"/>
              <a:defRPr/>
            </a:pPr>
            <a:r>
              <a:rPr lang="en-US" dirty="0" smtClean="0"/>
              <a:t>Productivity pruning is carried out when the plucking table rises so high and plucking becomes practically difficult and thus, yield falls.</a:t>
            </a:r>
          </a:p>
          <a:p>
            <a:pPr lvl="1" eaLnBrk="1" fontAlgn="auto" hangingPunct="1">
              <a:spcAft>
                <a:spcPts val="0"/>
              </a:spcAft>
              <a:buFont typeface="Wingdings" pitchFamily="2" charset="2"/>
              <a:buChar char="Ø"/>
              <a:defRPr/>
            </a:pPr>
            <a:endParaRPr lang="en-US" dirty="0" smtClean="0"/>
          </a:p>
          <a:p>
            <a:pPr lvl="1" eaLnBrk="1" fontAlgn="auto" hangingPunct="1">
              <a:spcAft>
                <a:spcPts val="0"/>
              </a:spcAft>
              <a:buFont typeface="Wingdings" pitchFamily="2" charset="2"/>
              <a:buChar char="Ø"/>
              <a:defRPr/>
            </a:pPr>
            <a:r>
              <a:rPr lang="en-US" dirty="0" smtClean="0"/>
              <a:t>The period of the operation of productivity pruning varies from 2 – 6 years depending on climatic conditions and clonal materials planted.</a:t>
            </a:r>
          </a:p>
          <a:p>
            <a:pPr lvl="1" eaLnBrk="1" fontAlgn="auto" hangingPunct="1">
              <a:spcAft>
                <a:spcPts val="0"/>
              </a:spcAft>
              <a:buFont typeface="Wingdings" pitchFamily="2" charset="2"/>
              <a:buChar char="Ø"/>
              <a:defRPr/>
            </a:pPr>
            <a:endParaRPr lang="en-US" dirty="0" smtClean="0"/>
          </a:p>
          <a:p>
            <a:pPr lvl="1" eaLnBrk="1" fontAlgn="auto" hangingPunct="1">
              <a:spcAft>
                <a:spcPts val="0"/>
              </a:spcAft>
              <a:buFont typeface="Wingdings" pitchFamily="2" charset="2"/>
              <a:buChar char="Ø"/>
              <a:defRPr/>
            </a:pPr>
            <a:r>
              <a:rPr lang="en-US" dirty="0" smtClean="0"/>
              <a:t>This pruning operation comes up at the end or beginning of rains and is done with a pruning knife.</a:t>
            </a:r>
          </a:p>
          <a:p>
            <a:pPr lvl="1" eaLnBrk="1" fontAlgn="auto" hangingPunct="1">
              <a:spcAft>
                <a:spcPts val="0"/>
              </a:spcAft>
              <a:buFont typeface="Wingdings" pitchFamily="2" charset="2"/>
              <a:buChar char="Ø"/>
              <a:defRPr/>
            </a:pPr>
            <a:endParaRPr lang="en-US" dirty="0" smtClean="0"/>
          </a:p>
          <a:p>
            <a:pPr lvl="1" eaLnBrk="1" fontAlgn="auto" hangingPunct="1">
              <a:spcAft>
                <a:spcPts val="0"/>
              </a:spcAft>
              <a:buFont typeface="Wingdings" pitchFamily="2" charset="2"/>
              <a:buChar char="Ø"/>
              <a:defRPr/>
            </a:pPr>
            <a:r>
              <a:rPr lang="en-US" dirty="0" smtClean="0"/>
              <a:t>The level of pruning is parallel to the ground and at a predetermined height.</a:t>
            </a:r>
          </a:p>
          <a:p>
            <a:pPr lvl="1" eaLnBrk="1" fontAlgn="auto" hangingPunct="1">
              <a:spcAft>
                <a:spcPts val="0"/>
              </a:spcAft>
              <a:buFont typeface="Wingdings" pitchFamily="2" charset="2"/>
              <a:buChar char="Ø"/>
              <a:defRPr/>
            </a:pPr>
            <a:endParaRPr lang="en-US" dirty="0" smtClean="0"/>
          </a:p>
          <a:p>
            <a:pPr lvl="1" eaLnBrk="1" fontAlgn="auto" hangingPunct="1">
              <a:spcAft>
                <a:spcPts val="0"/>
              </a:spcAft>
              <a:buFont typeface="Wingdings" pitchFamily="2" charset="2"/>
              <a:buChar char="Ø"/>
              <a:defRPr/>
            </a:pPr>
            <a:r>
              <a:rPr lang="en-US" dirty="0" smtClean="0"/>
              <a:t>All branches above the height are cut-off while the frame under this height limit are left intact.</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381000"/>
          </a:xfrm>
        </p:spPr>
        <p:txBody>
          <a:bodyPr rtlCol="0">
            <a:normAutofit fontScale="90000"/>
          </a:bodyPr>
          <a:lstStyle/>
          <a:p>
            <a:pPr eaLnBrk="1" fontAlgn="auto" hangingPunct="1">
              <a:spcAft>
                <a:spcPts val="0"/>
              </a:spcAft>
              <a:defRPr/>
            </a:pPr>
            <a:r>
              <a:rPr lang="en-US" b="1" dirty="0" smtClean="0"/>
              <a:t>Agronomy Of Tea Contd.</a:t>
            </a:r>
            <a:endParaRPr lang="en-US" dirty="0"/>
          </a:p>
        </p:txBody>
      </p:sp>
      <p:sp>
        <p:nvSpPr>
          <p:cNvPr id="3" name="Content Placeholder 2"/>
          <p:cNvSpPr>
            <a:spLocks noGrp="1"/>
          </p:cNvSpPr>
          <p:nvPr>
            <p:ph idx="1"/>
          </p:nvPr>
        </p:nvSpPr>
        <p:spPr>
          <a:xfrm>
            <a:off x="0" y="609600"/>
            <a:ext cx="9144000" cy="6248400"/>
          </a:xfrm>
        </p:spPr>
        <p:txBody>
          <a:bodyPr rtlCol="0">
            <a:normAutofit fontScale="92500" lnSpcReduction="20000"/>
          </a:bodyPr>
          <a:lstStyle/>
          <a:p>
            <a:pPr eaLnBrk="1" fontAlgn="auto" hangingPunct="1">
              <a:spcAft>
                <a:spcPts val="0"/>
              </a:spcAft>
              <a:buFont typeface="Wingdings" pitchFamily="2" charset="2"/>
              <a:buChar char="v"/>
              <a:defRPr/>
            </a:pPr>
            <a:r>
              <a:rPr lang="en-US" b="1" dirty="0" smtClean="0"/>
              <a:t>Regenerative pruning:</a:t>
            </a:r>
          </a:p>
          <a:p>
            <a:pPr lvl="1" eaLnBrk="1" fontAlgn="auto" hangingPunct="1">
              <a:spcAft>
                <a:spcPts val="0"/>
              </a:spcAft>
              <a:buFont typeface="Wingdings" pitchFamily="2" charset="2"/>
              <a:buChar char="Ø"/>
              <a:defRPr/>
            </a:pPr>
            <a:r>
              <a:rPr lang="en-US" dirty="0" smtClean="0"/>
              <a:t>When plucking table becomes to high to perform productivity pruning, regenerative pruning becomes inevitable.</a:t>
            </a:r>
          </a:p>
          <a:p>
            <a:pPr lvl="1" eaLnBrk="1" fontAlgn="auto" hangingPunct="1">
              <a:spcAft>
                <a:spcPts val="0"/>
              </a:spcAft>
              <a:buFont typeface="Wingdings" pitchFamily="2" charset="2"/>
              <a:buChar char="Ø"/>
              <a:defRPr/>
            </a:pPr>
            <a:endParaRPr lang="en-US" dirty="0" smtClean="0"/>
          </a:p>
          <a:p>
            <a:pPr lvl="1" eaLnBrk="1" fontAlgn="auto" hangingPunct="1">
              <a:spcAft>
                <a:spcPts val="0"/>
              </a:spcAft>
              <a:buFont typeface="Wingdings" pitchFamily="2" charset="2"/>
              <a:buChar char="Ø"/>
              <a:defRPr/>
            </a:pPr>
            <a:r>
              <a:rPr lang="en-US" dirty="0" smtClean="0"/>
              <a:t>Regenerative pruning is carried out at 0.35 m from the ground and </a:t>
            </a:r>
            <a:r>
              <a:rPr lang="en-US" b="1" dirty="0" smtClean="0"/>
              <a:t>tipping</a:t>
            </a:r>
            <a:r>
              <a:rPr lang="en-US" dirty="0" smtClean="0"/>
              <a:t> is done at an height of 0.60 m.</a:t>
            </a:r>
          </a:p>
          <a:p>
            <a:pPr eaLnBrk="1" fontAlgn="auto" hangingPunct="1">
              <a:spcAft>
                <a:spcPts val="0"/>
              </a:spcAft>
              <a:buFont typeface="Wingdings" pitchFamily="2" charset="2"/>
              <a:buChar char="v"/>
              <a:defRPr/>
            </a:pPr>
            <a:endParaRPr lang="en-US" b="1" dirty="0" smtClean="0"/>
          </a:p>
          <a:p>
            <a:pPr eaLnBrk="1" fontAlgn="auto" hangingPunct="1">
              <a:spcAft>
                <a:spcPts val="0"/>
              </a:spcAft>
              <a:buFont typeface="Wingdings" pitchFamily="2" charset="2"/>
              <a:buChar char="v"/>
              <a:defRPr/>
            </a:pPr>
            <a:r>
              <a:rPr lang="en-US" b="1" dirty="0" err="1" smtClean="0"/>
              <a:t>Skiffing</a:t>
            </a:r>
            <a:r>
              <a:rPr lang="en-US" b="1" dirty="0" smtClean="0"/>
              <a:t> (cutting into green wood):</a:t>
            </a:r>
          </a:p>
          <a:p>
            <a:pPr lvl="1" eaLnBrk="1" fontAlgn="auto" hangingPunct="1">
              <a:spcAft>
                <a:spcPts val="0"/>
              </a:spcAft>
              <a:buFont typeface="Wingdings" pitchFamily="2" charset="2"/>
              <a:buChar char="Ø"/>
              <a:defRPr/>
            </a:pPr>
            <a:r>
              <a:rPr lang="en-US" dirty="0" smtClean="0"/>
              <a:t>This is carried out when plucking table rises quickly, becomes very irregular or damaged by hail or frost.</a:t>
            </a:r>
          </a:p>
          <a:p>
            <a:pPr lvl="1" eaLnBrk="1" fontAlgn="auto" hangingPunct="1">
              <a:spcAft>
                <a:spcPts val="0"/>
              </a:spcAft>
              <a:buFont typeface="Wingdings" pitchFamily="2" charset="2"/>
              <a:buChar char="Ø"/>
              <a:defRPr/>
            </a:pPr>
            <a:endParaRPr lang="en-US" dirty="0" smtClean="0"/>
          </a:p>
          <a:p>
            <a:pPr lvl="1" eaLnBrk="1" fontAlgn="auto" hangingPunct="1">
              <a:spcAft>
                <a:spcPts val="0"/>
              </a:spcAft>
              <a:buFont typeface="Wingdings" pitchFamily="2" charset="2"/>
              <a:buChar char="Ø"/>
              <a:defRPr/>
            </a:pPr>
            <a:r>
              <a:rPr lang="en-US" dirty="0" smtClean="0"/>
              <a:t>The plant is slightly cut back in order to maintain a good yield. </a:t>
            </a:r>
          </a:p>
          <a:p>
            <a:pPr lvl="1" eaLnBrk="1" fontAlgn="auto" hangingPunct="1">
              <a:spcAft>
                <a:spcPts val="0"/>
              </a:spcAft>
              <a:buFont typeface="Wingdings" pitchFamily="2" charset="2"/>
              <a:buChar char="Ø"/>
              <a:defRPr/>
            </a:pPr>
            <a:endParaRPr lang="en-US" dirty="0" smtClean="0"/>
          </a:p>
          <a:p>
            <a:pPr lvl="1" eaLnBrk="1" fontAlgn="auto" hangingPunct="1">
              <a:spcAft>
                <a:spcPts val="0"/>
              </a:spcAft>
              <a:buFont typeface="Wingdings" pitchFamily="2" charset="2"/>
              <a:buChar char="Ø"/>
              <a:defRPr/>
            </a:pPr>
            <a:r>
              <a:rPr lang="en-US" dirty="0" smtClean="0"/>
              <a:t>This type of cutting is rarely required.</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457200"/>
          </a:xfrm>
        </p:spPr>
        <p:txBody>
          <a:bodyPr rtlCol="0">
            <a:normAutofit fontScale="90000"/>
          </a:bodyPr>
          <a:lstStyle/>
          <a:p>
            <a:pPr eaLnBrk="1" fontAlgn="auto" hangingPunct="1">
              <a:spcAft>
                <a:spcPts val="0"/>
              </a:spcAft>
              <a:defRPr/>
            </a:pPr>
            <a:r>
              <a:rPr lang="en-US" b="1" dirty="0" smtClean="0"/>
              <a:t>Agronomy Of Tea Contd.</a:t>
            </a:r>
            <a:endParaRPr lang="en-US" dirty="0"/>
          </a:p>
        </p:txBody>
      </p:sp>
      <p:sp>
        <p:nvSpPr>
          <p:cNvPr id="3" name="Content Placeholder 2"/>
          <p:cNvSpPr>
            <a:spLocks noGrp="1"/>
          </p:cNvSpPr>
          <p:nvPr>
            <p:ph idx="1"/>
          </p:nvPr>
        </p:nvSpPr>
        <p:spPr>
          <a:xfrm>
            <a:off x="0" y="609600"/>
            <a:ext cx="9144000" cy="6248400"/>
          </a:xfrm>
        </p:spPr>
        <p:txBody>
          <a:bodyPr rtlCol="0">
            <a:normAutofit fontScale="92500" lnSpcReduction="20000"/>
          </a:bodyPr>
          <a:lstStyle/>
          <a:p>
            <a:pPr eaLnBrk="1" fontAlgn="auto" hangingPunct="1">
              <a:spcAft>
                <a:spcPts val="0"/>
              </a:spcAft>
              <a:buFont typeface="Wingdings" pitchFamily="2" charset="2"/>
              <a:buChar char="v"/>
              <a:defRPr/>
            </a:pPr>
            <a:r>
              <a:rPr lang="en-US" b="1" dirty="0" smtClean="0"/>
              <a:t>Fertilizer requirements of tea:</a:t>
            </a:r>
          </a:p>
          <a:p>
            <a:pPr lvl="1" eaLnBrk="1" fontAlgn="auto" hangingPunct="1">
              <a:spcAft>
                <a:spcPts val="0"/>
              </a:spcAft>
              <a:buFont typeface="Wingdings" pitchFamily="2" charset="2"/>
              <a:buChar char="Ø"/>
              <a:defRPr/>
            </a:pPr>
            <a:r>
              <a:rPr lang="en-US" dirty="0" smtClean="0"/>
              <a:t>Annually and for a yield of 1000 kg/ha of commercial-grade tea, the plant takes up an average of 40 – 50 </a:t>
            </a:r>
            <a:r>
              <a:rPr lang="en-US" dirty="0" err="1" smtClean="0"/>
              <a:t>kgN</a:t>
            </a:r>
            <a:r>
              <a:rPr lang="en-US" dirty="0" smtClean="0"/>
              <a:t>, 7 – 9 </a:t>
            </a:r>
            <a:r>
              <a:rPr lang="en-US" dirty="0" err="1" smtClean="0"/>
              <a:t>kgP</a:t>
            </a:r>
            <a:r>
              <a:rPr lang="en-US" dirty="0" smtClean="0"/>
              <a:t> and 20 – 25 </a:t>
            </a:r>
            <a:r>
              <a:rPr lang="en-US" dirty="0" err="1" smtClean="0"/>
              <a:t>kgK</a:t>
            </a:r>
            <a:r>
              <a:rPr lang="en-US" dirty="0" smtClean="0"/>
              <a:t> from the soil.</a:t>
            </a:r>
          </a:p>
          <a:p>
            <a:pPr lvl="1" eaLnBrk="1" fontAlgn="auto" hangingPunct="1">
              <a:spcAft>
                <a:spcPts val="0"/>
              </a:spcAft>
              <a:buFont typeface="Wingdings" pitchFamily="2" charset="2"/>
              <a:buChar char="Ø"/>
              <a:defRPr/>
            </a:pPr>
            <a:endParaRPr lang="en-US" dirty="0" smtClean="0"/>
          </a:p>
          <a:p>
            <a:pPr lvl="1" eaLnBrk="1" fontAlgn="auto" hangingPunct="1">
              <a:spcAft>
                <a:spcPts val="0"/>
              </a:spcAft>
              <a:buFont typeface="Wingdings" pitchFamily="2" charset="2"/>
              <a:buChar char="Ø"/>
              <a:defRPr/>
            </a:pPr>
            <a:r>
              <a:rPr lang="en-US" dirty="0" smtClean="0"/>
              <a:t>Leaching is another avenue of nutrient loss in tea plantations, especially in mountainous regions.</a:t>
            </a:r>
          </a:p>
          <a:p>
            <a:pPr lvl="1" eaLnBrk="1" fontAlgn="auto" hangingPunct="1">
              <a:spcAft>
                <a:spcPts val="0"/>
              </a:spcAft>
              <a:buFont typeface="Wingdings" pitchFamily="2" charset="2"/>
              <a:buChar char="Ø"/>
              <a:defRPr/>
            </a:pPr>
            <a:endParaRPr lang="en-US" dirty="0" smtClean="0"/>
          </a:p>
          <a:p>
            <a:pPr lvl="1" eaLnBrk="1" fontAlgn="auto" hangingPunct="1">
              <a:spcAft>
                <a:spcPts val="0"/>
              </a:spcAft>
              <a:buFont typeface="Wingdings" pitchFamily="2" charset="2"/>
              <a:buChar char="Ø"/>
              <a:defRPr/>
            </a:pPr>
            <a:r>
              <a:rPr lang="en-US" dirty="0" smtClean="0"/>
              <a:t>The quantity of fertilizer to be applied should be calculated accordingly. </a:t>
            </a:r>
          </a:p>
          <a:p>
            <a:pPr eaLnBrk="1" fontAlgn="auto" hangingPunct="1">
              <a:spcAft>
                <a:spcPts val="0"/>
              </a:spcAft>
              <a:buFont typeface="Wingdings" pitchFamily="2" charset="2"/>
              <a:buChar char="v"/>
              <a:defRPr/>
            </a:pPr>
            <a:endParaRPr lang="en-US" b="1" dirty="0" smtClean="0"/>
          </a:p>
          <a:p>
            <a:pPr eaLnBrk="1" fontAlgn="auto" hangingPunct="1">
              <a:spcAft>
                <a:spcPts val="0"/>
              </a:spcAft>
              <a:buFont typeface="Wingdings" pitchFamily="2" charset="2"/>
              <a:buChar char="v"/>
              <a:defRPr/>
            </a:pPr>
            <a:r>
              <a:rPr lang="en-US" b="1" dirty="0" smtClean="0"/>
              <a:t>Weeding:</a:t>
            </a:r>
          </a:p>
          <a:p>
            <a:pPr lvl="1" eaLnBrk="1" fontAlgn="auto" hangingPunct="1">
              <a:spcAft>
                <a:spcPts val="0"/>
              </a:spcAft>
              <a:buFont typeface="Wingdings" pitchFamily="2" charset="2"/>
              <a:buChar char="Ø"/>
              <a:defRPr/>
            </a:pPr>
            <a:r>
              <a:rPr lang="en-US" dirty="0" smtClean="0"/>
              <a:t>The young tea plant is very sensitive to weed competition. Regular weeding (manually or chemically) becomes compulsory.</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9600"/>
          </a:xfrm>
        </p:spPr>
        <p:txBody>
          <a:bodyPr rtlCol="0">
            <a:normAutofit fontScale="90000"/>
          </a:bodyPr>
          <a:lstStyle/>
          <a:p>
            <a:pPr eaLnBrk="1" fontAlgn="auto" hangingPunct="1">
              <a:spcAft>
                <a:spcPts val="0"/>
              </a:spcAft>
              <a:defRPr/>
            </a:pPr>
            <a:r>
              <a:rPr lang="en-US" b="1" dirty="0" smtClean="0"/>
              <a:t>Disease and Insect pests of Tea</a:t>
            </a:r>
            <a:endParaRPr lang="en-US" b="1" dirty="0"/>
          </a:p>
        </p:txBody>
      </p:sp>
      <p:sp>
        <p:nvSpPr>
          <p:cNvPr id="3" name="Content Placeholder 2"/>
          <p:cNvSpPr>
            <a:spLocks noGrp="1"/>
          </p:cNvSpPr>
          <p:nvPr>
            <p:ph idx="1"/>
          </p:nvPr>
        </p:nvSpPr>
        <p:spPr>
          <a:xfrm>
            <a:off x="0" y="685800"/>
            <a:ext cx="9144000" cy="6172200"/>
          </a:xfrm>
        </p:spPr>
        <p:txBody>
          <a:bodyPr rtlCol="0">
            <a:normAutofit fontScale="85000" lnSpcReduction="10000"/>
          </a:bodyPr>
          <a:lstStyle/>
          <a:p>
            <a:pPr eaLnBrk="1" fontAlgn="auto" hangingPunct="1">
              <a:spcAft>
                <a:spcPts val="0"/>
              </a:spcAft>
              <a:buFont typeface="Wingdings" pitchFamily="2" charset="2"/>
              <a:buChar char="v"/>
              <a:defRPr/>
            </a:pPr>
            <a:r>
              <a:rPr lang="en-US" b="1" dirty="0" smtClean="0"/>
              <a:t>Diseases:</a:t>
            </a:r>
          </a:p>
          <a:p>
            <a:pPr eaLnBrk="1" fontAlgn="auto" hangingPunct="1">
              <a:spcAft>
                <a:spcPts val="0"/>
              </a:spcAft>
              <a:buFont typeface="Wingdings" pitchFamily="2" charset="2"/>
              <a:buChar char="v"/>
              <a:defRPr/>
            </a:pPr>
            <a:r>
              <a:rPr lang="en-US" dirty="0" smtClean="0"/>
              <a:t>Root rot (</a:t>
            </a:r>
            <a:r>
              <a:rPr lang="en-US" i="1" dirty="0" err="1" smtClean="0"/>
              <a:t>Armillariella</a:t>
            </a:r>
            <a:r>
              <a:rPr lang="en-US" i="1" dirty="0" smtClean="0"/>
              <a:t> </a:t>
            </a:r>
            <a:r>
              <a:rPr lang="en-US" i="1" dirty="0" err="1" smtClean="0"/>
              <a:t>mellea</a:t>
            </a:r>
            <a:r>
              <a:rPr lang="en-US" i="1" dirty="0" smtClean="0"/>
              <a:t>, </a:t>
            </a:r>
            <a:r>
              <a:rPr lang="en-US" i="1" dirty="0" err="1" smtClean="0"/>
              <a:t>Rosellinia</a:t>
            </a:r>
            <a:r>
              <a:rPr lang="en-US" i="1" dirty="0" smtClean="0"/>
              <a:t> </a:t>
            </a:r>
            <a:r>
              <a:rPr lang="en-US" i="1" dirty="0" err="1" smtClean="0"/>
              <a:t>arcuata</a:t>
            </a:r>
            <a:r>
              <a:rPr lang="en-US" dirty="0" smtClean="0"/>
              <a:t>). Common in forested land.</a:t>
            </a:r>
          </a:p>
          <a:p>
            <a:pPr lvl="1" eaLnBrk="1" fontAlgn="auto" hangingPunct="1">
              <a:spcAft>
                <a:spcPts val="0"/>
              </a:spcAft>
              <a:buFont typeface="Wingdings" pitchFamily="2" charset="2"/>
              <a:buChar char="v"/>
              <a:defRPr/>
            </a:pPr>
            <a:r>
              <a:rPr lang="en-US" dirty="0" smtClean="0"/>
              <a:t>Symptoms:</a:t>
            </a:r>
          </a:p>
          <a:p>
            <a:pPr lvl="2" eaLnBrk="1" fontAlgn="auto" hangingPunct="1">
              <a:spcAft>
                <a:spcPts val="0"/>
              </a:spcAft>
              <a:buFont typeface="Wingdings" pitchFamily="2" charset="2"/>
              <a:buChar char="Ø"/>
              <a:defRPr/>
            </a:pPr>
            <a:r>
              <a:rPr lang="en-US" dirty="0" smtClean="0"/>
              <a:t>It slows down growth of young tea plant</a:t>
            </a:r>
          </a:p>
          <a:p>
            <a:pPr lvl="2" eaLnBrk="1" fontAlgn="auto" hangingPunct="1">
              <a:spcAft>
                <a:spcPts val="0"/>
              </a:spcAft>
              <a:buFont typeface="Wingdings" pitchFamily="2" charset="2"/>
              <a:buChar char="Ø"/>
              <a:defRPr/>
            </a:pPr>
            <a:r>
              <a:rPr lang="en-US" dirty="0" smtClean="0"/>
              <a:t>Leaf chlorosis</a:t>
            </a:r>
          </a:p>
          <a:p>
            <a:pPr lvl="2" eaLnBrk="1" fontAlgn="auto" hangingPunct="1">
              <a:spcAft>
                <a:spcPts val="0"/>
              </a:spcAft>
              <a:buFont typeface="Wingdings" pitchFamily="2" charset="2"/>
              <a:buChar char="Ø"/>
              <a:defRPr/>
            </a:pPr>
            <a:r>
              <a:rPr lang="en-US" dirty="0" smtClean="0"/>
              <a:t>Excessive flowering</a:t>
            </a:r>
          </a:p>
          <a:p>
            <a:pPr lvl="2" eaLnBrk="1" fontAlgn="auto" hangingPunct="1">
              <a:spcAft>
                <a:spcPts val="0"/>
              </a:spcAft>
              <a:buFont typeface="Wingdings" pitchFamily="2" charset="2"/>
              <a:buChar char="Ø"/>
              <a:defRPr/>
            </a:pPr>
            <a:r>
              <a:rPr lang="en-US" dirty="0" smtClean="0"/>
              <a:t>Leaf wilting</a:t>
            </a:r>
          </a:p>
          <a:p>
            <a:pPr lvl="2" eaLnBrk="1" fontAlgn="auto" hangingPunct="1">
              <a:spcAft>
                <a:spcPts val="0"/>
              </a:spcAft>
              <a:buFont typeface="Wingdings" pitchFamily="2" charset="2"/>
              <a:buChar char="Ø"/>
              <a:defRPr/>
            </a:pPr>
            <a:r>
              <a:rPr lang="en-US" dirty="0" smtClean="0"/>
              <a:t>Eventual death of tea plant</a:t>
            </a:r>
          </a:p>
          <a:p>
            <a:pPr eaLnBrk="1" fontAlgn="auto" hangingPunct="1">
              <a:spcAft>
                <a:spcPts val="0"/>
              </a:spcAft>
              <a:buFont typeface="Wingdings" pitchFamily="2" charset="2"/>
              <a:buChar char="Ø"/>
              <a:defRPr/>
            </a:pPr>
            <a:endParaRPr lang="en-US" dirty="0" smtClean="0"/>
          </a:p>
          <a:p>
            <a:pPr eaLnBrk="1" fontAlgn="auto" hangingPunct="1">
              <a:spcAft>
                <a:spcPts val="0"/>
              </a:spcAft>
              <a:buFont typeface="Wingdings" pitchFamily="2" charset="2"/>
              <a:buChar char="v"/>
              <a:defRPr/>
            </a:pPr>
            <a:r>
              <a:rPr lang="en-US" dirty="0" smtClean="0"/>
              <a:t>Blister blight (</a:t>
            </a:r>
            <a:r>
              <a:rPr lang="en-US" i="1" dirty="0" err="1" smtClean="0"/>
              <a:t>Exobasidium</a:t>
            </a:r>
            <a:r>
              <a:rPr lang="en-US" i="1" dirty="0" smtClean="0"/>
              <a:t> </a:t>
            </a:r>
            <a:r>
              <a:rPr lang="en-US" i="1" dirty="0" err="1" smtClean="0"/>
              <a:t>vexans</a:t>
            </a:r>
            <a:r>
              <a:rPr lang="en-US" dirty="0" smtClean="0"/>
              <a:t>):</a:t>
            </a:r>
          </a:p>
          <a:p>
            <a:pPr lvl="2" eaLnBrk="1" fontAlgn="auto" hangingPunct="1">
              <a:spcAft>
                <a:spcPts val="0"/>
              </a:spcAft>
              <a:buFont typeface="Wingdings" pitchFamily="2" charset="2"/>
              <a:buChar char="Ø"/>
              <a:defRPr/>
            </a:pPr>
            <a:r>
              <a:rPr lang="en-US" dirty="0" smtClean="0"/>
              <a:t>Very dangerous leaf infection</a:t>
            </a:r>
          </a:p>
          <a:p>
            <a:pPr lvl="2" eaLnBrk="1" fontAlgn="auto" hangingPunct="1">
              <a:spcAft>
                <a:spcPts val="0"/>
              </a:spcAft>
              <a:buFont typeface="Wingdings" pitchFamily="2" charset="2"/>
              <a:buChar char="Ø"/>
              <a:defRPr/>
            </a:pPr>
            <a:r>
              <a:rPr lang="en-US" dirty="0" smtClean="0"/>
              <a:t>Translucent to light brown spots, with pink or red spots at the centre.</a:t>
            </a:r>
          </a:p>
          <a:p>
            <a:pPr lvl="2" eaLnBrk="1" fontAlgn="auto" hangingPunct="1">
              <a:spcAft>
                <a:spcPts val="0"/>
              </a:spcAft>
              <a:buFont typeface="Wingdings" pitchFamily="2" charset="2"/>
              <a:buChar char="Ø"/>
              <a:defRPr/>
            </a:pPr>
            <a:r>
              <a:rPr lang="en-US" dirty="0" smtClean="0"/>
              <a:t>Blisters at the underside of leaves</a:t>
            </a:r>
          </a:p>
          <a:p>
            <a:pPr lvl="2" eaLnBrk="1" fontAlgn="auto" hangingPunct="1">
              <a:spcAft>
                <a:spcPts val="0"/>
              </a:spcAft>
              <a:buFont typeface="Wingdings" pitchFamily="2" charset="2"/>
              <a:buChar char="Ø"/>
              <a:defRPr/>
            </a:pPr>
            <a:r>
              <a:rPr lang="en-US" dirty="0" smtClean="0"/>
              <a:t>When the blisters burst, infection continues.</a:t>
            </a:r>
          </a:p>
          <a:p>
            <a:pPr lvl="2" eaLnBrk="1" fontAlgn="auto" hangingPunct="1">
              <a:spcAft>
                <a:spcPts val="0"/>
              </a:spcAft>
              <a:buFont typeface="Wingdings" pitchFamily="2" charset="2"/>
              <a:buChar char="Ø"/>
              <a:defRPr/>
            </a:pPr>
            <a:r>
              <a:rPr lang="en-US" dirty="0" smtClean="0"/>
              <a:t>The affected shoots later die.</a:t>
            </a:r>
          </a:p>
          <a:p>
            <a:pPr lvl="2" eaLnBrk="1" fontAlgn="auto" hangingPunct="1">
              <a:spcAft>
                <a:spcPts val="0"/>
              </a:spcAft>
              <a:buFont typeface="Arial" pitchFamily="34" charset="0"/>
              <a:buNone/>
              <a:defRPr/>
            </a:pPr>
            <a:endParaRPr lang="en-US" dirty="0" smtClean="0"/>
          </a:p>
          <a:p>
            <a:pPr eaLnBrk="1" fontAlgn="auto" hangingPunct="1">
              <a:spcAft>
                <a:spcPts val="0"/>
              </a:spcAft>
              <a:buFont typeface="Arial" pitchFamily="34" charset="0"/>
              <a:buChar char="•"/>
              <a:defRPr/>
            </a:pP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9600"/>
          </a:xfrm>
        </p:spPr>
        <p:txBody>
          <a:bodyPr rtlCol="0">
            <a:normAutofit fontScale="90000"/>
          </a:bodyPr>
          <a:lstStyle/>
          <a:p>
            <a:pPr eaLnBrk="1" fontAlgn="auto" hangingPunct="1">
              <a:spcAft>
                <a:spcPts val="0"/>
              </a:spcAft>
              <a:defRPr/>
            </a:pPr>
            <a:r>
              <a:rPr lang="en-US" b="1" dirty="0" smtClean="0"/>
              <a:t>Disease and Insect pests of Tea</a:t>
            </a:r>
            <a:endParaRPr lang="en-US" dirty="0"/>
          </a:p>
        </p:txBody>
      </p:sp>
      <p:sp>
        <p:nvSpPr>
          <p:cNvPr id="28675" name="Content Placeholder 2"/>
          <p:cNvSpPr>
            <a:spLocks noGrp="1"/>
          </p:cNvSpPr>
          <p:nvPr>
            <p:ph idx="1"/>
          </p:nvPr>
        </p:nvSpPr>
        <p:spPr>
          <a:xfrm>
            <a:off x="0" y="685800"/>
            <a:ext cx="9144000" cy="6172200"/>
          </a:xfrm>
        </p:spPr>
        <p:txBody>
          <a:bodyPr/>
          <a:lstStyle/>
          <a:p>
            <a:pPr eaLnBrk="1" hangingPunct="1">
              <a:buFont typeface="Wingdings" pitchFamily="2" charset="2"/>
              <a:buChar char="v"/>
            </a:pPr>
            <a:r>
              <a:rPr lang="en-US" b="1" smtClean="0"/>
              <a:t>Insect pests:</a:t>
            </a:r>
          </a:p>
          <a:p>
            <a:pPr lvl="1" eaLnBrk="1" hangingPunct="1">
              <a:buFont typeface="Wingdings" pitchFamily="2" charset="2"/>
              <a:buChar char="v"/>
            </a:pPr>
            <a:r>
              <a:rPr lang="en-US" smtClean="0"/>
              <a:t>The leaf insect pest of tea include:</a:t>
            </a:r>
          </a:p>
          <a:p>
            <a:pPr lvl="2" eaLnBrk="1" hangingPunct="1">
              <a:buFont typeface="Wingdings" pitchFamily="2" charset="2"/>
              <a:buChar char="Ø"/>
            </a:pPr>
            <a:r>
              <a:rPr lang="en-US" i="1" smtClean="0"/>
              <a:t>Homona coffearia</a:t>
            </a:r>
          </a:p>
          <a:p>
            <a:pPr lvl="2" eaLnBrk="1" hangingPunct="1">
              <a:buFont typeface="Wingdings" pitchFamily="2" charset="2"/>
              <a:buChar char="Ø"/>
            </a:pPr>
            <a:r>
              <a:rPr lang="en-US" i="1" smtClean="0"/>
              <a:t>Urticating caterpillars</a:t>
            </a:r>
          </a:p>
          <a:p>
            <a:pPr lvl="2" eaLnBrk="1" hangingPunct="1">
              <a:buFont typeface="Wingdings" pitchFamily="2" charset="2"/>
              <a:buChar char="Ø"/>
            </a:pPr>
            <a:r>
              <a:rPr lang="en-US" i="1" smtClean="0"/>
              <a:t>Helopeltis spp.</a:t>
            </a:r>
          </a:p>
          <a:p>
            <a:pPr lvl="2" eaLnBrk="1" hangingPunct="1">
              <a:buFont typeface="Wingdings" pitchFamily="2" charset="2"/>
              <a:buChar char="Ø"/>
            </a:pPr>
            <a:r>
              <a:rPr lang="en-US" i="1" smtClean="0"/>
              <a:t>Aphids</a:t>
            </a:r>
          </a:p>
          <a:p>
            <a:pPr lvl="1" eaLnBrk="1" hangingPunct="1">
              <a:buFont typeface="Wingdings" pitchFamily="2" charset="2"/>
              <a:buChar char="v"/>
            </a:pPr>
            <a:endParaRPr lang="en-US" smtClean="0"/>
          </a:p>
          <a:p>
            <a:pPr lvl="1" eaLnBrk="1" hangingPunct="1">
              <a:buFont typeface="Wingdings" pitchFamily="2" charset="2"/>
              <a:buChar char="v"/>
            </a:pPr>
            <a:r>
              <a:rPr lang="en-US" smtClean="0"/>
              <a:t>The branch insects pest are:</a:t>
            </a:r>
          </a:p>
          <a:p>
            <a:pPr lvl="2" eaLnBrk="1" hangingPunct="1">
              <a:buFont typeface="Wingdings" pitchFamily="2" charset="2"/>
              <a:buChar char="Ø"/>
            </a:pPr>
            <a:r>
              <a:rPr lang="en-US" i="1" smtClean="0"/>
              <a:t>Xyleborus fornicatus</a:t>
            </a:r>
          </a:p>
          <a:p>
            <a:pPr lvl="2" eaLnBrk="1" hangingPunct="1">
              <a:buFont typeface="Wingdings" pitchFamily="2" charset="2"/>
              <a:buChar char="Ø"/>
            </a:pPr>
            <a:r>
              <a:rPr lang="en-US" i="1" smtClean="0"/>
              <a:t>Zeuxera coffeae</a:t>
            </a:r>
          </a:p>
          <a:p>
            <a:pPr lvl="2" eaLnBrk="1" hangingPunct="1">
              <a:buFont typeface="Wingdings" pitchFamily="2" charset="2"/>
              <a:buChar char="Ø"/>
            </a:pPr>
            <a:r>
              <a:rPr lang="en-US" smtClean="0"/>
              <a:t>Termites (</a:t>
            </a:r>
            <a:r>
              <a:rPr lang="en-US" i="1" smtClean="0"/>
              <a:t>Neotermes, Glytotermes, Coptotermes</a:t>
            </a:r>
            <a:r>
              <a:rPr lang="en-US" smtClean="0"/>
              <a:t>) </a:t>
            </a:r>
          </a:p>
          <a:p>
            <a:pPr lvl="2" eaLnBrk="1" hangingPunct="1">
              <a:buFont typeface="Wingdings" pitchFamily="2" charset="2"/>
              <a:buChar char="Ø"/>
            </a:pPr>
            <a:r>
              <a:rPr lang="en-US" smtClean="0"/>
              <a:t>Mites (</a:t>
            </a:r>
            <a:r>
              <a:rPr lang="en-US" i="1" smtClean="0"/>
              <a:t>Oligonichus coffeae</a:t>
            </a:r>
            <a:r>
              <a:rPr lang="en-US" smtClean="0"/>
              <a:t> or red spider)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0" y="0"/>
            <a:ext cx="9144000" cy="533400"/>
          </a:xfrm>
        </p:spPr>
        <p:txBody>
          <a:bodyPr/>
          <a:lstStyle/>
          <a:p>
            <a:pPr eaLnBrk="1" hangingPunct="1"/>
            <a:r>
              <a:rPr lang="en-US" sz="3200" b="1" smtClean="0"/>
              <a:t>Protective Effects Of Tea On Human Health</a:t>
            </a:r>
          </a:p>
        </p:txBody>
      </p:sp>
      <p:sp>
        <p:nvSpPr>
          <p:cNvPr id="3" name="Content Placeholder 2"/>
          <p:cNvSpPr>
            <a:spLocks noGrp="1"/>
          </p:cNvSpPr>
          <p:nvPr>
            <p:ph idx="1"/>
          </p:nvPr>
        </p:nvSpPr>
        <p:spPr>
          <a:xfrm>
            <a:off x="0" y="685800"/>
            <a:ext cx="9144000" cy="6172200"/>
          </a:xfrm>
        </p:spPr>
        <p:txBody>
          <a:bodyPr rtlCol="0">
            <a:normAutofit fontScale="70000" lnSpcReduction="20000"/>
          </a:bodyPr>
          <a:lstStyle/>
          <a:p>
            <a:pPr eaLnBrk="1" fontAlgn="auto" hangingPunct="1">
              <a:spcAft>
                <a:spcPts val="0"/>
              </a:spcAft>
              <a:buFont typeface="Wingdings" pitchFamily="2" charset="2"/>
              <a:buChar char="v"/>
              <a:defRPr/>
            </a:pPr>
            <a:r>
              <a:rPr lang="en-US" dirty="0" smtClean="0"/>
              <a:t>Flavonoids, the most prominent of which is </a:t>
            </a:r>
            <a:r>
              <a:rPr lang="en-US" b="1" dirty="0" err="1" smtClean="0"/>
              <a:t>catechins</a:t>
            </a:r>
            <a:r>
              <a:rPr lang="en-US" b="1" dirty="0" smtClean="0"/>
              <a:t> </a:t>
            </a:r>
            <a:r>
              <a:rPr lang="en-US" dirty="0" smtClean="0"/>
              <a:t>and their derivative </a:t>
            </a:r>
            <a:r>
              <a:rPr lang="en-US" b="1" dirty="0" err="1" smtClean="0"/>
              <a:t>polyphenols</a:t>
            </a:r>
            <a:r>
              <a:rPr lang="en-US" b="1" dirty="0" smtClean="0"/>
              <a:t>, </a:t>
            </a:r>
            <a:r>
              <a:rPr lang="en-US" dirty="0" smtClean="0"/>
              <a:t>are the most abundant and most biologically active molecules that are responsible for most of the health-giving properties of tea.</a:t>
            </a:r>
          </a:p>
          <a:p>
            <a:pPr eaLnBrk="1" fontAlgn="auto" hangingPunct="1">
              <a:spcAft>
                <a:spcPts val="0"/>
              </a:spcAft>
              <a:buFont typeface="Wingdings" pitchFamily="2" charset="2"/>
              <a:buChar char="v"/>
              <a:defRPr/>
            </a:pPr>
            <a:endParaRPr lang="en-US" dirty="0" smtClean="0"/>
          </a:p>
          <a:p>
            <a:pPr eaLnBrk="1" fontAlgn="auto" hangingPunct="1">
              <a:spcAft>
                <a:spcPts val="0"/>
              </a:spcAft>
              <a:buFont typeface="Wingdings" pitchFamily="2" charset="2"/>
              <a:buChar char="v"/>
              <a:defRPr/>
            </a:pPr>
            <a:r>
              <a:rPr lang="en-US" dirty="0" smtClean="0"/>
              <a:t>Tea contains </a:t>
            </a:r>
            <a:r>
              <a:rPr lang="en-US" b="1" dirty="0" err="1" smtClean="0"/>
              <a:t>theanine</a:t>
            </a:r>
            <a:r>
              <a:rPr lang="en-US" b="1" dirty="0" smtClean="0"/>
              <a:t>, </a:t>
            </a:r>
            <a:r>
              <a:rPr lang="en-US" dirty="0" smtClean="0"/>
              <a:t>(which is a unique amino acid in tea), </a:t>
            </a:r>
            <a:r>
              <a:rPr lang="en-US" b="1" dirty="0" smtClean="0"/>
              <a:t>proteins, caffeine, vitamin C, carbohydrates, polysaccharides, and lipids.</a:t>
            </a:r>
          </a:p>
          <a:p>
            <a:pPr eaLnBrk="1" fontAlgn="auto" hangingPunct="1">
              <a:spcAft>
                <a:spcPts val="0"/>
              </a:spcAft>
              <a:buFont typeface="Wingdings" pitchFamily="2" charset="2"/>
              <a:buChar char="v"/>
              <a:defRPr/>
            </a:pPr>
            <a:endParaRPr lang="en-US" dirty="0" smtClean="0"/>
          </a:p>
          <a:p>
            <a:pPr eaLnBrk="1" fontAlgn="auto" hangingPunct="1">
              <a:spcAft>
                <a:spcPts val="0"/>
              </a:spcAft>
              <a:buFont typeface="Wingdings" pitchFamily="2" charset="2"/>
              <a:buChar char="v"/>
              <a:defRPr/>
            </a:pPr>
            <a:r>
              <a:rPr lang="en-US" dirty="0" smtClean="0"/>
              <a:t>Inappropriate diets and smoking generates high levels of reactive oxygen species, like peroxides in humans, which are the basic cause of heart disease. </a:t>
            </a:r>
            <a:r>
              <a:rPr lang="en-US" b="1" dirty="0" smtClean="0"/>
              <a:t>Tea </a:t>
            </a:r>
            <a:r>
              <a:rPr lang="en-US" b="1" dirty="0" err="1" smtClean="0"/>
              <a:t>polyphenols</a:t>
            </a:r>
            <a:r>
              <a:rPr lang="en-US" b="1" dirty="0" smtClean="0"/>
              <a:t> </a:t>
            </a:r>
            <a:r>
              <a:rPr lang="en-US" dirty="0" smtClean="0"/>
              <a:t>have strong scavenging properties for free oxygen radicals, thus </a:t>
            </a:r>
            <a:r>
              <a:rPr lang="en-US" b="1" dirty="0" smtClean="0"/>
              <a:t>lowering the risk of heart ailment.</a:t>
            </a:r>
          </a:p>
          <a:p>
            <a:pPr eaLnBrk="1" fontAlgn="auto" hangingPunct="1">
              <a:spcAft>
                <a:spcPts val="0"/>
              </a:spcAft>
              <a:buFont typeface="Wingdings" pitchFamily="2" charset="2"/>
              <a:buChar char="v"/>
              <a:defRPr/>
            </a:pPr>
            <a:endParaRPr lang="en-US" dirty="0" smtClean="0"/>
          </a:p>
          <a:p>
            <a:pPr eaLnBrk="1" fontAlgn="auto" hangingPunct="1">
              <a:spcAft>
                <a:spcPts val="0"/>
              </a:spcAft>
              <a:buFont typeface="Wingdings" pitchFamily="2" charset="2"/>
              <a:buChar char="v"/>
              <a:defRPr/>
            </a:pPr>
            <a:r>
              <a:rPr lang="en-US" dirty="0" smtClean="0"/>
              <a:t>Cancer is as a result of uncontrolled proliferation of cells mutated by oxidative stress or carcinogens in foods and environment.  </a:t>
            </a:r>
            <a:r>
              <a:rPr lang="en-US" b="1" dirty="0" smtClean="0"/>
              <a:t>Tea </a:t>
            </a:r>
            <a:r>
              <a:rPr lang="en-US" b="1" dirty="0" err="1" smtClean="0"/>
              <a:t>polyphenols</a:t>
            </a:r>
            <a:r>
              <a:rPr lang="en-US" b="1" dirty="0" smtClean="0"/>
              <a:t> induce enzymes that detoxify carcinogens,</a:t>
            </a:r>
            <a:r>
              <a:rPr lang="en-US" dirty="0" smtClean="0"/>
              <a:t> </a:t>
            </a:r>
            <a:r>
              <a:rPr lang="en-US" b="1" dirty="0" smtClean="0"/>
              <a:t>thus inhibiting cancer initiation or carcinogenesis of cancer tumours. </a:t>
            </a:r>
          </a:p>
          <a:p>
            <a:pPr eaLnBrk="1" fontAlgn="auto" hangingPunct="1">
              <a:spcAft>
                <a:spcPts val="0"/>
              </a:spcAft>
              <a:buFont typeface="Wingdings" pitchFamily="2" charset="2"/>
              <a:buChar char="v"/>
              <a:defRPr/>
            </a:pPr>
            <a:endParaRPr lang="en-US" b="1" dirty="0" smtClean="0"/>
          </a:p>
          <a:p>
            <a:pPr eaLnBrk="1" fontAlgn="auto" hangingPunct="1">
              <a:spcAft>
                <a:spcPts val="0"/>
              </a:spcAft>
              <a:buFont typeface="Wingdings" pitchFamily="2" charset="2"/>
              <a:buChar char="v"/>
              <a:defRPr/>
            </a:pPr>
            <a:r>
              <a:rPr lang="en-US" b="1" dirty="0" err="1" smtClean="0"/>
              <a:t>Catechins</a:t>
            </a:r>
            <a:r>
              <a:rPr lang="en-US" b="1" dirty="0" smtClean="0"/>
              <a:t>,  </a:t>
            </a:r>
            <a:r>
              <a:rPr lang="en-US" dirty="0" smtClean="0"/>
              <a:t>(particularly, </a:t>
            </a:r>
            <a:r>
              <a:rPr lang="en-US" dirty="0" err="1" smtClean="0"/>
              <a:t>epigallocatechin</a:t>
            </a:r>
            <a:r>
              <a:rPr lang="en-US" dirty="0" smtClean="0"/>
              <a:t>) interact with an enzyme in human intestines to suppress glucose uptake, by inhibiting sodium-dependent glucose transporter mechanism, thus preventing diabetes.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0" y="0"/>
            <a:ext cx="9144000" cy="609600"/>
          </a:xfrm>
        </p:spPr>
        <p:txBody>
          <a:bodyPr/>
          <a:lstStyle/>
          <a:p>
            <a:pPr eaLnBrk="1" hangingPunct="1"/>
            <a:r>
              <a:rPr lang="en-US" sz="3200" b="1" smtClean="0"/>
              <a:t>Protective Effects Of Tea On Human Health Contd.</a:t>
            </a:r>
            <a:endParaRPr lang="en-US" sz="3200" smtClean="0"/>
          </a:p>
        </p:txBody>
      </p:sp>
      <p:sp>
        <p:nvSpPr>
          <p:cNvPr id="3" name="Content Placeholder 2"/>
          <p:cNvSpPr>
            <a:spLocks noGrp="1"/>
          </p:cNvSpPr>
          <p:nvPr>
            <p:ph idx="1"/>
          </p:nvPr>
        </p:nvSpPr>
        <p:spPr>
          <a:xfrm>
            <a:off x="0" y="762000"/>
            <a:ext cx="9144000" cy="6096000"/>
          </a:xfrm>
        </p:spPr>
        <p:txBody>
          <a:bodyPr rtlCol="0">
            <a:normAutofit fontScale="70000" lnSpcReduction="20000"/>
          </a:bodyPr>
          <a:lstStyle/>
          <a:p>
            <a:pPr eaLnBrk="1" fontAlgn="auto" hangingPunct="1">
              <a:spcAft>
                <a:spcPts val="0"/>
              </a:spcAft>
              <a:buFont typeface="Wingdings" pitchFamily="2" charset="2"/>
              <a:buChar char="v"/>
              <a:defRPr/>
            </a:pPr>
            <a:r>
              <a:rPr lang="en-US" sz="3400" b="1" dirty="0" smtClean="0"/>
              <a:t>Kidney diseases </a:t>
            </a:r>
            <a:r>
              <a:rPr lang="en-US" sz="3400" dirty="0" smtClean="0"/>
              <a:t>are the results of free radical-induced oxidative stress, </a:t>
            </a:r>
            <a:r>
              <a:rPr lang="en-US" sz="3400" b="1" dirty="0" smtClean="0"/>
              <a:t>tea </a:t>
            </a:r>
            <a:r>
              <a:rPr lang="en-US" sz="3400" b="1" dirty="0" err="1" smtClean="0"/>
              <a:t>catechins</a:t>
            </a:r>
            <a:r>
              <a:rPr lang="en-US" sz="3400" b="1" dirty="0" smtClean="0"/>
              <a:t> </a:t>
            </a:r>
            <a:r>
              <a:rPr lang="en-US" sz="3400" dirty="0" smtClean="0"/>
              <a:t>relieve high oxidative stress, </a:t>
            </a:r>
            <a:r>
              <a:rPr lang="en-US" sz="3400" b="1" dirty="0" smtClean="0"/>
              <a:t>improve renal blood circulation and are effective in easing the pains caused by renal diseases.</a:t>
            </a:r>
          </a:p>
          <a:p>
            <a:pPr eaLnBrk="1" fontAlgn="auto" hangingPunct="1">
              <a:spcAft>
                <a:spcPts val="0"/>
              </a:spcAft>
              <a:buFont typeface="Wingdings" pitchFamily="2" charset="2"/>
              <a:buChar char="v"/>
              <a:defRPr/>
            </a:pPr>
            <a:endParaRPr lang="en-US" sz="3400" dirty="0" smtClean="0"/>
          </a:p>
          <a:p>
            <a:pPr eaLnBrk="1" fontAlgn="auto" hangingPunct="1">
              <a:spcAft>
                <a:spcPts val="0"/>
              </a:spcAft>
              <a:buFont typeface="Wingdings" pitchFamily="2" charset="2"/>
              <a:buChar char="v"/>
              <a:defRPr/>
            </a:pPr>
            <a:r>
              <a:rPr lang="en-US" sz="3400" b="1" dirty="0" smtClean="0"/>
              <a:t>Osteoarthritis </a:t>
            </a:r>
            <a:r>
              <a:rPr lang="en-US" sz="3400" dirty="0" smtClean="0"/>
              <a:t>is also prevented by </a:t>
            </a:r>
            <a:r>
              <a:rPr lang="en-US" sz="3400" b="1" dirty="0" smtClean="0"/>
              <a:t>tea </a:t>
            </a:r>
            <a:r>
              <a:rPr lang="en-US" sz="3400" b="1" dirty="0" err="1" smtClean="0"/>
              <a:t>polyphenols</a:t>
            </a:r>
            <a:r>
              <a:rPr lang="en-US" sz="3400" b="1" dirty="0" smtClean="0"/>
              <a:t> </a:t>
            </a:r>
            <a:r>
              <a:rPr lang="en-US" sz="3400" dirty="0" smtClean="0"/>
              <a:t>through inhibition of the production of catabolic mediators implicated in the progression of arthritis.</a:t>
            </a:r>
          </a:p>
          <a:p>
            <a:pPr eaLnBrk="1" fontAlgn="auto" hangingPunct="1">
              <a:spcAft>
                <a:spcPts val="0"/>
              </a:spcAft>
              <a:buFont typeface="Wingdings" pitchFamily="2" charset="2"/>
              <a:buChar char="v"/>
              <a:defRPr/>
            </a:pPr>
            <a:endParaRPr lang="en-US" sz="3400" dirty="0" smtClean="0"/>
          </a:p>
          <a:p>
            <a:pPr eaLnBrk="1" fontAlgn="auto" hangingPunct="1">
              <a:spcAft>
                <a:spcPts val="0"/>
              </a:spcAft>
              <a:buFont typeface="Wingdings" pitchFamily="2" charset="2"/>
              <a:buChar char="v"/>
              <a:defRPr/>
            </a:pPr>
            <a:r>
              <a:rPr lang="en-US" sz="3400" b="1" dirty="0" err="1" smtClean="0"/>
              <a:t>Theanine</a:t>
            </a:r>
            <a:r>
              <a:rPr lang="en-US" sz="3400" b="1" dirty="0" smtClean="0"/>
              <a:t> and </a:t>
            </a:r>
            <a:r>
              <a:rPr lang="en-US" sz="3400" b="1" dirty="0" err="1" smtClean="0"/>
              <a:t>catechin</a:t>
            </a:r>
            <a:r>
              <a:rPr lang="en-US" sz="3400" b="1" dirty="0" smtClean="0"/>
              <a:t> </a:t>
            </a:r>
            <a:r>
              <a:rPr lang="en-US" sz="3400" dirty="0" smtClean="0"/>
              <a:t>which are the component of green tea has </a:t>
            </a:r>
            <a:r>
              <a:rPr lang="en-US" sz="3400" dirty="0" err="1" smtClean="0"/>
              <a:t>neuro</a:t>
            </a:r>
            <a:r>
              <a:rPr lang="en-US" sz="3400" dirty="0" smtClean="0"/>
              <a:t>-protective effects, thereby </a:t>
            </a:r>
            <a:r>
              <a:rPr lang="en-US" sz="3400" b="1" dirty="0" smtClean="0"/>
              <a:t>preventing cerebral stroke.</a:t>
            </a:r>
          </a:p>
          <a:p>
            <a:pPr eaLnBrk="1" fontAlgn="auto" hangingPunct="1">
              <a:spcAft>
                <a:spcPts val="0"/>
              </a:spcAft>
              <a:buFont typeface="Wingdings" pitchFamily="2" charset="2"/>
              <a:buChar char="v"/>
              <a:defRPr/>
            </a:pPr>
            <a:endParaRPr lang="en-US" sz="3400" dirty="0" smtClean="0"/>
          </a:p>
          <a:p>
            <a:pPr eaLnBrk="1" fontAlgn="auto" hangingPunct="1">
              <a:spcAft>
                <a:spcPts val="0"/>
              </a:spcAft>
              <a:buFont typeface="Wingdings" pitchFamily="2" charset="2"/>
              <a:buChar char="v"/>
              <a:defRPr/>
            </a:pPr>
            <a:r>
              <a:rPr lang="en-US" sz="3400" b="1" dirty="0" smtClean="0"/>
              <a:t>L-</a:t>
            </a:r>
            <a:r>
              <a:rPr lang="en-US" sz="3400" b="1" dirty="0" err="1" smtClean="0"/>
              <a:t>Theanine</a:t>
            </a:r>
            <a:r>
              <a:rPr lang="en-US" sz="3400" dirty="0" smtClean="0"/>
              <a:t> in tea has been reported to effectively control </a:t>
            </a:r>
            <a:r>
              <a:rPr lang="en-US" sz="3400" b="1" dirty="0" smtClean="0"/>
              <a:t>flu-like symptoms of the common cold.</a:t>
            </a:r>
          </a:p>
          <a:p>
            <a:pPr eaLnBrk="1" fontAlgn="auto" hangingPunct="1">
              <a:spcAft>
                <a:spcPts val="0"/>
              </a:spcAft>
              <a:buFont typeface="Wingdings" pitchFamily="2" charset="2"/>
              <a:buChar char="v"/>
              <a:defRPr/>
            </a:pPr>
            <a:endParaRPr lang="en-US" sz="3400" b="1" dirty="0" smtClean="0"/>
          </a:p>
          <a:p>
            <a:pPr eaLnBrk="1" fontAlgn="auto" hangingPunct="1">
              <a:spcAft>
                <a:spcPts val="0"/>
              </a:spcAft>
              <a:buFont typeface="Wingdings" pitchFamily="2" charset="2"/>
              <a:buChar char="v"/>
              <a:defRPr/>
            </a:pPr>
            <a:r>
              <a:rPr lang="en-US" sz="3400" b="1" dirty="0" smtClean="0"/>
              <a:t>Anti-viral and anti-bacterial </a:t>
            </a:r>
            <a:r>
              <a:rPr lang="en-US" sz="3400" dirty="0" smtClean="0"/>
              <a:t>properties of tea reduce </a:t>
            </a:r>
            <a:r>
              <a:rPr lang="en-US" sz="3400" b="1" dirty="0" smtClean="0"/>
              <a:t>influenza, infections of respiratory tract, and lungs as well as preventing pulmonary diseases.</a:t>
            </a:r>
          </a:p>
          <a:p>
            <a:pPr eaLnBrk="1" fontAlgn="auto" hangingPunct="1">
              <a:spcAft>
                <a:spcPts val="0"/>
              </a:spcAft>
              <a:buFont typeface="Wingdings" pitchFamily="2" charset="2"/>
              <a:buChar char="v"/>
              <a:defRPr/>
            </a:pPr>
            <a:endParaRPr lang="en-US"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rtlCol="0">
            <a:normAutofit fontScale="90000"/>
          </a:bodyPr>
          <a:lstStyle/>
          <a:p>
            <a:pPr eaLnBrk="1" fontAlgn="auto" hangingPunct="1">
              <a:spcAft>
                <a:spcPts val="0"/>
              </a:spcAft>
              <a:defRPr/>
            </a:pPr>
            <a:r>
              <a:rPr lang="en-US" sz="3200" b="1" dirty="0" smtClean="0"/>
              <a:t>Protective Effects Of Tea On Human Health Contd.</a:t>
            </a:r>
            <a:endParaRPr lang="en-US" sz="3200" dirty="0"/>
          </a:p>
        </p:txBody>
      </p:sp>
      <p:sp>
        <p:nvSpPr>
          <p:cNvPr id="3" name="Content Placeholder 2"/>
          <p:cNvSpPr>
            <a:spLocks noGrp="1"/>
          </p:cNvSpPr>
          <p:nvPr>
            <p:ph idx="1"/>
          </p:nvPr>
        </p:nvSpPr>
        <p:spPr>
          <a:xfrm>
            <a:off x="0" y="685800"/>
            <a:ext cx="9144000" cy="6172200"/>
          </a:xfrm>
        </p:spPr>
        <p:txBody>
          <a:bodyPr rtlCol="0">
            <a:normAutofit fontScale="77500" lnSpcReduction="20000"/>
          </a:bodyPr>
          <a:lstStyle/>
          <a:p>
            <a:pPr eaLnBrk="1" fontAlgn="auto" hangingPunct="1">
              <a:spcAft>
                <a:spcPts val="0"/>
              </a:spcAft>
              <a:buFont typeface="Wingdings" pitchFamily="2" charset="2"/>
              <a:buChar char="v"/>
              <a:defRPr/>
            </a:pPr>
            <a:r>
              <a:rPr lang="en-US" dirty="0" smtClean="0"/>
              <a:t>Tea also raises basic </a:t>
            </a:r>
            <a:r>
              <a:rPr lang="en-US" b="1" dirty="0" smtClean="0"/>
              <a:t>metabolic rate</a:t>
            </a:r>
            <a:r>
              <a:rPr lang="en-US" dirty="0" smtClean="0"/>
              <a:t>, so that at equal food intake and exercise levels, </a:t>
            </a:r>
            <a:r>
              <a:rPr lang="en-US" b="1" dirty="0" smtClean="0"/>
              <a:t>body weight is reduced for those who drink 8 – 10 cups of tea </a:t>
            </a:r>
            <a:r>
              <a:rPr lang="en-US" dirty="0" smtClean="0"/>
              <a:t>a day. This explains why fewer Japanese are obese.</a:t>
            </a:r>
          </a:p>
          <a:p>
            <a:pPr eaLnBrk="1" fontAlgn="auto" hangingPunct="1">
              <a:spcAft>
                <a:spcPts val="0"/>
              </a:spcAft>
              <a:buFont typeface="Wingdings" pitchFamily="2" charset="2"/>
              <a:buChar char="v"/>
              <a:defRPr/>
            </a:pPr>
            <a:endParaRPr lang="en-US" dirty="0" smtClean="0"/>
          </a:p>
          <a:p>
            <a:pPr eaLnBrk="1" fontAlgn="auto" hangingPunct="1">
              <a:spcAft>
                <a:spcPts val="0"/>
              </a:spcAft>
              <a:buFont typeface="Wingdings" pitchFamily="2" charset="2"/>
              <a:buChar char="v"/>
              <a:defRPr/>
            </a:pPr>
            <a:r>
              <a:rPr lang="en-US" dirty="0" smtClean="0"/>
              <a:t>Black </a:t>
            </a:r>
            <a:r>
              <a:rPr lang="en-US" b="1" dirty="0" smtClean="0"/>
              <a:t>tea </a:t>
            </a:r>
            <a:r>
              <a:rPr lang="en-US" b="1" dirty="0" err="1" smtClean="0"/>
              <a:t>polyphenols</a:t>
            </a:r>
            <a:r>
              <a:rPr lang="en-US" b="1" dirty="0" smtClean="0"/>
              <a:t> </a:t>
            </a:r>
            <a:r>
              <a:rPr lang="en-US" dirty="0" smtClean="0"/>
              <a:t>prevent </a:t>
            </a:r>
            <a:r>
              <a:rPr lang="en-US" b="1" dirty="0" smtClean="0"/>
              <a:t>tooth-removing diseases</a:t>
            </a:r>
            <a:r>
              <a:rPr lang="en-US" dirty="0" smtClean="0"/>
              <a:t> and </a:t>
            </a:r>
            <a:r>
              <a:rPr lang="en-US" b="1" dirty="0" smtClean="0"/>
              <a:t>dental plaque formation</a:t>
            </a:r>
            <a:r>
              <a:rPr lang="en-US" dirty="0" smtClean="0"/>
              <a:t>.</a:t>
            </a:r>
          </a:p>
          <a:p>
            <a:pPr eaLnBrk="1" fontAlgn="auto" hangingPunct="1">
              <a:spcAft>
                <a:spcPts val="0"/>
              </a:spcAft>
              <a:buFont typeface="Wingdings" pitchFamily="2" charset="2"/>
              <a:buChar char="v"/>
              <a:defRPr/>
            </a:pPr>
            <a:endParaRPr lang="en-US" dirty="0" smtClean="0"/>
          </a:p>
          <a:p>
            <a:pPr eaLnBrk="1" fontAlgn="auto" hangingPunct="1">
              <a:spcAft>
                <a:spcPts val="0"/>
              </a:spcAft>
              <a:buFont typeface="Wingdings" pitchFamily="2" charset="2"/>
              <a:buChar char="v"/>
              <a:defRPr/>
            </a:pPr>
            <a:r>
              <a:rPr lang="en-US" dirty="0" smtClean="0"/>
              <a:t>Tea contains </a:t>
            </a:r>
            <a:r>
              <a:rPr lang="en-US" b="1" dirty="0" smtClean="0"/>
              <a:t>20 – 30 mg of caffeine per 100 ml </a:t>
            </a:r>
            <a:r>
              <a:rPr lang="en-US" dirty="0" smtClean="0"/>
              <a:t>and daily caffeine intake must not exceed 600 mg/day which is equivalent of 2 – 3 litres of tea/day. Even fruit-</a:t>
            </a:r>
            <a:r>
              <a:rPr lang="en-US" dirty="0" err="1" smtClean="0"/>
              <a:t>flavoured</a:t>
            </a:r>
            <a:r>
              <a:rPr lang="en-US" dirty="0" smtClean="0"/>
              <a:t> teas contain normal caffeine as green / black tea.</a:t>
            </a:r>
          </a:p>
          <a:p>
            <a:pPr eaLnBrk="1" fontAlgn="auto" hangingPunct="1">
              <a:spcAft>
                <a:spcPts val="0"/>
              </a:spcAft>
              <a:buFont typeface="Wingdings" pitchFamily="2" charset="2"/>
              <a:buChar char="v"/>
              <a:defRPr/>
            </a:pPr>
            <a:endParaRPr lang="en-US" dirty="0" smtClean="0"/>
          </a:p>
          <a:p>
            <a:pPr eaLnBrk="1" fontAlgn="auto" hangingPunct="1">
              <a:spcAft>
                <a:spcPts val="0"/>
              </a:spcAft>
              <a:buFont typeface="Wingdings" pitchFamily="2" charset="2"/>
              <a:buChar char="v"/>
              <a:defRPr/>
            </a:pPr>
            <a:r>
              <a:rPr lang="en-US" b="1" dirty="0" smtClean="0"/>
              <a:t>Normal green / black tea does not provide any calorie / energy, </a:t>
            </a:r>
            <a:r>
              <a:rPr lang="en-US" dirty="0" smtClean="0"/>
              <a:t>but fruit-</a:t>
            </a:r>
            <a:r>
              <a:rPr lang="en-US" dirty="0" err="1" smtClean="0"/>
              <a:t>flavoured</a:t>
            </a:r>
            <a:r>
              <a:rPr lang="en-US" dirty="0" smtClean="0"/>
              <a:t> teas may contain traces of sugars, thereby providing few calories. Herbal infusions do not contain calories.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rtlCol="0">
            <a:normAutofit fontScale="90000"/>
          </a:bodyPr>
          <a:lstStyle/>
          <a:p>
            <a:pPr eaLnBrk="1" fontAlgn="auto" hangingPunct="1">
              <a:spcAft>
                <a:spcPts val="0"/>
              </a:spcAft>
              <a:defRPr/>
            </a:pPr>
            <a:r>
              <a:rPr lang="en-US" b="1" dirty="0" smtClean="0"/>
              <a:t>Introduction </a:t>
            </a:r>
            <a:endParaRPr lang="en-US" b="1" dirty="0"/>
          </a:p>
        </p:txBody>
      </p:sp>
      <p:sp>
        <p:nvSpPr>
          <p:cNvPr id="7171" name="Content Placeholder 2"/>
          <p:cNvSpPr>
            <a:spLocks noGrp="1"/>
          </p:cNvSpPr>
          <p:nvPr>
            <p:ph idx="1"/>
          </p:nvPr>
        </p:nvSpPr>
        <p:spPr>
          <a:xfrm>
            <a:off x="0" y="533400"/>
            <a:ext cx="9144000" cy="6324600"/>
          </a:xfrm>
        </p:spPr>
        <p:txBody>
          <a:bodyPr/>
          <a:lstStyle/>
          <a:p>
            <a:pPr eaLnBrk="1" hangingPunct="1">
              <a:buFont typeface="Wingdings" pitchFamily="2" charset="2"/>
              <a:buChar char="v"/>
            </a:pPr>
            <a:r>
              <a:rPr lang="en-US" sz="1900" b="1" smtClean="0"/>
              <a:t>Tea</a:t>
            </a:r>
            <a:r>
              <a:rPr lang="en-US" sz="1900" smtClean="0"/>
              <a:t> plant (</a:t>
            </a:r>
            <a:r>
              <a:rPr lang="en-US" sz="1900" i="1" smtClean="0"/>
              <a:t>Camellia sinensis </a:t>
            </a:r>
            <a:r>
              <a:rPr lang="en-US" sz="1900" smtClean="0"/>
              <a:t>(L) O. Kuntze) (family: </a:t>
            </a:r>
            <a:r>
              <a:rPr lang="en-US" sz="1900" b="1" smtClean="0"/>
              <a:t>Theaceae</a:t>
            </a:r>
            <a:r>
              <a:rPr lang="en-US" sz="1900" smtClean="0"/>
              <a:t>) was discovered by Chinese around 2700 BC in South-east Asia, in the high valley of the Brahmaputra, the Irrawaddy, the Salween and the Mekong rivers of the borders separating India, China and Burma.</a:t>
            </a:r>
          </a:p>
          <a:p>
            <a:pPr eaLnBrk="1" hangingPunct="1">
              <a:buFont typeface="Wingdings" pitchFamily="2" charset="2"/>
              <a:buChar char="v"/>
            </a:pPr>
            <a:endParaRPr lang="en-US" sz="1900" smtClean="0"/>
          </a:p>
          <a:p>
            <a:pPr eaLnBrk="1" hangingPunct="1">
              <a:buFont typeface="Wingdings" pitchFamily="2" charset="2"/>
              <a:buChar char="v"/>
            </a:pPr>
            <a:r>
              <a:rPr lang="en-US" sz="1900" smtClean="0"/>
              <a:t>In its wild state, it forms an evergreen bush which on cultivation, is kept at a low level (</a:t>
            </a:r>
            <a:r>
              <a:rPr lang="en-US" sz="1900" b="1" smtClean="0"/>
              <a:t>Tea Table) (Plate 1)</a:t>
            </a:r>
            <a:r>
              <a:rPr lang="en-US" sz="1900" smtClean="0"/>
              <a:t> to enable the young shoots, from which tea is made, to be plucked.</a:t>
            </a:r>
          </a:p>
          <a:p>
            <a:pPr eaLnBrk="1" hangingPunct="1">
              <a:buFont typeface="Wingdings" pitchFamily="2" charset="2"/>
              <a:buChar char="v"/>
            </a:pPr>
            <a:endParaRPr lang="en-US" sz="1900" smtClean="0"/>
          </a:p>
          <a:p>
            <a:pPr eaLnBrk="1" hangingPunct="1">
              <a:buFont typeface="Wingdings" pitchFamily="2" charset="2"/>
              <a:buChar char="v"/>
            </a:pPr>
            <a:r>
              <a:rPr lang="en-US" sz="1900" smtClean="0"/>
              <a:t>Today, tea is cultivated in China, Japan, India, Sri Lanka, Indonesia, South American Countries, High altitude regions of Africa, Middle East, Australia and Russia.  </a:t>
            </a:r>
          </a:p>
          <a:p>
            <a:pPr eaLnBrk="1" hangingPunct="1">
              <a:buFont typeface="Wingdings" pitchFamily="2" charset="2"/>
              <a:buChar char="v"/>
            </a:pPr>
            <a:endParaRPr lang="en-US" sz="1900" smtClean="0"/>
          </a:p>
          <a:p>
            <a:pPr eaLnBrk="1" hangingPunct="1">
              <a:buFont typeface="Wingdings" pitchFamily="2" charset="2"/>
              <a:buChar char="v"/>
            </a:pPr>
            <a:r>
              <a:rPr lang="en-US" sz="1900" smtClean="0"/>
              <a:t>Depending on weather the tea harvests (leaves) undergo </a:t>
            </a:r>
            <a:r>
              <a:rPr lang="en-US" sz="1900" b="1" smtClean="0"/>
              <a:t>fermentation or not, </a:t>
            </a:r>
            <a:r>
              <a:rPr lang="en-US" sz="1900" smtClean="0"/>
              <a:t>respectively, makes tea to be </a:t>
            </a:r>
            <a:r>
              <a:rPr lang="en-US" sz="1900" b="1" smtClean="0"/>
              <a:t>black or green.</a:t>
            </a:r>
          </a:p>
          <a:p>
            <a:pPr eaLnBrk="1" hangingPunct="1">
              <a:buFont typeface="Wingdings" pitchFamily="2" charset="2"/>
              <a:buChar char="v"/>
            </a:pPr>
            <a:endParaRPr lang="en-US" sz="1900" smtClean="0"/>
          </a:p>
          <a:p>
            <a:pPr eaLnBrk="1" hangingPunct="1">
              <a:buFont typeface="Wingdings" pitchFamily="2" charset="2"/>
              <a:buChar char="v"/>
            </a:pPr>
            <a:r>
              <a:rPr lang="en-US" sz="1900" smtClean="0"/>
              <a:t>The black tea is orange to dark-red in colour which sometimes gives scented infusion. It contains low level of Catechins (4.0 g/100g) and high level of Theaflavins (0.94 g/100g).</a:t>
            </a:r>
          </a:p>
          <a:p>
            <a:pPr eaLnBrk="1" hangingPunct="1">
              <a:buFont typeface="Wingdings" pitchFamily="2" charset="2"/>
              <a:buChar char="v"/>
            </a:pPr>
            <a:endParaRPr lang="en-US" sz="1900" smtClean="0"/>
          </a:p>
          <a:p>
            <a:pPr eaLnBrk="1" hangingPunct="1">
              <a:buFont typeface="Wingdings" pitchFamily="2" charset="2"/>
              <a:buChar char="v"/>
            </a:pPr>
            <a:r>
              <a:rPr lang="en-US" sz="1900" smtClean="0"/>
              <a:t>The green tea, on the other hand, gives insipid beverage with yellowish colour and it contains highest level of Catechins (14.2 g/100g) and zero Theaflavins.</a:t>
            </a:r>
          </a:p>
          <a:p>
            <a:pPr eaLnBrk="1" hangingPunct="1"/>
            <a:endParaRPr lang="en-US" sz="190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Content Placeholder 5" descr="pic 2 teaplantation.gif"/>
          <p:cNvPicPr>
            <a:picLocks noGrp="1" noChangeAspect="1"/>
          </p:cNvPicPr>
          <p:nvPr>
            <p:ph idx="1"/>
          </p:nvPr>
        </p:nvPicPr>
        <p:blipFill>
          <a:blip r:embed="rId3">
            <a:extLst>
              <a:ext uri="{28A0092B-C50C-407E-A947-70E740481C1C}">
                <a14:useLocalDpi xmlns:a14="http://schemas.microsoft.com/office/drawing/2010/main" val="0"/>
              </a:ext>
            </a:extLst>
          </a:blip>
          <a:srcRect/>
          <a:stretch>
            <a:fillRect/>
          </a:stretch>
        </p:blipFill>
        <p:spPr>
          <a:xfrm>
            <a:off x="838200" y="1219200"/>
            <a:ext cx="7543800" cy="4548188"/>
          </a:xfrm>
        </p:spPr>
      </p:pic>
      <p:sp>
        <p:nvSpPr>
          <p:cNvPr id="8195" name="Rectangle 6"/>
          <p:cNvSpPr>
            <a:spLocks noChangeArrowheads="1"/>
          </p:cNvSpPr>
          <p:nvPr/>
        </p:nvSpPr>
        <p:spPr bwMode="auto">
          <a:xfrm>
            <a:off x="1371600" y="5867400"/>
            <a:ext cx="6096000"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2400" b="1">
                <a:latin typeface="Calibri" pitchFamily="34" charset="0"/>
              </a:rPr>
              <a:t>Plate 1: Plantation of Tea (forming a Tea Table)</a:t>
            </a:r>
          </a:p>
          <a:p>
            <a:endParaRPr lang="en-US">
              <a:latin typeface="Calibri"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rtlCol="0">
            <a:normAutofit fontScale="90000"/>
          </a:bodyPr>
          <a:lstStyle/>
          <a:p>
            <a:pPr eaLnBrk="1" fontAlgn="auto" hangingPunct="1">
              <a:spcAft>
                <a:spcPts val="0"/>
              </a:spcAft>
              <a:defRPr/>
            </a:pPr>
            <a:r>
              <a:rPr lang="en-US" b="1" dirty="0" smtClean="0"/>
              <a:t/>
            </a:r>
            <a:br>
              <a:rPr lang="en-US" b="1" dirty="0" smtClean="0"/>
            </a:br>
            <a:r>
              <a:rPr lang="en-US" b="1" dirty="0" smtClean="0"/>
              <a:t>Botany</a:t>
            </a:r>
            <a:br>
              <a:rPr lang="en-US" b="1" dirty="0" smtClean="0"/>
            </a:br>
            <a:endParaRPr lang="en-US" b="1" dirty="0"/>
          </a:p>
        </p:txBody>
      </p:sp>
      <p:sp>
        <p:nvSpPr>
          <p:cNvPr id="9219" name="Content Placeholder 2"/>
          <p:cNvSpPr>
            <a:spLocks noGrp="1"/>
          </p:cNvSpPr>
          <p:nvPr>
            <p:ph idx="1"/>
          </p:nvPr>
        </p:nvSpPr>
        <p:spPr>
          <a:xfrm>
            <a:off x="0" y="685800"/>
            <a:ext cx="9144000" cy="6172200"/>
          </a:xfrm>
        </p:spPr>
        <p:txBody>
          <a:bodyPr/>
          <a:lstStyle/>
          <a:p>
            <a:pPr eaLnBrk="1" hangingPunct="1">
              <a:buFont typeface="Wingdings" pitchFamily="2" charset="2"/>
              <a:buChar char="v"/>
            </a:pPr>
            <a:r>
              <a:rPr lang="en-US" sz="2100" smtClean="0"/>
              <a:t>Tea was formerly named </a:t>
            </a:r>
            <a:r>
              <a:rPr lang="en-US" sz="2100" i="1" smtClean="0"/>
              <a:t>Thea japonenense</a:t>
            </a:r>
            <a:r>
              <a:rPr lang="en-US" sz="2100" smtClean="0"/>
              <a:t>. Later </a:t>
            </a:r>
            <a:r>
              <a:rPr lang="en-US" sz="2100" b="1" smtClean="0"/>
              <a:t>Linnaeus</a:t>
            </a:r>
            <a:r>
              <a:rPr lang="en-US" sz="2100" smtClean="0"/>
              <a:t> renamed it </a:t>
            </a:r>
            <a:r>
              <a:rPr lang="en-US" sz="2100" i="1" smtClean="0"/>
              <a:t>Thea sinensis</a:t>
            </a:r>
            <a:r>
              <a:rPr lang="en-US" sz="2100" smtClean="0"/>
              <a:t>. In 1959, the generic name was changed to </a:t>
            </a:r>
            <a:r>
              <a:rPr lang="en-US" sz="2100" i="1" smtClean="0"/>
              <a:t>Camellia</a:t>
            </a:r>
            <a:r>
              <a:rPr lang="en-US" sz="2100" smtClean="0"/>
              <a:t>. The plant is a diploid with 2n = 2x = 30. A number of triploids and tetraploids have been found or created by research efforts.</a:t>
            </a:r>
          </a:p>
          <a:p>
            <a:pPr eaLnBrk="1" hangingPunct="1">
              <a:buFont typeface="Wingdings" pitchFamily="2" charset="2"/>
              <a:buChar char="v"/>
            </a:pPr>
            <a:endParaRPr lang="en-US" sz="2100" smtClean="0"/>
          </a:p>
          <a:p>
            <a:pPr eaLnBrk="1" hangingPunct="1">
              <a:buFont typeface="Wingdings" pitchFamily="2" charset="2"/>
              <a:buChar char="v"/>
            </a:pPr>
            <a:r>
              <a:rPr lang="en-US" sz="2100" smtClean="0"/>
              <a:t>There are 2 main varieties of tea – </a:t>
            </a:r>
            <a:r>
              <a:rPr lang="en-US" sz="2100" b="1" smtClean="0"/>
              <a:t>the </a:t>
            </a:r>
            <a:r>
              <a:rPr lang="en-US" sz="2100" b="1" i="1" smtClean="0"/>
              <a:t>sinensis</a:t>
            </a:r>
            <a:r>
              <a:rPr lang="en-US" sz="2100" i="1" smtClean="0"/>
              <a:t> </a:t>
            </a:r>
            <a:r>
              <a:rPr lang="en-US" sz="2100" smtClean="0"/>
              <a:t>(the China plant with </a:t>
            </a:r>
            <a:r>
              <a:rPr lang="en-US" sz="2100" b="1" smtClean="0"/>
              <a:t>small leaves </a:t>
            </a:r>
            <a:r>
              <a:rPr lang="en-US" sz="2100" b="1" i="1" smtClean="0"/>
              <a:t>C. sinensis</a:t>
            </a:r>
            <a:r>
              <a:rPr lang="en-US" sz="2100" b="1" smtClean="0"/>
              <a:t> var. </a:t>
            </a:r>
            <a:r>
              <a:rPr lang="en-US" sz="2100" b="1" i="1" smtClean="0"/>
              <a:t>sinensis</a:t>
            </a:r>
            <a:r>
              <a:rPr lang="en-US" sz="2100" smtClean="0"/>
              <a:t>) and the </a:t>
            </a:r>
            <a:r>
              <a:rPr lang="en-US" sz="2100" b="1" i="1" smtClean="0"/>
              <a:t>assamica</a:t>
            </a:r>
            <a:r>
              <a:rPr lang="en-US" sz="2100" smtClean="0"/>
              <a:t> (the Assam plant with </a:t>
            </a:r>
            <a:r>
              <a:rPr lang="en-US" sz="2100" b="1" smtClean="0"/>
              <a:t>large leaves</a:t>
            </a:r>
            <a:r>
              <a:rPr lang="en-US" sz="2100" smtClean="0"/>
              <a:t> </a:t>
            </a:r>
            <a:r>
              <a:rPr lang="en-US" sz="2100" b="1" i="1" smtClean="0"/>
              <a:t>C. sinensis </a:t>
            </a:r>
            <a:r>
              <a:rPr lang="en-US" sz="2100" b="1" smtClean="0"/>
              <a:t>var.</a:t>
            </a:r>
            <a:r>
              <a:rPr lang="en-US" sz="2100" b="1" i="1" smtClean="0"/>
              <a:t> assamica</a:t>
            </a:r>
            <a:r>
              <a:rPr lang="en-US" sz="2100" smtClean="0"/>
              <a:t>) varieties.</a:t>
            </a:r>
          </a:p>
          <a:p>
            <a:pPr eaLnBrk="1" hangingPunct="1">
              <a:buFont typeface="Wingdings" pitchFamily="2" charset="2"/>
              <a:buChar char="v"/>
            </a:pPr>
            <a:endParaRPr lang="en-US" sz="2100" smtClean="0"/>
          </a:p>
          <a:p>
            <a:pPr eaLnBrk="1" hangingPunct="1">
              <a:buFont typeface="Wingdings" pitchFamily="2" charset="2"/>
              <a:buChar char="v"/>
            </a:pPr>
            <a:r>
              <a:rPr lang="en-US" sz="2100" smtClean="0"/>
              <a:t>The assam tea plant is a shrub which grows up to 15 m high with straight trunk.</a:t>
            </a:r>
          </a:p>
          <a:p>
            <a:pPr eaLnBrk="1" hangingPunct="1">
              <a:buFont typeface="Wingdings" pitchFamily="2" charset="2"/>
              <a:buChar char="v"/>
            </a:pPr>
            <a:endParaRPr lang="en-US" sz="2100" smtClean="0"/>
          </a:p>
          <a:p>
            <a:pPr eaLnBrk="1" hangingPunct="1">
              <a:buFont typeface="Wingdings" pitchFamily="2" charset="2"/>
              <a:buChar char="v"/>
            </a:pPr>
            <a:r>
              <a:rPr lang="en-US" sz="2100" smtClean="0"/>
              <a:t>The China tea is also a shrub which grows up to 6 m high with several stems.</a:t>
            </a:r>
          </a:p>
          <a:p>
            <a:pPr eaLnBrk="1" hangingPunct="1">
              <a:buFont typeface="Wingdings" pitchFamily="2" charset="2"/>
              <a:buChar char="v"/>
            </a:pPr>
            <a:endParaRPr lang="en-US" sz="2100" smtClean="0"/>
          </a:p>
          <a:p>
            <a:pPr eaLnBrk="1" hangingPunct="1">
              <a:buFont typeface="Wingdings" pitchFamily="2" charset="2"/>
              <a:buChar char="v"/>
            </a:pPr>
            <a:r>
              <a:rPr lang="en-US" sz="2100" smtClean="0"/>
              <a:t>Other minor varieties include </a:t>
            </a:r>
            <a:r>
              <a:rPr lang="en-US" sz="2100" b="1" smtClean="0"/>
              <a:t>Cambodian tea,</a:t>
            </a:r>
            <a:r>
              <a:rPr lang="en-US" sz="2100" smtClean="0"/>
              <a:t> of which the following varieties are being cultivated – </a:t>
            </a:r>
            <a:r>
              <a:rPr lang="en-US" sz="2100" b="1" i="1" smtClean="0"/>
              <a:t>Manipuri, Lushai </a:t>
            </a:r>
            <a:r>
              <a:rPr lang="en-US" sz="2100" smtClean="0"/>
              <a:t>and</a:t>
            </a:r>
            <a:r>
              <a:rPr lang="en-US" sz="2100" b="1" i="1" smtClean="0"/>
              <a:t> Betjan </a:t>
            </a:r>
            <a:r>
              <a:rPr lang="en-US" sz="2100" smtClean="0"/>
              <a:t>which are stable ecotypes.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9600"/>
          </a:xfrm>
        </p:spPr>
        <p:txBody>
          <a:bodyPr rtlCol="0">
            <a:normAutofit fontScale="90000"/>
          </a:bodyPr>
          <a:lstStyle/>
          <a:p>
            <a:pPr eaLnBrk="1" fontAlgn="auto" hangingPunct="1">
              <a:spcAft>
                <a:spcPts val="0"/>
              </a:spcAft>
              <a:defRPr/>
            </a:pPr>
            <a:r>
              <a:rPr lang="en-US" b="1" dirty="0" smtClean="0"/>
              <a:t>Ecology Of Tea</a:t>
            </a:r>
            <a:endParaRPr lang="en-US" b="1" dirty="0"/>
          </a:p>
        </p:txBody>
      </p:sp>
      <p:sp>
        <p:nvSpPr>
          <p:cNvPr id="3" name="Content Placeholder 2"/>
          <p:cNvSpPr>
            <a:spLocks noGrp="1"/>
          </p:cNvSpPr>
          <p:nvPr>
            <p:ph idx="1"/>
          </p:nvPr>
        </p:nvSpPr>
        <p:spPr>
          <a:xfrm>
            <a:off x="0" y="685800"/>
            <a:ext cx="9144000" cy="6172200"/>
          </a:xfrm>
        </p:spPr>
        <p:txBody>
          <a:bodyPr rtlCol="0">
            <a:normAutofit fontScale="92500" lnSpcReduction="20000"/>
          </a:bodyPr>
          <a:lstStyle/>
          <a:p>
            <a:pPr eaLnBrk="1" fontAlgn="auto" hangingPunct="1">
              <a:spcAft>
                <a:spcPts val="0"/>
              </a:spcAft>
              <a:buFont typeface="Wingdings" pitchFamily="2" charset="2"/>
              <a:buChar char="v"/>
              <a:defRPr/>
            </a:pPr>
            <a:r>
              <a:rPr lang="en-US" b="1" dirty="0" smtClean="0"/>
              <a:t>Climate</a:t>
            </a:r>
            <a:r>
              <a:rPr lang="en-US" dirty="0" smtClean="0"/>
              <a:t> and </a:t>
            </a:r>
            <a:r>
              <a:rPr lang="en-US" b="1" dirty="0" smtClean="0"/>
              <a:t>soil characteristics </a:t>
            </a:r>
            <a:r>
              <a:rPr lang="en-US" dirty="0" smtClean="0"/>
              <a:t>are the most important ecological factors for growing </a:t>
            </a:r>
            <a:r>
              <a:rPr lang="en-US" b="1" dirty="0" smtClean="0"/>
              <a:t>Tea:</a:t>
            </a:r>
          </a:p>
          <a:p>
            <a:pPr eaLnBrk="1" fontAlgn="auto" hangingPunct="1">
              <a:spcAft>
                <a:spcPts val="0"/>
              </a:spcAft>
              <a:buFont typeface="Wingdings" pitchFamily="2" charset="2"/>
              <a:buChar char="v"/>
              <a:defRPr/>
            </a:pPr>
            <a:endParaRPr lang="en-US" dirty="0" smtClean="0"/>
          </a:p>
          <a:p>
            <a:pPr eaLnBrk="1" fontAlgn="auto" hangingPunct="1">
              <a:spcAft>
                <a:spcPts val="0"/>
              </a:spcAft>
              <a:buFont typeface="Wingdings" pitchFamily="2" charset="2"/>
              <a:buChar char="v"/>
              <a:defRPr/>
            </a:pPr>
            <a:r>
              <a:rPr lang="en-US" b="1" dirty="0" smtClean="0"/>
              <a:t>CLIMATE:</a:t>
            </a:r>
          </a:p>
          <a:p>
            <a:pPr lvl="1" eaLnBrk="1" fontAlgn="auto" hangingPunct="1">
              <a:spcAft>
                <a:spcPts val="0"/>
              </a:spcAft>
              <a:buFont typeface="Wingdings" pitchFamily="2" charset="2"/>
              <a:buChar char="Ø"/>
              <a:defRPr/>
            </a:pPr>
            <a:r>
              <a:rPr lang="en-US" dirty="0" smtClean="0"/>
              <a:t>Tea thrives under equatorial, humid and temperate climatic types. Generally, tea thrives within latitude 43</a:t>
            </a:r>
            <a:r>
              <a:rPr lang="en-US" baseline="30000" dirty="0" smtClean="0"/>
              <a:t>0</a:t>
            </a:r>
            <a:r>
              <a:rPr lang="en-US" dirty="0" smtClean="0"/>
              <a:t> north and 27</a:t>
            </a:r>
            <a:r>
              <a:rPr lang="en-US" baseline="30000" dirty="0" smtClean="0"/>
              <a:t>0</a:t>
            </a:r>
            <a:r>
              <a:rPr lang="en-US" dirty="0" smtClean="0"/>
              <a:t> south.</a:t>
            </a:r>
          </a:p>
          <a:p>
            <a:pPr lvl="1" eaLnBrk="1" fontAlgn="auto" hangingPunct="1">
              <a:spcAft>
                <a:spcPts val="0"/>
              </a:spcAft>
              <a:buFont typeface="Wingdings" pitchFamily="2" charset="2"/>
              <a:buChar char="Ø"/>
              <a:defRPr/>
            </a:pPr>
            <a:endParaRPr lang="en-US" dirty="0" smtClean="0"/>
          </a:p>
          <a:p>
            <a:pPr lvl="1" eaLnBrk="1" fontAlgn="auto" hangingPunct="1">
              <a:spcAft>
                <a:spcPts val="0"/>
              </a:spcAft>
              <a:buFont typeface="Wingdings" pitchFamily="2" charset="2"/>
              <a:buChar char="Ø"/>
              <a:defRPr/>
            </a:pPr>
            <a:r>
              <a:rPr lang="en-US" dirty="0" smtClean="0"/>
              <a:t>Assam tea is less hardy than the China variety which tolerates dry season and lower temperatures.</a:t>
            </a:r>
          </a:p>
          <a:p>
            <a:pPr lvl="1" eaLnBrk="1" fontAlgn="auto" hangingPunct="1">
              <a:spcAft>
                <a:spcPts val="0"/>
              </a:spcAft>
              <a:buFont typeface="Wingdings" pitchFamily="2" charset="2"/>
              <a:buChar char="Ø"/>
              <a:defRPr/>
            </a:pPr>
            <a:endParaRPr lang="en-US" dirty="0" smtClean="0"/>
          </a:p>
          <a:p>
            <a:pPr lvl="1" eaLnBrk="1" fontAlgn="auto" hangingPunct="1">
              <a:spcAft>
                <a:spcPts val="0"/>
              </a:spcAft>
              <a:buFont typeface="Wingdings" pitchFamily="2" charset="2"/>
              <a:buChar char="Ø"/>
              <a:defRPr/>
            </a:pPr>
            <a:r>
              <a:rPr lang="en-US" dirty="0" smtClean="0"/>
              <a:t>The plant performs under 1500 – 4000 mm of rainfall, with a dry season of not more than 3 months. Around the Equator, tea thrives under 1800 mm rainfall but, with altitude of between 1800 – 2000 m asl. The dry season must not be less than 3 months.</a:t>
            </a:r>
          </a:p>
          <a:p>
            <a:pPr lvl="1" eaLnBrk="1" fontAlgn="auto" hangingPunct="1">
              <a:spcAft>
                <a:spcPts val="0"/>
              </a:spcAft>
              <a:buFont typeface="Wingdings" pitchFamily="2" charset="2"/>
              <a:buChar char="Ø"/>
              <a:defRPr/>
            </a:pPr>
            <a:endParaRPr lang="en-US" dirty="0" smtClean="0"/>
          </a:p>
          <a:p>
            <a:pPr lvl="1" eaLnBrk="1" fontAlgn="auto" hangingPunct="1">
              <a:spcAft>
                <a:spcPts val="0"/>
              </a:spcAft>
              <a:buFont typeface="Wingdings" pitchFamily="2" charset="2"/>
              <a:buChar char="Ø"/>
              <a:defRPr/>
            </a:pP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999</TotalTime>
  <Words>2920</Words>
  <Application>Microsoft Office PowerPoint</Application>
  <PresentationFormat>On-screen Show (4:3)</PresentationFormat>
  <Paragraphs>262</Paragraphs>
  <Slides>27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Arial</vt:lpstr>
      <vt:lpstr>Calibri</vt:lpstr>
      <vt:lpstr>Wingdings</vt:lpstr>
      <vt:lpstr>Office Theme</vt:lpstr>
      <vt:lpstr>LECTURE 6</vt:lpstr>
      <vt:lpstr>TEA  (CAMELLIA SINENSIS (L) O. Kuntze) </vt:lpstr>
      <vt:lpstr>Protective Effects Of Tea On Human Health</vt:lpstr>
      <vt:lpstr>Protective Effects Of Tea On Human Health Contd.</vt:lpstr>
      <vt:lpstr>Protective Effects Of Tea On Human Health Contd.</vt:lpstr>
      <vt:lpstr>Introduction </vt:lpstr>
      <vt:lpstr>PowerPoint Presentation</vt:lpstr>
      <vt:lpstr> Botany </vt:lpstr>
      <vt:lpstr>Ecology Of Tea</vt:lpstr>
      <vt:lpstr>Ecology Of Tea Contd.</vt:lpstr>
      <vt:lpstr>Ecology Of Tea Contd.</vt:lpstr>
      <vt:lpstr>Agronomy Of Tea</vt:lpstr>
      <vt:lpstr>Agronomy Of Tea Contd.</vt:lpstr>
      <vt:lpstr>Agronomy Of Tea Contd.</vt:lpstr>
      <vt:lpstr>Agronomy Of Tea Contd.</vt:lpstr>
      <vt:lpstr>Agronomy Of Tea Contd.</vt:lpstr>
      <vt:lpstr>Agronomy Of Tea Contd.</vt:lpstr>
      <vt:lpstr>Agronomy Of Tea Contd.</vt:lpstr>
      <vt:lpstr>Agronomy Of Tea Contd.</vt:lpstr>
      <vt:lpstr>Agronomy Of Tea Contd.</vt:lpstr>
      <vt:lpstr>Agronomy Of Tea Contd.</vt:lpstr>
      <vt:lpstr>Agronomy Of Tea Contd.</vt:lpstr>
      <vt:lpstr>Agronomy Of Tea Contd.</vt:lpstr>
      <vt:lpstr>Agronomy Of Tea Contd.</vt:lpstr>
      <vt:lpstr>Agronomy Of Tea Contd.</vt:lpstr>
      <vt:lpstr>Disease and Insect pests of Tea</vt:lpstr>
      <vt:lpstr>Disease and Insect pests of Tea</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 (CAMELLIA SINENSIS (L) O. Kuntze)</dc:title>
  <dc:creator>Hammed</dc:creator>
  <cp:lastModifiedBy>Teacher E-Solutions</cp:lastModifiedBy>
  <cp:revision>105</cp:revision>
  <dcterms:created xsi:type="dcterms:W3CDTF">2011-03-31T20:29:08Z</dcterms:created>
  <dcterms:modified xsi:type="dcterms:W3CDTF">2019-01-15T12:43:51Z</dcterms:modified>
</cp:coreProperties>
</file>