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586FFE4-FA05-48E7-BE11-F9E68C714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544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D47796-0920-419B-9B68-D1BD5F1CD7BD}" type="slidenum">
              <a:rPr lang="en-GB"/>
              <a:pPr eaLnBrk="1" hangingPunct="1"/>
              <a:t>1</a:t>
            </a:fld>
            <a:endParaRPr lang="en-GB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364ECE2-02DE-4FEA-816C-51CDA842349E}" type="slidenum">
              <a:rPr lang="en-GB"/>
              <a:pPr eaLnBrk="1" hangingPunct="1"/>
              <a:t>10</a:t>
            </a:fld>
            <a:endParaRPr lang="en-GB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228F06-D481-43D5-8424-6A7102FD36DD}" type="slidenum">
              <a:rPr lang="en-GB"/>
              <a:pPr eaLnBrk="1" hangingPunct="1"/>
              <a:t>11</a:t>
            </a:fld>
            <a:endParaRPr lang="en-GB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C4C38A-0A8A-4A40-A04A-A9FFFB4CF27A}" type="slidenum">
              <a:rPr lang="en-GB"/>
              <a:pPr eaLnBrk="1" hangingPunct="1"/>
              <a:t>12</a:t>
            </a:fld>
            <a:endParaRPr lang="en-GB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1FA6F5-90C9-4878-A29D-6BA193725BB6}" type="slidenum">
              <a:rPr lang="en-GB"/>
              <a:pPr eaLnBrk="1" hangingPunct="1"/>
              <a:t>13</a:t>
            </a:fld>
            <a:endParaRPr lang="en-GB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9BBEAF7-17E9-48DE-9A04-56A97D978900}" type="slidenum">
              <a:rPr lang="en-GB"/>
              <a:pPr eaLnBrk="1" hangingPunct="1"/>
              <a:t>14</a:t>
            </a:fld>
            <a:endParaRPr lang="en-GB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7C8001-2432-4667-A5B8-34BB8D0FFBAF}" type="slidenum">
              <a:rPr lang="en-GB"/>
              <a:pPr eaLnBrk="1" hangingPunct="1"/>
              <a:t>15</a:t>
            </a:fld>
            <a:endParaRPr lang="en-GB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24875F-37DA-4ADB-B6A4-CF747CFA1A20}" type="slidenum">
              <a:rPr lang="en-GB"/>
              <a:pPr eaLnBrk="1" hangingPunct="1"/>
              <a:t>16</a:t>
            </a:fld>
            <a:endParaRPr lang="en-GB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B47573-5FAB-402C-B197-9922EBFB5CE2}" type="slidenum">
              <a:rPr lang="en-GB"/>
              <a:pPr eaLnBrk="1" hangingPunct="1"/>
              <a:t>2</a:t>
            </a:fld>
            <a:endParaRPr lang="en-GB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94DF41-2B6B-4B58-9271-FB388038821F}" type="slidenum">
              <a:rPr lang="en-GB"/>
              <a:pPr eaLnBrk="1" hangingPunct="1"/>
              <a:t>3</a:t>
            </a:fld>
            <a:endParaRPr lang="en-GB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C8E165-356D-4DAF-A5F9-B10D88A8AE0A}" type="slidenum">
              <a:rPr lang="en-GB"/>
              <a:pPr eaLnBrk="1" hangingPunct="1"/>
              <a:t>4</a:t>
            </a:fld>
            <a:endParaRPr lang="en-GB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EF3A69-1BD0-451B-96D0-889AC07DF7C2}" type="slidenum">
              <a:rPr lang="en-GB"/>
              <a:pPr eaLnBrk="1" hangingPunct="1"/>
              <a:t>5</a:t>
            </a:fld>
            <a:endParaRPr lang="en-GB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BF43A2-4018-499E-B35D-92E04CEB9B46}" type="slidenum">
              <a:rPr lang="en-GB"/>
              <a:pPr eaLnBrk="1" hangingPunct="1"/>
              <a:t>6</a:t>
            </a:fld>
            <a:endParaRPr lang="en-GB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DFA457-4825-4280-8372-06D9F7C525BC}" type="slidenum">
              <a:rPr lang="en-GB"/>
              <a:pPr eaLnBrk="1" hangingPunct="1"/>
              <a:t>7</a:t>
            </a:fld>
            <a:endParaRPr lang="en-GB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F0E47D-13FE-4B6D-A854-B06C5CCE219B}" type="slidenum">
              <a:rPr lang="en-GB"/>
              <a:pPr eaLnBrk="1" hangingPunct="1"/>
              <a:t>8</a:t>
            </a:fld>
            <a:endParaRPr lang="en-GB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CA490A-FB6E-4ADD-99D9-A67B4CED252E}" type="slidenum">
              <a:rPr lang="en-GB"/>
              <a:pPr eaLnBrk="1" hangingPunct="1"/>
              <a:t>9</a:t>
            </a:fld>
            <a:endParaRPr lang="en-GB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56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64B5C-3316-4DA3-8A72-11D021BEAF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09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BDB0-A939-476C-9527-F38A047704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6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F8F24-0F85-4E40-A98B-9311A73A3A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98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3B730-4B9A-4D94-8E8E-9E42399971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43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DB511-3B6E-43BE-B3CC-2A90F66925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199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B4BD2-E9F1-4CDC-979D-EF0BD584D3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0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ADCC8-D10A-4D5E-B554-783F5C7A48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21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42DBE-7621-42CB-A260-DEA825B555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3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4A367-4E13-4D56-AF1C-83AA373321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28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EDCA8-C856-46D8-8C13-C500C0266A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02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6FA63-88B4-48E4-9D07-B0FD59F4C4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23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24579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580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581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2C58A582-0304-4CDA-8186-DBDD1B3E5A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Rules Part One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By</a:t>
            </a:r>
          </a:p>
          <a:p>
            <a:pPr eaLnBrk="1" hangingPunct="1"/>
            <a:r>
              <a:rPr lang="en-GB" b="1" smtClean="0"/>
              <a:t>Brian Carruthers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 5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When words end in ‘f’ or ‘fe’ change the ‘f’ or ‘fe’ to a </a:t>
            </a:r>
            <a:r>
              <a:rPr lang="en-GB" smtClean="0">
                <a:solidFill>
                  <a:srgbClr val="CC0F00"/>
                </a:solidFill>
              </a:rPr>
              <a:t>‘v’ </a:t>
            </a:r>
            <a:r>
              <a:rPr lang="en-GB" smtClean="0"/>
              <a:t>before adding</a:t>
            </a:r>
            <a:r>
              <a:rPr lang="en-GB" smtClean="0">
                <a:solidFill>
                  <a:srgbClr val="CC0F00"/>
                </a:solidFill>
              </a:rPr>
              <a:t> ‘es’</a:t>
            </a:r>
            <a:r>
              <a:rPr lang="en-GB" smtClean="0"/>
              <a:t>.</a:t>
            </a:r>
          </a:p>
          <a:p>
            <a:pPr eaLnBrk="1" hangingPunct="1"/>
            <a:r>
              <a:rPr lang="en-GB" smtClean="0"/>
              <a:t>one knife 		two kni</a:t>
            </a:r>
            <a:r>
              <a:rPr lang="en-GB" smtClean="0">
                <a:solidFill>
                  <a:srgbClr val="CC0F00"/>
                </a:solidFill>
              </a:rPr>
              <a:t>ves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leaf </a:t>
            </a:r>
            <a:r>
              <a:rPr lang="en-GB" smtClean="0">
                <a:cs typeface="Arial" charset="0"/>
              </a:rPr>
              <a:t>→	leaves	life →	lives</a:t>
            </a:r>
          </a:p>
          <a:p>
            <a:pPr eaLnBrk="1" hangingPunct="1"/>
            <a:r>
              <a:rPr lang="en-GB" smtClean="0"/>
              <a:t>half </a:t>
            </a:r>
            <a:r>
              <a:rPr lang="en-GB" smtClean="0">
                <a:cs typeface="Arial" charset="0"/>
              </a:rPr>
              <a:t>→	halves	hoof →	hooves</a:t>
            </a:r>
          </a:p>
          <a:p>
            <a:pPr eaLnBrk="1" hangingPunct="1"/>
            <a:r>
              <a:rPr lang="en-GB" smtClean="0">
                <a:cs typeface="Arial" charset="0"/>
              </a:rPr>
              <a:t>wife →	wives	thief →	thieves </a:t>
            </a:r>
          </a:p>
        </p:txBody>
      </p:sp>
      <p:pic>
        <p:nvPicPr>
          <p:cNvPr id="29700" name="Picture 4" descr="MCj029004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708275"/>
            <a:ext cx="6445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5" descr="MCj029004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781300"/>
            <a:ext cx="6445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6" descr="MCj029004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781300"/>
            <a:ext cx="6445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3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3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3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wolf </a:t>
            </a:r>
            <a:r>
              <a:rPr lang="en-GB" smtClean="0">
                <a:cs typeface="Arial" charset="0"/>
              </a:rPr>
              <a:t>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elf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loaf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self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calf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shelf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Exceptions → cliffs, chiefs, roofs, dwarfs and handkerchiefs.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 6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When a word ends in an </a:t>
            </a:r>
            <a:r>
              <a:rPr lang="en-GB" sz="2800" b="1" smtClean="0"/>
              <a:t>‘o’ </a:t>
            </a:r>
            <a:r>
              <a:rPr lang="en-GB" sz="2800" smtClean="0"/>
              <a:t>and comes after a consonant, add </a:t>
            </a:r>
            <a:r>
              <a:rPr lang="en-GB" sz="2800" smtClean="0">
                <a:solidFill>
                  <a:srgbClr val="CC0F00"/>
                </a:solidFill>
              </a:rPr>
              <a:t>‘es’</a:t>
            </a:r>
            <a:r>
              <a:rPr lang="en-GB" sz="2800" smtClean="0"/>
              <a:t> to make the</a:t>
            </a:r>
            <a:r>
              <a:rPr lang="en-GB" sz="2800" smtClean="0">
                <a:solidFill>
                  <a:srgbClr val="CC0F00"/>
                </a:solidFill>
              </a:rPr>
              <a:t> </a:t>
            </a:r>
            <a:r>
              <a:rPr lang="en-GB" sz="2800" smtClean="0"/>
              <a:t>plural.</a:t>
            </a:r>
          </a:p>
          <a:p>
            <a:pPr eaLnBrk="1" hangingPunct="1"/>
            <a:r>
              <a:rPr lang="en-GB" sz="2800" smtClean="0"/>
              <a:t>one tomato		two tomato</a:t>
            </a:r>
            <a:r>
              <a:rPr lang="en-GB" sz="2800" smtClean="0">
                <a:solidFill>
                  <a:srgbClr val="CC0F00"/>
                </a:solidFill>
              </a:rPr>
              <a:t>es</a:t>
            </a:r>
          </a:p>
          <a:p>
            <a:pPr eaLnBrk="1" hangingPunct="1"/>
            <a:endParaRPr lang="en-GB" sz="2800" smtClean="0">
              <a:solidFill>
                <a:srgbClr val="CC0F00"/>
              </a:solidFill>
            </a:endParaRPr>
          </a:p>
          <a:p>
            <a:pPr eaLnBrk="1" hangingPunct="1"/>
            <a:r>
              <a:rPr lang="en-GB" sz="2800" smtClean="0"/>
              <a:t>cargo </a:t>
            </a:r>
            <a:r>
              <a:rPr lang="en-US" sz="2800" smtClean="0">
                <a:cs typeface="Arial" charset="0"/>
              </a:rPr>
              <a:t> →	cargoes 	mango →	mangoes</a:t>
            </a:r>
          </a:p>
          <a:p>
            <a:pPr eaLnBrk="1" hangingPunct="1"/>
            <a:r>
              <a:rPr lang="en-US" sz="2800" smtClean="0">
                <a:cs typeface="Arial" charset="0"/>
              </a:rPr>
              <a:t>echo →	echoes	hero →	heroes</a:t>
            </a:r>
          </a:p>
          <a:p>
            <a:pPr eaLnBrk="1" hangingPunct="1"/>
            <a:r>
              <a:rPr lang="en-US" sz="2800" smtClean="0">
                <a:cs typeface="Arial" charset="0"/>
              </a:rPr>
              <a:t>volcano →volcanoes	 torpedo→ torpedoes</a:t>
            </a:r>
            <a:r>
              <a:rPr lang="en-US" sz="2400" smtClean="0">
                <a:cs typeface="Arial" charset="0"/>
              </a:rPr>
              <a:t>	</a:t>
            </a:r>
            <a:endParaRPr lang="en-US" sz="2800" smtClean="0">
              <a:cs typeface="Arial" charset="0"/>
            </a:endParaRPr>
          </a:p>
        </p:txBody>
      </p:sp>
      <p:pic>
        <p:nvPicPr>
          <p:cNvPr id="35850" name="Picture 10" descr="MCj0215145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492375"/>
            <a:ext cx="1828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1" name="Picture 11" descr="MCj0232582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4" t="-1909" r="-2867" b="-3818"/>
          <a:stretch>
            <a:fillRect/>
          </a:stretch>
        </p:blipFill>
        <p:spPr bwMode="auto">
          <a:xfrm>
            <a:off x="2843213" y="2565400"/>
            <a:ext cx="1341437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3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3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3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3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30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potato </a:t>
            </a:r>
            <a:r>
              <a:rPr lang="en-GB" smtClean="0">
                <a:cs typeface="Arial" charset="0"/>
              </a:rPr>
              <a:t>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avocado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mosquito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domino </a:t>
            </a:r>
            <a:r>
              <a:rPr lang="en-GB" smtClean="0">
                <a:cs typeface="Arial" charset="0"/>
              </a:rPr>
              <a:t>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buffalo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dingo →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cs typeface="Arial" charset="0"/>
              </a:rPr>
              <a:t>Exceptions → pianos, banjos, solos, radios and Eskimos.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Rules 7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Sometimes a word may completely change its form when a plural is made.</a:t>
            </a:r>
          </a:p>
          <a:p>
            <a:pPr eaLnBrk="1" hangingPunct="1"/>
            <a:r>
              <a:rPr lang="en-GB" smtClean="0"/>
              <a:t>one child 		two </a:t>
            </a:r>
            <a:r>
              <a:rPr lang="en-GB" smtClean="0">
                <a:solidFill>
                  <a:srgbClr val="CC0F00"/>
                </a:solidFill>
              </a:rPr>
              <a:t>children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  <a:p>
            <a:pPr eaLnBrk="1" hangingPunct="1"/>
            <a:r>
              <a:rPr lang="en-GB" smtClean="0"/>
              <a:t>person </a:t>
            </a:r>
            <a:r>
              <a:rPr lang="en-GB" smtClean="0">
                <a:cs typeface="Arial" charset="0"/>
              </a:rPr>
              <a:t>→people	goose →	geese</a:t>
            </a:r>
          </a:p>
          <a:p>
            <a:pPr eaLnBrk="1" hangingPunct="1"/>
            <a:r>
              <a:rPr lang="en-GB" smtClean="0">
                <a:cs typeface="Arial" charset="0"/>
              </a:rPr>
              <a:t>man →	men</a:t>
            </a:r>
            <a:r>
              <a:rPr lang="en-GB" smtClean="0"/>
              <a:t>    	woman </a:t>
            </a:r>
            <a:r>
              <a:rPr lang="en-GB" smtClean="0">
                <a:cs typeface="Arial" charset="0"/>
              </a:rPr>
              <a:t>→	women</a:t>
            </a:r>
          </a:p>
          <a:p>
            <a:pPr eaLnBrk="1" hangingPunct="1"/>
            <a:r>
              <a:rPr lang="en-GB" smtClean="0">
                <a:cs typeface="Arial" charset="0"/>
              </a:rPr>
              <a:t>cactus →cacti	fungus →	fungi</a:t>
            </a:r>
            <a:r>
              <a:rPr lang="en-GB" sz="2800" smtClean="0"/>
              <a:t>	</a:t>
            </a:r>
          </a:p>
        </p:txBody>
      </p:sp>
      <p:pic>
        <p:nvPicPr>
          <p:cNvPr id="43022" name="Picture 14" descr="j028365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781300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3" name="Picture 15" descr="j02836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852738"/>
            <a:ext cx="533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4" name="Picture 16" descr="j028365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852738"/>
            <a:ext cx="6381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3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3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3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sz="3200" smtClean="0">
                <a:cs typeface="Arial" charset="0"/>
              </a:rPr>
              <a:t>tooth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dice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foot →</a:t>
            </a:r>
          </a:p>
          <a:p>
            <a:pPr eaLnBrk="1" hangingPunct="1"/>
            <a:endParaRPr lang="en-GB" smtClean="0">
              <a:cs typeface="Arial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mouse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nucleus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criterion 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 8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Sometimes a word may stay the same in both its </a:t>
            </a:r>
            <a:r>
              <a:rPr lang="en-GB" sz="2800" u="sng" smtClean="0"/>
              <a:t>singular</a:t>
            </a:r>
            <a:r>
              <a:rPr lang="en-GB" sz="2800" smtClean="0"/>
              <a:t> and </a:t>
            </a:r>
            <a:r>
              <a:rPr lang="en-GB" sz="2800" u="sng" smtClean="0"/>
              <a:t>plural</a:t>
            </a:r>
            <a:r>
              <a:rPr lang="en-GB" sz="2800" smtClean="0"/>
              <a:t> form.</a:t>
            </a:r>
          </a:p>
          <a:p>
            <a:pPr eaLnBrk="1" hangingPunct="1"/>
            <a:r>
              <a:rPr lang="en-GB" sz="2800" smtClean="0"/>
              <a:t>one fish			many fish</a:t>
            </a:r>
          </a:p>
          <a:p>
            <a:pPr eaLnBrk="1" hangingPunct="1">
              <a:buFont typeface="Wingdings" pitchFamily="2" charset="2"/>
              <a:buNone/>
            </a:pPr>
            <a:endParaRPr lang="en-GB" sz="2800" smtClean="0"/>
          </a:p>
          <a:p>
            <a:pPr eaLnBrk="1" hangingPunct="1"/>
            <a:r>
              <a:rPr lang="en-GB" smtClean="0"/>
              <a:t>tuna </a:t>
            </a:r>
            <a:r>
              <a:rPr lang="en-GB" smtClean="0">
                <a:cs typeface="Arial" charset="0"/>
              </a:rPr>
              <a:t>→	tuna		trout →	trout</a:t>
            </a:r>
          </a:p>
          <a:p>
            <a:pPr eaLnBrk="1" hangingPunct="1"/>
            <a:r>
              <a:rPr lang="en-GB" smtClean="0">
                <a:cs typeface="Arial" charset="0"/>
              </a:rPr>
              <a:t>deer →	deer		sheep →	sheep</a:t>
            </a:r>
          </a:p>
          <a:p>
            <a:pPr eaLnBrk="1" hangingPunct="1"/>
            <a:r>
              <a:rPr lang="en-GB" smtClean="0">
                <a:cs typeface="Arial" charset="0"/>
              </a:rPr>
              <a:t>moose 	moose	series →	series 		</a:t>
            </a:r>
            <a:r>
              <a:rPr lang="en-GB" smtClean="0"/>
              <a:t> </a:t>
            </a:r>
          </a:p>
        </p:txBody>
      </p:sp>
      <p:pic>
        <p:nvPicPr>
          <p:cNvPr id="49156" name="Picture 4" descr="j033658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781300"/>
            <a:ext cx="8667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5" descr="j035673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276475"/>
            <a:ext cx="1028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30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30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30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aircraft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species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offspring →</a:t>
            </a:r>
          </a:p>
          <a:p>
            <a:pPr eaLnBrk="1" hangingPunct="1"/>
            <a:endParaRPr lang="en-GB" sz="3200" smtClean="0">
              <a:cs typeface="Arial" charset="0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salmon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bream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perch →</a:t>
            </a:r>
            <a:r>
              <a:rPr lang="en-GB" smtClean="0"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Recap and Consolidation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easiest way to learn how to spell a word is to practice! Practice! Practice!</a:t>
            </a:r>
          </a:p>
          <a:p>
            <a:pPr eaLnBrk="1" hangingPunct="1"/>
            <a:r>
              <a:rPr lang="en-GB" smtClean="0"/>
              <a:t>Spelling rules are helpful but practice makes perfect.</a:t>
            </a:r>
          </a:p>
          <a:p>
            <a:pPr eaLnBrk="1" hangingPunct="1"/>
            <a:r>
              <a:rPr lang="en-GB" smtClean="0"/>
              <a:t>Once you learn how to spell a word you will not forget how to spell it as long as you practice! Practice! Practice!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4400" smtClean="0"/>
              <a:t>So what did you think of that?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Most words </a:t>
            </a:r>
            <a:r>
              <a:rPr lang="en-GB" u="sng" smtClean="0">
                <a:solidFill>
                  <a:srgbClr val="CC0F00"/>
                </a:solidFill>
              </a:rPr>
              <a:t>add ‘s’ </a:t>
            </a:r>
            <a:r>
              <a:rPr lang="en-GB" u="sng" smtClean="0"/>
              <a:t>t</a:t>
            </a:r>
            <a:r>
              <a:rPr lang="en-GB" smtClean="0"/>
              <a:t>o make the plural.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one apple		two apple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desk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	desk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  <a:r>
              <a:rPr lang="en-GB" smtClean="0"/>
              <a:t>	month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	month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book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 book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  <a:r>
              <a:rPr lang="en-GB" smtClean="0"/>
              <a:t>	train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	train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pen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 	pen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  <a:r>
              <a:rPr lang="en-GB" smtClean="0">
                <a:solidFill>
                  <a:srgbClr val="CC0F00"/>
                </a:solidFill>
              </a:rPr>
              <a:t>	</a:t>
            </a:r>
            <a:r>
              <a:rPr lang="en-GB" smtClean="0"/>
              <a:t>	name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	name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shop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	shop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  <a:r>
              <a:rPr lang="en-GB" smtClean="0"/>
              <a:t>	friend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	friend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chair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	chair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  <a:r>
              <a:rPr lang="en-GB" smtClean="0"/>
              <a:t>	teacher </a:t>
            </a:r>
            <a:r>
              <a:rPr lang="en-GB" smtClean="0">
                <a:cs typeface="Arial" charset="0"/>
              </a:rPr>
              <a:t>→</a:t>
            </a:r>
            <a:r>
              <a:rPr lang="en-GB" smtClean="0"/>
              <a:t>teacher</a:t>
            </a:r>
            <a:r>
              <a:rPr lang="en-GB" u="sng" smtClean="0">
                <a:solidFill>
                  <a:srgbClr val="CC0F00"/>
                </a:solidFill>
              </a:rPr>
              <a:t>s</a:t>
            </a:r>
            <a:r>
              <a:rPr lang="en-GB" smtClean="0"/>
              <a:t> 			</a:t>
            </a:r>
          </a:p>
        </p:txBody>
      </p:sp>
      <p:pic>
        <p:nvPicPr>
          <p:cNvPr id="3079" name="Picture 7" descr="ap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205038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ap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205038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ap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205038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3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3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3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3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3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889375" cy="4419600"/>
          </a:xfrm>
        </p:spPr>
        <p:txBody>
          <a:bodyPr/>
          <a:lstStyle/>
          <a:p>
            <a:pPr eaLnBrk="1" hangingPunct="1"/>
            <a:r>
              <a:rPr lang="en-GB" sz="3200" smtClean="0"/>
              <a:t>pencil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road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flower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girl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plant →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600200"/>
            <a:ext cx="3889375" cy="4419600"/>
          </a:xfrm>
        </p:spPr>
        <p:txBody>
          <a:bodyPr/>
          <a:lstStyle/>
          <a:p>
            <a:pPr eaLnBrk="1" hangingPunct="1"/>
            <a:r>
              <a:rPr lang="en-GB" sz="3200" smtClean="0"/>
              <a:t>window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door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cake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banana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shoe 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 2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Add </a:t>
            </a:r>
            <a:r>
              <a:rPr lang="en-GB" sz="2800" u="sng" smtClean="0">
                <a:solidFill>
                  <a:srgbClr val="CC0F00"/>
                </a:solidFill>
              </a:rPr>
              <a:t>‘es’</a:t>
            </a:r>
            <a:r>
              <a:rPr lang="en-GB" sz="2800" smtClean="0"/>
              <a:t> to words ending in </a:t>
            </a:r>
            <a:r>
              <a:rPr lang="en-GB" sz="2800" b="1" u="sng" smtClean="0"/>
              <a:t>‘ch’, ‘sh’, ‘s’, ‘ss’,</a:t>
            </a:r>
            <a:r>
              <a:rPr lang="en-GB" sz="2800" b="1" smtClean="0"/>
              <a:t> </a:t>
            </a:r>
            <a:r>
              <a:rPr lang="en-GB" sz="2800" b="1" u="sng" smtClean="0"/>
              <a:t>‘x’</a:t>
            </a:r>
            <a:r>
              <a:rPr lang="en-GB" sz="2800" u="sng" smtClean="0"/>
              <a:t> or </a:t>
            </a:r>
            <a:r>
              <a:rPr lang="en-GB" sz="2800" b="1" u="sng" smtClean="0"/>
              <a:t>‘z’</a:t>
            </a:r>
            <a:r>
              <a:rPr lang="en-GB" sz="2800" smtClean="0"/>
              <a:t> to make the plural.  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one box		many box</a:t>
            </a:r>
            <a:r>
              <a:rPr lang="en-GB" sz="2800" smtClean="0">
                <a:solidFill>
                  <a:srgbClr val="CC0F00"/>
                </a:solidFill>
              </a:rPr>
              <a:t>e</a:t>
            </a:r>
            <a:r>
              <a:rPr lang="en-GB" sz="2800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wish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	wish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  <a:r>
              <a:rPr lang="en-GB" sz="2800" smtClean="0"/>
              <a:t>	beach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	beach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cross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  cross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  <a:r>
              <a:rPr lang="en-GB" sz="2800" smtClean="0"/>
              <a:t>	waltz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	waltz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bus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 	bus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  <a:r>
              <a:rPr lang="en-GB" sz="2800" smtClean="0">
                <a:solidFill>
                  <a:srgbClr val="CC0F00"/>
                </a:solidFill>
              </a:rPr>
              <a:t>	</a:t>
            </a:r>
            <a:r>
              <a:rPr lang="en-GB" sz="2800" smtClean="0"/>
              <a:t>church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	church</a:t>
            </a:r>
            <a:r>
              <a:rPr lang="en-GB" sz="2800" smtClean="0">
                <a:solidFill>
                  <a:srgbClr val="CC0F00"/>
                </a:solidFill>
              </a:rPr>
              <a:t>e</a:t>
            </a:r>
            <a:r>
              <a:rPr lang="en-GB" sz="2800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dish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	dish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  <a:r>
              <a:rPr lang="en-GB" sz="2800" smtClean="0"/>
              <a:t>	loss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	loss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fox </a:t>
            </a:r>
            <a:r>
              <a:rPr lang="en-GB" sz="2800" smtClean="0">
                <a:cs typeface="Arial" charset="0"/>
              </a:rPr>
              <a:t>→</a:t>
            </a:r>
            <a:r>
              <a:rPr lang="en-GB" sz="2800" smtClean="0"/>
              <a:t>	fox</a:t>
            </a:r>
            <a:r>
              <a:rPr lang="en-GB" sz="2800" u="sng" smtClean="0">
                <a:solidFill>
                  <a:srgbClr val="CC0F00"/>
                </a:solidFill>
              </a:rPr>
              <a:t>es</a:t>
            </a:r>
            <a:r>
              <a:rPr lang="en-GB" sz="2800" smtClean="0"/>
              <a:t>		bunch </a:t>
            </a:r>
            <a:r>
              <a:rPr lang="en-GB" sz="2800" smtClean="0">
                <a:cs typeface="Arial" charset="0"/>
              </a:rPr>
              <a:t>→    bunch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e</a:t>
            </a:r>
            <a:r>
              <a:rPr lang="en-GB" sz="2800" u="sng" smtClean="0">
                <a:solidFill>
                  <a:srgbClr val="CC0F00"/>
                </a:solidFill>
              </a:rPr>
              <a:t>s</a:t>
            </a:r>
            <a:r>
              <a:rPr lang="en-GB" sz="2800" smtClean="0"/>
              <a:t> 			</a:t>
            </a:r>
          </a:p>
        </p:txBody>
      </p:sp>
      <p:pic>
        <p:nvPicPr>
          <p:cNvPr id="10249" name="Picture 9" descr="MCj029093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565400"/>
            <a:ext cx="601663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3" descr="j0284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276475"/>
            <a:ext cx="9525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889375" cy="4419600"/>
          </a:xfrm>
        </p:spPr>
        <p:txBody>
          <a:bodyPr/>
          <a:lstStyle/>
          <a:p>
            <a:pPr eaLnBrk="1" hangingPunct="1"/>
            <a:r>
              <a:rPr lang="en-GB" sz="3200" smtClean="0"/>
              <a:t>quiz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pitch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wax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class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gas →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600200"/>
            <a:ext cx="3889375" cy="4419600"/>
          </a:xfrm>
        </p:spPr>
        <p:txBody>
          <a:bodyPr/>
          <a:lstStyle/>
          <a:p>
            <a:pPr eaLnBrk="1" hangingPunct="1"/>
            <a:r>
              <a:rPr lang="en-GB" sz="3200" smtClean="0">
                <a:cs typeface="Arial" charset="0"/>
              </a:rPr>
              <a:t>glass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dress → 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 bush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hutch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watch 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 3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When the letter </a:t>
            </a:r>
            <a:r>
              <a:rPr lang="en-GB" sz="2800" b="1" u="sng" smtClean="0"/>
              <a:t>before</a:t>
            </a:r>
            <a:r>
              <a:rPr lang="en-GB" sz="2800" smtClean="0"/>
              <a:t> a </a:t>
            </a:r>
            <a:r>
              <a:rPr lang="en-GB" sz="2800" b="1" smtClean="0"/>
              <a:t>‘y’</a:t>
            </a:r>
            <a:r>
              <a:rPr lang="en-GB" sz="2800" smtClean="0">
                <a:solidFill>
                  <a:srgbClr val="CC0F00"/>
                </a:solidFill>
              </a:rPr>
              <a:t> </a:t>
            </a:r>
            <a:r>
              <a:rPr lang="en-GB" sz="2800" smtClean="0"/>
              <a:t>is a consonant, change the </a:t>
            </a:r>
            <a:r>
              <a:rPr lang="en-GB" sz="2800" b="1" smtClean="0"/>
              <a:t>‘y’</a:t>
            </a:r>
            <a:r>
              <a:rPr lang="en-GB" sz="2800" smtClean="0"/>
              <a:t> to an </a:t>
            </a:r>
            <a:r>
              <a:rPr lang="en-GB" sz="2800" smtClean="0">
                <a:solidFill>
                  <a:srgbClr val="CC0F00"/>
                </a:solidFill>
              </a:rPr>
              <a:t>‘i’</a:t>
            </a:r>
            <a:r>
              <a:rPr lang="en-GB" sz="2800" smtClean="0"/>
              <a:t> before adding an </a:t>
            </a:r>
            <a:r>
              <a:rPr lang="en-GB" sz="2800" smtClean="0">
                <a:solidFill>
                  <a:srgbClr val="CC0F00"/>
                </a:solidFill>
              </a:rPr>
              <a:t>‘es’.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one baby			two bab</a:t>
            </a:r>
            <a:r>
              <a:rPr lang="en-GB" sz="2800" u="sng" smtClean="0">
                <a:solidFill>
                  <a:srgbClr val="CC0F00"/>
                </a:solidFill>
              </a:rPr>
              <a:t>ies</a:t>
            </a:r>
            <a:r>
              <a:rPr lang="en-GB" sz="28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8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city </a:t>
            </a:r>
            <a:r>
              <a:rPr lang="en-GB" sz="2800" smtClean="0">
                <a:cs typeface="Arial" charset="0"/>
              </a:rPr>
              <a:t>→	cit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ies</a:t>
            </a:r>
            <a:r>
              <a:rPr lang="en-GB" sz="2800" smtClean="0">
                <a:solidFill>
                  <a:srgbClr val="CC0F00"/>
                </a:solidFill>
                <a:cs typeface="Arial" charset="0"/>
              </a:rPr>
              <a:t>		</a:t>
            </a:r>
            <a:r>
              <a:rPr lang="en-GB" sz="2800" smtClean="0">
                <a:cs typeface="Arial" charset="0"/>
              </a:rPr>
              <a:t>berry →	berr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ies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cs typeface="Arial" charset="0"/>
              </a:rPr>
              <a:t>pony → pon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ies	</a:t>
            </a:r>
            <a:r>
              <a:rPr lang="en-GB" sz="2800" smtClean="0">
                <a:cs typeface="Arial" charset="0"/>
              </a:rPr>
              <a:t>	family →	famil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ies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cs typeface="Arial" charset="0"/>
              </a:rPr>
              <a:t>reply → repl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ies</a:t>
            </a:r>
            <a:r>
              <a:rPr lang="en-GB" sz="2800" smtClean="0">
                <a:solidFill>
                  <a:schemeClr val="bg1"/>
                </a:solidFill>
                <a:cs typeface="Arial" charset="0"/>
              </a:rPr>
              <a:t>	 	</a:t>
            </a:r>
            <a:r>
              <a:rPr lang="en-GB" sz="2800" smtClean="0">
                <a:cs typeface="Arial" charset="0"/>
              </a:rPr>
              <a:t>lady →	lad</a:t>
            </a:r>
            <a:r>
              <a:rPr lang="en-GB" sz="2800" smtClean="0">
                <a:solidFill>
                  <a:srgbClr val="CC0F00"/>
                </a:solidFill>
                <a:cs typeface="Arial" charset="0"/>
              </a:rPr>
              <a:t>ies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			</a:t>
            </a:r>
          </a:p>
        </p:txBody>
      </p:sp>
      <p:pic>
        <p:nvPicPr>
          <p:cNvPr id="8196" name="Picture 21" descr="j036529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420938"/>
            <a:ext cx="10287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2" descr="j036529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492375"/>
            <a:ext cx="10287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23" descr="AG00320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565400"/>
            <a:ext cx="11049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5" name="j007264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074650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420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88" fill="hold"/>
                                        <p:tgtEl>
                                          <p:spTgt spid="153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8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8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889375" cy="4419600"/>
          </a:xfrm>
        </p:spPr>
        <p:txBody>
          <a:bodyPr/>
          <a:lstStyle/>
          <a:p>
            <a:pPr eaLnBrk="1" hangingPunct="1"/>
            <a:r>
              <a:rPr lang="en-GB" sz="3200" smtClean="0">
                <a:cs typeface="Arial" charset="0"/>
              </a:rPr>
              <a:t>daisy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ferry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army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party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fly →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600200"/>
            <a:ext cx="3889375" cy="4419600"/>
          </a:xfrm>
        </p:spPr>
        <p:txBody>
          <a:bodyPr/>
          <a:lstStyle/>
          <a:p>
            <a:pPr eaLnBrk="1" hangingPunct="1"/>
            <a:r>
              <a:rPr lang="en-GB" sz="3200" smtClean="0">
                <a:cs typeface="Arial" charset="0"/>
              </a:rPr>
              <a:t>diary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cherry → 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belly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jelly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filly 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Rule 4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When words end in ‘ay’, ‘ey’, ‘iy’, ’oy’, and ‘uy’ add an </a:t>
            </a:r>
            <a:r>
              <a:rPr lang="en-GB" sz="2800" smtClean="0">
                <a:solidFill>
                  <a:srgbClr val="CC0F00"/>
                </a:solidFill>
              </a:rPr>
              <a:t>‘s’</a:t>
            </a:r>
            <a:r>
              <a:rPr lang="en-GB" sz="2800" smtClean="0"/>
              <a:t> to make the plural.</a:t>
            </a:r>
          </a:p>
          <a:p>
            <a:pPr eaLnBrk="1" hangingPunct="1"/>
            <a:r>
              <a:rPr lang="en-GB" sz="2800" smtClean="0"/>
              <a:t>one donkey			two donkey</a:t>
            </a:r>
            <a:r>
              <a:rPr lang="en-GB" sz="2800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buFont typeface="Wingdings" pitchFamily="2" charset="2"/>
              <a:buNone/>
            </a:pPr>
            <a:endParaRPr lang="en-GB" sz="2800" smtClean="0"/>
          </a:p>
          <a:p>
            <a:pPr eaLnBrk="1" hangingPunct="1">
              <a:buClr>
                <a:schemeClr val="tx1"/>
              </a:buClr>
            </a:pPr>
            <a:r>
              <a:rPr lang="en-GB" sz="2800" smtClean="0"/>
              <a:t>day </a:t>
            </a:r>
            <a:r>
              <a:rPr lang="en-GB" sz="2800" smtClean="0">
                <a:cs typeface="Arial" charset="0"/>
              </a:rPr>
              <a:t>→	day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s</a:t>
            </a:r>
            <a:r>
              <a:rPr lang="en-GB" sz="2800" smtClean="0">
                <a:solidFill>
                  <a:srgbClr val="CC0F00"/>
                </a:solidFill>
                <a:cs typeface="Arial" charset="0"/>
              </a:rPr>
              <a:t>			</a:t>
            </a:r>
            <a:r>
              <a:rPr lang="en-GB" sz="2800" smtClean="0">
                <a:cs typeface="Arial" charset="0"/>
              </a:rPr>
              <a:t>boy → 	boy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s</a:t>
            </a:r>
          </a:p>
          <a:p>
            <a:pPr eaLnBrk="1" hangingPunct="1">
              <a:buClr>
                <a:schemeClr val="tx1"/>
              </a:buClr>
            </a:pPr>
            <a:r>
              <a:rPr lang="en-GB" sz="2800" smtClean="0">
                <a:cs typeface="Arial" charset="0"/>
              </a:rPr>
              <a:t>key →	key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s</a:t>
            </a:r>
            <a:r>
              <a:rPr lang="en-GB" sz="2800" smtClean="0">
                <a:solidFill>
                  <a:srgbClr val="CC0F00"/>
                </a:solidFill>
                <a:cs typeface="Arial" charset="0"/>
              </a:rPr>
              <a:t>			</a:t>
            </a:r>
            <a:r>
              <a:rPr lang="en-GB" sz="2800" smtClean="0">
                <a:cs typeface="Arial" charset="0"/>
              </a:rPr>
              <a:t>delay →	delay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s</a:t>
            </a:r>
          </a:p>
          <a:p>
            <a:pPr eaLnBrk="1" hangingPunct="1">
              <a:buClr>
                <a:schemeClr val="tx1"/>
              </a:buClr>
            </a:pPr>
            <a:r>
              <a:rPr lang="en-GB" sz="2800" smtClean="0">
                <a:cs typeface="Arial" charset="0"/>
              </a:rPr>
              <a:t>play →</a:t>
            </a:r>
            <a:r>
              <a:rPr lang="en-GB" sz="2800" smtClean="0">
                <a:solidFill>
                  <a:srgbClr val="CC0F00"/>
                </a:solidFill>
                <a:cs typeface="Arial" charset="0"/>
              </a:rPr>
              <a:t>	</a:t>
            </a:r>
            <a:r>
              <a:rPr lang="en-GB" sz="2800" smtClean="0">
                <a:cs typeface="Arial" charset="0"/>
              </a:rPr>
              <a:t>play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s</a:t>
            </a:r>
            <a:r>
              <a:rPr lang="en-GB" sz="2800" smtClean="0">
                <a:cs typeface="Arial" charset="0"/>
              </a:rPr>
              <a:t>                   guy →	guy</a:t>
            </a:r>
            <a:r>
              <a:rPr lang="en-GB" sz="2800" u="sng" smtClean="0">
                <a:solidFill>
                  <a:srgbClr val="CC0F00"/>
                </a:solidFill>
                <a:cs typeface="Arial" charset="0"/>
              </a:rPr>
              <a:t>s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cs typeface="Arial" charset="0"/>
              </a:rPr>
              <a:t>	</a:t>
            </a:r>
            <a:endParaRPr lang="en-GB" sz="2800" u="sng" smtClean="0">
              <a:solidFill>
                <a:srgbClr val="CC0F00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			</a:t>
            </a:r>
          </a:p>
        </p:txBody>
      </p:sp>
      <p:pic>
        <p:nvPicPr>
          <p:cNvPr id="19463" name="Picture 7" descr="MCj030130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708275"/>
            <a:ext cx="90011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 descr="MCj030130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2276475"/>
            <a:ext cx="90011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9" descr="MCj030130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2852738"/>
            <a:ext cx="90011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3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3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3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3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3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3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Try these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quay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valley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tray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pulley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toy →</a:t>
            </a:r>
          </a:p>
          <a:p>
            <a:pPr eaLnBrk="1" hangingPunct="1"/>
            <a:endParaRPr lang="en-GB" sz="3200" smtClean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GB" smtClean="0">
              <a:cs typeface="Arial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monkey </a:t>
            </a:r>
            <a:r>
              <a:rPr lang="en-GB" sz="3200" smtClean="0">
                <a:cs typeface="Arial" charset="0"/>
              </a:rPr>
              <a:t>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trolley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buoy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relay →</a:t>
            </a:r>
          </a:p>
          <a:p>
            <a:pPr eaLnBrk="1" hangingPunct="1"/>
            <a:r>
              <a:rPr lang="en-GB" sz="3200" smtClean="0">
                <a:cs typeface="Arial" charset="0"/>
              </a:rPr>
              <a:t>holiday →</a:t>
            </a:r>
            <a:r>
              <a:rPr lang="en-GB" smtClean="0">
                <a:cs typeface="Arial" charset="0"/>
              </a:rPr>
              <a:t> </a:t>
            </a:r>
            <a:r>
              <a:rPr lang="en-US" smtClean="0">
                <a:cs typeface="Arial" charset="0"/>
              </a:rPr>
              <a:t> </a:t>
            </a:r>
          </a:p>
          <a:p>
            <a:pPr eaLnBrk="1" hangingPunct="1"/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527</TotalTime>
  <Words>482</Words>
  <Application>Microsoft Office PowerPoint</Application>
  <PresentationFormat>On-screen Show (4:3)</PresentationFormat>
  <Paragraphs>160</Paragraphs>
  <Slides>19</Slides>
  <Notes>16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Wingdings</vt:lpstr>
      <vt:lpstr>Times New Roman</vt:lpstr>
      <vt:lpstr>Arial Black</vt:lpstr>
      <vt:lpstr>Radial</vt:lpstr>
      <vt:lpstr>Plural Rules Part One</vt:lpstr>
      <vt:lpstr>Plural Rule 1</vt:lpstr>
      <vt:lpstr>Try these…</vt:lpstr>
      <vt:lpstr>Plural Rule 2</vt:lpstr>
      <vt:lpstr>Try these…</vt:lpstr>
      <vt:lpstr>Plural Rule 3</vt:lpstr>
      <vt:lpstr>Try these…</vt:lpstr>
      <vt:lpstr>Plural Rule 4</vt:lpstr>
      <vt:lpstr>Try these</vt:lpstr>
      <vt:lpstr>Plural Rule 5</vt:lpstr>
      <vt:lpstr>Try these</vt:lpstr>
      <vt:lpstr>Plural Rule 6</vt:lpstr>
      <vt:lpstr>Try these</vt:lpstr>
      <vt:lpstr>Plural Rules 7</vt:lpstr>
      <vt:lpstr>Try these</vt:lpstr>
      <vt:lpstr>Plural Rule 8</vt:lpstr>
      <vt:lpstr>Try these</vt:lpstr>
      <vt:lpstr>Recap and Consolidation</vt:lpstr>
      <vt:lpstr>So what did you think of that?</vt:lpstr>
    </vt:vector>
  </TitlesOfParts>
  <Company>B &amp; 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Plural Rules</dc:title>
  <dc:subject>Spelling</dc:subject>
  <dc:creator>Brian Carruthers</dc:creator>
  <cp:keywords>Plural Rules (Spelling)</cp:keywords>
  <cp:lastModifiedBy>Teacher E-Solutions</cp:lastModifiedBy>
  <cp:revision>18</cp:revision>
  <dcterms:created xsi:type="dcterms:W3CDTF">2007-04-03T08:45:57Z</dcterms:created>
  <dcterms:modified xsi:type="dcterms:W3CDTF">2019-01-18T16:52:23Z</dcterms:modified>
  <cp:category>Literacy</cp:category>
</cp:coreProperties>
</file>