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1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1" r:id="rId14"/>
    <p:sldId id="272" r:id="rId15"/>
    <p:sldId id="273" r:id="rId16"/>
    <p:sldId id="274" r:id="rId17"/>
    <p:sldId id="275" r:id="rId18"/>
    <p:sldId id="276" r:id="rId19"/>
    <p:sldId id="277" r:id="rId2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4586FFE4-FA05-48E7-BE11-F9E68C7140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2544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6D47796-0920-419B-9B68-D1BD5F1CD7BD}" type="slidenum">
              <a:rPr lang="en-GB"/>
              <a:pPr eaLnBrk="1" hangingPunct="1"/>
              <a:t>1</a:t>
            </a:fld>
            <a:endParaRPr lang="en-GB"/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364ECE2-02DE-4FEA-816C-51CDA842349E}" type="slidenum">
              <a:rPr lang="en-GB"/>
              <a:pPr eaLnBrk="1" hangingPunct="1"/>
              <a:t>10</a:t>
            </a:fld>
            <a:endParaRPr lang="en-GB"/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8228F06-D481-43D5-8424-6A7102FD36DD}" type="slidenum">
              <a:rPr lang="en-GB"/>
              <a:pPr eaLnBrk="1" hangingPunct="1"/>
              <a:t>11</a:t>
            </a:fld>
            <a:endParaRPr lang="en-GB"/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C4C38A-0A8A-4A40-A04A-A9FFFB4CF27A}" type="slidenum">
              <a:rPr lang="en-GB"/>
              <a:pPr eaLnBrk="1" hangingPunct="1"/>
              <a:t>12</a:t>
            </a:fld>
            <a:endParaRPr lang="en-GB"/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91FA6F5-90C9-4878-A29D-6BA193725BB6}" type="slidenum">
              <a:rPr lang="en-GB"/>
              <a:pPr eaLnBrk="1" hangingPunct="1"/>
              <a:t>13</a:t>
            </a:fld>
            <a:endParaRPr lang="en-GB"/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9BBEAF7-17E9-48DE-9A04-56A97D978900}" type="slidenum">
              <a:rPr lang="en-GB"/>
              <a:pPr eaLnBrk="1" hangingPunct="1"/>
              <a:t>14</a:t>
            </a:fld>
            <a:endParaRPr lang="en-GB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17C8001-2432-4667-A5B8-34BB8D0FFBAF}" type="slidenum">
              <a:rPr lang="en-GB"/>
              <a:pPr eaLnBrk="1" hangingPunct="1"/>
              <a:t>15</a:t>
            </a:fld>
            <a:endParaRPr lang="en-GB"/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824875F-37DA-4ADB-B6A4-CF747CFA1A20}" type="slidenum">
              <a:rPr lang="en-GB"/>
              <a:pPr eaLnBrk="1" hangingPunct="1"/>
              <a:t>16</a:t>
            </a:fld>
            <a:endParaRPr lang="en-GB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0B47573-5FAB-402C-B197-9922EBFB5CE2}" type="slidenum">
              <a:rPr lang="en-GB"/>
              <a:pPr eaLnBrk="1" hangingPunct="1"/>
              <a:t>2</a:t>
            </a:fld>
            <a:endParaRPr lang="en-GB"/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F94DF41-2B6B-4B58-9271-FB388038821F}" type="slidenum">
              <a:rPr lang="en-GB"/>
              <a:pPr eaLnBrk="1" hangingPunct="1"/>
              <a:t>3</a:t>
            </a:fld>
            <a:endParaRPr lang="en-GB"/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7C8E165-356D-4DAF-A5F9-B10D88A8AE0A}" type="slidenum">
              <a:rPr lang="en-GB"/>
              <a:pPr eaLnBrk="1" hangingPunct="1"/>
              <a:t>4</a:t>
            </a:fld>
            <a:endParaRPr lang="en-GB"/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FEF3A69-1BD0-451B-96D0-889AC07DF7C2}" type="slidenum">
              <a:rPr lang="en-GB"/>
              <a:pPr eaLnBrk="1" hangingPunct="1"/>
              <a:t>5</a:t>
            </a:fld>
            <a:endParaRPr lang="en-GB"/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BF43A2-4018-499E-B35D-92E04CEB9B46}" type="slidenum">
              <a:rPr lang="en-GB"/>
              <a:pPr eaLnBrk="1" hangingPunct="1"/>
              <a:t>6</a:t>
            </a:fld>
            <a:endParaRPr lang="en-GB"/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ADFA457-4825-4280-8372-06D9F7C525BC}" type="slidenum">
              <a:rPr lang="en-GB"/>
              <a:pPr eaLnBrk="1" hangingPunct="1"/>
              <a:t>7</a:t>
            </a:fld>
            <a:endParaRPr lang="en-GB"/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9F0E47D-13FE-4B6D-A854-B06C5CCE219B}" type="slidenum">
              <a:rPr lang="en-GB"/>
              <a:pPr eaLnBrk="1" hangingPunct="1"/>
              <a:t>8</a:t>
            </a:fld>
            <a:endParaRPr lang="en-GB"/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2CA490A-FB6E-4ADD-99D9-A67B4CED252E}" type="slidenum">
              <a:rPr lang="en-GB"/>
              <a:pPr eaLnBrk="1" hangingPunct="1"/>
              <a:t>9</a:t>
            </a:fld>
            <a:endParaRPr lang="en-GB"/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4416" y="0"/>
                </a:cxn>
                <a:cxn ang="0">
                  <a:pos x="4917" y="500"/>
                </a:cxn>
                <a:cxn ang="0">
                  <a:pos x="4417" y="1000"/>
                </a:cxn>
                <a:cxn ang="0">
                  <a:pos x="0" y="1000"/>
                </a:cxn>
              </a:cxnLst>
              <a:rect l="T0" t="T1" r="T2" b="T3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2560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FD64B5C-3316-4DA3-8A72-11D021BEAF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2090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CBDB0-A939-476C-9527-F38A047704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467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F8F24-0F85-4E40-A98B-9311A73A3A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984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D3B730-4B9A-4D94-8E8E-9E42399971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433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DB511-3B6E-43BE-B3CC-2A90F66925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199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B4BD2-E9F1-4CDC-979D-EF0BD584D33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001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ADCC8-D10A-4D5E-B554-783F5C7A48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217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42DBE-7621-42CB-A260-DEA825B555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32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4A367-4E13-4D56-AF1C-83AA373321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28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EDCA8-C856-46D8-8C13-C500C0266A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022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06FA63-88B4-48E4-9D07-B0FD59F4C4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237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24579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4580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6499" y="0"/>
                </a:cxn>
                <a:cxn ang="0">
                  <a:pos x="7000" y="500"/>
                </a:cxn>
                <a:cxn ang="0">
                  <a:pos x="6500" y="1000"/>
                </a:cxn>
                <a:cxn ang="0">
                  <a:pos x="0" y="1000"/>
                </a:cxn>
              </a:cxnLst>
              <a:rect l="T0" t="T1" r="T2" b="T3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4581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458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458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458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 Black" pitchFamily="34" charset="0"/>
              </a:defRPr>
            </a:lvl1pPr>
          </a:lstStyle>
          <a:p>
            <a:pPr>
              <a:defRPr/>
            </a:pPr>
            <a:fld id="{2C58A582-0304-4CDA-8186-DBDD1B3E5A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Plural Rules Part One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b="1" smtClean="0"/>
              <a:t>By</a:t>
            </a:r>
          </a:p>
          <a:p>
            <a:pPr eaLnBrk="1" hangingPunct="1"/>
            <a:r>
              <a:rPr lang="en-GB" b="1" smtClean="0"/>
              <a:t>Brian Carruthers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Plural Rule 5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When words end in ‘f’ or ‘fe’ change the ‘f’ or ‘fe’ to a </a:t>
            </a:r>
            <a:r>
              <a:rPr lang="en-GB" smtClean="0">
                <a:solidFill>
                  <a:srgbClr val="CC0F00"/>
                </a:solidFill>
              </a:rPr>
              <a:t>‘v’ </a:t>
            </a:r>
            <a:r>
              <a:rPr lang="en-GB" smtClean="0"/>
              <a:t>before adding</a:t>
            </a:r>
            <a:r>
              <a:rPr lang="en-GB" smtClean="0">
                <a:solidFill>
                  <a:srgbClr val="CC0F00"/>
                </a:solidFill>
              </a:rPr>
              <a:t> ‘es’</a:t>
            </a:r>
            <a:r>
              <a:rPr lang="en-GB" smtClean="0"/>
              <a:t>.</a:t>
            </a:r>
          </a:p>
          <a:p>
            <a:pPr eaLnBrk="1" hangingPunct="1"/>
            <a:r>
              <a:rPr lang="en-GB" smtClean="0"/>
              <a:t>one knife 		two kni</a:t>
            </a:r>
            <a:r>
              <a:rPr lang="en-GB" smtClean="0">
                <a:solidFill>
                  <a:srgbClr val="CC0F00"/>
                </a:solidFill>
              </a:rPr>
              <a:t>ves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leaf </a:t>
            </a:r>
            <a:r>
              <a:rPr lang="en-GB" smtClean="0">
                <a:cs typeface="Arial" charset="0"/>
              </a:rPr>
              <a:t>→	leaves	life →	lives</a:t>
            </a:r>
          </a:p>
          <a:p>
            <a:pPr eaLnBrk="1" hangingPunct="1"/>
            <a:r>
              <a:rPr lang="en-GB" smtClean="0"/>
              <a:t>half </a:t>
            </a:r>
            <a:r>
              <a:rPr lang="en-GB" smtClean="0">
                <a:cs typeface="Arial" charset="0"/>
              </a:rPr>
              <a:t>→	halves	hoof →	hooves</a:t>
            </a:r>
          </a:p>
          <a:p>
            <a:pPr eaLnBrk="1" hangingPunct="1"/>
            <a:r>
              <a:rPr lang="en-GB" smtClean="0">
                <a:cs typeface="Arial" charset="0"/>
              </a:rPr>
              <a:t>wife →	wives	thief →	thieves </a:t>
            </a:r>
          </a:p>
        </p:txBody>
      </p:sp>
      <p:pic>
        <p:nvPicPr>
          <p:cNvPr id="29700" name="Picture 4" descr="MCj0290049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708275"/>
            <a:ext cx="644525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 descr="MCj0290049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781300"/>
            <a:ext cx="644525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6" descr="MCj0290049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781300"/>
            <a:ext cx="644525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3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3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3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30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Try these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wolf </a:t>
            </a:r>
            <a:r>
              <a:rPr lang="en-GB" smtClean="0">
                <a:cs typeface="Arial" charset="0"/>
              </a:rPr>
              <a:t>→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cs typeface="Arial" charset="0"/>
              </a:rPr>
              <a:t>elf →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cs typeface="Arial" charset="0"/>
              </a:rPr>
              <a:t>loaf →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cs typeface="Arial" charset="0"/>
              </a:rPr>
              <a:t>self →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cs typeface="Arial" charset="0"/>
              </a:rPr>
              <a:t>calf →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cs typeface="Arial" charset="0"/>
              </a:rPr>
              <a:t>shelf →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cs typeface="Arial" charset="0"/>
              </a:rPr>
              <a:t>Exceptions → cliffs, chiefs, roofs, dwarfs and handkerchiefs.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Plural Rule 6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800" smtClean="0"/>
              <a:t>When a word ends in an </a:t>
            </a:r>
            <a:r>
              <a:rPr lang="en-GB" sz="2800" b="1" smtClean="0"/>
              <a:t>‘o’ </a:t>
            </a:r>
            <a:r>
              <a:rPr lang="en-GB" sz="2800" smtClean="0"/>
              <a:t>and comes after a consonant, add </a:t>
            </a:r>
            <a:r>
              <a:rPr lang="en-GB" sz="2800" smtClean="0">
                <a:solidFill>
                  <a:srgbClr val="CC0F00"/>
                </a:solidFill>
              </a:rPr>
              <a:t>‘es’</a:t>
            </a:r>
            <a:r>
              <a:rPr lang="en-GB" sz="2800" smtClean="0"/>
              <a:t> to make the</a:t>
            </a:r>
            <a:r>
              <a:rPr lang="en-GB" sz="2800" smtClean="0">
                <a:solidFill>
                  <a:srgbClr val="CC0F00"/>
                </a:solidFill>
              </a:rPr>
              <a:t> </a:t>
            </a:r>
            <a:r>
              <a:rPr lang="en-GB" sz="2800" smtClean="0"/>
              <a:t>plural.</a:t>
            </a:r>
          </a:p>
          <a:p>
            <a:pPr eaLnBrk="1" hangingPunct="1"/>
            <a:r>
              <a:rPr lang="en-GB" sz="2800" smtClean="0"/>
              <a:t>one tomato		two tomato</a:t>
            </a:r>
            <a:r>
              <a:rPr lang="en-GB" sz="2800" smtClean="0">
                <a:solidFill>
                  <a:srgbClr val="CC0F00"/>
                </a:solidFill>
              </a:rPr>
              <a:t>es</a:t>
            </a:r>
          </a:p>
          <a:p>
            <a:pPr eaLnBrk="1" hangingPunct="1"/>
            <a:endParaRPr lang="en-GB" sz="2800" smtClean="0">
              <a:solidFill>
                <a:srgbClr val="CC0F00"/>
              </a:solidFill>
            </a:endParaRPr>
          </a:p>
          <a:p>
            <a:pPr eaLnBrk="1" hangingPunct="1"/>
            <a:r>
              <a:rPr lang="en-GB" sz="2800" smtClean="0"/>
              <a:t>cargo </a:t>
            </a:r>
            <a:r>
              <a:rPr lang="en-US" sz="2800" smtClean="0">
                <a:cs typeface="Arial" charset="0"/>
              </a:rPr>
              <a:t> →	cargoes 	mango →	mangoes</a:t>
            </a:r>
          </a:p>
          <a:p>
            <a:pPr eaLnBrk="1" hangingPunct="1"/>
            <a:r>
              <a:rPr lang="en-US" sz="2800" smtClean="0">
                <a:cs typeface="Arial" charset="0"/>
              </a:rPr>
              <a:t>echo →	echoes	hero →	heroes</a:t>
            </a:r>
          </a:p>
          <a:p>
            <a:pPr eaLnBrk="1" hangingPunct="1"/>
            <a:r>
              <a:rPr lang="en-US" sz="2800" smtClean="0">
                <a:cs typeface="Arial" charset="0"/>
              </a:rPr>
              <a:t>volcano →volcanoes	 torpedo→ torpedoes</a:t>
            </a:r>
            <a:r>
              <a:rPr lang="en-US" sz="2400" smtClean="0">
                <a:cs typeface="Arial" charset="0"/>
              </a:rPr>
              <a:t>	</a:t>
            </a:r>
            <a:endParaRPr lang="en-US" sz="2800" smtClean="0">
              <a:cs typeface="Arial" charset="0"/>
            </a:endParaRPr>
          </a:p>
        </p:txBody>
      </p:sp>
      <p:pic>
        <p:nvPicPr>
          <p:cNvPr id="35850" name="Picture 10" descr="MCj0215145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492375"/>
            <a:ext cx="1828800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1" name="Picture 11" descr="MCj0232582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34" t="-1909" r="-2867" b="-3818"/>
          <a:stretch>
            <a:fillRect/>
          </a:stretch>
        </p:blipFill>
        <p:spPr bwMode="auto">
          <a:xfrm>
            <a:off x="2843213" y="2565400"/>
            <a:ext cx="13414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30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30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30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30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30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30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Try these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potato </a:t>
            </a:r>
            <a:r>
              <a:rPr lang="en-GB" smtClean="0">
                <a:cs typeface="Arial" charset="0"/>
              </a:rPr>
              <a:t>→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cs typeface="Arial" charset="0"/>
              </a:rPr>
              <a:t>avocado →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cs typeface="Arial" charset="0"/>
              </a:rPr>
              <a:t>mosquito →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domino </a:t>
            </a:r>
            <a:r>
              <a:rPr lang="en-GB" smtClean="0">
                <a:cs typeface="Arial" charset="0"/>
              </a:rPr>
              <a:t>→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cs typeface="Arial" charset="0"/>
              </a:rPr>
              <a:t>buffalo →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cs typeface="Arial" charset="0"/>
              </a:rPr>
              <a:t>dingo →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cs typeface="Arial" charset="0"/>
              </a:rPr>
              <a:t>Exceptions → pianos, banjos, solos, radios and Eskimos.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Plural Rules 7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Sometimes a word may completely change its form when a plural is made.</a:t>
            </a:r>
          </a:p>
          <a:p>
            <a:pPr eaLnBrk="1" hangingPunct="1"/>
            <a:r>
              <a:rPr lang="en-GB" smtClean="0"/>
              <a:t>one child 		two </a:t>
            </a:r>
            <a:r>
              <a:rPr lang="en-GB" smtClean="0">
                <a:solidFill>
                  <a:srgbClr val="CC0F00"/>
                </a:solidFill>
              </a:rPr>
              <a:t>children</a:t>
            </a:r>
          </a:p>
          <a:p>
            <a:pPr eaLnBrk="1" hangingPunct="1">
              <a:buFont typeface="Wingdings" pitchFamily="2" charset="2"/>
              <a:buNone/>
            </a:pPr>
            <a:endParaRPr lang="en-GB" smtClean="0"/>
          </a:p>
          <a:p>
            <a:pPr eaLnBrk="1" hangingPunct="1"/>
            <a:r>
              <a:rPr lang="en-GB" smtClean="0"/>
              <a:t>person </a:t>
            </a:r>
            <a:r>
              <a:rPr lang="en-GB" smtClean="0">
                <a:cs typeface="Arial" charset="0"/>
              </a:rPr>
              <a:t>→people	goose →	geese</a:t>
            </a:r>
          </a:p>
          <a:p>
            <a:pPr eaLnBrk="1" hangingPunct="1"/>
            <a:r>
              <a:rPr lang="en-GB" smtClean="0">
                <a:cs typeface="Arial" charset="0"/>
              </a:rPr>
              <a:t>man →	men</a:t>
            </a:r>
            <a:r>
              <a:rPr lang="en-GB" smtClean="0"/>
              <a:t>    	woman </a:t>
            </a:r>
            <a:r>
              <a:rPr lang="en-GB" smtClean="0">
                <a:cs typeface="Arial" charset="0"/>
              </a:rPr>
              <a:t>→	women</a:t>
            </a:r>
          </a:p>
          <a:p>
            <a:pPr eaLnBrk="1" hangingPunct="1"/>
            <a:r>
              <a:rPr lang="en-GB" smtClean="0">
                <a:cs typeface="Arial" charset="0"/>
              </a:rPr>
              <a:t>cactus →cacti	fungus →	fungi</a:t>
            </a:r>
            <a:r>
              <a:rPr lang="en-GB" sz="2800" smtClean="0"/>
              <a:t>	</a:t>
            </a:r>
          </a:p>
        </p:txBody>
      </p:sp>
      <p:pic>
        <p:nvPicPr>
          <p:cNvPr id="43022" name="Picture 14" descr="j028365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781300"/>
            <a:ext cx="10191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3" name="Picture 15" descr="j028365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852738"/>
            <a:ext cx="533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4" name="Picture 16" descr="j028365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2852738"/>
            <a:ext cx="6381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43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43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430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43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43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43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30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30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3000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Try these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GB" sz="3200" smtClean="0">
                <a:cs typeface="Arial" charset="0"/>
              </a:rPr>
              <a:t>tooth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dice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foot →</a:t>
            </a:r>
          </a:p>
          <a:p>
            <a:pPr eaLnBrk="1" hangingPunct="1"/>
            <a:endParaRPr lang="en-GB" smtClean="0">
              <a:cs typeface="Arial" charset="0"/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mouse </a:t>
            </a:r>
            <a:r>
              <a:rPr lang="en-GB" sz="3200" smtClean="0">
                <a:cs typeface="Arial" charset="0"/>
              </a:rPr>
              <a:t>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nucleus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criterion →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Plural Rule 8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800" smtClean="0"/>
              <a:t>Sometimes a word may stay the same in both its </a:t>
            </a:r>
            <a:r>
              <a:rPr lang="en-GB" sz="2800" u="sng" smtClean="0"/>
              <a:t>singular</a:t>
            </a:r>
            <a:r>
              <a:rPr lang="en-GB" sz="2800" smtClean="0"/>
              <a:t> and </a:t>
            </a:r>
            <a:r>
              <a:rPr lang="en-GB" sz="2800" u="sng" smtClean="0"/>
              <a:t>plural</a:t>
            </a:r>
            <a:r>
              <a:rPr lang="en-GB" sz="2800" smtClean="0"/>
              <a:t> form.</a:t>
            </a:r>
          </a:p>
          <a:p>
            <a:pPr eaLnBrk="1" hangingPunct="1"/>
            <a:r>
              <a:rPr lang="en-GB" sz="2800" smtClean="0"/>
              <a:t>one fish			many fish</a:t>
            </a:r>
          </a:p>
          <a:p>
            <a:pPr eaLnBrk="1" hangingPunct="1">
              <a:buFont typeface="Wingdings" pitchFamily="2" charset="2"/>
              <a:buNone/>
            </a:pPr>
            <a:endParaRPr lang="en-GB" sz="2800" smtClean="0"/>
          </a:p>
          <a:p>
            <a:pPr eaLnBrk="1" hangingPunct="1"/>
            <a:r>
              <a:rPr lang="en-GB" smtClean="0"/>
              <a:t>tuna </a:t>
            </a:r>
            <a:r>
              <a:rPr lang="en-GB" smtClean="0">
                <a:cs typeface="Arial" charset="0"/>
              </a:rPr>
              <a:t>→	tuna		trout →	trout</a:t>
            </a:r>
          </a:p>
          <a:p>
            <a:pPr eaLnBrk="1" hangingPunct="1"/>
            <a:r>
              <a:rPr lang="en-GB" smtClean="0">
                <a:cs typeface="Arial" charset="0"/>
              </a:rPr>
              <a:t>deer →	deer		sheep →	sheep</a:t>
            </a:r>
          </a:p>
          <a:p>
            <a:pPr eaLnBrk="1" hangingPunct="1"/>
            <a:r>
              <a:rPr lang="en-GB" smtClean="0">
                <a:cs typeface="Arial" charset="0"/>
              </a:rPr>
              <a:t>moose 	moose	series →	series 		</a:t>
            </a:r>
            <a:r>
              <a:rPr lang="en-GB" smtClean="0"/>
              <a:t> </a:t>
            </a:r>
          </a:p>
        </p:txBody>
      </p:sp>
      <p:pic>
        <p:nvPicPr>
          <p:cNvPr id="49156" name="Picture 4" descr="j033658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781300"/>
            <a:ext cx="8667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5" descr="j035673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276475"/>
            <a:ext cx="102870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30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3000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3000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3000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Try these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aircraft </a:t>
            </a:r>
            <a:r>
              <a:rPr lang="en-GB" sz="3200" smtClean="0">
                <a:cs typeface="Arial" charset="0"/>
              </a:rPr>
              <a:t>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species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offspring →</a:t>
            </a:r>
          </a:p>
          <a:p>
            <a:pPr eaLnBrk="1" hangingPunct="1"/>
            <a:endParaRPr lang="en-GB" sz="3200" smtClean="0">
              <a:cs typeface="Arial" charset="0"/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salmon </a:t>
            </a:r>
            <a:r>
              <a:rPr lang="en-GB" sz="3200" smtClean="0">
                <a:cs typeface="Arial" charset="0"/>
              </a:rPr>
              <a:t>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bream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perch →</a:t>
            </a:r>
            <a:r>
              <a:rPr lang="en-GB" smtClean="0">
                <a:cs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Recap and Consolidation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easiest way to learn how to spell a word is to practice! Practice! Practice!</a:t>
            </a:r>
          </a:p>
          <a:p>
            <a:pPr eaLnBrk="1" hangingPunct="1"/>
            <a:r>
              <a:rPr lang="en-GB" smtClean="0"/>
              <a:t>Spelling rules are helpful but practice makes perfect.</a:t>
            </a:r>
          </a:p>
          <a:p>
            <a:pPr eaLnBrk="1" hangingPunct="1"/>
            <a:r>
              <a:rPr lang="en-GB" smtClean="0"/>
              <a:t>Once you learn how to spell a word you will not forget how to spell it as long as you practice! Practice! Practice!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z="4400" smtClean="0"/>
              <a:t>So what did you think of that?</a:t>
            </a: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Plural Rule 1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Most words </a:t>
            </a:r>
            <a:r>
              <a:rPr lang="en-GB" u="sng" smtClean="0">
                <a:solidFill>
                  <a:srgbClr val="CC0F00"/>
                </a:solidFill>
              </a:rPr>
              <a:t>add ‘s’ </a:t>
            </a:r>
            <a:r>
              <a:rPr lang="en-GB" u="sng" smtClean="0"/>
              <a:t>t</a:t>
            </a:r>
            <a:r>
              <a:rPr lang="en-GB" smtClean="0"/>
              <a:t>o make the plural.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one apple		two apple</a:t>
            </a:r>
            <a:r>
              <a:rPr lang="en-GB" u="sng" smtClean="0">
                <a:solidFill>
                  <a:srgbClr val="CC0F00"/>
                </a:solidFill>
              </a:rPr>
              <a:t>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desk </a:t>
            </a:r>
            <a:r>
              <a:rPr lang="en-GB" smtClean="0">
                <a:cs typeface="Arial" charset="0"/>
              </a:rPr>
              <a:t>→</a:t>
            </a:r>
            <a:r>
              <a:rPr lang="en-GB" smtClean="0"/>
              <a:t>	desk</a:t>
            </a:r>
            <a:r>
              <a:rPr lang="en-GB" u="sng" smtClean="0">
                <a:solidFill>
                  <a:srgbClr val="CC0F00"/>
                </a:solidFill>
              </a:rPr>
              <a:t>s</a:t>
            </a:r>
            <a:r>
              <a:rPr lang="en-GB" smtClean="0"/>
              <a:t>	month </a:t>
            </a:r>
            <a:r>
              <a:rPr lang="en-GB" smtClean="0">
                <a:cs typeface="Arial" charset="0"/>
              </a:rPr>
              <a:t>→</a:t>
            </a:r>
            <a:r>
              <a:rPr lang="en-GB" smtClean="0"/>
              <a:t>	month</a:t>
            </a:r>
            <a:r>
              <a:rPr lang="en-GB" u="sng" smtClean="0">
                <a:solidFill>
                  <a:srgbClr val="CC0F00"/>
                </a:solidFill>
              </a:rPr>
              <a:t>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book </a:t>
            </a:r>
            <a:r>
              <a:rPr lang="en-GB" smtClean="0">
                <a:cs typeface="Arial" charset="0"/>
              </a:rPr>
              <a:t>→</a:t>
            </a:r>
            <a:r>
              <a:rPr lang="en-GB" smtClean="0"/>
              <a:t> book</a:t>
            </a:r>
            <a:r>
              <a:rPr lang="en-GB" u="sng" smtClean="0">
                <a:solidFill>
                  <a:srgbClr val="CC0F00"/>
                </a:solidFill>
              </a:rPr>
              <a:t>s</a:t>
            </a:r>
            <a:r>
              <a:rPr lang="en-GB" smtClean="0"/>
              <a:t>	train </a:t>
            </a:r>
            <a:r>
              <a:rPr lang="en-GB" smtClean="0">
                <a:cs typeface="Arial" charset="0"/>
              </a:rPr>
              <a:t>→</a:t>
            </a:r>
            <a:r>
              <a:rPr lang="en-GB" smtClean="0"/>
              <a:t>	train</a:t>
            </a:r>
            <a:r>
              <a:rPr lang="en-GB" u="sng" smtClean="0">
                <a:solidFill>
                  <a:srgbClr val="CC0F00"/>
                </a:solidFill>
              </a:rPr>
              <a:t>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pen </a:t>
            </a:r>
            <a:r>
              <a:rPr lang="en-GB" smtClean="0">
                <a:cs typeface="Arial" charset="0"/>
              </a:rPr>
              <a:t>→</a:t>
            </a:r>
            <a:r>
              <a:rPr lang="en-GB" smtClean="0"/>
              <a:t> 	pen</a:t>
            </a:r>
            <a:r>
              <a:rPr lang="en-GB" u="sng" smtClean="0">
                <a:solidFill>
                  <a:srgbClr val="CC0F00"/>
                </a:solidFill>
              </a:rPr>
              <a:t>s</a:t>
            </a:r>
            <a:r>
              <a:rPr lang="en-GB" smtClean="0">
                <a:solidFill>
                  <a:srgbClr val="CC0F00"/>
                </a:solidFill>
              </a:rPr>
              <a:t>	</a:t>
            </a:r>
            <a:r>
              <a:rPr lang="en-GB" smtClean="0"/>
              <a:t>	name </a:t>
            </a:r>
            <a:r>
              <a:rPr lang="en-GB" smtClean="0">
                <a:cs typeface="Arial" charset="0"/>
              </a:rPr>
              <a:t>→</a:t>
            </a:r>
            <a:r>
              <a:rPr lang="en-GB" smtClean="0"/>
              <a:t>	name</a:t>
            </a:r>
            <a:r>
              <a:rPr lang="en-GB" u="sng" smtClean="0">
                <a:solidFill>
                  <a:srgbClr val="CC0F00"/>
                </a:solidFill>
              </a:rPr>
              <a:t>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shop </a:t>
            </a:r>
            <a:r>
              <a:rPr lang="en-GB" smtClean="0">
                <a:cs typeface="Arial" charset="0"/>
              </a:rPr>
              <a:t>→</a:t>
            </a:r>
            <a:r>
              <a:rPr lang="en-GB" smtClean="0"/>
              <a:t>	shop</a:t>
            </a:r>
            <a:r>
              <a:rPr lang="en-GB" u="sng" smtClean="0">
                <a:solidFill>
                  <a:srgbClr val="CC0F00"/>
                </a:solidFill>
              </a:rPr>
              <a:t>s</a:t>
            </a:r>
            <a:r>
              <a:rPr lang="en-GB" smtClean="0"/>
              <a:t>	friend </a:t>
            </a:r>
            <a:r>
              <a:rPr lang="en-GB" smtClean="0">
                <a:cs typeface="Arial" charset="0"/>
              </a:rPr>
              <a:t>→</a:t>
            </a:r>
            <a:r>
              <a:rPr lang="en-GB" smtClean="0"/>
              <a:t>	friend</a:t>
            </a:r>
            <a:r>
              <a:rPr lang="en-GB" u="sng" smtClean="0">
                <a:solidFill>
                  <a:srgbClr val="CC0F00"/>
                </a:solidFill>
              </a:rPr>
              <a:t>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chair </a:t>
            </a:r>
            <a:r>
              <a:rPr lang="en-GB" smtClean="0">
                <a:cs typeface="Arial" charset="0"/>
              </a:rPr>
              <a:t>→</a:t>
            </a:r>
            <a:r>
              <a:rPr lang="en-GB" smtClean="0"/>
              <a:t>	chair</a:t>
            </a:r>
            <a:r>
              <a:rPr lang="en-GB" u="sng" smtClean="0">
                <a:solidFill>
                  <a:srgbClr val="CC0F00"/>
                </a:solidFill>
              </a:rPr>
              <a:t>s</a:t>
            </a:r>
            <a:r>
              <a:rPr lang="en-GB" smtClean="0"/>
              <a:t>	teacher </a:t>
            </a:r>
            <a:r>
              <a:rPr lang="en-GB" smtClean="0">
                <a:cs typeface="Arial" charset="0"/>
              </a:rPr>
              <a:t>→</a:t>
            </a:r>
            <a:r>
              <a:rPr lang="en-GB" smtClean="0"/>
              <a:t>teacher</a:t>
            </a:r>
            <a:r>
              <a:rPr lang="en-GB" u="sng" smtClean="0">
                <a:solidFill>
                  <a:srgbClr val="CC0F00"/>
                </a:solidFill>
              </a:rPr>
              <a:t>s</a:t>
            </a:r>
            <a:r>
              <a:rPr lang="en-GB" smtClean="0"/>
              <a:t> 			</a:t>
            </a:r>
          </a:p>
        </p:txBody>
      </p:sp>
      <p:pic>
        <p:nvPicPr>
          <p:cNvPr id="3079" name="Picture 7" descr="app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205038"/>
            <a:ext cx="4667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 descr="app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205038"/>
            <a:ext cx="4667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app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2205038"/>
            <a:ext cx="4667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3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3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3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3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30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Try these…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3889375" cy="4419600"/>
          </a:xfrm>
        </p:spPr>
        <p:txBody>
          <a:bodyPr/>
          <a:lstStyle/>
          <a:p>
            <a:pPr eaLnBrk="1" hangingPunct="1"/>
            <a:r>
              <a:rPr lang="en-GB" sz="3200" smtClean="0"/>
              <a:t>pencil </a:t>
            </a:r>
            <a:r>
              <a:rPr lang="en-GB" sz="3200" smtClean="0">
                <a:cs typeface="Arial" charset="0"/>
              </a:rPr>
              <a:t>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road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flower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girl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plant →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5025" y="1600200"/>
            <a:ext cx="3889375" cy="4419600"/>
          </a:xfrm>
        </p:spPr>
        <p:txBody>
          <a:bodyPr/>
          <a:lstStyle/>
          <a:p>
            <a:pPr eaLnBrk="1" hangingPunct="1"/>
            <a:r>
              <a:rPr lang="en-GB" sz="3200" smtClean="0"/>
              <a:t>window </a:t>
            </a:r>
            <a:r>
              <a:rPr lang="en-GB" sz="3200" smtClean="0">
                <a:cs typeface="Arial" charset="0"/>
              </a:rPr>
              <a:t>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door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cake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banana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shoe →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Plural Rule 2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smtClean="0"/>
              <a:t>Add </a:t>
            </a:r>
            <a:r>
              <a:rPr lang="en-GB" sz="2800" u="sng" smtClean="0">
                <a:solidFill>
                  <a:srgbClr val="CC0F00"/>
                </a:solidFill>
              </a:rPr>
              <a:t>‘es’</a:t>
            </a:r>
            <a:r>
              <a:rPr lang="en-GB" sz="2800" smtClean="0"/>
              <a:t> to words ending in </a:t>
            </a:r>
            <a:r>
              <a:rPr lang="en-GB" sz="2800" b="1" u="sng" smtClean="0"/>
              <a:t>‘ch’, ‘sh’, ‘s’, ‘ss’,</a:t>
            </a:r>
            <a:r>
              <a:rPr lang="en-GB" sz="2800" b="1" smtClean="0"/>
              <a:t> </a:t>
            </a:r>
            <a:r>
              <a:rPr lang="en-GB" sz="2800" b="1" u="sng" smtClean="0"/>
              <a:t>‘x’</a:t>
            </a:r>
            <a:r>
              <a:rPr lang="en-GB" sz="2800" u="sng" smtClean="0"/>
              <a:t> or </a:t>
            </a:r>
            <a:r>
              <a:rPr lang="en-GB" sz="2800" b="1" u="sng" smtClean="0"/>
              <a:t>‘z’</a:t>
            </a:r>
            <a:r>
              <a:rPr lang="en-GB" sz="2800" smtClean="0"/>
              <a:t> to make the plural.   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one box		many box</a:t>
            </a:r>
            <a:r>
              <a:rPr lang="en-GB" sz="2800" smtClean="0">
                <a:solidFill>
                  <a:srgbClr val="CC0F00"/>
                </a:solidFill>
              </a:rPr>
              <a:t>e</a:t>
            </a:r>
            <a:r>
              <a:rPr lang="en-GB" sz="2800" u="sng" smtClean="0">
                <a:solidFill>
                  <a:srgbClr val="CC0F00"/>
                </a:solidFill>
              </a:rPr>
              <a:t>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wish </a:t>
            </a:r>
            <a:r>
              <a:rPr lang="en-GB" sz="2800" smtClean="0">
                <a:cs typeface="Arial" charset="0"/>
              </a:rPr>
              <a:t>→</a:t>
            </a:r>
            <a:r>
              <a:rPr lang="en-GB" sz="2800" smtClean="0"/>
              <a:t>	wish</a:t>
            </a:r>
            <a:r>
              <a:rPr lang="en-GB" sz="2800" u="sng" smtClean="0">
                <a:solidFill>
                  <a:srgbClr val="CC0F00"/>
                </a:solidFill>
              </a:rPr>
              <a:t>es</a:t>
            </a:r>
            <a:r>
              <a:rPr lang="en-GB" sz="2800" smtClean="0"/>
              <a:t>	beach </a:t>
            </a:r>
            <a:r>
              <a:rPr lang="en-GB" sz="2800" smtClean="0">
                <a:cs typeface="Arial" charset="0"/>
              </a:rPr>
              <a:t>→</a:t>
            </a:r>
            <a:r>
              <a:rPr lang="en-GB" sz="2800" smtClean="0"/>
              <a:t>	beach</a:t>
            </a:r>
            <a:r>
              <a:rPr lang="en-GB" sz="2800" u="sng" smtClean="0">
                <a:solidFill>
                  <a:srgbClr val="CC0F00"/>
                </a:solidFill>
              </a:rPr>
              <a:t>es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cross </a:t>
            </a:r>
            <a:r>
              <a:rPr lang="en-GB" sz="2800" smtClean="0">
                <a:cs typeface="Arial" charset="0"/>
              </a:rPr>
              <a:t>→</a:t>
            </a:r>
            <a:r>
              <a:rPr lang="en-GB" sz="2800" smtClean="0"/>
              <a:t>  cross</a:t>
            </a:r>
            <a:r>
              <a:rPr lang="en-GB" sz="2800" u="sng" smtClean="0">
                <a:solidFill>
                  <a:srgbClr val="CC0F00"/>
                </a:solidFill>
              </a:rPr>
              <a:t>es</a:t>
            </a:r>
            <a:r>
              <a:rPr lang="en-GB" sz="2800" smtClean="0"/>
              <a:t>	waltz </a:t>
            </a:r>
            <a:r>
              <a:rPr lang="en-GB" sz="2800" smtClean="0">
                <a:cs typeface="Arial" charset="0"/>
              </a:rPr>
              <a:t>→</a:t>
            </a:r>
            <a:r>
              <a:rPr lang="en-GB" sz="2800" smtClean="0"/>
              <a:t>	waltz</a:t>
            </a:r>
            <a:r>
              <a:rPr lang="en-GB" sz="2800" u="sng" smtClean="0">
                <a:solidFill>
                  <a:srgbClr val="CC0F00"/>
                </a:solidFill>
              </a:rPr>
              <a:t>es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bus </a:t>
            </a:r>
            <a:r>
              <a:rPr lang="en-GB" sz="2800" smtClean="0">
                <a:cs typeface="Arial" charset="0"/>
              </a:rPr>
              <a:t>→</a:t>
            </a:r>
            <a:r>
              <a:rPr lang="en-GB" sz="2800" smtClean="0"/>
              <a:t> 	bus</a:t>
            </a:r>
            <a:r>
              <a:rPr lang="en-GB" sz="2800" u="sng" smtClean="0">
                <a:solidFill>
                  <a:srgbClr val="CC0F00"/>
                </a:solidFill>
              </a:rPr>
              <a:t>es</a:t>
            </a:r>
            <a:r>
              <a:rPr lang="en-GB" sz="2800" smtClean="0">
                <a:solidFill>
                  <a:srgbClr val="CC0F00"/>
                </a:solidFill>
              </a:rPr>
              <a:t>	</a:t>
            </a:r>
            <a:r>
              <a:rPr lang="en-GB" sz="2800" smtClean="0"/>
              <a:t>church </a:t>
            </a:r>
            <a:r>
              <a:rPr lang="en-GB" sz="2800" smtClean="0">
                <a:cs typeface="Arial" charset="0"/>
              </a:rPr>
              <a:t>→</a:t>
            </a:r>
            <a:r>
              <a:rPr lang="en-GB" sz="2800" smtClean="0"/>
              <a:t>	church</a:t>
            </a:r>
            <a:r>
              <a:rPr lang="en-GB" sz="2800" smtClean="0">
                <a:solidFill>
                  <a:srgbClr val="CC0F00"/>
                </a:solidFill>
              </a:rPr>
              <a:t>e</a:t>
            </a:r>
            <a:r>
              <a:rPr lang="en-GB" sz="2800" u="sng" smtClean="0">
                <a:solidFill>
                  <a:srgbClr val="CC0F00"/>
                </a:solidFill>
              </a:rPr>
              <a:t>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dish </a:t>
            </a:r>
            <a:r>
              <a:rPr lang="en-GB" sz="2800" smtClean="0">
                <a:cs typeface="Arial" charset="0"/>
              </a:rPr>
              <a:t>→</a:t>
            </a:r>
            <a:r>
              <a:rPr lang="en-GB" sz="2800" smtClean="0"/>
              <a:t>	dish</a:t>
            </a:r>
            <a:r>
              <a:rPr lang="en-GB" sz="2800" u="sng" smtClean="0">
                <a:solidFill>
                  <a:srgbClr val="CC0F00"/>
                </a:solidFill>
              </a:rPr>
              <a:t>es</a:t>
            </a:r>
            <a:r>
              <a:rPr lang="en-GB" sz="2800" smtClean="0"/>
              <a:t>	loss </a:t>
            </a:r>
            <a:r>
              <a:rPr lang="en-GB" sz="2800" smtClean="0">
                <a:cs typeface="Arial" charset="0"/>
              </a:rPr>
              <a:t>→</a:t>
            </a:r>
            <a:r>
              <a:rPr lang="en-GB" sz="2800" smtClean="0"/>
              <a:t>	loss</a:t>
            </a:r>
            <a:r>
              <a:rPr lang="en-GB" sz="2800" u="sng" smtClean="0">
                <a:solidFill>
                  <a:srgbClr val="CC0F00"/>
                </a:solidFill>
              </a:rPr>
              <a:t>es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fox </a:t>
            </a:r>
            <a:r>
              <a:rPr lang="en-GB" sz="2800" smtClean="0">
                <a:cs typeface="Arial" charset="0"/>
              </a:rPr>
              <a:t>→</a:t>
            </a:r>
            <a:r>
              <a:rPr lang="en-GB" sz="2800" smtClean="0"/>
              <a:t>	fox</a:t>
            </a:r>
            <a:r>
              <a:rPr lang="en-GB" sz="2800" u="sng" smtClean="0">
                <a:solidFill>
                  <a:srgbClr val="CC0F00"/>
                </a:solidFill>
              </a:rPr>
              <a:t>es</a:t>
            </a:r>
            <a:r>
              <a:rPr lang="en-GB" sz="2800" smtClean="0"/>
              <a:t>		bunch </a:t>
            </a:r>
            <a:r>
              <a:rPr lang="en-GB" sz="2800" smtClean="0">
                <a:cs typeface="Arial" charset="0"/>
              </a:rPr>
              <a:t>→    bunch</a:t>
            </a:r>
            <a:r>
              <a:rPr lang="en-GB" sz="2800" u="sng" smtClean="0">
                <a:solidFill>
                  <a:srgbClr val="CC0F00"/>
                </a:solidFill>
                <a:cs typeface="Arial" charset="0"/>
              </a:rPr>
              <a:t>e</a:t>
            </a:r>
            <a:r>
              <a:rPr lang="en-GB" sz="2800" u="sng" smtClean="0">
                <a:solidFill>
                  <a:srgbClr val="CC0F00"/>
                </a:solidFill>
              </a:rPr>
              <a:t>s</a:t>
            </a:r>
            <a:r>
              <a:rPr lang="en-GB" sz="2800" smtClean="0"/>
              <a:t> 			</a:t>
            </a:r>
          </a:p>
        </p:txBody>
      </p:sp>
      <p:pic>
        <p:nvPicPr>
          <p:cNvPr id="10249" name="Picture 9" descr="MCj0290936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565400"/>
            <a:ext cx="601663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3" name="Picture 13" descr="j028400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276475"/>
            <a:ext cx="9525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3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Try these…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3889375" cy="4419600"/>
          </a:xfrm>
        </p:spPr>
        <p:txBody>
          <a:bodyPr/>
          <a:lstStyle/>
          <a:p>
            <a:pPr eaLnBrk="1" hangingPunct="1"/>
            <a:r>
              <a:rPr lang="en-GB" sz="3200" smtClean="0"/>
              <a:t>quiz </a:t>
            </a:r>
            <a:r>
              <a:rPr lang="en-GB" sz="3200" smtClean="0">
                <a:cs typeface="Arial" charset="0"/>
              </a:rPr>
              <a:t>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pitch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wax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class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gas →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5025" y="1600200"/>
            <a:ext cx="3889375" cy="4419600"/>
          </a:xfrm>
        </p:spPr>
        <p:txBody>
          <a:bodyPr/>
          <a:lstStyle/>
          <a:p>
            <a:pPr eaLnBrk="1" hangingPunct="1"/>
            <a:r>
              <a:rPr lang="en-GB" sz="3200" smtClean="0">
                <a:cs typeface="Arial" charset="0"/>
              </a:rPr>
              <a:t>glass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dress → 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 bush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hutch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watch →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Plural Rule 3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smtClean="0"/>
              <a:t>When the letter </a:t>
            </a:r>
            <a:r>
              <a:rPr lang="en-GB" sz="2800" b="1" u="sng" smtClean="0"/>
              <a:t>before</a:t>
            </a:r>
            <a:r>
              <a:rPr lang="en-GB" sz="2800" smtClean="0"/>
              <a:t> a </a:t>
            </a:r>
            <a:r>
              <a:rPr lang="en-GB" sz="2800" b="1" smtClean="0"/>
              <a:t>‘y’</a:t>
            </a:r>
            <a:r>
              <a:rPr lang="en-GB" sz="2800" smtClean="0">
                <a:solidFill>
                  <a:srgbClr val="CC0F00"/>
                </a:solidFill>
              </a:rPr>
              <a:t> </a:t>
            </a:r>
            <a:r>
              <a:rPr lang="en-GB" sz="2800" smtClean="0"/>
              <a:t>is a consonant, change the </a:t>
            </a:r>
            <a:r>
              <a:rPr lang="en-GB" sz="2800" b="1" smtClean="0"/>
              <a:t>‘y’</a:t>
            </a:r>
            <a:r>
              <a:rPr lang="en-GB" sz="2800" smtClean="0"/>
              <a:t> to an </a:t>
            </a:r>
            <a:r>
              <a:rPr lang="en-GB" sz="2800" smtClean="0">
                <a:solidFill>
                  <a:srgbClr val="CC0F00"/>
                </a:solidFill>
              </a:rPr>
              <a:t>‘i’</a:t>
            </a:r>
            <a:r>
              <a:rPr lang="en-GB" sz="2800" smtClean="0"/>
              <a:t> before adding an </a:t>
            </a:r>
            <a:r>
              <a:rPr lang="en-GB" sz="2800" smtClean="0">
                <a:solidFill>
                  <a:srgbClr val="CC0F00"/>
                </a:solidFill>
              </a:rPr>
              <a:t>‘es’.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one baby			two bab</a:t>
            </a:r>
            <a:r>
              <a:rPr lang="en-GB" sz="2800" u="sng" smtClean="0">
                <a:solidFill>
                  <a:srgbClr val="CC0F00"/>
                </a:solidFill>
              </a:rPr>
              <a:t>ies</a:t>
            </a:r>
            <a:r>
              <a:rPr lang="en-GB" sz="2800" smtClean="0"/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sz="2800" smtClean="0"/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city </a:t>
            </a:r>
            <a:r>
              <a:rPr lang="en-GB" sz="2800" smtClean="0">
                <a:cs typeface="Arial" charset="0"/>
              </a:rPr>
              <a:t>→	cit</a:t>
            </a:r>
            <a:r>
              <a:rPr lang="en-GB" sz="2800" u="sng" smtClean="0">
                <a:solidFill>
                  <a:srgbClr val="CC0F00"/>
                </a:solidFill>
                <a:cs typeface="Arial" charset="0"/>
              </a:rPr>
              <a:t>ies</a:t>
            </a:r>
            <a:r>
              <a:rPr lang="en-GB" sz="2800" smtClean="0">
                <a:solidFill>
                  <a:srgbClr val="CC0F00"/>
                </a:solidFill>
                <a:cs typeface="Arial" charset="0"/>
              </a:rPr>
              <a:t>		</a:t>
            </a:r>
            <a:r>
              <a:rPr lang="en-GB" sz="2800" smtClean="0">
                <a:cs typeface="Arial" charset="0"/>
              </a:rPr>
              <a:t>berry →	berr</a:t>
            </a:r>
            <a:r>
              <a:rPr lang="en-GB" sz="2800" u="sng" smtClean="0">
                <a:solidFill>
                  <a:srgbClr val="CC0F00"/>
                </a:solidFill>
                <a:cs typeface="Arial" charset="0"/>
              </a:rPr>
              <a:t>ies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>
                <a:cs typeface="Arial" charset="0"/>
              </a:rPr>
              <a:t>pony → pon</a:t>
            </a:r>
            <a:r>
              <a:rPr lang="en-GB" sz="2800" u="sng" smtClean="0">
                <a:solidFill>
                  <a:srgbClr val="CC0F00"/>
                </a:solidFill>
                <a:cs typeface="Arial" charset="0"/>
              </a:rPr>
              <a:t>ies	</a:t>
            </a:r>
            <a:r>
              <a:rPr lang="en-GB" sz="2800" smtClean="0">
                <a:cs typeface="Arial" charset="0"/>
              </a:rPr>
              <a:t>	family →	famil</a:t>
            </a:r>
            <a:r>
              <a:rPr lang="en-GB" sz="2800" u="sng" smtClean="0">
                <a:solidFill>
                  <a:srgbClr val="CC0F00"/>
                </a:solidFill>
                <a:cs typeface="Arial" charset="0"/>
              </a:rPr>
              <a:t>ies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>
                <a:cs typeface="Arial" charset="0"/>
              </a:rPr>
              <a:t>reply → repl</a:t>
            </a:r>
            <a:r>
              <a:rPr lang="en-GB" sz="2800" u="sng" smtClean="0">
                <a:solidFill>
                  <a:srgbClr val="CC0F00"/>
                </a:solidFill>
                <a:cs typeface="Arial" charset="0"/>
              </a:rPr>
              <a:t>ies</a:t>
            </a:r>
            <a:r>
              <a:rPr lang="en-GB" sz="2800" smtClean="0">
                <a:solidFill>
                  <a:schemeClr val="bg1"/>
                </a:solidFill>
                <a:cs typeface="Arial" charset="0"/>
              </a:rPr>
              <a:t>	 	</a:t>
            </a:r>
            <a:r>
              <a:rPr lang="en-GB" sz="2800" smtClean="0">
                <a:cs typeface="Arial" charset="0"/>
              </a:rPr>
              <a:t>lady →	lad</a:t>
            </a:r>
            <a:r>
              <a:rPr lang="en-GB" sz="2800" smtClean="0">
                <a:solidFill>
                  <a:srgbClr val="CC0F00"/>
                </a:solidFill>
                <a:cs typeface="Arial" charset="0"/>
              </a:rPr>
              <a:t>ies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mtClean="0"/>
              <a:t>			</a:t>
            </a:r>
          </a:p>
        </p:txBody>
      </p:sp>
      <p:pic>
        <p:nvPicPr>
          <p:cNvPr id="8196" name="Picture 21" descr="j036529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420938"/>
            <a:ext cx="10287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22" descr="j036529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492375"/>
            <a:ext cx="10287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23" descr="AG00320_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565400"/>
            <a:ext cx="11049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5" name="j0072644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j0074650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420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3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88" fill="hold"/>
                                        <p:tgtEl>
                                          <p:spTgt spid="153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8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38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Try these…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3889375" cy="4419600"/>
          </a:xfrm>
        </p:spPr>
        <p:txBody>
          <a:bodyPr/>
          <a:lstStyle/>
          <a:p>
            <a:pPr eaLnBrk="1" hangingPunct="1"/>
            <a:r>
              <a:rPr lang="en-GB" sz="3200" smtClean="0">
                <a:cs typeface="Arial" charset="0"/>
              </a:rPr>
              <a:t>daisy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ferry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army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party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fly →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5025" y="1600200"/>
            <a:ext cx="3889375" cy="4419600"/>
          </a:xfrm>
        </p:spPr>
        <p:txBody>
          <a:bodyPr/>
          <a:lstStyle/>
          <a:p>
            <a:pPr eaLnBrk="1" hangingPunct="1"/>
            <a:r>
              <a:rPr lang="en-GB" sz="3200" smtClean="0">
                <a:cs typeface="Arial" charset="0"/>
              </a:rPr>
              <a:t>diary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cherry → 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belly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jelly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filly →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Plural Rule 4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800" smtClean="0"/>
              <a:t>When words end in ‘ay’, ‘ey’, ‘iy’, ’oy’, and ‘uy’ add an </a:t>
            </a:r>
            <a:r>
              <a:rPr lang="en-GB" sz="2800" smtClean="0">
                <a:solidFill>
                  <a:srgbClr val="CC0F00"/>
                </a:solidFill>
              </a:rPr>
              <a:t>‘s’</a:t>
            </a:r>
            <a:r>
              <a:rPr lang="en-GB" sz="2800" smtClean="0"/>
              <a:t> to make the plural.</a:t>
            </a:r>
          </a:p>
          <a:p>
            <a:pPr eaLnBrk="1" hangingPunct="1"/>
            <a:r>
              <a:rPr lang="en-GB" sz="2800" smtClean="0"/>
              <a:t>one donkey			two donkey</a:t>
            </a:r>
            <a:r>
              <a:rPr lang="en-GB" sz="2800" u="sng" smtClean="0">
                <a:solidFill>
                  <a:srgbClr val="CC0F00"/>
                </a:solidFill>
              </a:rPr>
              <a:t>s</a:t>
            </a:r>
          </a:p>
          <a:p>
            <a:pPr eaLnBrk="1" hangingPunct="1">
              <a:buFont typeface="Wingdings" pitchFamily="2" charset="2"/>
              <a:buNone/>
            </a:pPr>
            <a:endParaRPr lang="en-GB" sz="2800" smtClean="0"/>
          </a:p>
          <a:p>
            <a:pPr eaLnBrk="1" hangingPunct="1">
              <a:buClr>
                <a:schemeClr val="tx1"/>
              </a:buClr>
            </a:pPr>
            <a:r>
              <a:rPr lang="en-GB" sz="2800" smtClean="0"/>
              <a:t>day </a:t>
            </a:r>
            <a:r>
              <a:rPr lang="en-GB" sz="2800" smtClean="0">
                <a:cs typeface="Arial" charset="0"/>
              </a:rPr>
              <a:t>→	day</a:t>
            </a:r>
            <a:r>
              <a:rPr lang="en-GB" sz="2800" u="sng" smtClean="0">
                <a:solidFill>
                  <a:srgbClr val="CC0F00"/>
                </a:solidFill>
                <a:cs typeface="Arial" charset="0"/>
              </a:rPr>
              <a:t>s</a:t>
            </a:r>
            <a:r>
              <a:rPr lang="en-GB" sz="2800" smtClean="0">
                <a:solidFill>
                  <a:srgbClr val="CC0F00"/>
                </a:solidFill>
                <a:cs typeface="Arial" charset="0"/>
              </a:rPr>
              <a:t>			</a:t>
            </a:r>
            <a:r>
              <a:rPr lang="en-GB" sz="2800" smtClean="0">
                <a:cs typeface="Arial" charset="0"/>
              </a:rPr>
              <a:t>boy → 	boy</a:t>
            </a:r>
            <a:r>
              <a:rPr lang="en-GB" sz="2800" u="sng" smtClean="0">
                <a:solidFill>
                  <a:srgbClr val="CC0F00"/>
                </a:solidFill>
                <a:cs typeface="Arial" charset="0"/>
              </a:rPr>
              <a:t>s</a:t>
            </a:r>
          </a:p>
          <a:p>
            <a:pPr eaLnBrk="1" hangingPunct="1">
              <a:buClr>
                <a:schemeClr val="tx1"/>
              </a:buClr>
            </a:pPr>
            <a:r>
              <a:rPr lang="en-GB" sz="2800" smtClean="0">
                <a:cs typeface="Arial" charset="0"/>
              </a:rPr>
              <a:t>key →	key</a:t>
            </a:r>
            <a:r>
              <a:rPr lang="en-GB" sz="2800" u="sng" smtClean="0">
                <a:solidFill>
                  <a:srgbClr val="CC0F00"/>
                </a:solidFill>
                <a:cs typeface="Arial" charset="0"/>
              </a:rPr>
              <a:t>s</a:t>
            </a:r>
            <a:r>
              <a:rPr lang="en-GB" sz="2800" smtClean="0">
                <a:solidFill>
                  <a:srgbClr val="CC0F00"/>
                </a:solidFill>
                <a:cs typeface="Arial" charset="0"/>
              </a:rPr>
              <a:t>			</a:t>
            </a:r>
            <a:r>
              <a:rPr lang="en-GB" sz="2800" smtClean="0">
                <a:cs typeface="Arial" charset="0"/>
              </a:rPr>
              <a:t>delay →	delay</a:t>
            </a:r>
            <a:r>
              <a:rPr lang="en-GB" sz="2800" u="sng" smtClean="0">
                <a:solidFill>
                  <a:srgbClr val="CC0F00"/>
                </a:solidFill>
                <a:cs typeface="Arial" charset="0"/>
              </a:rPr>
              <a:t>s</a:t>
            </a:r>
          </a:p>
          <a:p>
            <a:pPr eaLnBrk="1" hangingPunct="1">
              <a:buClr>
                <a:schemeClr val="tx1"/>
              </a:buClr>
            </a:pPr>
            <a:r>
              <a:rPr lang="en-GB" sz="2800" smtClean="0">
                <a:cs typeface="Arial" charset="0"/>
              </a:rPr>
              <a:t>play →</a:t>
            </a:r>
            <a:r>
              <a:rPr lang="en-GB" sz="2800" smtClean="0">
                <a:solidFill>
                  <a:srgbClr val="CC0F00"/>
                </a:solidFill>
                <a:cs typeface="Arial" charset="0"/>
              </a:rPr>
              <a:t>	</a:t>
            </a:r>
            <a:r>
              <a:rPr lang="en-GB" sz="2800" smtClean="0">
                <a:cs typeface="Arial" charset="0"/>
              </a:rPr>
              <a:t>play</a:t>
            </a:r>
            <a:r>
              <a:rPr lang="en-GB" sz="2800" u="sng" smtClean="0">
                <a:solidFill>
                  <a:srgbClr val="CC0F00"/>
                </a:solidFill>
                <a:cs typeface="Arial" charset="0"/>
              </a:rPr>
              <a:t>s</a:t>
            </a:r>
            <a:r>
              <a:rPr lang="en-GB" sz="2800" smtClean="0">
                <a:cs typeface="Arial" charset="0"/>
              </a:rPr>
              <a:t>                   guy →	guy</a:t>
            </a:r>
            <a:r>
              <a:rPr lang="en-GB" sz="2800" u="sng" smtClean="0">
                <a:solidFill>
                  <a:srgbClr val="CC0F00"/>
                </a:solidFill>
                <a:cs typeface="Arial" charset="0"/>
              </a:rPr>
              <a:t>s 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z="2800" smtClean="0">
                <a:cs typeface="Arial" charset="0"/>
              </a:rPr>
              <a:t>	</a:t>
            </a:r>
            <a:endParaRPr lang="en-GB" sz="2800" u="sng" smtClean="0">
              <a:solidFill>
                <a:srgbClr val="CC0F00"/>
              </a:solidFill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GB" smtClean="0"/>
              <a:t>			</a:t>
            </a:r>
          </a:p>
        </p:txBody>
      </p:sp>
      <p:pic>
        <p:nvPicPr>
          <p:cNvPr id="19463" name="Picture 7" descr="MCj0301300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708275"/>
            <a:ext cx="90011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8" descr="MCj0301300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2276475"/>
            <a:ext cx="900112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9" descr="MCj0301300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852738"/>
            <a:ext cx="900112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3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3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3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3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3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3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30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Try these</a:t>
            </a:r>
          </a:p>
        </p:txBody>
      </p:sp>
      <p:sp>
        <p:nvSpPr>
          <p:cNvPr id="11267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quay </a:t>
            </a:r>
            <a:r>
              <a:rPr lang="en-GB" sz="3200" smtClean="0">
                <a:cs typeface="Arial" charset="0"/>
              </a:rPr>
              <a:t>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valley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tray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pulley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toy →</a:t>
            </a:r>
          </a:p>
          <a:p>
            <a:pPr eaLnBrk="1" hangingPunct="1"/>
            <a:endParaRPr lang="en-GB" sz="3200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GB" smtClean="0">
              <a:cs typeface="Arial" charset="0"/>
            </a:endParaRPr>
          </a:p>
        </p:txBody>
      </p:sp>
      <p:sp>
        <p:nvSpPr>
          <p:cNvPr id="11268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monkey </a:t>
            </a:r>
            <a:r>
              <a:rPr lang="en-GB" sz="3200" smtClean="0">
                <a:cs typeface="Arial" charset="0"/>
              </a:rPr>
              <a:t>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trolley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buoy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relay →</a:t>
            </a:r>
          </a:p>
          <a:p>
            <a:pPr eaLnBrk="1" hangingPunct="1"/>
            <a:r>
              <a:rPr lang="en-GB" sz="3200" smtClean="0">
                <a:cs typeface="Arial" charset="0"/>
              </a:rPr>
              <a:t>holiday →</a:t>
            </a:r>
            <a:r>
              <a:rPr lang="en-GB" smtClean="0">
                <a:cs typeface="Arial" charset="0"/>
              </a:rPr>
              <a:t> </a:t>
            </a:r>
            <a:r>
              <a:rPr lang="en-US" smtClean="0">
                <a:cs typeface="Arial" charset="0"/>
              </a:rPr>
              <a:t> </a:t>
            </a:r>
          </a:p>
          <a:p>
            <a:pPr eaLnBrk="1" hangingPunct="1"/>
            <a:endParaRPr lang="en-GB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527</TotalTime>
  <Words>482</Words>
  <Application>Microsoft Office PowerPoint</Application>
  <PresentationFormat>On-screen Show (4:3)</PresentationFormat>
  <Paragraphs>160</Paragraphs>
  <Slides>19</Slides>
  <Notes>16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Wingdings</vt:lpstr>
      <vt:lpstr>Times New Roman</vt:lpstr>
      <vt:lpstr>Arial Black</vt:lpstr>
      <vt:lpstr>Radial</vt:lpstr>
      <vt:lpstr>Plural Rules Part One</vt:lpstr>
      <vt:lpstr>Plural Rule 1</vt:lpstr>
      <vt:lpstr>Try these…</vt:lpstr>
      <vt:lpstr>Plural Rule 2</vt:lpstr>
      <vt:lpstr>Try these…</vt:lpstr>
      <vt:lpstr>Plural Rule 3</vt:lpstr>
      <vt:lpstr>Try these…</vt:lpstr>
      <vt:lpstr>Plural Rule 4</vt:lpstr>
      <vt:lpstr>Try these</vt:lpstr>
      <vt:lpstr>Plural Rule 5</vt:lpstr>
      <vt:lpstr>Try these</vt:lpstr>
      <vt:lpstr>Plural Rule 6</vt:lpstr>
      <vt:lpstr>Try these</vt:lpstr>
      <vt:lpstr>Plural Rules 7</vt:lpstr>
      <vt:lpstr>Try these</vt:lpstr>
      <vt:lpstr>Plural Rule 8</vt:lpstr>
      <vt:lpstr>Try these</vt:lpstr>
      <vt:lpstr>Recap and Consolidation</vt:lpstr>
      <vt:lpstr>So what did you think of that?</vt:lpstr>
    </vt:vector>
  </TitlesOfParts>
  <Company>B &amp; PC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Plural Rules</dc:title>
  <dc:subject>Spelling</dc:subject>
  <dc:creator>Brian Carruthers</dc:creator>
  <cp:keywords>Plural Rules (Spelling)</cp:keywords>
  <cp:lastModifiedBy>Teacher E-Solutions</cp:lastModifiedBy>
  <cp:revision>18</cp:revision>
  <dcterms:created xsi:type="dcterms:W3CDTF">2007-04-03T08:45:57Z</dcterms:created>
  <dcterms:modified xsi:type="dcterms:W3CDTF">2019-01-18T16:52:23Z</dcterms:modified>
  <cp:category>Literacy</cp:category>
</cp:coreProperties>
</file>