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57" r:id="rId4"/>
    <p:sldId id="265" r:id="rId5"/>
    <p:sldId id="266" r:id="rId6"/>
    <p:sldId id="258" r:id="rId7"/>
    <p:sldId id="259" r:id="rId8"/>
    <p:sldId id="260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9EDC0C-1EC9-44DF-8359-463DA107B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4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AD1C5-E334-4832-A43C-7A6D6D0BB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6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E1BF8-D4C8-45A0-96A8-35E957A49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0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1B2E8-F2C4-4282-9B27-29BCAD35D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5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D3CF7-5D66-472D-B715-32BE9623F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256EB-8CE7-4CF8-8FBE-DAABA7DB8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8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E62E8-0F81-48FA-AD34-1C757F4C4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0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CE25-F409-4D47-BAEA-61C80A822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4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585A1-9F47-4BC4-8033-901D79CF0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7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53DAF-C01D-4BCF-8712-2579DC31A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3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94038-F9C9-4799-9047-B20580C9B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6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EFDFF8D-B75E-4283-B8A4-0EB16C0CE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Grammar</a:t>
            </a:r>
            <a:br>
              <a:rPr lang="en-GB" smtClean="0"/>
            </a:br>
            <a:r>
              <a:rPr lang="en-GB" smtClean="0"/>
              <a:t>Plurals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4652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Primary 3M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Cockenzie Primary School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December 2008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Rule!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If the word ends with a long s sound or a hiss sound like;</a:t>
            </a:r>
          </a:p>
          <a:p>
            <a:pPr lvl="1" eaLnBrk="1" hangingPunct="1"/>
            <a:r>
              <a:rPr lang="en-GB" sz="3200" smtClean="0"/>
              <a:t>sh</a:t>
            </a:r>
          </a:p>
          <a:p>
            <a:pPr lvl="1" eaLnBrk="1" hangingPunct="1"/>
            <a:r>
              <a:rPr lang="en-GB" sz="3200" smtClean="0"/>
              <a:t>ch</a:t>
            </a:r>
          </a:p>
          <a:p>
            <a:pPr lvl="1" eaLnBrk="1" hangingPunct="1"/>
            <a:r>
              <a:rPr lang="en-GB" sz="3200" smtClean="0"/>
              <a:t>ss</a:t>
            </a:r>
          </a:p>
          <a:p>
            <a:pPr lvl="4" algn="r" eaLnBrk="1" hangingPunct="1"/>
            <a:r>
              <a:rPr lang="en-GB" sz="3200" smtClean="0"/>
              <a:t>then add </a:t>
            </a:r>
            <a:r>
              <a:rPr lang="en-GB" sz="3200" b="1" u="sng" smtClean="0">
                <a:solidFill>
                  <a:schemeClr val="tx2"/>
                </a:solidFill>
              </a:rPr>
              <a:t>‘es’</a:t>
            </a:r>
            <a:endParaRPr lang="en-US" sz="3200" b="1" u="sng" smtClean="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635375" y="2997200"/>
            <a:ext cx="214153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/>
            <a:r>
              <a:rPr lang="en-GB" sz="3200"/>
              <a:t>- s</a:t>
            </a:r>
          </a:p>
          <a:p>
            <a:pPr lvl="1"/>
            <a:r>
              <a:rPr lang="en-GB" sz="3200"/>
              <a:t>- x</a:t>
            </a:r>
          </a:p>
          <a:p>
            <a:pPr lvl="1"/>
            <a:r>
              <a:rPr lang="en-GB" sz="3200"/>
              <a:t>- z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Grammar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1239838"/>
          </a:xfrm>
        </p:spPr>
        <p:txBody>
          <a:bodyPr/>
          <a:lstStyle/>
          <a:p>
            <a:pPr eaLnBrk="1" hangingPunct="1"/>
            <a:r>
              <a:rPr lang="en-GB" smtClean="0"/>
              <a:t>NOUN</a:t>
            </a:r>
          </a:p>
          <a:p>
            <a:pPr lvl="1" eaLnBrk="1" hangingPunct="1"/>
            <a:r>
              <a:rPr lang="en-GB" smtClean="0"/>
              <a:t>A naming word, person, place or object.</a:t>
            </a:r>
            <a:endParaRPr lang="en-US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3429000"/>
            <a:ext cx="23050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house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rose		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932363" y="3429000"/>
            <a:ext cx="23050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pencil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3200"/>
              <a:t>bird				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/>
      <p:bldP spid="143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10"/>
          <p:cNvSpPr>
            <a:spLocks noChangeArrowheads="1"/>
          </p:cNvSpPr>
          <p:nvPr/>
        </p:nvSpPr>
        <p:spPr bwMode="auto">
          <a:xfrm>
            <a:off x="3635375" y="1916113"/>
            <a:ext cx="4897438" cy="3457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3" name="Oval 9"/>
          <p:cNvSpPr>
            <a:spLocks noChangeArrowheads="1"/>
          </p:cNvSpPr>
          <p:nvPr/>
        </p:nvSpPr>
        <p:spPr bwMode="auto">
          <a:xfrm>
            <a:off x="468313" y="2060575"/>
            <a:ext cx="3024187" cy="2881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a plural?</a:t>
            </a:r>
            <a:endParaRPr lang="en-US" smtClean="0"/>
          </a:p>
        </p:txBody>
      </p:sp>
      <p:pic>
        <p:nvPicPr>
          <p:cNvPr id="7173" name="Picture 5" descr="cat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2852738"/>
            <a:ext cx="1914525" cy="1466850"/>
          </a:xfrm>
        </p:spPr>
      </p:pic>
      <p:pic>
        <p:nvPicPr>
          <p:cNvPr id="7174" name="Picture 6" descr="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24175"/>
            <a:ext cx="19145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95288" y="2205038"/>
            <a:ext cx="316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/>
              <a:t>one cat</a:t>
            </a:r>
            <a:endParaRPr lang="en-US" sz="2800" b="1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0" y="2276475"/>
            <a:ext cx="316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/>
              <a:t>two cat</a:t>
            </a:r>
            <a:r>
              <a:rPr lang="en-GB" sz="2800" b="1">
                <a:solidFill>
                  <a:schemeClr val="tx2"/>
                </a:solidFill>
              </a:rPr>
              <a:t>s</a:t>
            </a:r>
            <a:endParaRPr lang="en-US" sz="2800" b="1">
              <a:solidFill>
                <a:schemeClr val="tx2"/>
              </a:solidFill>
            </a:endParaRPr>
          </a:p>
        </p:txBody>
      </p:sp>
      <p:pic>
        <p:nvPicPr>
          <p:cNvPr id="7179" name="Picture 11" descr="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924175"/>
            <a:ext cx="19145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3635375" y="1916113"/>
            <a:ext cx="4897438" cy="4537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468313" y="2060575"/>
            <a:ext cx="3024187" cy="2881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or Singular?</a:t>
            </a:r>
            <a:endParaRPr lang="en-US" smtClean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95288" y="2205038"/>
            <a:ext cx="316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/>
              <a:t>one flower</a:t>
            </a:r>
            <a:endParaRPr lang="en-US" sz="2800" b="1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572000" y="2276475"/>
            <a:ext cx="316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/>
              <a:t>three flower</a:t>
            </a:r>
            <a:r>
              <a:rPr lang="en-GB" sz="2800" b="1">
                <a:solidFill>
                  <a:schemeClr val="tx2"/>
                </a:solidFill>
              </a:rPr>
              <a:t>s</a:t>
            </a:r>
            <a:endParaRPr lang="en-US" sz="2800" b="1">
              <a:solidFill>
                <a:schemeClr val="tx2"/>
              </a:solidFill>
            </a:endParaRPr>
          </a:p>
        </p:txBody>
      </p:sp>
      <p:pic>
        <p:nvPicPr>
          <p:cNvPr id="16394" name="Picture 10" descr="flower p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08275"/>
            <a:ext cx="119538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2" descr="flower p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933825"/>
            <a:ext cx="119538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3" descr="flower p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781300"/>
            <a:ext cx="119538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14" descr="flower p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852738"/>
            <a:ext cx="11953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3635375" y="1916113"/>
            <a:ext cx="4897438" cy="44656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468313" y="2060575"/>
            <a:ext cx="3024187" cy="28813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 or Singular?</a:t>
            </a:r>
            <a:endParaRPr lang="en-US" smtClean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95288" y="2205038"/>
            <a:ext cx="316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/>
              <a:t>one hat</a:t>
            </a:r>
            <a:endParaRPr lang="en-US" sz="2800" b="1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572000" y="2276475"/>
            <a:ext cx="316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/>
              <a:t>four hat</a:t>
            </a:r>
            <a:r>
              <a:rPr lang="en-GB" sz="2800" b="1">
                <a:solidFill>
                  <a:schemeClr val="tx2"/>
                </a:solidFill>
              </a:rPr>
              <a:t>s</a:t>
            </a:r>
            <a:endParaRPr lang="en-US" sz="2800" b="1">
              <a:solidFill>
                <a:schemeClr val="tx2"/>
              </a:solidFill>
            </a:endParaRPr>
          </a:p>
        </p:txBody>
      </p:sp>
      <p:pic>
        <p:nvPicPr>
          <p:cNvPr id="17418" name="Picture 10" descr="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437063"/>
            <a:ext cx="10572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12" descr="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781300"/>
            <a:ext cx="1516062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13" descr="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924175"/>
            <a:ext cx="10572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14" descr="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437063"/>
            <a:ext cx="10572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Picture 15" descr="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2781300"/>
            <a:ext cx="10572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Plural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plural word is where we have more than 1 thing.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lvl="1" eaLnBrk="1" hangingPunct="1"/>
            <a:r>
              <a:rPr lang="en-GB" smtClean="0"/>
              <a:t>Singular = 1</a:t>
            </a:r>
          </a:p>
          <a:p>
            <a:pPr lvl="1" eaLnBrk="1" hangingPunct="1">
              <a:buFontTx/>
              <a:buNone/>
            </a:pPr>
            <a:endParaRPr lang="en-GB" smtClean="0"/>
          </a:p>
          <a:p>
            <a:pPr lvl="1" eaLnBrk="1" hangingPunct="1"/>
            <a:r>
              <a:rPr lang="en-GB" smtClean="0"/>
              <a:t>Plural = More than 1</a:t>
            </a:r>
            <a:endParaRPr lang="en-US" smtClean="0"/>
          </a:p>
        </p:txBody>
      </p:sp>
      <p:pic>
        <p:nvPicPr>
          <p:cNvPr id="8196" name="Picture 4" descr="MCNA01208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492375"/>
            <a:ext cx="1360487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MCNA01208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652963"/>
            <a:ext cx="1360488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MCNA01208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581525"/>
            <a:ext cx="1360488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81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81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81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188913"/>
            <a:ext cx="5721350" cy="1600200"/>
          </a:xfrm>
        </p:spPr>
        <p:txBody>
          <a:bodyPr/>
          <a:lstStyle/>
          <a:p>
            <a:pPr eaLnBrk="1" hangingPunct="1"/>
            <a:r>
              <a:rPr lang="en-GB" smtClean="0"/>
              <a:t>Watch Out –</a:t>
            </a:r>
            <a:br>
              <a:rPr lang="en-GB" smtClean="0"/>
            </a:br>
            <a:r>
              <a:rPr lang="en-GB" smtClean="0"/>
              <a:t> Rules!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There are lots of rules when changing words from singular to plural.</a:t>
            </a:r>
          </a:p>
          <a:p>
            <a:pPr eaLnBrk="1" hangingPunct="1"/>
            <a:r>
              <a:rPr lang="en-GB" smtClean="0"/>
              <a:t>BE CAREFUL!</a:t>
            </a:r>
          </a:p>
          <a:p>
            <a:pPr eaLnBrk="1" hangingPunct="1"/>
            <a:r>
              <a:rPr lang="en-GB" smtClean="0"/>
              <a:t>We are going to look at just two of the rules.</a:t>
            </a:r>
          </a:p>
          <a:p>
            <a:pPr eaLnBrk="1" hangingPunct="1"/>
            <a:r>
              <a:rPr lang="en-GB" smtClean="0"/>
              <a:t>LISTENING?</a:t>
            </a:r>
            <a:endParaRPr lang="en-US" smtClean="0"/>
          </a:p>
        </p:txBody>
      </p:sp>
      <p:pic>
        <p:nvPicPr>
          <p:cNvPr id="9221" name="Picture 5" descr="MCHM00379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365625"/>
            <a:ext cx="1577975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j039575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25193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Adding </a:t>
            </a:r>
            <a:r>
              <a:rPr lang="en-GB" b="1" smtClean="0">
                <a:solidFill>
                  <a:schemeClr val="tx2"/>
                </a:solidFill>
              </a:rPr>
              <a:t>‘s’</a:t>
            </a:r>
            <a:endParaRPr lang="en-US" b="1" smtClean="0">
              <a:solidFill>
                <a:schemeClr val="tx2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479925"/>
          </a:xfrm>
        </p:spPr>
        <p:txBody>
          <a:bodyPr/>
          <a:lstStyle/>
          <a:p>
            <a:pPr eaLnBrk="1" hangingPunct="1"/>
            <a:r>
              <a:rPr lang="en-GB" smtClean="0"/>
              <a:t>For most words we just </a:t>
            </a:r>
            <a:r>
              <a:rPr lang="en-GB" b="1" u="sng" smtClean="0">
                <a:solidFill>
                  <a:schemeClr val="tx2"/>
                </a:solidFill>
              </a:rPr>
              <a:t>add ‘s’</a:t>
            </a:r>
            <a:r>
              <a:rPr lang="en-GB" smtClean="0"/>
              <a:t> to the end of it to change it into a plural.</a:t>
            </a:r>
          </a:p>
          <a:p>
            <a:pPr eaLnBrk="1" hangingPunct="1"/>
            <a:r>
              <a:rPr lang="en-GB" smtClean="0"/>
              <a:t>one apple		three apple</a:t>
            </a:r>
            <a:r>
              <a:rPr lang="en-GB" b="1" u="sng" smtClean="0">
                <a:solidFill>
                  <a:srgbClr val="CC0F00"/>
                </a:solidFill>
              </a:rPr>
              <a:t>s</a:t>
            </a:r>
          </a:p>
          <a:p>
            <a:pPr eaLnBrk="1" hangingPunct="1">
              <a:buFontTx/>
              <a:buNone/>
            </a:pPr>
            <a:endParaRPr lang="en-GB" sz="2000" u="sng" smtClean="0">
              <a:solidFill>
                <a:srgbClr val="CC0F00"/>
              </a:solidFill>
            </a:endParaRPr>
          </a:p>
          <a:p>
            <a:pPr eaLnBrk="1" hangingPunct="1"/>
            <a:r>
              <a:rPr lang="en-GB" smtClean="0"/>
              <a:t>desk →	desk</a:t>
            </a:r>
            <a:r>
              <a:rPr lang="en-GB" b="1" u="sng" smtClean="0">
                <a:solidFill>
                  <a:srgbClr val="CC0F00"/>
                </a:solidFill>
              </a:rPr>
              <a:t>s</a:t>
            </a:r>
            <a:r>
              <a:rPr lang="en-GB" smtClean="0"/>
              <a:t>	month →	month</a:t>
            </a:r>
            <a:r>
              <a:rPr lang="en-GB" b="1" u="sng" smtClean="0">
                <a:solidFill>
                  <a:srgbClr val="CC0F00"/>
                </a:solidFill>
              </a:rPr>
              <a:t>s</a:t>
            </a:r>
          </a:p>
          <a:p>
            <a:pPr eaLnBrk="1" hangingPunct="1"/>
            <a:r>
              <a:rPr lang="en-GB" smtClean="0"/>
              <a:t>book → book</a:t>
            </a:r>
            <a:r>
              <a:rPr lang="en-GB" b="1" u="sng" smtClean="0">
                <a:solidFill>
                  <a:srgbClr val="CC0F00"/>
                </a:solidFill>
              </a:rPr>
              <a:t>s</a:t>
            </a:r>
            <a:r>
              <a:rPr lang="en-GB" smtClean="0"/>
              <a:t>	train →	train</a:t>
            </a:r>
            <a:r>
              <a:rPr lang="en-GB" b="1" u="sng" smtClean="0">
                <a:solidFill>
                  <a:srgbClr val="CC0F00"/>
                </a:solidFill>
              </a:rPr>
              <a:t>s</a:t>
            </a:r>
          </a:p>
          <a:p>
            <a:pPr eaLnBrk="1" hangingPunct="1"/>
            <a:r>
              <a:rPr lang="en-GB" smtClean="0"/>
              <a:t>pen → 	pen</a:t>
            </a:r>
            <a:r>
              <a:rPr lang="en-GB" b="1" u="sng" smtClean="0">
                <a:solidFill>
                  <a:srgbClr val="CC0F00"/>
                </a:solidFill>
              </a:rPr>
              <a:t>s</a:t>
            </a:r>
            <a:r>
              <a:rPr lang="en-GB" smtClean="0">
                <a:solidFill>
                  <a:srgbClr val="CC0F00"/>
                </a:solidFill>
              </a:rPr>
              <a:t>	</a:t>
            </a:r>
            <a:r>
              <a:rPr lang="en-GB" smtClean="0"/>
              <a:t>	name →	name</a:t>
            </a:r>
            <a:r>
              <a:rPr lang="en-GB" b="1" u="sng" smtClean="0">
                <a:solidFill>
                  <a:srgbClr val="CC0F00"/>
                </a:solidFill>
              </a:rPr>
              <a:t>s</a:t>
            </a:r>
          </a:p>
        </p:txBody>
      </p:sp>
      <p:pic>
        <p:nvPicPr>
          <p:cNvPr id="10244" name="Picture 5" descr="MCj043779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854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ap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068638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7" descr="ap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2924175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ap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2924175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ap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924175"/>
            <a:ext cx="466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Adding </a:t>
            </a:r>
            <a:r>
              <a:rPr lang="en-GB" b="1" smtClean="0">
                <a:solidFill>
                  <a:schemeClr val="tx2"/>
                </a:solidFill>
              </a:rPr>
              <a:t>‘es’</a:t>
            </a:r>
            <a:endParaRPr lang="en-US" b="1" smtClean="0">
              <a:solidFill>
                <a:schemeClr val="tx2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479925"/>
          </a:xfrm>
        </p:spPr>
        <p:txBody>
          <a:bodyPr/>
          <a:lstStyle/>
          <a:p>
            <a:pPr eaLnBrk="1" hangingPunct="1"/>
            <a:r>
              <a:rPr lang="en-GB" smtClean="0"/>
              <a:t>For others we need to </a:t>
            </a:r>
            <a:r>
              <a:rPr lang="en-GB" b="1" u="sng" smtClean="0">
                <a:solidFill>
                  <a:schemeClr val="tx2"/>
                </a:solidFill>
              </a:rPr>
              <a:t>add ‘es’</a:t>
            </a:r>
            <a:r>
              <a:rPr lang="en-GB" smtClean="0"/>
              <a:t> to change it to a plural.</a:t>
            </a:r>
          </a:p>
          <a:p>
            <a:pPr eaLnBrk="1" hangingPunct="1"/>
            <a:r>
              <a:rPr lang="en-GB" smtClean="0"/>
              <a:t>one brush		two brush</a:t>
            </a:r>
            <a:r>
              <a:rPr lang="en-GB" b="1" u="sng" smtClean="0">
                <a:solidFill>
                  <a:schemeClr val="tx2"/>
                </a:solidFill>
              </a:rPr>
              <a:t>es</a:t>
            </a:r>
          </a:p>
          <a:p>
            <a:pPr eaLnBrk="1" hangingPunct="1">
              <a:buFontTx/>
              <a:buNone/>
            </a:pPr>
            <a:endParaRPr lang="en-GB" b="1" u="sng" smtClean="0">
              <a:solidFill>
                <a:schemeClr val="tx2"/>
              </a:solidFill>
            </a:endParaRPr>
          </a:p>
          <a:p>
            <a:pPr eaLnBrk="1" hangingPunct="1"/>
            <a:r>
              <a:rPr lang="en-GB" smtClean="0"/>
              <a:t>box →	box</a:t>
            </a:r>
            <a:r>
              <a:rPr lang="en-GB" b="1" u="sng" smtClean="0">
                <a:solidFill>
                  <a:schemeClr val="tx2"/>
                </a:solidFill>
              </a:rPr>
              <a:t>es</a:t>
            </a:r>
            <a:r>
              <a:rPr lang="en-GB" smtClean="0"/>
              <a:t>	dish →	dish</a:t>
            </a:r>
            <a:r>
              <a:rPr lang="en-GB" b="1" u="sng" smtClean="0">
                <a:solidFill>
                  <a:schemeClr val="tx2"/>
                </a:solidFill>
              </a:rPr>
              <a:t>es</a:t>
            </a:r>
            <a:endParaRPr lang="en-GB" u="sng" smtClean="0">
              <a:solidFill>
                <a:srgbClr val="CC0F00"/>
              </a:solidFill>
            </a:endParaRPr>
          </a:p>
          <a:p>
            <a:pPr eaLnBrk="1" hangingPunct="1"/>
            <a:r>
              <a:rPr lang="en-GB" smtClean="0"/>
              <a:t>glass → glass</a:t>
            </a:r>
            <a:r>
              <a:rPr lang="en-GB" b="1" u="sng" smtClean="0">
                <a:solidFill>
                  <a:schemeClr val="tx2"/>
                </a:solidFill>
              </a:rPr>
              <a:t>es</a:t>
            </a:r>
            <a:r>
              <a:rPr lang="en-GB" smtClean="0"/>
              <a:t>	quiz →	quiz</a:t>
            </a:r>
            <a:r>
              <a:rPr lang="en-GB" b="1" u="sng" smtClean="0">
                <a:solidFill>
                  <a:schemeClr val="tx2"/>
                </a:solidFill>
              </a:rPr>
              <a:t>es</a:t>
            </a:r>
            <a:endParaRPr lang="en-GB" u="sng" smtClean="0">
              <a:solidFill>
                <a:srgbClr val="CC0F00"/>
              </a:solidFill>
            </a:endParaRP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11268" name="Picture 10" descr="MCj043779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1854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1" descr="j04126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852738"/>
            <a:ext cx="1217612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3" descr="j04126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388" y="2852738"/>
            <a:ext cx="1217612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4" descr="j04126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852738"/>
            <a:ext cx="1217613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131</TotalTime>
  <Words>183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Comic Sans MS</vt:lpstr>
      <vt:lpstr>Arial</vt:lpstr>
      <vt:lpstr>Calibri</vt:lpstr>
      <vt:lpstr>Crayons</vt:lpstr>
      <vt:lpstr>Grammar Plurals</vt:lpstr>
      <vt:lpstr>Grammar</vt:lpstr>
      <vt:lpstr>What is a plural?</vt:lpstr>
      <vt:lpstr>Plural or Singular?</vt:lpstr>
      <vt:lpstr>Plural or Singular?</vt:lpstr>
      <vt:lpstr>Plural</vt:lpstr>
      <vt:lpstr>Watch Out –  Rules!</vt:lpstr>
      <vt:lpstr>Adding ‘s’</vt:lpstr>
      <vt:lpstr>Adding ‘es’</vt:lpstr>
      <vt:lpstr>Rule!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Plurals</dc:title>
  <dc:creator>Julie Cruickshank</dc:creator>
  <cp:lastModifiedBy>Teacher E-Solutions</cp:lastModifiedBy>
  <cp:revision>4</cp:revision>
  <dcterms:created xsi:type="dcterms:W3CDTF">2008-12-10T20:30:23Z</dcterms:created>
  <dcterms:modified xsi:type="dcterms:W3CDTF">2019-01-18T16:52:21Z</dcterms:modified>
</cp:coreProperties>
</file>