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3" r:id="rId3"/>
    <p:sldId id="257" r:id="rId4"/>
    <p:sldId id="265" r:id="rId5"/>
    <p:sldId id="266" r:id="rId6"/>
    <p:sldId id="258" r:id="rId7"/>
    <p:sldId id="259" r:id="rId8"/>
    <p:sldId id="260" r:id="rId9"/>
    <p:sldId id="264" r:id="rId10"/>
    <p:sldId id="26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99EDC0C-1EC9-44DF-8359-463DA107B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648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AD1C5-E334-4832-A43C-7A6D6D0BB5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260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E1BF8-D4C8-45A0-96A8-35E957A495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200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1B2E8-F2C4-4282-9B27-29BCAD35D3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54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D3CF7-5D66-472D-B715-32BE9623FD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2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256EB-8CE7-4CF8-8FBE-DAABA7DB8D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85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E62E8-0F81-48FA-AD34-1C757F4C4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05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BCE25-F409-4D47-BAEA-61C80A822A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041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585A1-9F47-4BC4-8033-901D79CF09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97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53DAF-C01D-4BCF-8712-2579DC31A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32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94038-F9C9-4799-9047-B20580C9B7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64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EFDFF8D-B75E-4283-B8A4-0EB16C0CE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sp>
            <p:nvSpPr>
              <p:cNvPr id="41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9" y="331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9" y="181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8" y="896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5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1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  <p:sp>
          <p:nvSpPr>
            <p:cNvPr id="41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Grammar</a:t>
            </a:r>
            <a:br>
              <a:rPr lang="en-GB" smtClean="0"/>
            </a:br>
            <a:r>
              <a:rPr lang="en-GB" smtClean="0"/>
              <a:t>Plurals</a:t>
            </a:r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4652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smtClean="0"/>
              <a:t>Primary 3M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mtClean="0"/>
              <a:t>Cockenzie Primary School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mtClean="0"/>
              <a:t>December 2008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Rule!</a:t>
            </a:r>
            <a:endParaRPr 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If the word ends with a long s sound or a hiss sound like;</a:t>
            </a:r>
          </a:p>
          <a:p>
            <a:pPr lvl="1" eaLnBrk="1" hangingPunct="1"/>
            <a:r>
              <a:rPr lang="en-GB" sz="3200" smtClean="0"/>
              <a:t>sh</a:t>
            </a:r>
          </a:p>
          <a:p>
            <a:pPr lvl="1" eaLnBrk="1" hangingPunct="1"/>
            <a:r>
              <a:rPr lang="en-GB" sz="3200" smtClean="0"/>
              <a:t>ch</a:t>
            </a:r>
          </a:p>
          <a:p>
            <a:pPr lvl="1" eaLnBrk="1" hangingPunct="1"/>
            <a:r>
              <a:rPr lang="en-GB" sz="3200" smtClean="0"/>
              <a:t>ss</a:t>
            </a:r>
          </a:p>
          <a:p>
            <a:pPr lvl="4" algn="r" eaLnBrk="1" hangingPunct="1"/>
            <a:r>
              <a:rPr lang="en-GB" sz="3200" smtClean="0"/>
              <a:t>then add </a:t>
            </a:r>
            <a:r>
              <a:rPr lang="en-GB" sz="3200" b="1" u="sng" smtClean="0">
                <a:solidFill>
                  <a:schemeClr val="tx2"/>
                </a:solidFill>
              </a:rPr>
              <a:t>‘es’</a:t>
            </a:r>
            <a:endParaRPr lang="en-US" sz="3200" b="1" u="sng" smtClean="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635375" y="2997200"/>
            <a:ext cx="2141538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1"/>
            <a:r>
              <a:rPr lang="en-GB" sz="3200"/>
              <a:t>- s</a:t>
            </a:r>
          </a:p>
          <a:p>
            <a:pPr lvl="1"/>
            <a:r>
              <a:rPr lang="en-GB" sz="3200"/>
              <a:t>- x</a:t>
            </a:r>
          </a:p>
          <a:p>
            <a:pPr lvl="1"/>
            <a:r>
              <a:rPr lang="en-GB" sz="3200"/>
              <a:t>- z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1126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Grammar</a:t>
            </a:r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1239838"/>
          </a:xfrm>
        </p:spPr>
        <p:txBody>
          <a:bodyPr/>
          <a:lstStyle/>
          <a:p>
            <a:pPr eaLnBrk="1" hangingPunct="1"/>
            <a:r>
              <a:rPr lang="en-GB" smtClean="0"/>
              <a:t>NOUN</a:t>
            </a:r>
          </a:p>
          <a:p>
            <a:pPr lvl="1" eaLnBrk="1" hangingPunct="1"/>
            <a:r>
              <a:rPr lang="en-GB" smtClean="0"/>
              <a:t>A naming word, person, place or object.</a:t>
            </a:r>
            <a:endParaRPr lang="en-US" smtClean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619250" y="3429000"/>
            <a:ext cx="2305050" cy="123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3200"/>
              <a:t>house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3200"/>
              <a:t>rose			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4932363" y="3429000"/>
            <a:ext cx="2305050" cy="123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3200"/>
              <a:t>pencil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3200"/>
              <a:t>bird				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14340" grpId="0"/>
      <p:bldP spid="143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10"/>
          <p:cNvSpPr>
            <a:spLocks noChangeArrowheads="1"/>
          </p:cNvSpPr>
          <p:nvPr/>
        </p:nvSpPr>
        <p:spPr bwMode="auto">
          <a:xfrm>
            <a:off x="3635375" y="1916113"/>
            <a:ext cx="4897438" cy="34575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123" name="Oval 9"/>
          <p:cNvSpPr>
            <a:spLocks noChangeArrowheads="1"/>
          </p:cNvSpPr>
          <p:nvPr/>
        </p:nvSpPr>
        <p:spPr bwMode="auto">
          <a:xfrm>
            <a:off x="468313" y="2060575"/>
            <a:ext cx="3024187" cy="28813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What is a plural?</a:t>
            </a:r>
            <a:endParaRPr lang="en-US" smtClean="0"/>
          </a:p>
        </p:txBody>
      </p:sp>
      <p:pic>
        <p:nvPicPr>
          <p:cNvPr id="7173" name="Picture 5" descr="cat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2852738"/>
            <a:ext cx="1914525" cy="1466850"/>
          </a:xfrm>
        </p:spPr>
      </p:pic>
      <p:pic>
        <p:nvPicPr>
          <p:cNvPr id="7174" name="Picture 6" descr="c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2924175"/>
            <a:ext cx="191452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95288" y="2205038"/>
            <a:ext cx="31686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 b="1"/>
              <a:t>one cat</a:t>
            </a:r>
            <a:endParaRPr lang="en-US" sz="2800" b="1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572000" y="2276475"/>
            <a:ext cx="3168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 b="1"/>
              <a:t>two cat</a:t>
            </a:r>
            <a:r>
              <a:rPr lang="en-GB" sz="2800" b="1">
                <a:solidFill>
                  <a:schemeClr val="tx2"/>
                </a:solidFill>
              </a:rPr>
              <a:t>s</a:t>
            </a:r>
            <a:endParaRPr lang="en-US" sz="2800" b="1">
              <a:solidFill>
                <a:schemeClr val="tx2"/>
              </a:solidFill>
            </a:endParaRPr>
          </a:p>
        </p:txBody>
      </p:sp>
      <p:pic>
        <p:nvPicPr>
          <p:cNvPr id="7179" name="Picture 11" descr="c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924175"/>
            <a:ext cx="191452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  <p:bldP spid="71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2"/>
          <p:cNvSpPr>
            <a:spLocks noChangeArrowheads="1"/>
          </p:cNvSpPr>
          <p:nvPr/>
        </p:nvSpPr>
        <p:spPr bwMode="auto">
          <a:xfrm>
            <a:off x="3635375" y="1916113"/>
            <a:ext cx="4897438" cy="45370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147" name="Oval 3"/>
          <p:cNvSpPr>
            <a:spLocks noChangeArrowheads="1"/>
          </p:cNvSpPr>
          <p:nvPr/>
        </p:nvSpPr>
        <p:spPr bwMode="auto">
          <a:xfrm>
            <a:off x="468313" y="2060575"/>
            <a:ext cx="3024187" cy="28813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Plural or Singular?</a:t>
            </a:r>
            <a:endParaRPr lang="en-US" smtClean="0"/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95288" y="2205038"/>
            <a:ext cx="31686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 b="1"/>
              <a:t>one flower</a:t>
            </a:r>
            <a:endParaRPr lang="en-US" sz="2800" b="1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4572000" y="2276475"/>
            <a:ext cx="3168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 b="1"/>
              <a:t>three flower</a:t>
            </a:r>
            <a:r>
              <a:rPr lang="en-GB" sz="2800" b="1">
                <a:solidFill>
                  <a:schemeClr val="tx2"/>
                </a:solidFill>
              </a:rPr>
              <a:t>s</a:t>
            </a:r>
            <a:endParaRPr lang="en-US" sz="2800" b="1">
              <a:solidFill>
                <a:schemeClr val="tx2"/>
              </a:solidFill>
            </a:endParaRPr>
          </a:p>
        </p:txBody>
      </p:sp>
      <p:pic>
        <p:nvPicPr>
          <p:cNvPr id="16394" name="Picture 10" descr="flower p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2708275"/>
            <a:ext cx="1195388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6" name="Picture 12" descr="flower p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3933825"/>
            <a:ext cx="1195388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7" name="Picture 13" descr="flower p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781300"/>
            <a:ext cx="1195387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8" name="Picture 14" descr="flower p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2852738"/>
            <a:ext cx="1195387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1639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3635375" y="1916113"/>
            <a:ext cx="4897438" cy="44656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7171" name="Oval 3"/>
          <p:cNvSpPr>
            <a:spLocks noChangeArrowheads="1"/>
          </p:cNvSpPr>
          <p:nvPr/>
        </p:nvSpPr>
        <p:spPr bwMode="auto">
          <a:xfrm>
            <a:off x="468313" y="2060575"/>
            <a:ext cx="3024187" cy="28813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Plural or Singular?</a:t>
            </a:r>
            <a:endParaRPr lang="en-US" smtClean="0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395288" y="2205038"/>
            <a:ext cx="31686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 b="1"/>
              <a:t>one hat</a:t>
            </a:r>
            <a:endParaRPr lang="en-US" sz="2800" b="1"/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4572000" y="2276475"/>
            <a:ext cx="3168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 b="1"/>
              <a:t>four hat</a:t>
            </a:r>
            <a:r>
              <a:rPr lang="en-GB" sz="2800" b="1">
                <a:solidFill>
                  <a:schemeClr val="tx2"/>
                </a:solidFill>
              </a:rPr>
              <a:t>s</a:t>
            </a:r>
            <a:endParaRPr lang="en-US" sz="2800" b="1">
              <a:solidFill>
                <a:schemeClr val="tx2"/>
              </a:solidFill>
            </a:endParaRPr>
          </a:p>
        </p:txBody>
      </p:sp>
      <p:pic>
        <p:nvPicPr>
          <p:cNvPr id="17418" name="Picture 10" descr="h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4437063"/>
            <a:ext cx="1057275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12" descr="h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781300"/>
            <a:ext cx="1516062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13" descr="h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924175"/>
            <a:ext cx="1057275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14" descr="h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437063"/>
            <a:ext cx="1057275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3" name="Picture 15" descr="h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513" y="2781300"/>
            <a:ext cx="1057275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/>
      <p:bldP spid="174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Plural</a:t>
            </a:r>
            <a:endParaRPr 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 plural word is where we have more than 1 thing.</a:t>
            </a:r>
          </a:p>
          <a:p>
            <a:pPr eaLnBrk="1" hangingPunct="1">
              <a:buFontTx/>
              <a:buNone/>
            </a:pPr>
            <a:endParaRPr lang="en-GB" smtClean="0"/>
          </a:p>
          <a:p>
            <a:pPr lvl="1" eaLnBrk="1" hangingPunct="1"/>
            <a:r>
              <a:rPr lang="en-GB" smtClean="0"/>
              <a:t>Singular = 1</a:t>
            </a:r>
          </a:p>
          <a:p>
            <a:pPr lvl="1" eaLnBrk="1" hangingPunct="1">
              <a:buFontTx/>
              <a:buNone/>
            </a:pPr>
            <a:endParaRPr lang="en-GB" smtClean="0"/>
          </a:p>
          <a:p>
            <a:pPr lvl="1" eaLnBrk="1" hangingPunct="1"/>
            <a:r>
              <a:rPr lang="en-GB" smtClean="0"/>
              <a:t>Plural = More than 1</a:t>
            </a:r>
            <a:endParaRPr lang="en-US" smtClean="0"/>
          </a:p>
        </p:txBody>
      </p:sp>
      <p:pic>
        <p:nvPicPr>
          <p:cNvPr id="8196" name="Picture 4" descr="MCNA01208_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2492375"/>
            <a:ext cx="1360487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 descr="MCNA01208_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652963"/>
            <a:ext cx="1360488" cy="173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 descr="MCNA01208_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4581525"/>
            <a:ext cx="1360488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81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819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81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68538" y="188913"/>
            <a:ext cx="5721350" cy="1600200"/>
          </a:xfrm>
        </p:spPr>
        <p:txBody>
          <a:bodyPr/>
          <a:lstStyle/>
          <a:p>
            <a:pPr eaLnBrk="1" hangingPunct="1"/>
            <a:r>
              <a:rPr lang="en-GB" smtClean="0"/>
              <a:t>Watch Out –</a:t>
            </a:r>
            <a:br>
              <a:rPr lang="en-GB" smtClean="0"/>
            </a:br>
            <a:r>
              <a:rPr lang="en-GB" smtClean="0"/>
              <a:t> Rules!</a:t>
            </a:r>
            <a:endParaRPr 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There are lots of rules when changing words from singular to plural.</a:t>
            </a:r>
          </a:p>
          <a:p>
            <a:pPr eaLnBrk="1" hangingPunct="1"/>
            <a:r>
              <a:rPr lang="en-GB" smtClean="0"/>
              <a:t>BE CAREFUL!</a:t>
            </a:r>
          </a:p>
          <a:p>
            <a:pPr eaLnBrk="1" hangingPunct="1"/>
            <a:r>
              <a:rPr lang="en-GB" smtClean="0"/>
              <a:t>We are going to look at just two of the rules.</a:t>
            </a:r>
          </a:p>
          <a:p>
            <a:pPr eaLnBrk="1" hangingPunct="1"/>
            <a:r>
              <a:rPr lang="en-GB" smtClean="0"/>
              <a:t>LISTENING?</a:t>
            </a:r>
            <a:endParaRPr lang="en-US" smtClean="0"/>
          </a:p>
        </p:txBody>
      </p:sp>
      <p:pic>
        <p:nvPicPr>
          <p:cNvPr id="9221" name="Picture 5" descr="MCHM00379_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4365625"/>
            <a:ext cx="1577975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 descr="j039575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04813"/>
            <a:ext cx="2519363" cy="11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Adding </a:t>
            </a:r>
            <a:r>
              <a:rPr lang="en-GB" b="1" smtClean="0">
                <a:solidFill>
                  <a:schemeClr val="tx2"/>
                </a:solidFill>
              </a:rPr>
              <a:t>‘s’</a:t>
            </a:r>
            <a:endParaRPr lang="en-US" b="1" smtClean="0">
              <a:solidFill>
                <a:schemeClr val="tx2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4479925"/>
          </a:xfrm>
        </p:spPr>
        <p:txBody>
          <a:bodyPr/>
          <a:lstStyle/>
          <a:p>
            <a:pPr eaLnBrk="1" hangingPunct="1"/>
            <a:r>
              <a:rPr lang="en-GB" smtClean="0"/>
              <a:t>For most words we just </a:t>
            </a:r>
            <a:r>
              <a:rPr lang="en-GB" b="1" u="sng" smtClean="0">
                <a:solidFill>
                  <a:schemeClr val="tx2"/>
                </a:solidFill>
              </a:rPr>
              <a:t>add ‘s’</a:t>
            </a:r>
            <a:r>
              <a:rPr lang="en-GB" smtClean="0"/>
              <a:t> to the end of it to change it into a plural.</a:t>
            </a:r>
          </a:p>
          <a:p>
            <a:pPr eaLnBrk="1" hangingPunct="1"/>
            <a:r>
              <a:rPr lang="en-GB" smtClean="0"/>
              <a:t>one apple		three apple</a:t>
            </a:r>
            <a:r>
              <a:rPr lang="en-GB" b="1" u="sng" smtClean="0">
                <a:solidFill>
                  <a:srgbClr val="CC0F00"/>
                </a:solidFill>
              </a:rPr>
              <a:t>s</a:t>
            </a:r>
          </a:p>
          <a:p>
            <a:pPr eaLnBrk="1" hangingPunct="1">
              <a:buFontTx/>
              <a:buNone/>
            </a:pPr>
            <a:endParaRPr lang="en-GB" sz="2000" u="sng" smtClean="0">
              <a:solidFill>
                <a:srgbClr val="CC0F00"/>
              </a:solidFill>
            </a:endParaRPr>
          </a:p>
          <a:p>
            <a:pPr eaLnBrk="1" hangingPunct="1"/>
            <a:r>
              <a:rPr lang="en-GB" smtClean="0"/>
              <a:t>desk →	desk</a:t>
            </a:r>
            <a:r>
              <a:rPr lang="en-GB" b="1" u="sng" smtClean="0">
                <a:solidFill>
                  <a:srgbClr val="CC0F00"/>
                </a:solidFill>
              </a:rPr>
              <a:t>s</a:t>
            </a:r>
            <a:r>
              <a:rPr lang="en-GB" smtClean="0"/>
              <a:t>	month →	month</a:t>
            </a:r>
            <a:r>
              <a:rPr lang="en-GB" b="1" u="sng" smtClean="0">
                <a:solidFill>
                  <a:srgbClr val="CC0F00"/>
                </a:solidFill>
              </a:rPr>
              <a:t>s</a:t>
            </a:r>
          </a:p>
          <a:p>
            <a:pPr eaLnBrk="1" hangingPunct="1"/>
            <a:r>
              <a:rPr lang="en-GB" smtClean="0"/>
              <a:t>book → book</a:t>
            </a:r>
            <a:r>
              <a:rPr lang="en-GB" b="1" u="sng" smtClean="0">
                <a:solidFill>
                  <a:srgbClr val="CC0F00"/>
                </a:solidFill>
              </a:rPr>
              <a:t>s</a:t>
            </a:r>
            <a:r>
              <a:rPr lang="en-GB" smtClean="0"/>
              <a:t>	train →	train</a:t>
            </a:r>
            <a:r>
              <a:rPr lang="en-GB" b="1" u="sng" smtClean="0">
                <a:solidFill>
                  <a:srgbClr val="CC0F00"/>
                </a:solidFill>
              </a:rPr>
              <a:t>s</a:t>
            </a:r>
          </a:p>
          <a:p>
            <a:pPr eaLnBrk="1" hangingPunct="1"/>
            <a:r>
              <a:rPr lang="en-GB" smtClean="0"/>
              <a:t>pen → 	pen</a:t>
            </a:r>
            <a:r>
              <a:rPr lang="en-GB" b="1" u="sng" smtClean="0">
                <a:solidFill>
                  <a:srgbClr val="CC0F00"/>
                </a:solidFill>
              </a:rPr>
              <a:t>s</a:t>
            </a:r>
            <a:r>
              <a:rPr lang="en-GB" smtClean="0">
                <a:solidFill>
                  <a:srgbClr val="CC0F00"/>
                </a:solidFill>
              </a:rPr>
              <a:t>	</a:t>
            </a:r>
            <a:r>
              <a:rPr lang="en-GB" smtClean="0"/>
              <a:t>	name →	name</a:t>
            </a:r>
            <a:r>
              <a:rPr lang="en-GB" b="1" u="sng" smtClean="0">
                <a:solidFill>
                  <a:srgbClr val="CC0F00"/>
                </a:solidFill>
              </a:rPr>
              <a:t>s</a:t>
            </a:r>
          </a:p>
        </p:txBody>
      </p:sp>
      <p:pic>
        <p:nvPicPr>
          <p:cNvPr id="10244" name="Picture 5" descr="MCj043779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60350"/>
            <a:ext cx="185420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ap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068638"/>
            <a:ext cx="466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7" descr="ap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2924175"/>
            <a:ext cx="466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 descr="ap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363" y="2924175"/>
            <a:ext cx="466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 descr="ap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2924175"/>
            <a:ext cx="466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Adding </a:t>
            </a:r>
            <a:r>
              <a:rPr lang="en-GB" b="1" smtClean="0">
                <a:solidFill>
                  <a:schemeClr val="tx2"/>
                </a:solidFill>
              </a:rPr>
              <a:t>‘es’</a:t>
            </a:r>
            <a:endParaRPr lang="en-US" b="1" smtClean="0">
              <a:solidFill>
                <a:schemeClr val="tx2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4479925"/>
          </a:xfrm>
        </p:spPr>
        <p:txBody>
          <a:bodyPr/>
          <a:lstStyle/>
          <a:p>
            <a:pPr eaLnBrk="1" hangingPunct="1"/>
            <a:r>
              <a:rPr lang="en-GB" smtClean="0"/>
              <a:t>For others we need to </a:t>
            </a:r>
            <a:r>
              <a:rPr lang="en-GB" b="1" u="sng" smtClean="0">
                <a:solidFill>
                  <a:schemeClr val="tx2"/>
                </a:solidFill>
              </a:rPr>
              <a:t>add ‘es’</a:t>
            </a:r>
            <a:r>
              <a:rPr lang="en-GB" smtClean="0"/>
              <a:t> to change it to a plural.</a:t>
            </a:r>
          </a:p>
          <a:p>
            <a:pPr eaLnBrk="1" hangingPunct="1"/>
            <a:r>
              <a:rPr lang="en-GB" smtClean="0"/>
              <a:t>one brush		two brush</a:t>
            </a:r>
            <a:r>
              <a:rPr lang="en-GB" b="1" u="sng" smtClean="0">
                <a:solidFill>
                  <a:schemeClr val="tx2"/>
                </a:solidFill>
              </a:rPr>
              <a:t>es</a:t>
            </a:r>
          </a:p>
          <a:p>
            <a:pPr eaLnBrk="1" hangingPunct="1">
              <a:buFontTx/>
              <a:buNone/>
            </a:pPr>
            <a:endParaRPr lang="en-GB" b="1" u="sng" smtClean="0">
              <a:solidFill>
                <a:schemeClr val="tx2"/>
              </a:solidFill>
            </a:endParaRPr>
          </a:p>
          <a:p>
            <a:pPr eaLnBrk="1" hangingPunct="1"/>
            <a:r>
              <a:rPr lang="en-GB" smtClean="0"/>
              <a:t>box →	box</a:t>
            </a:r>
            <a:r>
              <a:rPr lang="en-GB" b="1" u="sng" smtClean="0">
                <a:solidFill>
                  <a:schemeClr val="tx2"/>
                </a:solidFill>
              </a:rPr>
              <a:t>es</a:t>
            </a:r>
            <a:r>
              <a:rPr lang="en-GB" smtClean="0"/>
              <a:t>	dish →	dish</a:t>
            </a:r>
            <a:r>
              <a:rPr lang="en-GB" b="1" u="sng" smtClean="0">
                <a:solidFill>
                  <a:schemeClr val="tx2"/>
                </a:solidFill>
              </a:rPr>
              <a:t>es</a:t>
            </a:r>
            <a:endParaRPr lang="en-GB" u="sng" smtClean="0">
              <a:solidFill>
                <a:srgbClr val="CC0F00"/>
              </a:solidFill>
            </a:endParaRPr>
          </a:p>
          <a:p>
            <a:pPr eaLnBrk="1" hangingPunct="1"/>
            <a:r>
              <a:rPr lang="en-GB" smtClean="0"/>
              <a:t>glass → glass</a:t>
            </a:r>
            <a:r>
              <a:rPr lang="en-GB" b="1" u="sng" smtClean="0">
                <a:solidFill>
                  <a:schemeClr val="tx2"/>
                </a:solidFill>
              </a:rPr>
              <a:t>es</a:t>
            </a:r>
            <a:r>
              <a:rPr lang="en-GB" smtClean="0"/>
              <a:t>	quiz →	quiz</a:t>
            </a:r>
            <a:r>
              <a:rPr lang="en-GB" b="1" u="sng" smtClean="0">
                <a:solidFill>
                  <a:schemeClr val="tx2"/>
                </a:solidFill>
              </a:rPr>
              <a:t>es</a:t>
            </a:r>
            <a:endParaRPr lang="en-GB" u="sng" smtClean="0">
              <a:solidFill>
                <a:srgbClr val="CC0F00"/>
              </a:solidFill>
            </a:endParaRPr>
          </a:p>
          <a:p>
            <a:pPr eaLnBrk="1" hangingPunct="1">
              <a:buFontTx/>
              <a:buNone/>
            </a:pPr>
            <a:endParaRPr lang="en-GB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  <p:pic>
        <p:nvPicPr>
          <p:cNvPr id="11268" name="Picture 10" descr="MCj043779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60350"/>
            <a:ext cx="185420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1" name="Picture 11" descr="j041265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2852738"/>
            <a:ext cx="1217612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3" name="Picture 13" descr="j041265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6388" y="2852738"/>
            <a:ext cx="1217612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4" name="Picture 14" descr="j041265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2852738"/>
            <a:ext cx="1217613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131</TotalTime>
  <Words>183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Comic Sans MS</vt:lpstr>
      <vt:lpstr>Arial</vt:lpstr>
      <vt:lpstr>Calibri</vt:lpstr>
      <vt:lpstr>Crayons</vt:lpstr>
      <vt:lpstr>Grammar Plurals</vt:lpstr>
      <vt:lpstr>Grammar</vt:lpstr>
      <vt:lpstr>What is a plural?</vt:lpstr>
      <vt:lpstr>Plural or Singular?</vt:lpstr>
      <vt:lpstr>Plural or Singular?</vt:lpstr>
      <vt:lpstr>Plural</vt:lpstr>
      <vt:lpstr>Watch Out –  Rules!</vt:lpstr>
      <vt:lpstr>Adding ‘s’</vt:lpstr>
      <vt:lpstr>Adding ‘es’</vt:lpstr>
      <vt:lpstr>Rule!</vt:lpstr>
    </vt:vector>
  </TitlesOfParts>
  <Company>Private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Plurals</dc:title>
  <dc:creator>Julie Cruickshank</dc:creator>
  <cp:lastModifiedBy>Teacher E-Solutions</cp:lastModifiedBy>
  <cp:revision>4</cp:revision>
  <dcterms:created xsi:type="dcterms:W3CDTF">2008-12-10T20:30:23Z</dcterms:created>
  <dcterms:modified xsi:type="dcterms:W3CDTF">2019-01-18T16:52:21Z</dcterms:modified>
</cp:coreProperties>
</file>