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0" r:id="rId3"/>
    <p:sldId id="276" r:id="rId4"/>
    <p:sldId id="271" r:id="rId5"/>
    <p:sldId id="272" r:id="rId6"/>
    <p:sldId id="273" r:id="rId7"/>
    <p:sldId id="274" r:id="rId8"/>
    <p:sldId id="275" r:id="rId9"/>
    <p:sldId id="282" r:id="rId10"/>
    <p:sldId id="283" r:id="rId11"/>
    <p:sldId id="257" r:id="rId12"/>
    <p:sldId id="258" r:id="rId13"/>
    <p:sldId id="259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DD0B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73" autoAdjust="0"/>
    <p:restoredTop sz="94660"/>
  </p:normalViewPr>
  <p:slideViewPr>
    <p:cSldViewPr>
      <p:cViewPr varScale="1">
        <p:scale>
          <a:sx n="41" d="100"/>
          <a:sy n="41" d="100"/>
        </p:scale>
        <p:origin x="-45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E04293-463C-4935-BC70-067BE75569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80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04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F5451F6-926A-4BAA-919C-7AC9450BF12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80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BD04C-6DFC-4C35-8BE4-DDA7A260C1DF}" type="slidenum">
              <a:rPr lang="en-GB"/>
              <a:pPr/>
              <a:t>1</a:t>
            </a:fld>
            <a:endParaRPr lang="en-GB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1AB43-9C24-44E1-8FDB-4B21AF93BCE4}" type="slidenum">
              <a:rPr lang="en-GB"/>
              <a:pPr/>
              <a:t>10</a:t>
            </a:fld>
            <a:endParaRPr lang="en-GB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15527-F058-432F-B8E5-E61C4CBD2A19}" type="slidenum">
              <a:rPr lang="en-GB"/>
              <a:pPr/>
              <a:t>11</a:t>
            </a:fld>
            <a:endParaRPr lang="en-GB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3299-254D-4036-8F41-E3D657339441}" type="slidenum">
              <a:rPr lang="en-GB"/>
              <a:pPr/>
              <a:t>12</a:t>
            </a:fld>
            <a:endParaRPr lang="en-GB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69C54-C1B0-4FB4-B1DF-6FA9001DA206}" type="slidenum">
              <a:rPr lang="en-GB"/>
              <a:pPr/>
              <a:t>13</a:t>
            </a:fld>
            <a:endParaRPr lang="en-GB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A4E048-A131-4E4A-9ACA-3636576B2BA3}" type="slidenum">
              <a:rPr lang="en-GB"/>
              <a:pPr/>
              <a:t>14</a:t>
            </a:fld>
            <a:endParaRPr lang="en-GB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507BB-4E5E-44A2-846D-E6A3E6A6CB98}" type="slidenum">
              <a:rPr lang="en-GB"/>
              <a:pPr/>
              <a:t>15</a:t>
            </a:fld>
            <a:endParaRPr lang="en-GB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14765B-B0B5-44B3-B49D-C3A9500862A5}" type="slidenum">
              <a:rPr lang="en-GB"/>
              <a:pPr/>
              <a:t>16</a:t>
            </a:fld>
            <a:endParaRPr lang="en-GB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C6F22E-D041-45F0-B5C3-EA2A896187ED}" type="slidenum">
              <a:rPr lang="en-GB"/>
              <a:pPr/>
              <a:t>17</a:t>
            </a:fld>
            <a:endParaRPr lang="en-GB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1A9A11-D620-47A3-BE2C-494D9E7CA14E}" type="slidenum">
              <a:rPr lang="en-GB"/>
              <a:pPr/>
              <a:t>18</a:t>
            </a:fld>
            <a:endParaRPr lang="en-GB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1FD2B-133A-4B17-8327-D2084F8D5BDD}" type="slidenum">
              <a:rPr lang="en-GB"/>
              <a:pPr/>
              <a:t>19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1DF22D-0376-4AAF-A316-D0DCF40ECA0B}" type="slidenum">
              <a:rPr lang="en-GB"/>
              <a:pPr/>
              <a:t>2</a:t>
            </a:fld>
            <a:endParaRPr lang="en-GB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2C1A7-5510-4891-A331-CB63675DEDBA}" type="slidenum">
              <a:rPr lang="en-GB"/>
              <a:pPr/>
              <a:t>20</a:t>
            </a:fld>
            <a:endParaRPr lang="en-GB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F3AB9-5CCE-42D3-8AB9-798C1EF6F314}" type="slidenum">
              <a:rPr lang="en-GB"/>
              <a:pPr/>
              <a:t>21</a:t>
            </a:fld>
            <a:endParaRPr lang="en-GB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BD7498-B13A-44A6-B0B1-2B8BBA45882A}" type="slidenum">
              <a:rPr lang="en-GB"/>
              <a:pPr/>
              <a:t>3</a:t>
            </a:fld>
            <a:endParaRPr lang="en-GB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52D17-120B-4FBA-8BA4-B717BB03AA43}" type="slidenum">
              <a:rPr lang="en-GB"/>
              <a:pPr/>
              <a:t>4</a:t>
            </a:fld>
            <a:endParaRPr lang="en-GB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749EF-0465-4AD2-BF1C-20770C220A89}" type="slidenum">
              <a:rPr lang="en-GB"/>
              <a:pPr/>
              <a:t>5</a:t>
            </a:fld>
            <a:endParaRPr lang="en-GB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4FC379-D19B-483F-98CE-B40E5F5F38B0}" type="slidenum">
              <a:rPr lang="en-GB"/>
              <a:pPr/>
              <a:t>6</a:t>
            </a:fld>
            <a:endParaRPr lang="en-GB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476878-EB79-47A7-A28D-A6A2DFCEDFBD}" type="slidenum">
              <a:rPr lang="en-GB"/>
              <a:pPr/>
              <a:t>7</a:t>
            </a:fld>
            <a:endParaRPr lang="en-GB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E62B-51DE-4824-A732-AEEE20B6066C}" type="slidenum">
              <a:rPr lang="en-GB"/>
              <a:pPr/>
              <a:t>8</a:t>
            </a:fld>
            <a:endParaRPr lang="en-GB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147CC-35D8-4A12-B570-4680EA20E940}" type="slidenum">
              <a:rPr lang="en-GB"/>
              <a:pPr/>
              <a:t>9</a:t>
            </a:fld>
            <a:endParaRPr lang="en-GB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D42CF5A-3E67-46ED-9423-409CDBC69C6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6B17E-47AD-4ED6-AB6F-91EBE012E2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81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7FDDA-DF03-4707-818C-ACB3930E1F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52018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00503B0-C9EC-420F-9A18-A1437D4C29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65238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83F1107-10B3-459F-88F1-293A7C6FE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23221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934CB-6D3C-4FD8-BE3D-AC55FF7F15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749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1CD1F-636E-4F8A-941E-2507E0020D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9773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80F44-665C-4B9C-A3F1-7AA18360DC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82031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4B7C9-BE4B-4C24-B0F8-C4AA98E0F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1547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22B7A-9C89-4428-A424-43A778605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992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B358F-8083-4866-B4DF-B8F96C86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6973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D677-D79B-4D1A-A536-763CB3FEA6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7362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31738-B301-4991-B014-93E6FBAC7D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0579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00A88BB-7ED4-4A39-8718-9BAB0B596E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Poetry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Vocabulary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669925" y="3302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914400" y="0"/>
            <a:ext cx="7924800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/>
              <a:t>23. Confessional poetry</a:t>
            </a:r>
            <a:r>
              <a:rPr lang="en-US" sz="4400"/>
              <a:t> – confession of an activity or an emotion.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/>
              <a:t>24. Elegy</a:t>
            </a:r>
            <a:r>
              <a:rPr lang="en-US" sz="4400"/>
              <a:t> – Pays tribute to a person (usually dead)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/>
              <a:t>	25. Imagist poetry</a:t>
            </a:r>
            <a:r>
              <a:rPr lang="en-US" sz="4400"/>
              <a:t> – uses 	lots of images to paint a 	picture for the reader.</a:t>
            </a:r>
          </a:p>
          <a:p>
            <a:pPr eaLnBrk="1" hangingPunct="1">
              <a:spcBef>
                <a:spcPct val="50000"/>
              </a:spcBef>
            </a:pPr>
            <a:endParaRPr lang="en-US" sz="44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838200"/>
          </a:xfrm>
        </p:spPr>
        <p:txBody>
          <a:bodyPr/>
          <a:lstStyle/>
          <a:p>
            <a:r>
              <a:rPr lang="en-US"/>
              <a:t>Humor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5105400" cy="5257800"/>
          </a:xfrm>
        </p:spPr>
        <p:txBody>
          <a:bodyPr/>
          <a:lstStyle/>
          <a:p>
            <a:r>
              <a:rPr lang="en-US" sz="2800"/>
              <a:t>Humor in poetry can arise from a number of sources:</a:t>
            </a:r>
          </a:p>
          <a:p>
            <a:pPr lvl="3"/>
            <a:r>
              <a:rPr lang="en-US" sz="2600"/>
              <a:t>Surprise</a:t>
            </a:r>
          </a:p>
          <a:p>
            <a:pPr lvl="3"/>
            <a:r>
              <a:rPr lang="en-US" sz="2600"/>
              <a:t>Exaggeration</a:t>
            </a:r>
          </a:p>
          <a:p>
            <a:pPr lvl="3"/>
            <a:r>
              <a:rPr lang="en-US" sz="2600"/>
              <a:t>Bringing together of unrelated things</a:t>
            </a:r>
          </a:p>
          <a:p>
            <a:r>
              <a:rPr lang="en-US" sz="2800"/>
              <a:t>Most funny poems have two things in common:</a:t>
            </a:r>
          </a:p>
          <a:p>
            <a:pPr lvl="3"/>
            <a:r>
              <a:rPr lang="en-US" sz="2600"/>
              <a:t>Rhythm</a:t>
            </a:r>
          </a:p>
          <a:p>
            <a:pPr lvl="3"/>
            <a:r>
              <a:rPr lang="en-US" sz="2600"/>
              <a:t>Rhyme</a:t>
            </a:r>
          </a:p>
        </p:txBody>
      </p:sp>
      <p:pic>
        <p:nvPicPr>
          <p:cNvPr id="6148" name="Picture 4" descr="j007872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1600200"/>
            <a:ext cx="2916238" cy="365760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/>
              <a:t>Rhythm &amp; Rhyme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75438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Using more spirited language makes humorous situations even more humorous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2057400"/>
            <a:ext cx="6934200" cy="3429000"/>
          </a:xfrm>
          <a:solidFill>
            <a:schemeClr val="accent1"/>
          </a:solidFill>
          <a:ln w="38100" cap="flat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000" b="1"/>
              <a:t>“The Porcupine”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000" b="1"/>
              <a:t>By Ogden Nash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4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Any hound a porcupine nudges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Can’t be blamed for harboring grudges.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 know one hound that laughed all winter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At a porcupine that sat on a splinter.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8458200" cy="1524000"/>
          </a:xfrm>
        </p:spPr>
        <p:txBody>
          <a:bodyPr/>
          <a:lstStyle/>
          <a:p>
            <a:r>
              <a:rPr lang="en-US"/>
              <a:t>If you take away the rhythm and rhyme, the humor vanishes.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67600" cy="34290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Any hound that touches a porcupine</a:t>
            </a:r>
          </a:p>
          <a:p>
            <a:pPr algn="ctr">
              <a:buFontTx/>
              <a:buNone/>
            </a:pPr>
            <a:r>
              <a:rPr lang="en-US"/>
              <a:t>Can’t be blamed for holding a grudge</a:t>
            </a:r>
          </a:p>
          <a:p>
            <a:pPr algn="ctr">
              <a:buFontTx/>
              <a:buNone/>
            </a:pPr>
            <a:r>
              <a:rPr lang="en-US"/>
              <a:t>I know one hound that laughed all winter long</a:t>
            </a:r>
          </a:p>
          <a:p>
            <a:pPr algn="ctr">
              <a:buFontTx/>
              <a:buNone/>
            </a:pPr>
            <a:r>
              <a:rPr lang="en-US"/>
              <a:t>At a porcupine that sat on a piece of wood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n-US"/>
              <a:t>Limericks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96200" cy="4495800"/>
          </a:xfrm>
        </p:spPr>
        <p:txBody>
          <a:bodyPr/>
          <a:lstStyle/>
          <a:p>
            <a:r>
              <a:rPr lang="en-US"/>
              <a:t>A limerick is a poem of five lines</a:t>
            </a:r>
          </a:p>
          <a:p>
            <a:r>
              <a:rPr lang="en-US"/>
              <a:t>The first, second, and fifth lines have three rhythmic beats and rhyme with one another.</a:t>
            </a:r>
          </a:p>
          <a:p>
            <a:r>
              <a:rPr lang="en-US"/>
              <a:t>The third and fourth lines have two beats and rhyme with one another.</a:t>
            </a:r>
          </a:p>
          <a:p>
            <a:r>
              <a:rPr lang="en-US"/>
              <a:t>They are always light-hearted, humorous poems.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Limericks</a:t>
            </a:r>
            <a:endParaRPr 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086600" cy="3657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man with no hair.</a:t>
            </a:r>
          </a:p>
          <a:p>
            <a:pPr algn="ctr">
              <a:buFontTx/>
              <a:buNone/>
            </a:pPr>
            <a:r>
              <a:rPr lang="en-US"/>
              <a:t>He gave everyone quite a scare.</a:t>
            </a:r>
          </a:p>
          <a:p>
            <a:pPr algn="ctr">
              <a:buFontTx/>
              <a:buNone/>
            </a:pPr>
            <a:r>
              <a:rPr lang="en-US"/>
              <a:t>He got some Rogaine,</a:t>
            </a:r>
          </a:p>
          <a:p>
            <a:pPr algn="ctr">
              <a:buFontTx/>
              <a:buNone/>
            </a:pPr>
            <a:r>
              <a:rPr lang="en-US"/>
              <a:t>Grew out a mane,</a:t>
            </a:r>
          </a:p>
          <a:p>
            <a:pPr algn="ctr">
              <a:buFontTx/>
              <a:buNone/>
            </a:pPr>
            <a:r>
              <a:rPr lang="en-US"/>
              <a:t>And now he resembles a bear!</a:t>
            </a:r>
          </a:p>
        </p:txBody>
      </p:sp>
      <p:pic>
        <p:nvPicPr>
          <p:cNvPr id="13316" name="Picture 4" descr="j0336472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4648200"/>
            <a:ext cx="2209800" cy="220980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Limerick About a Bee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6553200" cy="3657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 wish that my room had a floor,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 don’t care so much for a door.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But this walking around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Without touching the ground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/>
              <a:t>Is getting to be quite a bore.</a:t>
            </a:r>
          </a:p>
        </p:txBody>
      </p:sp>
      <p:pic>
        <p:nvPicPr>
          <p:cNvPr id="14340" name="Picture 4" descr="j0304465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444928">
            <a:off x="990600" y="4419600"/>
            <a:ext cx="758825" cy="915988"/>
          </a:xfrm>
        </p:spPr>
      </p:pic>
      <p:pic>
        <p:nvPicPr>
          <p:cNvPr id="14342" name="Picture 6" descr="j0304465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4419600"/>
            <a:ext cx="758825" cy="915988"/>
          </a:xfrm>
          <a:noFill/>
          <a:ln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Limerick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7010400" cy="2895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very small mouse</a:t>
            </a:r>
          </a:p>
          <a:p>
            <a:pPr algn="ctr">
              <a:buFontTx/>
              <a:buNone/>
            </a:pPr>
            <a:r>
              <a:rPr lang="en-US"/>
              <a:t>Who lived in a very small house,</a:t>
            </a:r>
          </a:p>
          <a:p>
            <a:pPr algn="ctr">
              <a:buFontTx/>
              <a:buNone/>
            </a:pPr>
            <a:r>
              <a:rPr lang="en-US"/>
              <a:t>The ocean’s spray</a:t>
            </a:r>
          </a:p>
          <a:p>
            <a:pPr algn="ctr">
              <a:buFontTx/>
              <a:buNone/>
            </a:pPr>
            <a:r>
              <a:rPr lang="en-US"/>
              <a:t>Washed it away,</a:t>
            </a:r>
          </a:p>
          <a:p>
            <a:pPr algn="ctr">
              <a:buFontTx/>
              <a:buNone/>
            </a:pPr>
            <a:r>
              <a:rPr lang="en-US"/>
              <a:t>All that was left was her blouse!</a:t>
            </a:r>
          </a:p>
        </p:txBody>
      </p:sp>
      <p:pic>
        <p:nvPicPr>
          <p:cNvPr id="15364" name="Picture 4" descr="j034485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533400"/>
            <a:ext cx="1652588" cy="1382713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will create a limerick similar to this one…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1242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man from Beijing.</a:t>
            </a:r>
          </a:p>
          <a:p>
            <a:pPr algn="ctr">
              <a:buFontTx/>
              <a:buNone/>
            </a:pPr>
            <a:r>
              <a:rPr lang="en-US"/>
              <a:t>All his life he hoped to be King.</a:t>
            </a:r>
          </a:p>
          <a:p>
            <a:pPr algn="ctr">
              <a:buFontTx/>
              <a:buNone/>
            </a:pPr>
            <a:r>
              <a:rPr lang="en-US"/>
              <a:t>So he put on a crown,</a:t>
            </a:r>
          </a:p>
          <a:p>
            <a:pPr algn="ctr">
              <a:buFontTx/>
              <a:buNone/>
            </a:pPr>
            <a:r>
              <a:rPr lang="en-US"/>
              <a:t>Which quickly fell down.</a:t>
            </a:r>
          </a:p>
          <a:p>
            <a:pPr algn="ctr">
              <a:buFontTx/>
              <a:buNone/>
            </a:pPr>
            <a:r>
              <a:rPr lang="en-US"/>
              <a:t>That small silly man from Beijing.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023100" cy="1600200"/>
          </a:xfrm>
        </p:spPr>
        <p:txBody>
          <a:bodyPr/>
          <a:lstStyle/>
          <a:p>
            <a:r>
              <a:rPr lang="en-US"/>
              <a:t>Fill in the blanks and create your own Limerick.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2766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_____ from _____.</a:t>
            </a:r>
          </a:p>
          <a:p>
            <a:pPr algn="ctr">
              <a:buFontTx/>
              <a:buNone/>
            </a:pPr>
            <a:r>
              <a:rPr lang="en-US"/>
              <a:t>All the while she/he hoped ________.</a:t>
            </a:r>
          </a:p>
          <a:p>
            <a:pPr algn="ctr">
              <a:buFontTx/>
              <a:buNone/>
            </a:pPr>
            <a:r>
              <a:rPr lang="en-US"/>
              <a:t>So she/he ____________________,</a:t>
            </a:r>
          </a:p>
          <a:p>
            <a:pPr algn="ctr">
              <a:buFontTx/>
              <a:buNone/>
            </a:pPr>
            <a:r>
              <a:rPr lang="en-US"/>
              <a:t>And ________________________,</a:t>
            </a:r>
          </a:p>
          <a:p>
            <a:pPr algn="ctr">
              <a:buFontTx/>
              <a:buNone/>
            </a:pPr>
            <a:r>
              <a:rPr lang="en-US"/>
              <a:t>That _________ from ___________.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696200" cy="54864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>
                <a:solidFill>
                  <a:schemeClr val="folHlink"/>
                </a:solidFill>
              </a:rPr>
              <a:t>Alliteration</a:t>
            </a:r>
            <a:r>
              <a:rPr lang="en-US"/>
              <a:t>:</a:t>
            </a:r>
          </a:p>
          <a:p>
            <a:pPr marL="990600" lvl="1" indent="-533400"/>
            <a:r>
              <a:rPr lang="en-US" sz="3200" b="1"/>
              <a:t>Repetition of initial consonant sounds</a:t>
            </a:r>
          </a:p>
          <a:p>
            <a:pPr marL="990600" lvl="1" indent="-533400"/>
            <a:r>
              <a:rPr lang="en-US" sz="3200">
                <a:solidFill>
                  <a:schemeClr val="tx2"/>
                </a:solidFill>
              </a:rPr>
              <a:t>Example</a:t>
            </a:r>
            <a:r>
              <a:rPr lang="en-US" sz="3200"/>
              <a:t>:  </a:t>
            </a:r>
            <a:r>
              <a:rPr lang="en-US" sz="3200">
                <a:solidFill>
                  <a:schemeClr val="hlink"/>
                </a:solidFill>
              </a:rPr>
              <a:t>Sister Suzy sat on the seashore until suddenly she was swallowed by a shark</a:t>
            </a:r>
            <a:r>
              <a:rPr lang="en-US" sz="3200"/>
              <a:t>.</a:t>
            </a:r>
          </a:p>
          <a:p>
            <a:pPr marL="609600" indent="-609600">
              <a:buFontTx/>
              <a:buAutoNum type="arabicPeriod"/>
            </a:pPr>
            <a:r>
              <a:rPr lang="en-US">
                <a:solidFill>
                  <a:schemeClr val="folHlink"/>
                </a:solidFill>
              </a:rPr>
              <a:t>Allusion</a:t>
            </a:r>
            <a:r>
              <a:rPr lang="en-US"/>
              <a:t>:</a:t>
            </a:r>
          </a:p>
          <a:p>
            <a:pPr marL="990600" lvl="1" indent="-533400"/>
            <a:r>
              <a:rPr lang="en-US" sz="3200" b="1"/>
              <a:t>A reference to a well-known person, place, event, literary work, or work of art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class Limerick: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077200" cy="3352800"/>
          </a:xfrm>
          <a:solidFill>
            <a:schemeClr val="accent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There once was a _____ from _____.</a:t>
            </a:r>
          </a:p>
          <a:p>
            <a:pPr algn="ctr">
              <a:buFontTx/>
              <a:buNone/>
            </a:pPr>
            <a:r>
              <a:rPr lang="en-US"/>
              <a:t>All the while she/he hoped ________.</a:t>
            </a:r>
          </a:p>
          <a:p>
            <a:pPr algn="ctr">
              <a:buFontTx/>
              <a:buNone/>
            </a:pPr>
            <a:r>
              <a:rPr lang="en-US"/>
              <a:t>So she/he ____________________,</a:t>
            </a:r>
          </a:p>
          <a:p>
            <a:pPr algn="ctr">
              <a:buFontTx/>
              <a:buNone/>
            </a:pPr>
            <a:r>
              <a:rPr lang="en-US"/>
              <a:t>And ________________________,</a:t>
            </a:r>
          </a:p>
          <a:p>
            <a:pPr algn="ctr">
              <a:buFontTx/>
              <a:buNone/>
            </a:pPr>
            <a:r>
              <a:rPr lang="en-US"/>
              <a:t>That _________ from ___________.</a:t>
            </a:r>
          </a:p>
          <a:p>
            <a:pPr algn="ctr">
              <a:buFontTx/>
              <a:buNone/>
            </a:pP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" charset="0"/>
                <a:cs typeface="Arial" charset="0"/>
              </a:rPr>
              <a:t>This powerpoint was kindly donated to </a:t>
            </a:r>
            <a:r>
              <a:rPr lang="en-GB" sz="2400">
                <a:latin typeface="Arial" charset="0"/>
                <a:cs typeface="Arial" charset="0"/>
                <a:hlinkClick r:id="rId3"/>
              </a:rPr>
              <a:t>www.worldofteaching.com</a:t>
            </a:r>
            <a:endParaRPr lang="en-GB" sz="2400">
              <a:latin typeface="Arial" charset="0"/>
              <a:cs typeface="Arial" charset="0"/>
            </a:endParaRPr>
          </a:p>
          <a:p>
            <a:pPr eaLnBrk="1" hangingPunct="1"/>
            <a:endParaRPr lang="en-GB" sz="2400">
              <a:latin typeface="Arial" charset="0"/>
              <a:cs typeface="Arial" charset="0"/>
            </a:endParaRPr>
          </a:p>
          <a:p>
            <a:pPr eaLnBrk="1" hangingPunct="1"/>
            <a:endParaRPr lang="en-GB" sz="2400">
              <a:latin typeface="Arial" charset="0"/>
              <a:cs typeface="Arial" charset="0"/>
            </a:endParaRPr>
          </a:p>
          <a:p>
            <a:pPr eaLnBrk="1" hangingPunct="1"/>
            <a:endParaRPr lang="en-GB" sz="2400">
              <a:latin typeface="Arial" charset="0"/>
              <a:cs typeface="Arial" charset="0"/>
            </a:endParaRPr>
          </a:p>
          <a:p>
            <a:pPr eaLnBrk="1" hangingPunct="1"/>
            <a:endParaRPr lang="en-GB" sz="240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>
                <a:latin typeface="Arial" charset="0"/>
                <a:cs typeface="Arial" charset="0"/>
                <a:hlinkClick r:id="rId3"/>
              </a:rPr>
              <a:t>http://www.worldofteaching.com</a:t>
            </a:r>
            <a:r>
              <a:rPr lang="en-GB" sz="2400">
                <a:latin typeface="Arial" charset="0"/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066800" y="387350"/>
            <a:ext cx="7543800" cy="647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chemeClr val="folHlink"/>
                </a:solidFill>
                <a:latin typeface="Comic Sans MS" pitchFamily="66" charset="0"/>
              </a:rPr>
              <a:t>3. Ballad</a:t>
            </a:r>
            <a:r>
              <a:rPr lang="en-US">
                <a:latin typeface="Comic Sans MS" pitchFamily="66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b="1">
                <a:latin typeface="Comic Sans MS" pitchFamily="66" charset="0"/>
              </a:rPr>
              <a:t>A song-like poem that tells a story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AutoNum type="arabicPeriod" startAt="4"/>
            </a:pPr>
            <a:r>
              <a:rPr lang="en-US">
                <a:solidFill>
                  <a:schemeClr val="folHlink"/>
                </a:solidFill>
                <a:latin typeface="Comic Sans MS" pitchFamily="66" charset="0"/>
              </a:rPr>
              <a:t>Blank</a:t>
            </a:r>
            <a:r>
              <a:rPr lang="en-US">
                <a:latin typeface="Comic Sans MS" pitchFamily="66" charset="0"/>
              </a:rPr>
              <a:t> </a:t>
            </a:r>
            <a:r>
              <a:rPr lang="en-US">
                <a:solidFill>
                  <a:schemeClr val="folHlink"/>
                </a:solidFill>
                <a:latin typeface="Comic Sans MS" pitchFamily="66" charset="0"/>
              </a:rPr>
              <a:t>Verse</a:t>
            </a:r>
            <a:r>
              <a:rPr lang="en-US">
                <a:latin typeface="Comic Sans MS" pitchFamily="66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b="1">
                <a:latin typeface="Comic Sans MS" pitchFamily="66" charset="0"/>
              </a:rPr>
              <a:t>Poetry written in unrhymed, iambic pentameter.</a:t>
            </a:r>
          </a:p>
          <a:p>
            <a:pPr eaLnBrk="1" hangingPunct="1">
              <a:spcBef>
                <a:spcPct val="20000"/>
              </a:spcBef>
              <a:buFontTx/>
              <a:buAutoNum type="arabicPeriod" startAt="5"/>
            </a:pPr>
            <a:r>
              <a:rPr lang="en-US">
                <a:solidFill>
                  <a:schemeClr val="folHlink"/>
                </a:solidFill>
                <a:latin typeface="Comic Sans MS" pitchFamily="66" charset="0"/>
              </a:rPr>
              <a:t>Concrete</a:t>
            </a:r>
            <a:r>
              <a:rPr lang="en-US">
                <a:latin typeface="Comic Sans MS" pitchFamily="66" charset="0"/>
              </a:rPr>
              <a:t> </a:t>
            </a:r>
            <a:r>
              <a:rPr lang="en-US">
                <a:solidFill>
                  <a:schemeClr val="folHlink"/>
                </a:solidFill>
                <a:latin typeface="Comic Sans MS" pitchFamily="66" charset="0"/>
              </a:rPr>
              <a:t>Poem</a:t>
            </a:r>
            <a:r>
              <a:rPr lang="en-US">
                <a:latin typeface="Comic Sans MS" pitchFamily="66" charset="0"/>
              </a:rPr>
              <a:t>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b="1">
                <a:latin typeface="Comic Sans MS" pitchFamily="66" charset="0"/>
              </a:rPr>
              <a:t>A poem with a shape that suggests its subject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b="1">
                <a:solidFill>
                  <a:srgbClr val="FF66FF"/>
                </a:solidFill>
                <a:latin typeface="Comic Sans MS" pitchFamily="66" charset="0"/>
              </a:rPr>
              <a:t>Example</a:t>
            </a:r>
            <a:r>
              <a:rPr lang="en-US" b="1">
                <a:latin typeface="Comic Sans MS" pitchFamily="66" charset="0"/>
              </a:rPr>
              <a:t>:  </a:t>
            </a:r>
            <a:r>
              <a:rPr lang="en-US" b="1">
                <a:solidFill>
                  <a:srgbClr val="DD0B9C"/>
                </a:solidFill>
                <a:latin typeface="Comic Sans MS" pitchFamily="66" charset="0"/>
              </a:rPr>
              <a:t>George Herbert’s Easter Wings and The Alter</a:t>
            </a:r>
          </a:p>
          <a:p>
            <a:pPr>
              <a:spcBef>
                <a:spcPct val="50000"/>
              </a:spcBef>
            </a:pP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4000">
                <a:solidFill>
                  <a:schemeClr val="folHlink"/>
                </a:solidFill>
              </a:rPr>
              <a:t>6.  Figurative</a:t>
            </a:r>
            <a:r>
              <a:rPr lang="en-US" sz="4000"/>
              <a:t> </a:t>
            </a:r>
            <a:r>
              <a:rPr lang="en-US" sz="4000">
                <a:solidFill>
                  <a:schemeClr val="folHlink"/>
                </a:solidFill>
              </a:rPr>
              <a:t>Language</a:t>
            </a:r>
            <a:r>
              <a:rPr lang="en-US" sz="40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4000" b="1"/>
              <a:t>Writing that is not meant to be taken literally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4000">
                <a:solidFill>
                  <a:srgbClr val="FF66FF"/>
                </a:solidFill>
              </a:rPr>
              <a:t>Example</a:t>
            </a:r>
            <a:r>
              <a:rPr lang="en-US" sz="4000"/>
              <a:t>:  </a:t>
            </a:r>
            <a:r>
              <a:rPr lang="en-US" sz="4000">
                <a:solidFill>
                  <a:srgbClr val="DD0B9C"/>
                </a:solidFill>
              </a:rPr>
              <a:t>He made me so mad I wanted to die</a:t>
            </a:r>
            <a:r>
              <a:rPr lang="en-US" sz="4000"/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4000">
                <a:solidFill>
                  <a:schemeClr val="folHlink"/>
                </a:solidFill>
              </a:rPr>
              <a:t>7.  Free</a:t>
            </a:r>
            <a:r>
              <a:rPr lang="en-US" sz="4000"/>
              <a:t> </a:t>
            </a:r>
            <a:r>
              <a:rPr lang="en-US" sz="4000">
                <a:solidFill>
                  <a:schemeClr val="folHlink"/>
                </a:solidFill>
              </a:rPr>
              <a:t>Verse</a:t>
            </a:r>
            <a:r>
              <a:rPr lang="en-US" sz="40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4000" b="1"/>
              <a:t>Poetry not written in a regular rhythmical pattern or meter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304800"/>
            <a:ext cx="7696200" cy="6248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8. Image</a:t>
            </a:r>
            <a:r>
              <a:rPr lang="en-US"/>
              <a:t>:</a:t>
            </a:r>
          </a:p>
          <a:p>
            <a:pPr marL="990600" lvl="1" indent="-533400"/>
            <a:r>
              <a:rPr lang="en-US" b="1"/>
              <a:t>A word or phrase that appeals to one or more of the five senses</a:t>
            </a:r>
          </a:p>
          <a:p>
            <a:pPr marL="609600" indent="-609600">
              <a:buFontTx/>
              <a:buAutoNum type="arabicPeriod" startAt="9"/>
            </a:pPr>
            <a:r>
              <a:rPr lang="en-US">
                <a:solidFill>
                  <a:schemeClr val="folHlink"/>
                </a:solidFill>
              </a:rPr>
              <a:t>Lyric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Poem</a:t>
            </a:r>
            <a:r>
              <a:rPr lang="en-US"/>
              <a:t>:</a:t>
            </a:r>
          </a:p>
          <a:p>
            <a:pPr marL="990600" lvl="1" indent="-533400"/>
            <a:r>
              <a:rPr lang="en-US" b="1"/>
              <a:t>Highly musical verse that expresses the observations and feelings of a single speaker</a:t>
            </a:r>
          </a:p>
          <a:p>
            <a:pPr marL="609600" indent="-609600">
              <a:buFontTx/>
              <a:buAutoNum type="arabicPeriod" startAt="9"/>
            </a:pPr>
            <a:r>
              <a:rPr lang="en-US">
                <a:solidFill>
                  <a:schemeClr val="folHlink"/>
                </a:solidFill>
              </a:rPr>
              <a:t>Metaphor</a:t>
            </a:r>
            <a:r>
              <a:rPr lang="en-US"/>
              <a:t>:</a:t>
            </a:r>
          </a:p>
          <a:p>
            <a:pPr marL="990600" lvl="1" indent="-533400"/>
            <a:r>
              <a:rPr lang="en-US" b="1"/>
              <a:t>A figure of speech in which something is described as though it were something else</a:t>
            </a:r>
          </a:p>
          <a:p>
            <a:pPr marL="990600" lvl="1" indent="-533400"/>
            <a:r>
              <a:rPr lang="en-US">
                <a:solidFill>
                  <a:srgbClr val="FF66FF"/>
                </a:solidFill>
              </a:rPr>
              <a:t>Example</a:t>
            </a:r>
            <a:r>
              <a:rPr lang="en-US"/>
              <a:t>: </a:t>
            </a:r>
            <a:r>
              <a:rPr lang="en-US">
                <a:solidFill>
                  <a:srgbClr val="DD0B9C"/>
                </a:solidFill>
              </a:rPr>
              <a:t>He is such a pig when he eats!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7924800" cy="6400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11. Mood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b="1"/>
              <a:t>The feeling created in the reader by a literary work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12. Onomatopoeia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b="1"/>
              <a:t>The use of words that imitate sounds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>
                <a:solidFill>
                  <a:srgbClr val="FF66FF"/>
                </a:solidFill>
              </a:rPr>
              <a:t>Example</a:t>
            </a:r>
            <a:r>
              <a:rPr lang="en-US"/>
              <a:t>:  </a:t>
            </a:r>
            <a:r>
              <a:rPr lang="en-US">
                <a:solidFill>
                  <a:srgbClr val="DD0B9C"/>
                </a:solidFill>
              </a:rPr>
              <a:t>The buzz of the bee was very loud.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US">
                <a:solidFill>
                  <a:schemeClr val="folHlink"/>
                </a:solidFill>
              </a:rPr>
              <a:t>Personification</a:t>
            </a:r>
            <a:r>
              <a:rPr lang="en-US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b="1"/>
              <a:t>A type of figurative language in which a non-human subject is given human characteristics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>
                <a:solidFill>
                  <a:srgbClr val="FF66FF"/>
                </a:solidFill>
              </a:rPr>
              <a:t>  Example</a:t>
            </a:r>
            <a:r>
              <a:rPr lang="en-US"/>
              <a:t>:  </a:t>
            </a:r>
            <a:r>
              <a:rPr lang="en-US">
                <a:solidFill>
                  <a:srgbClr val="DD0B9C"/>
                </a:solidFill>
              </a:rPr>
              <a:t>The tree waved excitedly in                    	the wind.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696200" cy="6172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14. Repetition</a:t>
            </a:r>
            <a:r>
              <a:rPr lang="en-US"/>
              <a:t>:</a:t>
            </a:r>
          </a:p>
          <a:p>
            <a:pPr marL="990600" lvl="1" indent="-533400"/>
            <a:r>
              <a:rPr lang="en-US" b="1"/>
              <a:t>The use, more than once, of any element of language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15. Rhyme</a:t>
            </a:r>
            <a:r>
              <a:rPr lang="en-US"/>
              <a:t>:</a:t>
            </a:r>
          </a:p>
          <a:p>
            <a:pPr marL="990600" lvl="1" indent="-533400"/>
            <a:r>
              <a:rPr lang="en-US" b="1"/>
              <a:t>Repetition of sounds at the end of words</a:t>
            </a:r>
          </a:p>
          <a:p>
            <a:pPr marL="990600" lvl="1" indent="-533400"/>
            <a:r>
              <a:rPr lang="en-US">
                <a:solidFill>
                  <a:srgbClr val="FF66FF"/>
                </a:solidFill>
              </a:rPr>
              <a:t>Example</a:t>
            </a:r>
            <a:r>
              <a:rPr lang="en-US"/>
              <a:t>: </a:t>
            </a:r>
            <a:r>
              <a:rPr lang="en-US">
                <a:solidFill>
                  <a:srgbClr val="DD0B9C"/>
                </a:solidFill>
              </a:rPr>
              <a:t>Roses are red, violets are blue…..</a:t>
            </a: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16. Rhyme</a:t>
            </a:r>
            <a:r>
              <a:rPr lang="en-US"/>
              <a:t> </a:t>
            </a:r>
            <a:r>
              <a:rPr lang="en-US">
                <a:solidFill>
                  <a:schemeClr val="folHlink"/>
                </a:solidFill>
              </a:rPr>
              <a:t>Scheme</a:t>
            </a:r>
            <a:r>
              <a:rPr lang="en-US"/>
              <a:t>:</a:t>
            </a:r>
          </a:p>
          <a:p>
            <a:pPr marL="1752600" lvl="3" indent="-381000"/>
            <a:r>
              <a:rPr lang="en-US" sz="2800" b="1"/>
              <a:t>A regular pattern of rhyming words in a poem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4800"/>
            <a:ext cx="7162800" cy="6019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17. Rhythm</a:t>
            </a:r>
            <a:r>
              <a:rPr lang="en-US" sz="28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b="1"/>
              <a:t>Pattern of beats or stresses in spoken or written language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18. Simile</a:t>
            </a:r>
            <a:r>
              <a:rPr lang="en-US" sz="28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200" b="1"/>
              <a:t>A figure of speech that uses </a:t>
            </a:r>
            <a:r>
              <a:rPr lang="en-US" sz="3200" b="1" i="1"/>
              <a:t>like</a:t>
            </a:r>
            <a:r>
              <a:rPr lang="en-US" sz="3200" b="1"/>
              <a:t> or </a:t>
            </a:r>
            <a:r>
              <a:rPr lang="en-US" sz="3200" b="1" i="1"/>
              <a:t>as</a:t>
            </a:r>
            <a:r>
              <a:rPr lang="en-US" sz="3200" b="1"/>
              <a:t> to make a direct comparison between two unlike ideas</a:t>
            </a:r>
          </a:p>
          <a:p>
            <a:pPr marL="990600" lvl="1" indent="-533400">
              <a:lnSpc>
                <a:spcPct val="90000"/>
              </a:lnSpc>
            </a:pPr>
            <a:endParaRPr lang="en-US" sz="3200" b="1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19. Stanza</a:t>
            </a:r>
            <a:r>
              <a:rPr lang="en-US" sz="2800"/>
              <a:t>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b="1"/>
              <a:t>A formal division of lines in a poem considered as a unit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971800" y="4038600"/>
            <a:ext cx="4038600" cy="4826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solidFill>
                  <a:schemeClr val="tx2"/>
                </a:solidFill>
              </a:rPr>
              <a:t>My love is like a red rose.</a:t>
            </a:r>
          </a:p>
        </p:txBody>
      </p:sp>
      <p:pic>
        <p:nvPicPr>
          <p:cNvPr id="38916" name="Picture 4" descr="j0288858"/>
          <p:cNvPicPr>
            <a:picLocks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6600" y="3581400"/>
            <a:ext cx="1600200" cy="1309688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422525" y="6350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7467600" cy="668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20.  Motif</a:t>
            </a:r>
            <a:r>
              <a:rPr lang="en-US" sz="4800"/>
              <a:t> – Main or reoccurring theme.</a:t>
            </a:r>
          </a:p>
          <a:p>
            <a:pPr eaLnBrk="1" hangingPunct="1">
              <a:spcBef>
                <a:spcPct val="50000"/>
              </a:spcBef>
            </a:pPr>
            <a:r>
              <a:rPr lang="en-US" sz="4800" b="1"/>
              <a:t>21.  Extended Metaphor</a:t>
            </a:r>
            <a:r>
              <a:rPr lang="en-US" sz="4800"/>
              <a:t> – a comparison developed over several lines of poetry.</a:t>
            </a:r>
          </a:p>
          <a:p>
            <a:pPr eaLnBrk="1" hangingPunct="1">
              <a:spcBef>
                <a:spcPct val="50000"/>
              </a:spcBef>
            </a:pPr>
            <a:r>
              <a:rPr lang="en-US" sz="4800" b="1"/>
              <a:t>		22.  Pun</a:t>
            </a:r>
            <a:r>
              <a:rPr lang="en-US" sz="4800"/>
              <a:t> – Double 						meaning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1042</TotalTime>
  <Words>859</Words>
  <Application>Microsoft Office PowerPoint</Application>
  <PresentationFormat>On-screen Show (4:3)</PresentationFormat>
  <Paragraphs>145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Comic Sans MS</vt:lpstr>
      <vt:lpstr>Times New Roman</vt:lpstr>
      <vt:lpstr>Crayons</vt:lpstr>
      <vt:lpstr>Poetry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Humor</vt:lpstr>
      <vt:lpstr>Rhythm &amp; Rhyme</vt:lpstr>
      <vt:lpstr>If you take away the rhythm and rhyme, the humor vanishes.</vt:lpstr>
      <vt:lpstr>Limericks</vt:lpstr>
      <vt:lpstr>Limericks</vt:lpstr>
      <vt:lpstr>Limerick About a Bee</vt:lpstr>
      <vt:lpstr>Another Limerick</vt:lpstr>
      <vt:lpstr>You will create a limerick similar to this one…</vt:lpstr>
      <vt:lpstr>Fill in the blanks and create your own Limerick.</vt:lpstr>
      <vt:lpstr>The class Limerick: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</dc:title>
  <dc:creator>Jessica Smith</dc:creator>
  <cp:lastModifiedBy>Teacher E-Solutions</cp:lastModifiedBy>
  <cp:revision>18</cp:revision>
  <dcterms:created xsi:type="dcterms:W3CDTF">2002-10-23T21:46:37Z</dcterms:created>
  <dcterms:modified xsi:type="dcterms:W3CDTF">2019-01-18T16:52:24Z</dcterms:modified>
</cp:coreProperties>
</file>