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336699"/>
    <a:srgbClr val="008080"/>
    <a:srgbClr val="0099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14" autoAdjust="0"/>
    <p:restoredTop sz="90709" autoAdjust="0"/>
  </p:normalViewPr>
  <p:slideViewPr>
    <p:cSldViewPr>
      <p:cViewPr varScale="1">
        <p:scale>
          <a:sx n="40" d="100"/>
          <a:sy n="40" d="100"/>
        </p:scale>
        <p:origin x="-403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r>
              <a:rPr lang="en-US"/>
              <a:t>Poetry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4C2AE4B2-B2E6-4D89-BCDC-BFC6F354F5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256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93E2FDAC-FC3E-4012-A528-3E169752CA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7173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BF5492-5EF1-4C21-BAA8-29ED5BEA0014}" type="slidenum">
              <a:rPr lang="en-US"/>
              <a:pPr/>
              <a:t>1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A866C6-D386-410B-B2D4-E1190DE0E7A2}" type="slidenum">
              <a:rPr lang="en-US"/>
              <a:pPr/>
              <a:t>10</a:t>
            </a:fld>
            <a:endParaRPr lang="en-US"/>
          </a:p>
        </p:txBody>
      </p:sp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E91572-2865-4AF0-939C-5FBBB410FF18}" type="slidenum">
              <a:rPr lang="en-US"/>
              <a:pPr/>
              <a:t>11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DE5FAF-7FAA-4D67-A16D-0CED329CC151}" type="slidenum">
              <a:rPr lang="en-US"/>
              <a:pPr/>
              <a:t>12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BDDFD3-7B0B-4C20-95DE-C6451EE02C5A}" type="slidenum">
              <a:rPr lang="en-US"/>
              <a:pPr/>
              <a:t>2</a:t>
            </a:fld>
            <a:endParaRPr lang="en-US"/>
          </a:p>
        </p:txBody>
      </p:sp>
      <p:sp>
        <p:nvSpPr>
          <p:cNvPr id="21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E58CBD-0612-43AD-86EC-292B5B36D069}" type="slidenum">
              <a:rPr lang="en-US"/>
              <a:pPr/>
              <a:t>3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B4565C-C523-4B25-959D-0A65D5BBBDED}" type="slidenum">
              <a:rPr lang="en-US"/>
              <a:pPr/>
              <a:t>4</a:t>
            </a:fld>
            <a:endParaRPr lang="en-US"/>
          </a:p>
        </p:txBody>
      </p:sp>
      <p:sp>
        <p:nvSpPr>
          <p:cNvPr id="235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FE8419-06AE-4986-8F67-53C686B96884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51FE70-0C61-4939-AFA1-11BEE7C8A52C}" type="slidenum">
              <a:rPr lang="en-US"/>
              <a:pPr/>
              <a:t>6</a:t>
            </a:fld>
            <a:endParaRPr lang="en-US"/>
          </a:p>
        </p:txBody>
      </p:sp>
      <p:sp>
        <p:nvSpPr>
          <p:cNvPr id="25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BB3C51-1275-4172-B183-CD0B4D12F512}" type="slidenum">
              <a:rPr lang="en-US"/>
              <a:pPr/>
              <a:t>7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444A29-8A00-4A4B-ACB0-A436C23ABD63}" type="slidenum">
              <a:rPr lang="en-US"/>
              <a:pPr/>
              <a:t>8</a:t>
            </a:fld>
            <a:endParaRPr lang="en-US"/>
          </a:p>
        </p:txBody>
      </p:sp>
      <p:sp>
        <p:nvSpPr>
          <p:cNvPr id="27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C71DD8-12B7-410C-9A9B-44ECB5827E57}" type="slidenum">
              <a:rPr lang="en-US"/>
              <a:pPr/>
              <a:t>9</a:t>
            </a:fld>
            <a:endParaRPr lang="en-US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" name="Arc 3"/>
          <p:cNvSpPr>
            <a:spLocks/>
          </p:cNvSpPr>
          <p:nvPr/>
        </p:nvSpPr>
        <p:spPr bwMode="auto">
          <a:xfrm>
            <a:off x="0" y="842963"/>
            <a:ext cx="2897188" cy="60150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kumimoji="1"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743200" y="427038"/>
            <a:ext cx="6399213" cy="1524000"/>
          </a:xfrm>
        </p:spPr>
        <p:txBody>
          <a:bodyPr anchor="b"/>
          <a:lstStyle>
            <a:lvl1pPr>
              <a:lnSpc>
                <a:spcPct val="80000"/>
              </a:lnSpc>
              <a:defRPr sz="6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91000" y="1828800"/>
            <a:ext cx="4572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quarter" idx="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079054D-6A69-4F89-BC4D-AEA60B6813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3A5190-6C90-4306-BB71-5DD392D56E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584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609600"/>
            <a:ext cx="1524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19400" y="609600"/>
            <a:ext cx="4419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4CC30-E67D-4355-856D-49D26E804C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5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0ACB9-9CA4-4FE2-B5B9-7A921763FF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49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E33CFA-7FA2-4DE8-8812-D5FB64B16F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75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194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A6767-10E0-4887-B659-CAC80BF63F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12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9603E-4B93-4737-97B3-25C1845483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00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01CDA-FE03-4FEB-8EA0-3290120FE2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420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C26E89-2119-4136-AF9E-7020282E1D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407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6D086-BA5B-40B1-9CB7-BED6C07045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171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D41D8-5AE3-4DA7-849D-DD3A7CA73D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357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>
            <a:off x="0" y="842963"/>
            <a:ext cx="2897188" cy="60150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kumimoji="1"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19400" y="609600"/>
            <a:ext cx="6096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19400" y="1981200"/>
            <a:ext cx="6096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F75B4841-71D5-4584-8C07-36DFDAD3EE7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 charset="0"/>
        </a:defRPr>
      </a:lvl2pPr>
      <a:lvl3pPr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 charset="0"/>
        </a:defRPr>
      </a:lvl3pPr>
      <a:lvl4pPr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 charset="0"/>
        </a:defRPr>
      </a:lvl4pPr>
      <a:lvl5pPr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 charset="0"/>
        </a:defRPr>
      </a:lvl5pPr>
      <a:lvl6pPr marL="457200"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 charset="0"/>
        </a:defRPr>
      </a:lvl6pPr>
      <a:lvl7pPr marL="914400"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 charset="0"/>
        </a:defRPr>
      </a:lvl7pPr>
      <a:lvl8pPr marL="1371600"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 charset="0"/>
        </a:defRPr>
      </a:lvl8pPr>
      <a:lvl9pPr marL="1828800"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«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BF04A7C-84B6-4FC9-9A27-93A0A1D876A5}" type="slidenum">
              <a:rPr lang="en-US"/>
              <a:pPr/>
              <a:t>1</a:t>
            </a:fld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Poetry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Gaile Wotherspoon</a:t>
            </a:r>
          </a:p>
          <a:p>
            <a:r>
              <a:rPr lang="en-US"/>
              <a:t>Poetry 9-12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565525" y="2362200"/>
            <a:ext cx="5197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ED7C-2802-49D4-9702-28B906DDB8D1}" type="slidenum">
              <a:rPr lang="en-US"/>
              <a:pPr/>
              <a:t>10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MS Sans Serif" charset="0"/>
                <a:cs typeface="Times New Roman" pitchFamily="18" charset="0"/>
              </a:rPr>
              <a:t>Spondee (spondaic)</a:t>
            </a:r>
            <a:r>
              <a:rPr lang="en-US"/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MS Sans Serif" charset="0"/>
                <a:cs typeface="Times New Roman" pitchFamily="18" charset="0"/>
              </a:rPr>
              <a:t>is a foot composed of stressed syllables</a:t>
            </a:r>
            <a:endParaRPr lang="en-US">
              <a:cs typeface="Times New Roman" pitchFamily="18" charset="0"/>
            </a:endParaRPr>
          </a:p>
          <a:p>
            <a:r>
              <a:rPr lang="en-US">
                <a:latin typeface="MS Sans Serif" charset="0"/>
                <a:cs typeface="Times New Roman" pitchFamily="18" charset="0"/>
              </a:rPr>
              <a:t> ‘       ‘       ‘        ‘      ‘       ‘</a:t>
            </a:r>
            <a:endParaRPr lang="en-US">
              <a:cs typeface="Times New Roman" pitchFamily="18" charset="0"/>
            </a:endParaRPr>
          </a:p>
          <a:p>
            <a:r>
              <a:rPr lang="en-US">
                <a:latin typeface="MS Sans Serif" charset="0"/>
                <a:cs typeface="Times New Roman" pitchFamily="18" charset="0"/>
              </a:rPr>
              <a:t>We, real, cool.  We left school.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 autoUpdateAnimBg="0"/>
      <p:bldP spid="1843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16439-6AAB-462B-AD7E-CF97902A69FF}" type="slidenum">
              <a:rPr lang="en-US"/>
              <a:pPr/>
              <a:t>11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MS Sans Serif" charset="0"/>
                <a:cs typeface="Times New Roman" pitchFamily="18" charset="0"/>
              </a:rPr>
              <a:t>Pyrrhic</a:t>
            </a:r>
            <a:r>
              <a:rPr lang="en-US"/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MS Sans Serif" charset="0"/>
                <a:cs typeface="Times New Roman" pitchFamily="18" charset="0"/>
              </a:rPr>
              <a:t>three unstressed followed by a stressed</a:t>
            </a:r>
            <a:endParaRPr lang="en-US">
              <a:cs typeface="Times New Roman" pitchFamily="18" charset="0"/>
            </a:endParaRPr>
          </a:p>
          <a:p>
            <a:r>
              <a:rPr lang="en-US">
                <a:latin typeface="MS Sans Serif" charset="0"/>
                <a:cs typeface="Times New Roman" pitchFamily="18" charset="0"/>
              </a:rPr>
              <a:t> *   *      *   ‘       *    *     *       ‘</a:t>
            </a:r>
            <a:endParaRPr lang="en-US">
              <a:cs typeface="Times New Roman" pitchFamily="18" charset="0"/>
            </a:endParaRPr>
          </a:p>
          <a:p>
            <a:r>
              <a:rPr lang="en-US">
                <a:latin typeface="MS Sans Serif" charset="0"/>
                <a:cs typeface="Times New Roman" pitchFamily="18" charset="0"/>
              </a:rPr>
              <a:t>At their/return,/up the/high strand,/</a:t>
            </a:r>
            <a:endParaRPr lang="en-US">
              <a:cs typeface="Times New Roman" pitchFamily="18" charset="0"/>
            </a:endParaRPr>
          </a:p>
          <a:p>
            <a:endParaRPr lang="en-US">
              <a:cs typeface="Times New Roman" pitchFamily="18" charset="0"/>
            </a:endParaRP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  <p:bldP spid="1945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3F4C2-11A9-410B-A363-DA8D72BC8612}" type="slidenum">
              <a:rPr lang="en-US"/>
              <a:pPr/>
              <a:t>12</a:t>
            </a:fld>
            <a:endParaRPr lang="en-US"/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684213" y="1052513"/>
            <a:ext cx="7920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pitchFamily="34" charset="0"/>
                <a:cs typeface="Arial" pitchFamily="34" charset="0"/>
              </a:rPr>
              <a:t>This powerpoint was kindly donated to </a:t>
            </a:r>
            <a:r>
              <a:rPr lang="en-GB">
                <a:latin typeface="Arial" pitchFamily="34" charset="0"/>
                <a:cs typeface="Arial" pitchFamily="34" charset="0"/>
                <a:hlinkClick r:id="rId3"/>
              </a:rPr>
              <a:t>www.worldofteaching.com</a:t>
            </a:r>
            <a:endParaRPr lang="en-GB">
              <a:latin typeface="Arial" pitchFamily="34" charset="0"/>
              <a:cs typeface="Arial" pitchFamily="34" charset="0"/>
            </a:endParaRPr>
          </a:p>
          <a:p>
            <a:endParaRPr lang="en-GB">
              <a:latin typeface="Arial" pitchFamily="34" charset="0"/>
              <a:cs typeface="Arial" pitchFamily="34" charset="0"/>
            </a:endParaRPr>
          </a:p>
          <a:p>
            <a:endParaRPr lang="en-GB">
              <a:latin typeface="Arial" pitchFamily="34" charset="0"/>
              <a:cs typeface="Arial" pitchFamily="34" charset="0"/>
            </a:endParaRPr>
          </a:p>
          <a:p>
            <a:endParaRPr lang="en-GB">
              <a:latin typeface="Arial" pitchFamily="34" charset="0"/>
              <a:cs typeface="Arial" pitchFamily="34" charset="0"/>
            </a:endParaRPr>
          </a:p>
          <a:p>
            <a:endParaRPr lang="en-GB">
              <a:latin typeface="Arial" pitchFamily="34" charset="0"/>
              <a:cs typeface="Arial" pitchFamily="34" charset="0"/>
            </a:endParaRPr>
          </a:p>
          <a:p>
            <a:r>
              <a:rPr lang="en-GB">
                <a:latin typeface="Arial" pitchFamily="34" charset="0"/>
                <a:cs typeface="Arial" pitchFamily="34" charset="0"/>
                <a:hlinkClick r:id="rId3"/>
              </a:rPr>
              <a:t>http://www.worldofteaching.com</a:t>
            </a:r>
            <a:r>
              <a:rPr lang="en-GB">
                <a:latin typeface="Arial" pitchFamily="34" charset="0"/>
                <a:cs typeface="Arial" pitchFamily="34" charset="0"/>
              </a:rPr>
              <a:t> is home to over a thousand powerpoints submitted by teachers. This is a completely free site and requires no registration. Please visit and I hope it will help in your teaching.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48796-43B2-44C0-B6C3-E0747DEEE580}" type="slidenum">
              <a:rPr lang="en-US"/>
              <a:pPr/>
              <a:t>2</a:t>
            </a:fld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cs typeface="Times New Roman" pitchFamily="18" charset="0"/>
              </a:rPr>
              <a:t>meter –  comes from the Greek term for measure</a:t>
            </a:r>
          </a:p>
          <a:p>
            <a:pPr>
              <a:lnSpc>
                <a:spcPct val="90000"/>
              </a:lnSpc>
            </a:pPr>
            <a:r>
              <a:rPr lang="en-US">
                <a:cs typeface="Times New Roman" pitchFamily="18" charset="0"/>
              </a:rPr>
              <a:t>poetry written in a regular pattern of stressed and unstressed syllables</a:t>
            </a:r>
          </a:p>
          <a:p>
            <a:pPr>
              <a:lnSpc>
                <a:spcPct val="90000"/>
              </a:lnSpc>
            </a:pPr>
            <a:r>
              <a:rPr lang="en-US">
                <a:cs typeface="Times New Roman" pitchFamily="18" charset="0"/>
              </a:rPr>
              <a:t>the recognition and naming of broad wave patterns in lines of verse (like waves on the shore or the wave patterns of sounds in physics)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5669-255B-4F7C-8BD5-632C3AD6A3AD}" type="slidenum">
              <a:rPr lang="en-US"/>
              <a:pPr/>
              <a:t>3</a:t>
            </a:fld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Meter continued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there are a succession of lines or sentences that have the same metrical pattern, but is not necessarily exactly rhythmically identical</a:t>
            </a:r>
          </a:p>
          <a:p>
            <a:pPr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lines are repeated again and again in the same broad rhythmical patterns, creating a rhythmical unit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cs typeface="Times New Roman" pitchFamily="18" charset="0"/>
              </a:rPr>
              <a:t> </a:t>
            </a:r>
          </a:p>
          <a:p>
            <a:pPr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eg:  “To this I witness call the fools of Time</a:t>
            </a:r>
          </a:p>
          <a:p>
            <a:pPr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Which die for goodness, who have lived for crime.”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6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471E2-72FC-423B-A6F8-F66E3848E24F}" type="slidenum">
              <a:rPr lang="en-US"/>
              <a:pPr/>
              <a:t>4</a:t>
            </a:fld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itchFamily="34" charset="0"/>
                <a:cs typeface="Times New Roman" pitchFamily="18" charset="0"/>
              </a:rPr>
              <a:t>Poetry has Feet</a:t>
            </a:r>
            <a:r>
              <a:rPr lang="en-US">
                <a:cs typeface="Times New Roman" pitchFamily="18" charset="0"/>
              </a:rPr>
              <a:t/>
            </a:r>
            <a:br>
              <a:rPr lang="en-US">
                <a:cs typeface="Times New Roman" pitchFamily="18" charset="0"/>
              </a:rPr>
            </a:br>
            <a:endParaRPr lang="en-US">
              <a:cs typeface="Times New Roman" pitchFamily="18" charset="0"/>
            </a:endParaRP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819400" y="1447800"/>
            <a:ext cx="60960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the technical meaning – has one stressed syllable and one or more unstressed syllables or has one unstressed syllable and one or more stressed syllables</a:t>
            </a:r>
          </a:p>
          <a:p>
            <a:pPr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is a measurable, patterned, conventional unit of poetic rhythm</a:t>
            </a:r>
          </a:p>
          <a:p>
            <a:pPr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the non-technical meaning – connected to how we walk</a:t>
            </a:r>
          </a:p>
          <a:p>
            <a:pPr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pattern and rhythm of steps equal to pattern and rhythm of poems</a:t>
            </a:r>
          </a:p>
          <a:p>
            <a:pPr>
              <a:lnSpc>
                <a:spcPct val="90000"/>
              </a:lnSpc>
            </a:pPr>
            <a:r>
              <a:rPr lang="en-US" sz="2400">
                <a:cs typeface="Times New Roman" pitchFamily="18" charset="0"/>
              </a:rPr>
              <a:t>rhythm of music connected to movement of body and rhythmical pattern of movement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18648-2E99-49D3-9A0E-8761188CD8B6}" type="slidenum">
              <a:rPr lang="en-US"/>
              <a:pPr/>
              <a:t>5</a:t>
            </a:fld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itchFamily="34" charset="0"/>
                <a:cs typeface="Times New Roman" pitchFamily="18" charset="0"/>
              </a:rPr>
              <a:t>Scansion</a:t>
            </a:r>
            <a:r>
              <a:rPr lang="en-US"/>
              <a:t> 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Times New Roman" pitchFamily="18" charset="0"/>
              </a:rPr>
              <a:t>the system of using symbols to represent stressed and unstressed patterns in a poem in order to be able to “read” the poem</a:t>
            </a:r>
          </a:p>
          <a:p>
            <a:pPr>
              <a:buFont typeface="Wingdings" pitchFamily="2" charset="2"/>
              <a:buNone/>
            </a:pPr>
            <a:endParaRPr lang="en-US">
              <a:cs typeface="Times New Roman" pitchFamily="18" charset="0"/>
            </a:endParaRPr>
          </a:p>
          <a:p>
            <a:r>
              <a:rPr lang="en-US">
                <a:cs typeface="Times New Roman" pitchFamily="18" charset="0"/>
              </a:rPr>
              <a:t> gives the broad wave pattern, but doesn’t define the individual wave or pattern</a:t>
            </a:r>
          </a:p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build="p" autoUpdateAnimBg="0"/>
      <p:bldP spid="819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05E3-4C3E-4891-8FB6-CD0785B54BFE}" type="slidenum">
              <a:rPr lang="en-US"/>
              <a:pPr/>
              <a:t>6</a:t>
            </a:fld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lgerian" pitchFamily="82" charset="0"/>
                <a:cs typeface="Times New Roman" pitchFamily="18" charset="0"/>
              </a:rPr>
              <a:t>Kinds of patterns</a:t>
            </a:r>
            <a:r>
              <a:rPr lang="en-US">
                <a:cs typeface="Times New Roman" pitchFamily="18" charset="0"/>
              </a:rPr>
              <a:t/>
            </a:r>
            <a:br>
              <a:rPr lang="en-US">
                <a:cs typeface="Times New Roman" pitchFamily="18" charset="0"/>
              </a:rPr>
            </a:br>
            <a:endParaRPr lang="en-US">
              <a:cs typeface="Times New Roman" pitchFamily="18" charset="0"/>
            </a:endParaRP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   iamb(ic) – unstressed syllable followed by a stressed syllable</a:t>
            </a:r>
          </a:p>
          <a:p>
            <a:r>
              <a:rPr lang="en-US">
                <a:cs typeface="Times New Roman" pitchFamily="18" charset="0"/>
              </a:rPr>
              <a:t>        *     ‘     *    ‘</a:t>
            </a:r>
          </a:p>
          <a:p>
            <a:r>
              <a:rPr lang="en-US">
                <a:cs typeface="Times New Roman" pitchFamily="18" charset="0"/>
              </a:rPr>
              <a:t>      The way a crow </a:t>
            </a:r>
          </a:p>
          <a:p>
            <a:r>
              <a:rPr lang="en-US">
                <a:cs typeface="Times New Roman" pitchFamily="18" charset="0"/>
              </a:rPr>
              <a:t>          *        ‘        *    ‘</a:t>
            </a:r>
          </a:p>
          <a:p>
            <a:r>
              <a:rPr lang="en-US">
                <a:cs typeface="Times New Roman" pitchFamily="18" charset="0"/>
              </a:rPr>
              <a:t>	Shook down on me.</a:t>
            </a:r>
          </a:p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9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9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9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9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" fill="hold"/>
                                        <p:tgtEl>
                                          <p:spTgt spid="9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" fill="hold"/>
                                        <p:tgtEl>
                                          <p:spTgt spid="9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" fill="hold"/>
                                        <p:tgtEl>
                                          <p:spTgt spid="9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9234-3213-48A4-BD24-A06DC25185CF}" type="slidenum">
              <a:rPr lang="en-US"/>
              <a:pPr/>
              <a:t>7</a:t>
            </a:fld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itchFamily="34" charset="0"/>
                <a:cs typeface="Times New Roman" pitchFamily="18" charset="0"/>
              </a:rPr>
              <a:t>Trochee(trochaic) 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Times New Roman" pitchFamily="18" charset="0"/>
              </a:rPr>
              <a:t>stressed followed by unstressed </a:t>
            </a:r>
          </a:p>
          <a:p>
            <a:r>
              <a:rPr lang="en-US">
                <a:cs typeface="Times New Roman" pitchFamily="18" charset="0"/>
              </a:rPr>
              <a:t>    ‘      *   ‘   *   ‘      *       ‘     *</a:t>
            </a:r>
          </a:p>
          <a:p>
            <a:r>
              <a:rPr lang="en-US">
                <a:cs typeface="Times New Roman" pitchFamily="18" charset="0"/>
              </a:rPr>
              <a:t>Once upon a midnight dreary</a:t>
            </a:r>
          </a:p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build="p" autoUpdateAnimBg="0"/>
      <p:bldP spid="1024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80055-4020-4C1E-9CAA-BB3285BC0E87}" type="slidenum">
              <a:rPr lang="en-US"/>
              <a:pPr/>
              <a:t>8</a:t>
            </a:fld>
            <a:endParaRPr 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itchFamily="34" charset="0"/>
                <a:cs typeface="Times New Roman" pitchFamily="18" charset="0"/>
              </a:rPr>
              <a:t>Anapest (anapestic)</a:t>
            </a:r>
            <a:r>
              <a:rPr lang="en-US"/>
              <a:t> 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Times New Roman" pitchFamily="18" charset="0"/>
              </a:rPr>
              <a:t>has </a:t>
            </a:r>
            <a:r>
              <a:rPr lang="en-US" u="sng">
                <a:cs typeface="Times New Roman" pitchFamily="18" charset="0"/>
              </a:rPr>
              <a:t>two</a:t>
            </a:r>
            <a:r>
              <a:rPr lang="en-US">
                <a:cs typeface="Times New Roman" pitchFamily="18" charset="0"/>
              </a:rPr>
              <a:t> unstressed syllables followed by a stressed one</a:t>
            </a:r>
          </a:p>
          <a:p>
            <a:r>
              <a:rPr lang="en-US">
                <a:cs typeface="Times New Roman" pitchFamily="18" charset="0"/>
              </a:rPr>
              <a:t>  *    *     ‘     *     *         ‘        *     *   The Assyr/ ian came down/ like a </a:t>
            </a:r>
          </a:p>
          <a:p>
            <a:r>
              <a:rPr lang="en-US">
                <a:cs typeface="Times New Roman" pitchFamily="18" charset="0"/>
              </a:rPr>
              <a:t>  ‘       *    *     ‘</a:t>
            </a:r>
          </a:p>
          <a:p>
            <a:r>
              <a:rPr lang="en-US">
                <a:cs typeface="Times New Roman" pitchFamily="18" charset="0"/>
              </a:rPr>
              <a:t>wolf/ on the fold,</a:t>
            </a:r>
          </a:p>
          <a:p>
            <a:pPr>
              <a:buFont typeface="Wingdings" pitchFamily="2" charset="2"/>
              <a:buNone/>
            </a:pPr>
            <a:r>
              <a:rPr lang="en-US">
                <a:cs typeface="Times New Roman" pitchFamily="18" charset="0"/>
              </a:rPr>
              <a:t>		</a:t>
            </a:r>
            <a:r>
              <a:rPr lang="en-US"/>
              <a:t> 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11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11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" fill="hold"/>
                                        <p:tgtEl>
                                          <p:spTgt spid="112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112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" fill="hold"/>
                                        <p:tgtEl>
                                          <p:spTgt spid="112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112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build="p" autoUpdateAnimBg="0"/>
      <p:bldP spid="1127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E847D-BCA9-4FFD-B9C2-6383F48966EB}" type="slidenum">
              <a:rPr lang="en-US"/>
              <a:pPr/>
              <a:t>9</a:t>
            </a:fld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itchFamily="34" charset="0"/>
                <a:cs typeface="Times New Roman" pitchFamily="18" charset="0"/>
              </a:rPr>
              <a:t>Dactyl 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Times New Roman" pitchFamily="18" charset="0"/>
              </a:rPr>
              <a:t>one stressed followed by two unstressed</a:t>
            </a:r>
          </a:p>
          <a:p>
            <a:r>
              <a:rPr lang="en-US">
                <a:cs typeface="Times New Roman" pitchFamily="18" charset="0"/>
              </a:rPr>
              <a:t>  ‘    *  *    ‘   *  *     ‘      **</a:t>
            </a:r>
          </a:p>
          <a:p>
            <a:r>
              <a:rPr lang="en-US">
                <a:latin typeface="MS Sans Serif" charset="0"/>
                <a:cs typeface="Times New Roman" pitchFamily="18" charset="0"/>
              </a:rPr>
              <a:t>Hickory, dickory, dock</a:t>
            </a:r>
            <a:endParaRPr lang="en-US"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>
              <a:cs typeface="Times New Roman" pitchFamily="18" charset="0"/>
            </a:endParaRPr>
          </a:p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12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" fill="hold"/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build="p" autoUpdateAnimBg="0"/>
      <p:bldP spid="12295" grpId="0" build="p" autoUpdateAnimBg="0"/>
    </p:bldLst>
  </p:timing>
</p:sld>
</file>

<file path=ppt/theme/theme1.xml><?xml version="1.0" encoding="utf-8"?>
<a:theme xmlns:a="http://schemas.openxmlformats.org/drawingml/2006/main" name="Generic">
  <a:themeElements>
    <a:clrScheme name="Generic 1">
      <a:dk1>
        <a:srgbClr val="800000"/>
      </a:dk1>
      <a:lt1>
        <a:srgbClr val="FFFFFF"/>
      </a:lt1>
      <a:dk2>
        <a:srgbClr val="000000"/>
      </a:dk2>
      <a:lt2>
        <a:srgbClr val="FFFFCC"/>
      </a:lt2>
      <a:accent1>
        <a:srgbClr val="777777"/>
      </a:accent1>
      <a:accent2>
        <a:srgbClr val="0033CC"/>
      </a:accent2>
      <a:accent3>
        <a:srgbClr val="AAAAAA"/>
      </a:accent3>
      <a:accent4>
        <a:srgbClr val="DADADA"/>
      </a:accent4>
      <a:accent5>
        <a:srgbClr val="BDBDBD"/>
      </a:accent5>
      <a:accent6>
        <a:srgbClr val="002DB9"/>
      </a:accent6>
      <a:hlink>
        <a:srgbClr val="800000"/>
      </a:hlink>
      <a:folHlink>
        <a:srgbClr val="660066"/>
      </a:folHlink>
    </a:clrScheme>
    <a:fontScheme name="Generic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eneric 1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777777"/>
        </a:accent1>
        <a:accent2>
          <a:srgbClr val="0033CC"/>
        </a:accent2>
        <a:accent3>
          <a:srgbClr val="AAAAAA"/>
        </a:accent3>
        <a:accent4>
          <a:srgbClr val="DADADA"/>
        </a:accent4>
        <a:accent5>
          <a:srgbClr val="BDBDBD"/>
        </a:accent5>
        <a:accent6>
          <a:srgbClr val="002DB9"/>
        </a:accent6>
        <a:hlink>
          <a:srgbClr val="800000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c 2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Office\Templates\1033\Generic.pot</Template>
  <TotalTime>36</TotalTime>
  <Words>439</Words>
  <Application>Microsoft Office PowerPoint</Application>
  <PresentationFormat>On-screen Show (4:3)</PresentationFormat>
  <Paragraphs>82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Times New Roman</vt:lpstr>
      <vt:lpstr>Arial Narrow</vt:lpstr>
      <vt:lpstr>Arial</vt:lpstr>
      <vt:lpstr>Wingdings</vt:lpstr>
      <vt:lpstr>Algerian</vt:lpstr>
      <vt:lpstr>MS Sans Serif</vt:lpstr>
      <vt:lpstr>Generic</vt:lpstr>
      <vt:lpstr>Poetry</vt:lpstr>
      <vt:lpstr>Introduction</vt:lpstr>
      <vt:lpstr>Meter continued</vt:lpstr>
      <vt:lpstr>Poetry has Feet </vt:lpstr>
      <vt:lpstr>Scansion </vt:lpstr>
      <vt:lpstr>Kinds of patterns </vt:lpstr>
      <vt:lpstr>Trochee(trochaic) </vt:lpstr>
      <vt:lpstr>Anapest (anapestic) </vt:lpstr>
      <vt:lpstr>Dactyl </vt:lpstr>
      <vt:lpstr>Spondee (spondaic) </vt:lpstr>
      <vt:lpstr>Pyrrhic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Teacher E-Solutions</cp:lastModifiedBy>
  <cp:revision>3</cp:revision>
  <cp:lastPrinted>1601-01-01T00:00:00Z</cp:lastPrinted>
  <dcterms:created xsi:type="dcterms:W3CDTF">1601-01-01T00:00:00Z</dcterms:created>
  <dcterms:modified xsi:type="dcterms:W3CDTF">2019-01-18T16:52:27Z</dcterms:modified>
</cp:coreProperties>
</file>