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1E48C37E-28A5-4FAA-8290-764E7ED7A82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704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448EDA-BB7A-4176-8EE8-928FB2E07798}" type="slidenum">
              <a:rPr lang="en-GB"/>
              <a:pPr/>
              <a:t>1</a:t>
            </a:fld>
            <a:endParaRPr lang="en-GB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67D3DD-7F3D-4DDC-BD23-CEF5C513A964}" type="slidenum">
              <a:rPr lang="en-GB"/>
              <a:pPr/>
              <a:t>10</a:t>
            </a:fld>
            <a:endParaRPr lang="en-GB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519AB0-80FE-498D-A034-36D36A5E93FA}" type="slidenum">
              <a:rPr lang="en-GB"/>
              <a:pPr/>
              <a:t>11</a:t>
            </a:fld>
            <a:endParaRPr lang="en-GB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7FD77-D2FE-46D1-B359-7E3A8BC4C789}" type="slidenum">
              <a:rPr lang="en-GB"/>
              <a:pPr/>
              <a:t>12</a:t>
            </a:fld>
            <a:endParaRPr lang="en-GB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3D92B5-7208-4147-BC66-8A97F5BDFC8E}" type="slidenum">
              <a:rPr lang="en-GB"/>
              <a:pPr/>
              <a:t>13</a:t>
            </a:fld>
            <a:endParaRPr lang="en-GB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4E685-8522-48B0-B040-B7F41D095E13}" type="slidenum">
              <a:rPr lang="en-GB"/>
              <a:pPr/>
              <a:t>14</a:t>
            </a:fld>
            <a:endParaRPr lang="en-GB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554D4-352D-4DF2-9199-43B5CEEC1666}" type="slidenum">
              <a:rPr lang="en-GB"/>
              <a:pPr/>
              <a:t>15</a:t>
            </a:fld>
            <a:endParaRPr lang="en-GB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AAA3E-20DA-4A74-9902-2A9FCEC600FC}" type="slidenum">
              <a:rPr lang="en-GB"/>
              <a:pPr/>
              <a:t>16</a:t>
            </a:fld>
            <a:endParaRPr lang="en-GB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03345-E08B-460C-B7F5-DB83B88DF24E}" type="slidenum">
              <a:rPr lang="en-GB"/>
              <a:pPr/>
              <a:t>17</a:t>
            </a:fld>
            <a:endParaRPr lang="en-GB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5BC395-5ED8-42B9-B1EA-28868C3E8178}" type="slidenum">
              <a:rPr lang="en-GB"/>
              <a:pPr/>
              <a:t>18</a:t>
            </a:fld>
            <a:endParaRPr lang="en-GB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54A2FD-637B-4684-B00C-DEF85850C26A}" type="slidenum">
              <a:rPr lang="en-GB"/>
              <a:pPr/>
              <a:t>19</a:t>
            </a:fld>
            <a:endParaRPr lang="en-GB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7A4B2-D7B4-4531-BCFD-5A7122B3B78A}" type="slidenum">
              <a:rPr lang="en-GB"/>
              <a:pPr/>
              <a:t>2</a:t>
            </a:fld>
            <a:endParaRPr lang="en-GB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4556B-C150-4DFC-9F72-5C85E7C5531F}" type="slidenum">
              <a:rPr lang="en-GB"/>
              <a:pPr/>
              <a:t>20</a:t>
            </a:fld>
            <a:endParaRPr lang="en-GB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1C18F7-4EF1-4B20-B54F-CE4CB3EC763A}" type="slidenum">
              <a:rPr lang="en-GB"/>
              <a:pPr/>
              <a:t>21</a:t>
            </a:fld>
            <a:endParaRPr lang="en-GB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69463-1AE1-4FB6-B03E-0F3EB4ECABC4}" type="slidenum">
              <a:rPr lang="en-GB"/>
              <a:pPr/>
              <a:t>3</a:t>
            </a:fld>
            <a:endParaRPr lang="en-GB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15854-8D3B-43F6-A30A-0D32D9BE931D}" type="slidenum">
              <a:rPr lang="en-GB"/>
              <a:pPr/>
              <a:t>4</a:t>
            </a:fld>
            <a:endParaRPr lang="en-GB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310742-D261-4827-B727-A890CCB78B93}" type="slidenum">
              <a:rPr lang="en-GB"/>
              <a:pPr/>
              <a:t>5</a:t>
            </a:fld>
            <a:endParaRPr lang="en-GB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55099-2574-471E-BB3A-48FF3CD1FDE7}" type="slidenum">
              <a:rPr lang="en-GB"/>
              <a:pPr/>
              <a:t>6</a:t>
            </a:fld>
            <a:endParaRPr lang="en-GB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DB186-DF04-4FE4-80BE-5F0B16BB1ABD}" type="slidenum">
              <a:rPr lang="en-GB"/>
              <a:pPr/>
              <a:t>7</a:t>
            </a:fld>
            <a:endParaRPr lang="en-GB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10625-738A-451A-B24D-FD3D6EEBC825}" type="slidenum">
              <a:rPr lang="en-GB"/>
              <a:pPr/>
              <a:t>8</a:t>
            </a:fld>
            <a:endParaRPr lang="en-GB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CB673-425D-4831-8F9A-40445CA393F0}" type="slidenum">
              <a:rPr lang="en-GB"/>
              <a:pPr/>
              <a:t>9</a:t>
            </a:fld>
            <a:endParaRPr lang="en-GB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507485-C485-4914-A62C-754E7A1D1B0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4A463-EE0A-45EA-9F1D-797F7FD87F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34954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29DF9-BF68-492F-93B4-1A0AEBE63E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76833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F6C2179-627F-4566-A519-B183BA0B97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91241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C168FF-B1B1-4254-9D10-CEF74229A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46378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43BF4-36F5-4110-8A5A-23BDC86CD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5740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8CD51-2960-4D42-8203-3733767F5B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24473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C37F2-C2A6-4133-9347-3EADA2DDD7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646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ED52F-BC74-45D9-BD8C-0D90537E66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6574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C0C9-EB83-441D-89C7-56CAC6E717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85136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37B8C-EF23-4BB9-845F-E6548F580A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95956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04981-8689-4B31-BA3D-512DDB2C67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28930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A54C5-6B79-4636-8E90-D43E05304D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60546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406AD93-ED94-49EF-B29D-D0E441A7497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Poetry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Vocabulary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n-US"/>
              <a:t>Rhythm &amp; Rhyme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75438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Using more spirited language makes humorous situations even more humorous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143000" y="2057400"/>
            <a:ext cx="6934200" cy="3429000"/>
          </a:xfrm>
          <a:solidFill>
            <a:schemeClr val="accent1"/>
          </a:solidFill>
          <a:ln w="38100" cap="flat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000" b="1"/>
              <a:t>“The Porcupine”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3000" b="1"/>
              <a:t>By Ogden Nash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14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Any hound a porcupine nudges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Can’t be blamed for harboring grudges.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I know one hound that laughed all winter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At a porcupine that sat on a splinter.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152400"/>
            <a:ext cx="8458200" cy="1524000"/>
          </a:xfrm>
        </p:spPr>
        <p:txBody>
          <a:bodyPr/>
          <a:lstStyle/>
          <a:p>
            <a:r>
              <a:rPr lang="en-US"/>
              <a:t>If you take away the rhythm and rhyme, the humor vanishes.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67600" cy="34290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Any hound that touches a porcupine</a:t>
            </a:r>
          </a:p>
          <a:p>
            <a:pPr algn="ctr">
              <a:buFontTx/>
              <a:buNone/>
            </a:pPr>
            <a:r>
              <a:rPr lang="en-US"/>
              <a:t>Can’t be blamed for holding a grudge</a:t>
            </a:r>
          </a:p>
          <a:p>
            <a:pPr algn="ctr">
              <a:buFontTx/>
              <a:buNone/>
            </a:pPr>
            <a:r>
              <a:rPr lang="en-US"/>
              <a:t>I know one hound that laughed all winter long</a:t>
            </a:r>
          </a:p>
          <a:p>
            <a:pPr algn="ctr">
              <a:buFontTx/>
              <a:buNone/>
            </a:pPr>
            <a:r>
              <a:rPr lang="en-US"/>
              <a:t>At a porcupine that sat on a piece of wood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Lewis Carroll</a:t>
            </a:r>
            <a:br>
              <a:rPr lang="en-US"/>
            </a:br>
            <a:r>
              <a:rPr lang="en-US" sz="4000"/>
              <a:t>1832-1898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001000" cy="4114800"/>
          </a:xfrm>
        </p:spPr>
        <p:txBody>
          <a:bodyPr/>
          <a:lstStyle/>
          <a:p>
            <a:r>
              <a:rPr lang="en-US" sz="2800"/>
              <a:t>Born in England</a:t>
            </a:r>
          </a:p>
          <a:p>
            <a:r>
              <a:rPr lang="en-US" sz="2800"/>
              <a:t>Wrote </a:t>
            </a:r>
            <a:r>
              <a:rPr lang="en-US" sz="2800" i="1"/>
              <a:t>Alice’s Adventures in Wonderland</a:t>
            </a:r>
          </a:p>
          <a:p>
            <a:r>
              <a:rPr lang="en-US" sz="2800"/>
              <a:t>Wrote </a:t>
            </a:r>
            <a:r>
              <a:rPr lang="en-US" sz="2800" i="1"/>
              <a:t>Through the Looking Glass</a:t>
            </a:r>
          </a:p>
          <a:p>
            <a:r>
              <a:rPr lang="en-US" sz="2800"/>
              <a:t>His life was quiet and uneventful, but in works like </a:t>
            </a:r>
            <a:r>
              <a:rPr lang="en-US" sz="2800" i="1"/>
              <a:t>Father William</a:t>
            </a:r>
            <a:r>
              <a:rPr lang="en-US" sz="2800"/>
              <a:t>, he found escape from his serious work into a delightfully zany, topsy-turvy world that still amuses children old and young.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“Father William”</a:t>
            </a:r>
            <a:br>
              <a:rPr lang="en-US"/>
            </a:br>
            <a:r>
              <a:rPr lang="en-US" sz="4000"/>
              <a:t>Page 400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this poem, a young man questions his father about some rather unusual behavior.</a:t>
            </a:r>
          </a:p>
          <a:p>
            <a:r>
              <a:rPr lang="en-US"/>
              <a:t>Have you ever asked someone what they were doing and received an explanation that made very little sense at all?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en-US"/>
              <a:t>Limericks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96200" cy="4495800"/>
          </a:xfrm>
        </p:spPr>
        <p:txBody>
          <a:bodyPr/>
          <a:lstStyle/>
          <a:p>
            <a:r>
              <a:rPr lang="en-US"/>
              <a:t>A limerick is a poem of five lines</a:t>
            </a:r>
          </a:p>
          <a:p>
            <a:r>
              <a:rPr lang="en-US"/>
              <a:t>The first, second, and fifth lines have three rhythmic beats and rhyme with one another.</a:t>
            </a:r>
          </a:p>
          <a:p>
            <a:r>
              <a:rPr lang="en-US"/>
              <a:t>The third and fourth lines have two beats and rhyme with one another.</a:t>
            </a:r>
          </a:p>
          <a:p>
            <a:r>
              <a:rPr lang="en-US"/>
              <a:t>They are always light-hearted, humorous poems.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Limericks</a:t>
            </a:r>
            <a:endParaRPr lang="en-U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828800"/>
            <a:ext cx="7086600" cy="36576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man with no hair.</a:t>
            </a:r>
          </a:p>
          <a:p>
            <a:pPr algn="ctr">
              <a:buFontTx/>
              <a:buNone/>
            </a:pPr>
            <a:r>
              <a:rPr lang="en-US"/>
              <a:t>He gave everyone quite a scare.</a:t>
            </a:r>
          </a:p>
          <a:p>
            <a:pPr algn="ctr">
              <a:buFontTx/>
              <a:buNone/>
            </a:pPr>
            <a:r>
              <a:rPr lang="en-US"/>
              <a:t>He got some Rogaine,</a:t>
            </a:r>
          </a:p>
          <a:p>
            <a:pPr algn="ctr">
              <a:buFontTx/>
              <a:buNone/>
            </a:pPr>
            <a:r>
              <a:rPr lang="en-US"/>
              <a:t>Grew out a mane,</a:t>
            </a:r>
          </a:p>
          <a:p>
            <a:pPr algn="ctr">
              <a:buFontTx/>
              <a:buNone/>
            </a:pPr>
            <a:r>
              <a:rPr lang="en-US"/>
              <a:t>And now he resembles a bear!</a:t>
            </a:r>
          </a:p>
        </p:txBody>
      </p:sp>
      <p:pic>
        <p:nvPicPr>
          <p:cNvPr id="13316" name="Picture 4" descr="j0336472"/>
          <p:cNvPicPr>
            <a:picLocks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3200" y="4648200"/>
            <a:ext cx="2209800" cy="2209800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Limerick About a Bee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6553200" cy="36576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I wish that my room had a floor,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I don’t care so much for a door.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But this walking around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Without touching the ground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Is getting to be quite a bore.</a:t>
            </a:r>
          </a:p>
        </p:txBody>
      </p:sp>
      <p:pic>
        <p:nvPicPr>
          <p:cNvPr id="14340" name="Picture 4" descr="j0304465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444928">
            <a:off x="990600" y="4419600"/>
            <a:ext cx="758825" cy="915988"/>
          </a:xfrm>
        </p:spPr>
      </p:pic>
      <p:pic>
        <p:nvPicPr>
          <p:cNvPr id="14342" name="Picture 6" descr="j0304465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4419600"/>
            <a:ext cx="758825" cy="915988"/>
          </a:xfrm>
          <a:noFill/>
          <a:ln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Another Limerick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57400"/>
            <a:ext cx="7010400" cy="28956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very small mouse</a:t>
            </a:r>
          </a:p>
          <a:p>
            <a:pPr algn="ctr">
              <a:buFontTx/>
              <a:buNone/>
            </a:pPr>
            <a:r>
              <a:rPr lang="en-US"/>
              <a:t>Who lived in a very small house,</a:t>
            </a:r>
          </a:p>
          <a:p>
            <a:pPr algn="ctr">
              <a:buFontTx/>
              <a:buNone/>
            </a:pPr>
            <a:r>
              <a:rPr lang="en-US"/>
              <a:t>The ocean’s spray</a:t>
            </a:r>
          </a:p>
          <a:p>
            <a:pPr algn="ctr">
              <a:buFontTx/>
              <a:buNone/>
            </a:pPr>
            <a:r>
              <a:rPr lang="en-US"/>
              <a:t>Washed it away,</a:t>
            </a:r>
          </a:p>
          <a:p>
            <a:pPr algn="ctr">
              <a:buFontTx/>
              <a:buNone/>
            </a:pPr>
            <a:r>
              <a:rPr lang="en-US"/>
              <a:t>All that was left was her blouse!</a:t>
            </a:r>
          </a:p>
        </p:txBody>
      </p:sp>
      <p:pic>
        <p:nvPicPr>
          <p:cNvPr id="15364" name="Picture 4" descr="j034485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533400"/>
            <a:ext cx="1652588" cy="1382713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 will create a limerick similar to this one…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1242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man from Beijing.</a:t>
            </a:r>
          </a:p>
          <a:p>
            <a:pPr algn="ctr">
              <a:buFontTx/>
              <a:buNone/>
            </a:pPr>
            <a:r>
              <a:rPr lang="en-US"/>
              <a:t>All his life he hoped to be King.</a:t>
            </a:r>
          </a:p>
          <a:p>
            <a:pPr algn="ctr">
              <a:buFontTx/>
              <a:buNone/>
            </a:pPr>
            <a:r>
              <a:rPr lang="en-US"/>
              <a:t>So he put on a crown,</a:t>
            </a:r>
          </a:p>
          <a:p>
            <a:pPr algn="ctr">
              <a:buFontTx/>
              <a:buNone/>
            </a:pPr>
            <a:r>
              <a:rPr lang="en-US"/>
              <a:t>Which quickly fell down.</a:t>
            </a:r>
          </a:p>
          <a:p>
            <a:pPr algn="ctr">
              <a:buFontTx/>
              <a:buNone/>
            </a:pPr>
            <a:r>
              <a:rPr lang="en-US"/>
              <a:t>That small silly man from Beijing.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023100" cy="1600200"/>
          </a:xfrm>
        </p:spPr>
        <p:txBody>
          <a:bodyPr/>
          <a:lstStyle/>
          <a:p>
            <a:r>
              <a:rPr lang="en-US"/>
              <a:t>Fill in the blanks and create your own Limerick.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2766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_____ from _____.</a:t>
            </a:r>
          </a:p>
          <a:p>
            <a:pPr algn="ctr">
              <a:buFontTx/>
              <a:buNone/>
            </a:pPr>
            <a:r>
              <a:rPr lang="en-US"/>
              <a:t>All the while she/he hoped ________.</a:t>
            </a:r>
          </a:p>
          <a:p>
            <a:pPr algn="ctr">
              <a:buFontTx/>
              <a:buNone/>
            </a:pPr>
            <a:r>
              <a:rPr lang="en-US"/>
              <a:t>So she/he ____________________,</a:t>
            </a:r>
          </a:p>
          <a:p>
            <a:pPr algn="ctr">
              <a:buFontTx/>
              <a:buNone/>
            </a:pPr>
            <a:r>
              <a:rPr lang="en-US"/>
              <a:t>And ________________________,</a:t>
            </a:r>
          </a:p>
          <a:p>
            <a:pPr algn="ctr">
              <a:buFontTx/>
              <a:buNone/>
            </a:pPr>
            <a:r>
              <a:rPr lang="en-US"/>
              <a:t>That _________ from ___________.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696200" cy="5486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>
                <a:solidFill>
                  <a:schemeClr val="folHlink"/>
                </a:solidFill>
              </a:rPr>
              <a:t>Alliteration</a:t>
            </a:r>
            <a:r>
              <a:rPr lang="en-US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Repetition of initial consonant sounds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>
                <a:solidFill>
                  <a:schemeClr val="folHlink"/>
                </a:solidFill>
              </a:rPr>
              <a:t>Allusion</a:t>
            </a:r>
            <a:r>
              <a:rPr lang="en-US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A reference to a well-known person, place, event, literary work, or work of art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>
                <a:solidFill>
                  <a:schemeClr val="folHlink"/>
                </a:solidFill>
              </a:rPr>
              <a:t>Ballad</a:t>
            </a:r>
            <a:r>
              <a:rPr lang="en-US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A song-like poem that tells a story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4"/>
            </a:pPr>
            <a:r>
              <a:rPr lang="en-US">
                <a:solidFill>
                  <a:schemeClr val="folHlink"/>
                </a:solidFill>
              </a:rPr>
              <a:t>Blank</a:t>
            </a:r>
            <a:r>
              <a:rPr lang="en-US"/>
              <a:t> </a:t>
            </a:r>
            <a:r>
              <a:rPr lang="en-US">
                <a:solidFill>
                  <a:schemeClr val="folHlink"/>
                </a:solidFill>
              </a:rPr>
              <a:t>Verse</a:t>
            </a:r>
            <a:r>
              <a:rPr lang="en-US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Poetry written in unrhymed, ten-syllable lines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Mrs. Smith’s Limerick: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32004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man from Japan.</a:t>
            </a:r>
          </a:p>
          <a:p>
            <a:pPr algn="ctr">
              <a:buFontTx/>
              <a:buNone/>
            </a:pPr>
            <a:r>
              <a:rPr lang="en-US"/>
              <a:t>All the while he hoped for a tan.</a:t>
            </a:r>
          </a:p>
          <a:p>
            <a:pPr algn="ctr">
              <a:buFontTx/>
              <a:buNone/>
            </a:pPr>
            <a:r>
              <a:rPr lang="en-US"/>
              <a:t>So he lay on the beach,</a:t>
            </a:r>
          </a:p>
          <a:p>
            <a:pPr algn="ctr">
              <a:buFontTx/>
              <a:buNone/>
            </a:pPr>
            <a:r>
              <a:rPr lang="en-US"/>
              <a:t>And ate a ripe peach,</a:t>
            </a:r>
          </a:p>
          <a:p>
            <a:pPr algn="ctr">
              <a:buFontTx/>
              <a:buNone/>
            </a:pPr>
            <a:r>
              <a:rPr lang="en-US"/>
              <a:t>That came from a Georgia van.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" pitchFamily="34" charset="0"/>
                <a:cs typeface="Arial" pitchFamily="34" charset="0"/>
              </a:rPr>
              <a:t>This powerpoint was kindly donated to </a:t>
            </a:r>
            <a:r>
              <a:rPr lang="en-GB" sz="2400">
                <a:latin typeface="Arial" pitchFamily="34" charset="0"/>
                <a:cs typeface="Arial" pitchFamily="34" charset="0"/>
                <a:hlinkClick r:id="rId3"/>
              </a:rPr>
              <a:t>www.worldofteaching.com</a:t>
            </a:r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GB" sz="2400">
                <a:latin typeface="Arial" pitchFamily="34" charset="0"/>
                <a:cs typeface="Arial" pitchFamily="34" charset="0"/>
                <a:hlinkClick r:id="rId3"/>
              </a:rPr>
              <a:t>http://www.worldofteaching.com</a:t>
            </a:r>
            <a:r>
              <a:rPr lang="en-GB" sz="2400">
                <a:latin typeface="Arial" pitchFamily="34" charset="0"/>
                <a:cs typeface="Arial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pPr marL="609600" indent="-609600">
              <a:buFontTx/>
              <a:buAutoNum type="arabicPeriod" startAt="5"/>
            </a:pPr>
            <a:r>
              <a:rPr lang="en-US">
                <a:solidFill>
                  <a:schemeClr val="folHlink"/>
                </a:solidFill>
              </a:rPr>
              <a:t>Concrete</a:t>
            </a:r>
            <a:r>
              <a:rPr lang="en-US"/>
              <a:t> </a:t>
            </a:r>
            <a:r>
              <a:rPr lang="en-US">
                <a:solidFill>
                  <a:schemeClr val="folHlink"/>
                </a:solidFill>
              </a:rPr>
              <a:t>Poem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A poem with a shape that suggests its subject</a:t>
            </a:r>
          </a:p>
          <a:p>
            <a:pPr marL="609600" indent="-609600">
              <a:buFontTx/>
              <a:buAutoNum type="arabicPeriod" startAt="5"/>
            </a:pPr>
            <a:r>
              <a:rPr lang="en-US">
                <a:solidFill>
                  <a:schemeClr val="folHlink"/>
                </a:solidFill>
              </a:rPr>
              <a:t>Figurative</a:t>
            </a:r>
            <a:r>
              <a:rPr lang="en-US"/>
              <a:t> </a:t>
            </a:r>
            <a:r>
              <a:rPr lang="en-US">
                <a:solidFill>
                  <a:schemeClr val="folHlink"/>
                </a:solidFill>
              </a:rPr>
              <a:t>Language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Writing that is not meant to be taken literally</a:t>
            </a:r>
          </a:p>
          <a:p>
            <a:pPr marL="609600" indent="-609600">
              <a:buFontTx/>
              <a:buAutoNum type="arabicPeriod" startAt="5"/>
            </a:pPr>
            <a:r>
              <a:rPr lang="en-US">
                <a:solidFill>
                  <a:schemeClr val="folHlink"/>
                </a:solidFill>
              </a:rPr>
              <a:t>Free</a:t>
            </a:r>
            <a:r>
              <a:rPr lang="en-US" sz="2800"/>
              <a:t> </a:t>
            </a:r>
            <a:r>
              <a:rPr lang="en-US">
                <a:solidFill>
                  <a:schemeClr val="folHlink"/>
                </a:solidFill>
              </a:rPr>
              <a:t>Verse</a:t>
            </a:r>
            <a:r>
              <a:rPr lang="en-US" sz="2800"/>
              <a:t>:</a:t>
            </a:r>
          </a:p>
          <a:p>
            <a:pPr marL="990600" lvl="1" indent="-533400"/>
            <a:r>
              <a:rPr lang="en-US"/>
              <a:t>Poetry not written in a regular rhythmical pattern or meter</a:t>
            </a:r>
          </a:p>
          <a:p>
            <a:pPr marL="609600" indent="-609600">
              <a:buFontTx/>
              <a:buAutoNum type="arabicPeriod" startAt="8"/>
            </a:pPr>
            <a:r>
              <a:rPr lang="en-US">
                <a:solidFill>
                  <a:schemeClr val="folHlink"/>
                </a:solidFill>
              </a:rPr>
              <a:t>Haiku</a:t>
            </a:r>
            <a:r>
              <a:rPr lang="en-US"/>
              <a:t>:</a:t>
            </a:r>
          </a:p>
          <a:p>
            <a:pPr marL="1752600" lvl="3" indent="-381000"/>
            <a:r>
              <a:rPr lang="en-US" sz="2800"/>
              <a:t>A three-lined Japanese verse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304800"/>
            <a:ext cx="7696200" cy="6248400"/>
          </a:xfrm>
        </p:spPr>
        <p:txBody>
          <a:bodyPr/>
          <a:lstStyle/>
          <a:p>
            <a:pPr marL="609600" indent="-609600">
              <a:buFontTx/>
              <a:buAutoNum type="arabicPeriod" startAt="9"/>
            </a:pPr>
            <a:r>
              <a:rPr lang="en-US">
                <a:solidFill>
                  <a:schemeClr val="folHlink"/>
                </a:solidFill>
              </a:rPr>
              <a:t>Image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A word or phrase that appeals to one or more of the five senses</a:t>
            </a:r>
          </a:p>
          <a:p>
            <a:pPr marL="609600" indent="-609600">
              <a:buFontTx/>
              <a:buAutoNum type="arabicPeriod" startAt="9"/>
            </a:pPr>
            <a:r>
              <a:rPr lang="en-US">
                <a:solidFill>
                  <a:schemeClr val="folHlink"/>
                </a:solidFill>
              </a:rPr>
              <a:t>Lyric</a:t>
            </a:r>
            <a:r>
              <a:rPr lang="en-US"/>
              <a:t> </a:t>
            </a:r>
            <a:r>
              <a:rPr lang="en-US">
                <a:solidFill>
                  <a:schemeClr val="folHlink"/>
                </a:solidFill>
              </a:rPr>
              <a:t>Poem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Highly musical verse that expresses the observations and feelings of a single speaker</a:t>
            </a:r>
          </a:p>
          <a:p>
            <a:pPr marL="609600" indent="-609600">
              <a:buFontTx/>
              <a:buAutoNum type="arabicPeriod" startAt="9"/>
            </a:pPr>
            <a:r>
              <a:rPr lang="en-US">
                <a:solidFill>
                  <a:schemeClr val="folHlink"/>
                </a:solidFill>
              </a:rPr>
              <a:t>Metaphor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A figure of speech in which something is described as though it were something else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304800"/>
            <a:ext cx="7467600" cy="6248400"/>
          </a:xfrm>
        </p:spPr>
        <p:txBody>
          <a:bodyPr/>
          <a:lstStyle/>
          <a:p>
            <a:pPr marL="609600" indent="-609600">
              <a:buFontTx/>
              <a:buAutoNum type="arabicPeriod" startAt="12"/>
            </a:pPr>
            <a:r>
              <a:rPr lang="en-US">
                <a:solidFill>
                  <a:schemeClr val="folHlink"/>
                </a:solidFill>
              </a:rPr>
              <a:t>Mood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The feeling created in the reader by a literary work</a:t>
            </a:r>
          </a:p>
          <a:p>
            <a:pPr marL="609600" indent="-609600">
              <a:buFontTx/>
              <a:buAutoNum type="arabicPeriod" startAt="13"/>
            </a:pPr>
            <a:r>
              <a:rPr lang="en-US">
                <a:solidFill>
                  <a:schemeClr val="folHlink"/>
                </a:solidFill>
              </a:rPr>
              <a:t>Narrative</a:t>
            </a:r>
            <a:r>
              <a:rPr lang="en-US"/>
              <a:t> </a:t>
            </a:r>
            <a:r>
              <a:rPr lang="en-US">
                <a:solidFill>
                  <a:schemeClr val="folHlink"/>
                </a:solidFill>
              </a:rPr>
              <a:t>Poem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A story told in verse</a:t>
            </a:r>
          </a:p>
          <a:p>
            <a:pPr marL="609600" indent="-609600">
              <a:buFontTx/>
              <a:buAutoNum type="arabicPeriod" startAt="13"/>
            </a:pPr>
            <a:r>
              <a:rPr lang="en-US">
                <a:solidFill>
                  <a:schemeClr val="folHlink"/>
                </a:solidFill>
              </a:rPr>
              <a:t>Onomatopoeia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The use of words that imitate sounds</a:t>
            </a:r>
          </a:p>
          <a:p>
            <a:pPr marL="609600" indent="-609600">
              <a:buFontTx/>
              <a:buAutoNum type="arabicPeriod" startAt="13"/>
            </a:pPr>
            <a:r>
              <a:rPr lang="en-US">
                <a:solidFill>
                  <a:schemeClr val="folHlink"/>
                </a:solidFill>
              </a:rPr>
              <a:t>Personification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A type of figurative language in which a non-human subject is given human characteristics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696200" cy="6172200"/>
          </a:xfrm>
        </p:spPr>
        <p:txBody>
          <a:bodyPr/>
          <a:lstStyle/>
          <a:p>
            <a:pPr marL="609600" indent="-609600">
              <a:buFontTx/>
              <a:buAutoNum type="arabicPeriod" startAt="16"/>
            </a:pPr>
            <a:r>
              <a:rPr lang="en-US">
                <a:solidFill>
                  <a:schemeClr val="folHlink"/>
                </a:solidFill>
              </a:rPr>
              <a:t>Refrain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A regularly repeated line or group of lines in a poem</a:t>
            </a:r>
          </a:p>
          <a:p>
            <a:pPr marL="609600" indent="-609600">
              <a:buFontTx/>
              <a:buAutoNum type="arabicPeriod" startAt="16"/>
            </a:pPr>
            <a:r>
              <a:rPr lang="en-US">
                <a:solidFill>
                  <a:schemeClr val="folHlink"/>
                </a:solidFill>
              </a:rPr>
              <a:t>Repetition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The use, more than once, of any element of language</a:t>
            </a:r>
          </a:p>
          <a:p>
            <a:pPr marL="609600" indent="-609600">
              <a:buFontTx/>
              <a:buAutoNum type="arabicPeriod" startAt="16"/>
            </a:pPr>
            <a:r>
              <a:rPr lang="en-US">
                <a:solidFill>
                  <a:schemeClr val="folHlink"/>
                </a:solidFill>
              </a:rPr>
              <a:t>Rhyme</a:t>
            </a:r>
            <a:r>
              <a:rPr lang="en-US"/>
              <a:t>:</a:t>
            </a:r>
          </a:p>
          <a:p>
            <a:pPr marL="990600" lvl="1" indent="-533400"/>
            <a:r>
              <a:rPr lang="en-US"/>
              <a:t>Repetition of sounds at the end of words</a:t>
            </a:r>
          </a:p>
          <a:p>
            <a:pPr marL="609600" indent="-609600">
              <a:buFontTx/>
              <a:buAutoNum type="arabicPeriod" startAt="16"/>
            </a:pPr>
            <a:r>
              <a:rPr lang="en-US">
                <a:solidFill>
                  <a:schemeClr val="folHlink"/>
                </a:solidFill>
              </a:rPr>
              <a:t>Rhyme</a:t>
            </a:r>
            <a:r>
              <a:rPr lang="en-US"/>
              <a:t> </a:t>
            </a:r>
            <a:r>
              <a:rPr lang="en-US">
                <a:solidFill>
                  <a:schemeClr val="folHlink"/>
                </a:solidFill>
              </a:rPr>
              <a:t>Scheme</a:t>
            </a:r>
            <a:r>
              <a:rPr lang="en-US"/>
              <a:t>:</a:t>
            </a:r>
          </a:p>
          <a:p>
            <a:pPr marL="1752600" lvl="3" indent="-381000"/>
            <a:r>
              <a:rPr lang="en-US" sz="2800"/>
              <a:t>A regular pattern of rhyming words in a poem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 bldLvl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04800"/>
            <a:ext cx="7162800" cy="6019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20"/>
            </a:pPr>
            <a:r>
              <a:rPr lang="en-US">
                <a:solidFill>
                  <a:schemeClr val="folHlink"/>
                </a:solidFill>
              </a:rPr>
              <a:t>Rhythm</a:t>
            </a:r>
            <a:r>
              <a:rPr lang="en-US" sz="280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Pattern of beats or stresses in spoken or written language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0"/>
            </a:pPr>
            <a:r>
              <a:rPr lang="en-US">
                <a:solidFill>
                  <a:schemeClr val="folHlink"/>
                </a:solidFill>
              </a:rPr>
              <a:t>Simile</a:t>
            </a:r>
            <a:r>
              <a:rPr lang="en-US" sz="280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3200"/>
              <a:t>A figure of speech that uses </a:t>
            </a:r>
            <a:r>
              <a:rPr lang="en-US" sz="3200" i="1"/>
              <a:t>like</a:t>
            </a:r>
            <a:r>
              <a:rPr lang="en-US" sz="3200"/>
              <a:t> or </a:t>
            </a:r>
            <a:r>
              <a:rPr lang="en-US" sz="3200" i="1"/>
              <a:t>as</a:t>
            </a:r>
            <a:r>
              <a:rPr lang="en-US" sz="3200"/>
              <a:t> to make a direct comparison between two unlike ideas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0"/>
            </a:pPr>
            <a:endParaRPr lang="en-US">
              <a:solidFill>
                <a:schemeClr val="folHlink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 startAt="20"/>
            </a:pPr>
            <a:r>
              <a:rPr lang="en-US">
                <a:solidFill>
                  <a:schemeClr val="folHlink"/>
                </a:solidFill>
              </a:rPr>
              <a:t>Stanza</a:t>
            </a:r>
            <a:r>
              <a:rPr lang="en-US" sz="280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A formal division of lines in a poem considered as a unit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066800" y="4038600"/>
            <a:ext cx="4038600" cy="4826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solidFill>
                  <a:schemeClr val="tx2"/>
                </a:solidFill>
              </a:rPr>
              <a:t>My love is like a red rose.</a:t>
            </a:r>
          </a:p>
        </p:txBody>
      </p:sp>
      <p:pic>
        <p:nvPicPr>
          <p:cNvPr id="38916" name="Picture 4" descr="j0288858"/>
          <p:cNvPicPr>
            <a:picLocks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3657600"/>
            <a:ext cx="1600200" cy="1309688"/>
          </a:xfrm>
        </p:spPr>
      </p:pic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5105400" y="4343400"/>
            <a:ext cx="609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Poetry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Humor &amp; Poetry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70700" cy="838200"/>
          </a:xfrm>
        </p:spPr>
        <p:txBody>
          <a:bodyPr/>
          <a:lstStyle/>
          <a:p>
            <a:r>
              <a:rPr lang="en-US"/>
              <a:t>Humor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5105400" cy="5257800"/>
          </a:xfrm>
        </p:spPr>
        <p:txBody>
          <a:bodyPr/>
          <a:lstStyle/>
          <a:p>
            <a:r>
              <a:rPr lang="en-US" sz="2800"/>
              <a:t>Humor in poetry can arise from a number of sources:</a:t>
            </a:r>
          </a:p>
          <a:p>
            <a:pPr lvl="3"/>
            <a:r>
              <a:rPr lang="en-US" sz="2600"/>
              <a:t>Surprise</a:t>
            </a:r>
          </a:p>
          <a:p>
            <a:pPr lvl="3"/>
            <a:r>
              <a:rPr lang="en-US" sz="2600"/>
              <a:t>Exaggeration</a:t>
            </a:r>
          </a:p>
          <a:p>
            <a:pPr lvl="3"/>
            <a:r>
              <a:rPr lang="en-US" sz="2600"/>
              <a:t>Bringing together of unrelated things</a:t>
            </a:r>
          </a:p>
          <a:p>
            <a:r>
              <a:rPr lang="en-US" sz="2800"/>
              <a:t>Most funny poems have two things in common:</a:t>
            </a:r>
          </a:p>
          <a:p>
            <a:pPr lvl="3"/>
            <a:r>
              <a:rPr lang="en-US" sz="2600"/>
              <a:t>Rhythm</a:t>
            </a:r>
          </a:p>
          <a:p>
            <a:pPr lvl="3"/>
            <a:r>
              <a:rPr lang="en-US" sz="2600"/>
              <a:t>Rhyme</a:t>
            </a:r>
          </a:p>
        </p:txBody>
      </p:sp>
      <p:pic>
        <p:nvPicPr>
          <p:cNvPr id="6148" name="Picture 4" descr="j007872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1600200"/>
            <a:ext cx="2916238" cy="3657600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3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118</TotalTime>
  <Words>846</Words>
  <Application>Microsoft Office PowerPoint</Application>
  <PresentationFormat>On-screen Show (4:3)</PresentationFormat>
  <Paragraphs>148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Comic Sans MS</vt:lpstr>
      <vt:lpstr>Crayons</vt:lpstr>
      <vt:lpstr>Poetry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Poetry</vt:lpstr>
      <vt:lpstr>Humor</vt:lpstr>
      <vt:lpstr>Rhythm &amp; Rhyme</vt:lpstr>
      <vt:lpstr>If you take away the rhythm and rhyme, the humor vanishes.</vt:lpstr>
      <vt:lpstr>Lewis Carroll 1832-1898</vt:lpstr>
      <vt:lpstr>“Father William” Page 400</vt:lpstr>
      <vt:lpstr>Limericks</vt:lpstr>
      <vt:lpstr>Limericks</vt:lpstr>
      <vt:lpstr>Limerick About a Bee</vt:lpstr>
      <vt:lpstr>Another Limerick</vt:lpstr>
      <vt:lpstr>You will create a limerick similar to this one…</vt:lpstr>
      <vt:lpstr>Fill in the blanks and create your own Limerick.</vt:lpstr>
      <vt:lpstr>Mrs. Smith’s Limerick: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</dc:title>
  <dc:creator>Jessica Smith</dc:creator>
  <cp:lastModifiedBy>Teacher E-Solutions</cp:lastModifiedBy>
  <cp:revision>10</cp:revision>
  <dcterms:created xsi:type="dcterms:W3CDTF">2002-10-23T21:46:37Z</dcterms:created>
  <dcterms:modified xsi:type="dcterms:W3CDTF">2019-01-18T16:52:29Z</dcterms:modified>
</cp:coreProperties>
</file>