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3399"/>
    <a:srgbClr val="336699"/>
    <a:srgbClr val="008080"/>
    <a:srgbClr val="009999"/>
    <a:srgbClr val="FF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614" autoAdjust="0"/>
    <p:restoredTop sz="90709" autoAdjust="0"/>
  </p:normalViewPr>
  <p:slideViewPr>
    <p:cSldViewPr>
      <p:cViewPr varScale="1">
        <p:scale>
          <a:sx n="40" d="100"/>
          <a:sy n="40" d="100"/>
        </p:scale>
        <p:origin x="-403" y="-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endParaRPr lang="en-US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r>
              <a:rPr lang="en-US"/>
              <a:t>Poetry</a:t>
            </a:r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89B501C2-5D92-4520-B4FB-A156104DA6B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4420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endParaRPr lang="en-US"/>
          </a:p>
        </p:txBody>
      </p:sp>
      <p:sp>
        <p:nvSpPr>
          <p:cNvPr id="15364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5A41FDE9-8DED-4C14-936B-A3921B6BAC9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27011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AE4A609-2495-4628-BA4A-455B0A3DF121}" type="slidenum">
              <a:rPr lang="en-US"/>
              <a:pPr/>
              <a:t>1</a:t>
            </a:fld>
            <a:endParaRPr lang="en-US"/>
          </a:p>
        </p:txBody>
      </p:sp>
      <p:sp>
        <p:nvSpPr>
          <p:cNvPr id="2048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54E8794-F764-4A97-8F9F-3F45CA184010}" type="slidenum">
              <a:rPr lang="en-US"/>
              <a:pPr/>
              <a:t>10</a:t>
            </a:fld>
            <a:endParaRPr lang="en-US"/>
          </a:p>
        </p:txBody>
      </p:sp>
      <p:sp>
        <p:nvSpPr>
          <p:cNvPr id="2969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1CCEB8B-F745-4D98-B59C-A774D8927056}" type="slidenum">
              <a:rPr lang="en-US"/>
              <a:pPr/>
              <a:t>11</a:t>
            </a:fld>
            <a:endParaRPr lang="en-US"/>
          </a:p>
        </p:txBody>
      </p:sp>
      <p:sp>
        <p:nvSpPr>
          <p:cNvPr id="3072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A3A0192-3BD2-49EB-B96A-9801D2585A42}" type="slidenum">
              <a:rPr lang="en-US"/>
              <a:pPr/>
              <a:t>12</a:t>
            </a:fld>
            <a:endParaRPr lang="en-US"/>
          </a:p>
        </p:txBody>
      </p:sp>
      <p:sp>
        <p:nvSpPr>
          <p:cNvPr id="32770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0085399-183E-47D3-91EF-34EAF624FBC1}" type="slidenum">
              <a:rPr lang="en-US"/>
              <a:pPr/>
              <a:t>2</a:t>
            </a:fld>
            <a:endParaRPr lang="en-US"/>
          </a:p>
        </p:txBody>
      </p:sp>
      <p:sp>
        <p:nvSpPr>
          <p:cNvPr id="2150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AEF3BBA-44AF-4A56-9E1C-41BF6EE009B0}" type="slidenum">
              <a:rPr lang="en-US"/>
              <a:pPr/>
              <a:t>3</a:t>
            </a:fld>
            <a:endParaRPr lang="en-US"/>
          </a:p>
        </p:txBody>
      </p:sp>
      <p:sp>
        <p:nvSpPr>
          <p:cNvPr id="2253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5DCB478-7A13-4B77-B34E-18AB33E783BB}" type="slidenum">
              <a:rPr lang="en-US"/>
              <a:pPr/>
              <a:t>4</a:t>
            </a:fld>
            <a:endParaRPr lang="en-US"/>
          </a:p>
        </p:txBody>
      </p:sp>
      <p:sp>
        <p:nvSpPr>
          <p:cNvPr id="2355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00FB1B5-10BC-4CAD-B3A0-4E34087453B3}" type="slidenum">
              <a:rPr lang="en-US"/>
              <a:pPr/>
              <a:t>5</a:t>
            </a:fld>
            <a:endParaRPr lang="en-US"/>
          </a:p>
        </p:txBody>
      </p:sp>
      <p:sp>
        <p:nvSpPr>
          <p:cNvPr id="2457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A8E1B9B-1B3A-4515-95CE-45589FFE166B}" type="slidenum">
              <a:rPr lang="en-US"/>
              <a:pPr/>
              <a:t>6</a:t>
            </a:fld>
            <a:endParaRPr lang="en-US"/>
          </a:p>
        </p:txBody>
      </p:sp>
      <p:sp>
        <p:nvSpPr>
          <p:cNvPr id="2560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B7D944-A0D5-4533-A0DC-5E64D093A6B9}" type="slidenum">
              <a:rPr lang="en-US"/>
              <a:pPr/>
              <a:t>7</a:t>
            </a:fld>
            <a:endParaRPr lang="en-US"/>
          </a:p>
        </p:txBody>
      </p:sp>
      <p:sp>
        <p:nvSpPr>
          <p:cNvPr id="2662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78A6053-E648-4FFD-86C5-00C45B7F3964}" type="slidenum">
              <a:rPr lang="en-US"/>
              <a:pPr/>
              <a:t>8</a:t>
            </a:fld>
            <a:endParaRPr lang="en-US"/>
          </a:p>
        </p:txBody>
      </p:sp>
      <p:sp>
        <p:nvSpPr>
          <p:cNvPr id="2765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AAB39B0-AF3B-4DDB-8B7D-C54DD7739BB2}" type="slidenum">
              <a:rPr lang="en-US"/>
              <a:pPr/>
              <a:t>9</a:t>
            </a:fld>
            <a:endParaRPr lang="en-US"/>
          </a:p>
        </p:txBody>
      </p:sp>
      <p:sp>
        <p:nvSpPr>
          <p:cNvPr id="2867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Line 2"/>
          <p:cNvSpPr>
            <a:spLocks noChangeShapeType="1"/>
          </p:cNvSpPr>
          <p:nvPr/>
        </p:nvSpPr>
        <p:spPr bwMode="auto">
          <a:xfrm>
            <a:off x="0" y="1708150"/>
            <a:ext cx="9147175" cy="0"/>
          </a:xfrm>
          <a:prstGeom prst="line">
            <a:avLst/>
          </a:prstGeom>
          <a:noFill/>
          <a:ln w="12700" cap="sq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5" name="Arc 3"/>
          <p:cNvSpPr>
            <a:spLocks/>
          </p:cNvSpPr>
          <p:nvPr/>
        </p:nvSpPr>
        <p:spPr bwMode="auto">
          <a:xfrm>
            <a:off x="0" y="842963"/>
            <a:ext cx="2897188" cy="6015037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accent2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kumimoji="1" lang="en-GB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 sz="quarter"/>
          </p:nvPr>
        </p:nvSpPr>
        <p:spPr>
          <a:xfrm>
            <a:off x="2743200" y="427038"/>
            <a:ext cx="6399213" cy="1524000"/>
          </a:xfrm>
        </p:spPr>
        <p:txBody>
          <a:bodyPr anchor="b"/>
          <a:lstStyle>
            <a:lvl1pPr>
              <a:lnSpc>
                <a:spcPct val="80000"/>
              </a:lnSpc>
              <a:defRPr sz="66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4191000" y="1828800"/>
            <a:ext cx="45720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4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dt" sz="quarter" idx="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2"/>
                </a:solidFill>
              </a14:hiddenFill>
            </a:ext>
          </a:extLst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24A96417-FBBF-4BCE-B3F7-FD484600A70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231C2E-3416-4111-9EAE-CD7A8FBFE8F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7602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609600"/>
            <a:ext cx="15240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19400" y="609600"/>
            <a:ext cx="44196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701963-61BE-4C14-96C2-88ACE6DD921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549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E72039-5E56-4BF7-9C04-3315683F91B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96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816167-41A2-4BB7-9326-780B5A2EE60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801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819400" y="1981200"/>
            <a:ext cx="2971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600" y="1981200"/>
            <a:ext cx="2971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F9A259-E720-4CBB-87CE-86056F5258F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607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94335E-C43C-4543-A30F-51B03ABEFC9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8828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82A700-D738-4EF6-BFD6-F026CE90B38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0996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FD3522-F34B-4AF5-BE21-887865A6151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201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7BD3C4-DF69-4C5B-ACD6-4E418D9EE1B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8161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04B3AF-8DEF-439E-99D8-4605FCBF53E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8311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rc 2"/>
          <p:cNvSpPr>
            <a:spLocks/>
          </p:cNvSpPr>
          <p:nvPr/>
        </p:nvSpPr>
        <p:spPr bwMode="auto">
          <a:xfrm>
            <a:off x="0" y="842963"/>
            <a:ext cx="2897188" cy="6015037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accent2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kumimoji="1" lang="en-GB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819400" y="609600"/>
            <a:ext cx="60960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2819400" y="1981200"/>
            <a:ext cx="60960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fld id="{1B6B4536-F7CE-40C6-83F3-E5007248FD44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2pPr>
      <a:lvl3pPr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3pPr>
      <a:lvl4pPr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4pPr>
      <a:lvl5pPr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5pPr>
      <a:lvl6pPr marL="457200"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6pPr>
      <a:lvl7pPr marL="914400"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7pPr>
      <a:lvl8pPr marL="1371600"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8pPr>
      <a:lvl9pPr marL="1828800"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itchFamily="2" charset="2"/>
        <a:buChar char="u"/>
        <a:defRPr sz="26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«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00000"/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ldofteaching.com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3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BD9FA365-ACBE-49E7-8A46-8D2F380297AE}" type="slidenum">
              <a:rPr lang="en-US"/>
              <a:pPr/>
              <a:t>1</a:t>
            </a:fld>
            <a:endParaRPr lang="en-US"/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Poetry</a:t>
            </a:r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  <a:p>
            <a:r>
              <a:rPr lang="en-US"/>
              <a:t>Gaile Wotherspoon</a:t>
            </a:r>
          </a:p>
          <a:p>
            <a:r>
              <a:rPr lang="en-US"/>
              <a:t>Poetry 9-12</a:t>
            </a:r>
          </a:p>
        </p:txBody>
      </p:sp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3565525" y="2362200"/>
            <a:ext cx="51974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GB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9C959-BABC-45A8-9155-9D2E7D567B06}" type="slidenum">
              <a:rPr lang="en-US"/>
              <a:pPr/>
              <a:t>10</a:t>
            </a:fld>
            <a:endParaRPr lang="en-US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MS Sans Serif" charset="0"/>
                <a:cs typeface="Times New Roman" pitchFamily="18" charset="0"/>
              </a:rPr>
              <a:t>Spondee (spondaic)</a:t>
            </a:r>
            <a:r>
              <a:rPr lang="en-US"/>
              <a:t> 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latin typeface="MS Sans Serif" charset="0"/>
                <a:cs typeface="Times New Roman" pitchFamily="18" charset="0"/>
              </a:rPr>
              <a:t>is a foot composed of stressed syllables</a:t>
            </a:r>
            <a:endParaRPr lang="en-US">
              <a:cs typeface="Times New Roman" pitchFamily="18" charset="0"/>
            </a:endParaRPr>
          </a:p>
          <a:p>
            <a:r>
              <a:rPr lang="en-US">
                <a:latin typeface="MS Sans Serif" charset="0"/>
                <a:cs typeface="Times New Roman" pitchFamily="18" charset="0"/>
              </a:rPr>
              <a:t> ‘       ‘       ‘        ‘      ‘       ‘</a:t>
            </a:r>
            <a:endParaRPr lang="en-US">
              <a:cs typeface="Times New Roman" pitchFamily="18" charset="0"/>
            </a:endParaRPr>
          </a:p>
          <a:p>
            <a:r>
              <a:rPr lang="en-US">
                <a:latin typeface="MS Sans Serif" charset="0"/>
                <a:cs typeface="Times New Roman" pitchFamily="18" charset="0"/>
              </a:rPr>
              <a:t>We, real, cool.  We left school.</a:t>
            </a:r>
            <a:r>
              <a:rPr lang="en-US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 build="p" autoUpdateAnimBg="0"/>
      <p:bldP spid="18435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8153E-B59B-4934-8918-093CF4206516}" type="slidenum">
              <a:rPr lang="en-US"/>
              <a:pPr/>
              <a:t>11</a:t>
            </a:fld>
            <a:endParaRPr lang="en-US"/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MS Sans Serif" charset="0"/>
                <a:cs typeface="Times New Roman" pitchFamily="18" charset="0"/>
              </a:rPr>
              <a:t>Pyrrhic</a:t>
            </a:r>
            <a:r>
              <a:rPr lang="en-US"/>
              <a:t> 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latin typeface="MS Sans Serif" charset="0"/>
                <a:cs typeface="Times New Roman" pitchFamily="18" charset="0"/>
              </a:rPr>
              <a:t>three unstressed followed by a stressed</a:t>
            </a:r>
            <a:endParaRPr lang="en-US">
              <a:cs typeface="Times New Roman" pitchFamily="18" charset="0"/>
            </a:endParaRPr>
          </a:p>
          <a:p>
            <a:r>
              <a:rPr lang="en-US">
                <a:latin typeface="MS Sans Serif" charset="0"/>
                <a:cs typeface="Times New Roman" pitchFamily="18" charset="0"/>
              </a:rPr>
              <a:t> *   *      *   ‘       *    *     *       ‘</a:t>
            </a:r>
            <a:endParaRPr lang="en-US">
              <a:cs typeface="Times New Roman" pitchFamily="18" charset="0"/>
            </a:endParaRPr>
          </a:p>
          <a:p>
            <a:r>
              <a:rPr lang="en-US">
                <a:latin typeface="MS Sans Serif" charset="0"/>
                <a:cs typeface="Times New Roman" pitchFamily="18" charset="0"/>
              </a:rPr>
              <a:t>At their/return,/up the/high strand,/</a:t>
            </a:r>
            <a:endParaRPr lang="en-US">
              <a:cs typeface="Times New Roman" pitchFamily="18" charset="0"/>
            </a:endParaRPr>
          </a:p>
          <a:p>
            <a:endParaRPr lang="en-US">
              <a:cs typeface="Times New Roman" pitchFamily="18" charset="0"/>
            </a:endParaRPr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 autoUpdateAnimBg="0"/>
      <p:bldP spid="19459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A674E-DBC0-4C01-A094-E201E2163A15}" type="slidenum">
              <a:rPr lang="en-US"/>
              <a:pPr/>
              <a:t>12</a:t>
            </a:fld>
            <a:endParaRPr lang="en-US"/>
          </a:p>
        </p:txBody>
      </p:sp>
      <p:sp>
        <p:nvSpPr>
          <p:cNvPr id="31746" name="Text Box 2"/>
          <p:cNvSpPr txBox="1">
            <a:spLocks noChangeArrowheads="1"/>
          </p:cNvSpPr>
          <p:nvPr/>
        </p:nvSpPr>
        <p:spPr bwMode="auto">
          <a:xfrm>
            <a:off x="684213" y="1052513"/>
            <a:ext cx="7920037" cy="374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>
                <a:latin typeface="Arial" pitchFamily="34" charset="0"/>
                <a:cs typeface="Arial" pitchFamily="34" charset="0"/>
              </a:rPr>
              <a:t>This powerpoint was kindly donated to </a:t>
            </a:r>
            <a:r>
              <a:rPr lang="en-GB">
                <a:latin typeface="Arial" pitchFamily="34" charset="0"/>
                <a:cs typeface="Arial" pitchFamily="34" charset="0"/>
                <a:hlinkClick r:id="rId3"/>
              </a:rPr>
              <a:t>www.worldofteaching.com</a:t>
            </a:r>
            <a:endParaRPr lang="en-GB">
              <a:latin typeface="Arial" pitchFamily="34" charset="0"/>
              <a:cs typeface="Arial" pitchFamily="34" charset="0"/>
            </a:endParaRPr>
          </a:p>
          <a:p>
            <a:endParaRPr lang="en-GB">
              <a:latin typeface="Arial" pitchFamily="34" charset="0"/>
              <a:cs typeface="Arial" pitchFamily="34" charset="0"/>
            </a:endParaRPr>
          </a:p>
          <a:p>
            <a:endParaRPr lang="en-GB">
              <a:latin typeface="Arial" pitchFamily="34" charset="0"/>
              <a:cs typeface="Arial" pitchFamily="34" charset="0"/>
            </a:endParaRPr>
          </a:p>
          <a:p>
            <a:endParaRPr lang="en-GB">
              <a:latin typeface="Arial" pitchFamily="34" charset="0"/>
              <a:cs typeface="Arial" pitchFamily="34" charset="0"/>
            </a:endParaRPr>
          </a:p>
          <a:p>
            <a:endParaRPr lang="en-GB">
              <a:latin typeface="Arial" pitchFamily="34" charset="0"/>
              <a:cs typeface="Arial" pitchFamily="34" charset="0"/>
            </a:endParaRPr>
          </a:p>
          <a:p>
            <a:r>
              <a:rPr lang="en-GB">
                <a:latin typeface="Arial" pitchFamily="34" charset="0"/>
                <a:cs typeface="Arial" pitchFamily="34" charset="0"/>
                <a:hlinkClick r:id="rId3"/>
              </a:rPr>
              <a:t>http://www.worldofteaching.com</a:t>
            </a:r>
            <a:r>
              <a:rPr lang="en-GB">
                <a:latin typeface="Arial" pitchFamily="34" charset="0"/>
                <a:cs typeface="Arial" pitchFamily="34" charset="0"/>
              </a:rPr>
              <a:t> is home to over a thousand powerpoints submitted by teachers. This is a completely free site and requires no registration. Please visit and I hope it will help in your teaching.</a:t>
            </a:r>
            <a:endParaRPr lang="en-US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B2507-2820-4EC2-BCC1-3C7ED50D3B45}" type="slidenum">
              <a:rPr lang="en-US"/>
              <a:pPr/>
              <a:t>2</a:t>
            </a:fld>
            <a:endParaRPr 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Introduction</a:t>
            </a:r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cs typeface="Times New Roman" pitchFamily="18" charset="0"/>
              </a:rPr>
              <a:t>meter –  comes from the Greek term for measure</a:t>
            </a:r>
          </a:p>
          <a:p>
            <a:pPr>
              <a:lnSpc>
                <a:spcPct val="90000"/>
              </a:lnSpc>
            </a:pPr>
            <a:r>
              <a:rPr lang="en-US">
                <a:cs typeface="Times New Roman" pitchFamily="18" charset="0"/>
              </a:rPr>
              <a:t>poetry written in a regular pattern of stressed and unstressed syllables</a:t>
            </a:r>
          </a:p>
          <a:p>
            <a:pPr>
              <a:lnSpc>
                <a:spcPct val="90000"/>
              </a:lnSpc>
            </a:pPr>
            <a:r>
              <a:rPr lang="en-US">
                <a:cs typeface="Times New Roman" pitchFamily="18" charset="0"/>
              </a:rPr>
              <a:t>the recognition and naming of broad wave patterns in lines of verse (like waves on the shore or the wave patterns of sounds in physics)</a:t>
            </a:r>
          </a:p>
          <a:p>
            <a:pPr>
              <a:lnSpc>
                <a:spcPct val="90000"/>
              </a:lnSpc>
            </a:pPr>
            <a:endParaRPr lang="en-US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7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EE734-CB2D-4CA5-A46E-D6F58221105D}" type="slidenum">
              <a:rPr lang="en-US"/>
              <a:pPr/>
              <a:t>3</a:t>
            </a:fld>
            <a:endParaRPr lang="en-US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Meter continued</a:t>
            </a:r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>
                <a:cs typeface="Times New Roman" pitchFamily="18" charset="0"/>
              </a:rPr>
              <a:t>there are a succession of lines or sentences that have the same metrical pattern, but is not necessarily exactly rhythmically identical</a:t>
            </a:r>
          </a:p>
          <a:p>
            <a:pPr>
              <a:lnSpc>
                <a:spcPct val="90000"/>
              </a:lnSpc>
            </a:pPr>
            <a:r>
              <a:rPr lang="en-US" sz="2400">
                <a:cs typeface="Times New Roman" pitchFamily="18" charset="0"/>
              </a:rPr>
              <a:t>lines are repeated again and again in the same broad rhythmical patterns, creating a rhythmical unit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>
                <a:cs typeface="Times New Roman" pitchFamily="18" charset="0"/>
              </a:rPr>
              <a:t> </a:t>
            </a:r>
          </a:p>
          <a:p>
            <a:pPr>
              <a:lnSpc>
                <a:spcPct val="90000"/>
              </a:lnSpc>
            </a:pPr>
            <a:r>
              <a:rPr lang="en-US" sz="2400">
                <a:cs typeface="Times New Roman" pitchFamily="18" charset="0"/>
              </a:rPr>
              <a:t>eg:  “To this I witness call the fools of Time</a:t>
            </a:r>
          </a:p>
          <a:p>
            <a:pPr>
              <a:lnSpc>
                <a:spcPct val="90000"/>
              </a:lnSpc>
            </a:pPr>
            <a:r>
              <a:rPr lang="en-US" sz="2400">
                <a:cs typeface="Times New Roman" pitchFamily="18" charset="0"/>
              </a:rPr>
              <a:t>Which die for goodness, who have lived for crime.”</a:t>
            </a:r>
          </a:p>
          <a:p>
            <a:pPr>
              <a:lnSpc>
                <a:spcPct val="90000"/>
              </a:lnSpc>
            </a:pPr>
            <a:endParaRPr lang="en-US" sz="240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6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61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61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61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61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1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5DFC5-27AD-4264-A549-AA3C530AD099}" type="slidenum">
              <a:rPr lang="en-US"/>
              <a:pPr/>
              <a:t>4</a:t>
            </a:fld>
            <a:endParaRPr lang="en-US"/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pitchFamily="34" charset="0"/>
                <a:cs typeface="Times New Roman" pitchFamily="18" charset="0"/>
              </a:rPr>
              <a:t>Poetry has Feet</a:t>
            </a:r>
            <a:r>
              <a:rPr lang="en-US">
                <a:cs typeface="Times New Roman" pitchFamily="18" charset="0"/>
              </a:rPr>
              <a:t/>
            </a:r>
            <a:br>
              <a:rPr lang="en-US">
                <a:cs typeface="Times New Roman" pitchFamily="18" charset="0"/>
              </a:rPr>
            </a:br>
            <a:endParaRPr lang="en-US">
              <a:cs typeface="Times New Roman" pitchFamily="18" charset="0"/>
            </a:endParaRPr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2819400" y="1447800"/>
            <a:ext cx="6096000" cy="4876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>
                <a:cs typeface="Times New Roman" pitchFamily="18" charset="0"/>
              </a:rPr>
              <a:t>the technical meaning – has one stressed syllable and one or more unstressed syllables or has one unstressed syllable and one or more stressed syllables</a:t>
            </a:r>
          </a:p>
          <a:p>
            <a:pPr>
              <a:lnSpc>
                <a:spcPct val="90000"/>
              </a:lnSpc>
            </a:pPr>
            <a:r>
              <a:rPr lang="en-US" sz="2400">
                <a:cs typeface="Times New Roman" pitchFamily="18" charset="0"/>
              </a:rPr>
              <a:t>is a measurable, patterned, conventional unit of poetic rhythm</a:t>
            </a:r>
          </a:p>
          <a:p>
            <a:pPr>
              <a:lnSpc>
                <a:spcPct val="90000"/>
              </a:lnSpc>
            </a:pPr>
            <a:r>
              <a:rPr lang="en-US" sz="2400">
                <a:cs typeface="Times New Roman" pitchFamily="18" charset="0"/>
              </a:rPr>
              <a:t>the non-technical meaning – connected to how we walk</a:t>
            </a:r>
          </a:p>
          <a:p>
            <a:pPr>
              <a:lnSpc>
                <a:spcPct val="90000"/>
              </a:lnSpc>
            </a:pPr>
            <a:r>
              <a:rPr lang="en-US" sz="2400">
                <a:cs typeface="Times New Roman" pitchFamily="18" charset="0"/>
              </a:rPr>
              <a:t>pattern and rhythm of steps equal to pattern and rhythm of poems</a:t>
            </a:r>
          </a:p>
          <a:p>
            <a:pPr>
              <a:lnSpc>
                <a:spcPct val="90000"/>
              </a:lnSpc>
            </a:pPr>
            <a:r>
              <a:rPr lang="en-US" sz="2400">
                <a:cs typeface="Times New Roman" pitchFamily="18" charset="0"/>
              </a:rPr>
              <a:t>rhythm of music connected to movement of body and rhythmical pattern of movement</a:t>
            </a:r>
          </a:p>
          <a:p>
            <a:pPr>
              <a:lnSpc>
                <a:spcPct val="90000"/>
              </a:lnSpc>
            </a:pPr>
            <a:endParaRPr lang="en-US" sz="240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" fill="hold"/>
                                        <p:tgtEl>
                                          <p:spTgt spid="7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" fill="hold"/>
                                        <p:tgtEl>
                                          <p:spTgt spid="7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" fill="hold"/>
                                        <p:tgtEl>
                                          <p:spTgt spid="71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" fill="hold"/>
                                        <p:tgtEl>
                                          <p:spTgt spid="71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" fill="hold"/>
                                        <p:tgtEl>
                                          <p:spTgt spid="71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" fill="hold"/>
                                        <p:tgtEl>
                                          <p:spTgt spid="71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300" fill="hold"/>
                                        <p:tgtEl>
                                          <p:spTgt spid="71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300" fill="hold"/>
                                        <p:tgtEl>
                                          <p:spTgt spid="71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300" fill="hold"/>
                                        <p:tgtEl>
                                          <p:spTgt spid="71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300" fill="hold"/>
                                        <p:tgtEl>
                                          <p:spTgt spid="71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5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BE3CD-413C-4395-829F-CFA6C839A57E}" type="slidenum">
              <a:rPr lang="en-US"/>
              <a:pPr/>
              <a:t>5</a:t>
            </a:fld>
            <a:endParaRPr lang="en-US"/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pitchFamily="34" charset="0"/>
                <a:cs typeface="Times New Roman" pitchFamily="18" charset="0"/>
              </a:rPr>
              <a:t>Scansion</a:t>
            </a:r>
            <a:r>
              <a:rPr lang="en-US"/>
              <a:t> </a:t>
            </a:r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cs typeface="Times New Roman" pitchFamily="18" charset="0"/>
              </a:rPr>
              <a:t>the system of using symbols to represent stressed and unstressed patterns in a poem in order to be able to “read” the poem</a:t>
            </a:r>
          </a:p>
          <a:p>
            <a:pPr>
              <a:buFont typeface="Wingdings" pitchFamily="2" charset="2"/>
              <a:buNone/>
            </a:pPr>
            <a:endParaRPr lang="en-US">
              <a:cs typeface="Times New Roman" pitchFamily="18" charset="0"/>
            </a:endParaRPr>
          </a:p>
          <a:p>
            <a:r>
              <a:rPr lang="en-US">
                <a:cs typeface="Times New Roman" pitchFamily="18" charset="0"/>
              </a:rPr>
              <a:t> gives the broad wave pattern, but doesn’t define the individual wave or pattern</a:t>
            </a:r>
          </a:p>
          <a:p>
            <a:endParaRPr lang="en-US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1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1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1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1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8" grpId="0" build="p" autoUpdateAnimBg="0"/>
      <p:bldP spid="8199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B7CA2-1605-4C89-845E-228E3201C4D2}" type="slidenum">
              <a:rPr lang="en-US"/>
              <a:pPr/>
              <a:t>6</a:t>
            </a:fld>
            <a:endParaRPr lang="en-US"/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lgerian" pitchFamily="82" charset="0"/>
                <a:cs typeface="Times New Roman" pitchFamily="18" charset="0"/>
              </a:rPr>
              <a:t>Kinds of patterns</a:t>
            </a:r>
            <a:r>
              <a:rPr lang="en-US">
                <a:cs typeface="Times New Roman" pitchFamily="18" charset="0"/>
              </a:rPr>
              <a:t/>
            </a:r>
            <a:br>
              <a:rPr lang="en-US">
                <a:cs typeface="Times New Roman" pitchFamily="18" charset="0"/>
              </a:rPr>
            </a:br>
            <a:endParaRPr lang="en-US">
              <a:cs typeface="Times New Roman" pitchFamily="18" charset="0"/>
            </a:endParaRPr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>
                <a:cs typeface="Times New Roman" pitchFamily="18" charset="0"/>
              </a:rPr>
              <a:t>   iamb(ic) – unstressed syllable followed by a stressed syllable</a:t>
            </a:r>
          </a:p>
          <a:p>
            <a:r>
              <a:rPr lang="en-US">
                <a:cs typeface="Times New Roman" pitchFamily="18" charset="0"/>
              </a:rPr>
              <a:t>        *     ‘     *    ‘</a:t>
            </a:r>
          </a:p>
          <a:p>
            <a:r>
              <a:rPr lang="en-US">
                <a:cs typeface="Times New Roman" pitchFamily="18" charset="0"/>
              </a:rPr>
              <a:t>      The way a crow </a:t>
            </a:r>
          </a:p>
          <a:p>
            <a:r>
              <a:rPr lang="en-US">
                <a:cs typeface="Times New Roman" pitchFamily="18" charset="0"/>
              </a:rPr>
              <a:t>          *        ‘        *    ‘</a:t>
            </a:r>
          </a:p>
          <a:p>
            <a:r>
              <a:rPr lang="en-US">
                <a:cs typeface="Times New Roman" pitchFamily="18" charset="0"/>
              </a:rPr>
              <a:t>	Shook down on me.</a:t>
            </a:r>
          </a:p>
          <a:p>
            <a:endParaRPr lang="en-US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" fill="hold"/>
                                        <p:tgtEl>
                                          <p:spTgt spid="9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" fill="hold"/>
                                        <p:tgtEl>
                                          <p:spTgt spid="9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75" fill="hold"/>
                                        <p:tgtEl>
                                          <p:spTgt spid="92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75" fill="hold"/>
                                        <p:tgtEl>
                                          <p:spTgt spid="92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" fill="hold"/>
                                        <p:tgtEl>
                                          <p:spTgt spid="92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" fill="hold"/>
                                        <p:tgtEl>
                                          <p:spTgt spid="92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75" fill="hold"/>
                                        <p:tgtEl>
                                          <p:spTgt spid="92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75" fill="hold"/>
                                        <p:tgtEl>
                                          <p:spTgt spid="92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75" fill="hold"/>
                                        <p:tgtEl>
                                          <p:spTgt spid="92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75" fill="hold"/>
                                        <p:tgtEl>
                                          <p:spTgt spid="92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3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CC999-7151-49E9-BB99-4846FCB084BF}" type="slidenum">
              <a:rPr lang="en-US"/>
              <a:pPr/>
              <a:t>7</a:t>
            </a:fld>
            <a:endParaRPr lang="en-US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pitchFamily="34" charset="0"/>
                <a:cs typeface="Times New Roman" pitchFamily="18" charset="0"/>
              </a:rPr>
              <a:t>Trochee(trochaic) </a:t>
            </a:r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cs typeface="Times New Roman" pitchFamily="18" charset="0"/>
              </a:rPr>
              <a:t>stressed followed by unstressed </a:t>
            </a:r>
          </a:p>
          <a:p>
            <a:r>
              <a:rPr lang="en-US">
                <a:cs typeface="Times New Roman" pitchFamily="18" charset="0"/>
              </a:rPr>
              <a:t>    ‘      *   ‘   *   ‘      *       ‘     *</a:t>
            </a:r>
          </a:p>
          <a:p>
            <a:r>
              <a:rPr lang="en-US">
                <a:cs typeface="Times New Roman" pitchFamily="18" charset="0"/>
              </a:rPr>
              <a:t>Once upon a midnight dreary</a:t>
            </a:r>
          </a:p>
          <a:p>
            <a:endParaRPr lang="en-US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" fill="hold"/>
                                        <p:tgtEl>
                                          <p:spTgt spid="102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" fill="hold"/>
                                        <p:tgtEl>
                                          <p:spTgt spid="102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" fill="hold"/>
                                        <p:tgtEl>
                                          <p:spTgt spid="102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" fill="hold"/>
                                        <p:tgtEl>
                                          <p:spTgt spid="102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300" fill="hold"/>
                                        <p:tgtEl>
                                          <p:spTgt spid="102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300" fill="hold"/>
                                        <p:tgtEl>
                                          <p:spTgt spid="102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6" grpId="0" build="p" autoUpdateAnimBg="0"/>
      <p:bldP spid="10247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842D6C-9335-4033-9A0D-67469C1E1804}" type="slidenum">
              <a:rPr lang="en-US"/>
              <a:pPr/>
              <a:t>8</a:t>
            </a:fld>
            <a:endParaRPr lang="en-US"/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pitchFamily="34" charset="0"/>
                <a:cs typeface="Times New Roman" pitchFamily="18" charset="0"/>
              </a:rPr>
              <a:t>Anapest (anapestic)</a:t>
            </a:r>
            <a:r>
              <a:rPr lang="en-US"/>
              <a:t> </a:t>
            </a:r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cs typeface="Times New Roman" pitchFamily="18" charset="0"/>
              </a:rPr>
              <a:t>has </a:t>
            </a:r>
            <a:r>
              <a:rPr lang="en-US" u="sng">
                <a:cs typeface="Times New Roman" pitchFamily="18" charset="0"/>
              </a:rPr>
              <a:t>two</a:t>
            </a:r>
            <a:r>
              <a:rPr lang="en-US">
                <a:cs typeface="Times New Roman" pitchFamily="18" charset="0"/>
              </a:rPr>
              <a:t> unstressed syllables followed by a stressed one</a:t>
            </a:r>
          </a:p>
          <a:p>
            <a:r>
              <a:rPr lang="en-US">
                <a:cs typeface="Times New Roman" pitchFamily="18" charset="0"/>
              </a:rPr>
              <a:t>  *    *     ‘     *     *         ‘        *     *   The Assyr/ ian came down/ like a </a:t>
            </a:r>
          </a:p>
          <a:p>
            <a:r>
              <a:rPr lang="en-US">
                <a:cs typeface="Times New Roman" pitchFamily="18" charset="0"/>
              </a:rPr>
              <a:t>  ‘       *    *     ‘</a:t>
            </a:r>
          </a:p>
          <a:p>
            <a:r>
              <a:rPr lang="en-US">
                <a:cs typeface="Times New Roman" pitchFamily="18" charset="0"/>
              </a:rPr>
              <a:t>wolf/ on the fold,</a:t>
            </a:r>
          </a:p>
          <a:p>
            <a:pPr>
              <a:buFont typeface="Wingdings" pitchFamily="2" charset="2"/>
              <a:buNone/>
            </a:pPr>
            <a:r>
              <a:rPr lang="en-US">
                <a:cs typeface="Times New Roman" pitchFamily="18" charset="0"/>
              </a:rPr>
              <a:t>		</a:t>
            </a:r>
            <a:r>
              <a:rPr lang="en-US"/>
              <a:t> 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12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300" fill="hold"/>
                                        <p:tgtEl>
                                          <p:spTgt spid="112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300" fill="hold"/>
                                        <p:tgtEl>
                                          <p:spTgt spid="112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300" fill="hold"/>
                                        <p:tgtEl>
                                          <p:spTgt spid="112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300" fill="hold"/>
                                        <p:tgtEl>
                                          <p:spTgt spid="112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300" fill="hold"/>
                                        <p:tgtEl>
                                          <p:spTgt spid="112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300" fill="hold"/>
                                        <p:tgtEl>
                                          <p:spTgt spid="112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300" fill="hold"/>
                                        <p:tgtEl>
                                          <p:spTgt spid="112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300" fill="hold"/>
                                        <p:tgtEl>
                                          <p:spTgt spid="112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300" fill="hold"/>
                                        <p:tgtEl>
                                          <p:spTgt spid="112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300" fill="hold"/>
                                        <p:tgtEl>
                                          <p:spTgt spid="112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0" grpId="0" build="p" autoUpdateAnimBg="0"/>
      <p:bldP spid="11271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43BAA-6F1B-40F2-A338-A5797718BB8F}" type="slidenum">
              <a:rPr lang="en-US"/>
              <a:pPr/>
              <a:t>9</a:t>
            </a:fld>
            <a:endParaRPr lang="en-US"/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pitchFamily="34" charset="0"/>
                <a:cs typeface="Times New Roman" pitchFamily="18" charset="0"/>
              </a:rPr>
              <a:t>Dactyl </a:t>
            </a:r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cs typeface="Times New Roman" pitchFamily="18" charset="0"/>
              </a:rPr>
              <a:t>one stressed followed by two unstressed</a:t>
            </a:r>
          </a:p>
          <a:p>
            <a:r>
              <a:rPr lang="en-US">
                <a:cs typeface="Times New Roman" pitchFamily="18" charset="0"/>
              </a:rPr>
              <a:t>  ‘    *  *    ‘   *  *     ‘      **</a:t>
            </a:r>
          </a:p>
          <a:p>
            <a:r>
              <a:rPr lang="en-US">
                <a:latin typeface="MS Sans Serif" charset="0"/>
                <a:cs typeface="Times New Roman" pitchFamily="18" charset="0"/>
              </a:rPr>
              <a:t>Hickory, dickory, dock</a:t>
            </a:r>
            <a:endParaRPr lang="en-US">
              <a:cs typeface="Times New Roman" pitchFamily="18" charset="0"/>
            </a:endParaRPr>
          </a:p>
          <a:p>
            <a:pPr>
              <a:buFont typeface="Wingdings" pitchFamily="2" charset="2"/>
              <a:buNone/>
            </a:pPr>
            <a:endParaRPr lang="en-US">
              <a:cs typeface="Times New Roman" pitchFamily="18" charset="0"/>
            </a:endParaRPr>
          </a:p>
          <a:p>
            <a:endParaRPr lang="en-US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75" fill="hold"/>
                                        <p:tgtEl>
                                          <p:spTgt spid="122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75" fill="hold"/>
                                        <p:tgtEl>
                                          <p:spTgt spid="122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" fill="hold"/>
                                        <p:tgtEl>
                                          <p:spTgt spid="122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" fill="hold"/>
                                        <p:tgtEl>
                                          <p:spTgt spid="122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75" fill="hold"/>
                                        <p:tgtEl>
                                          <p:spTgt spid="122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75" fill="hold"/>
                                        <p:tgtEl>
                                          <p:spTgt spid="122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4" grpId="0" build="p" autoUpdateAnimBg="0"/>
      <p:bldP spid="12295" grpId="0" build="p" autoUpdateAnimBg="0"/>
    </p:bldLst>
  </p:timing>
</p:sld>
</file>

<file path=ppt/theme/theme1.xml><?xml version="1.0" encoding="utf-8"?>
<a:theme xmlns:a="http://schemas.openxmlformats.org/drawingml/2006/main" name="Generic">
  <a:themeElements>
    <a:clrScheme name="Generic 1">
      <a:dk1>
        <a:srgbClr val="800000"/>
      </a:dk1>
      <a:lt1>
        <a:srgbClr val="FFFFFF"/>
      </a:lt1>
      <a:dk2>
        <a:srgbClr val="000000"/>
      </a:dk2>
      <a:lt2>
        <a:srgbClr val="FFFFCC"/>
      </a:lt2>
      <a:accent1>
        <a:srgbClr val="777777"/>
      </a:accent1>
      <a:accent2>
        <a:srgbClr val="0033CC"/>
      </a:accent2>
      <a:accent3>
        <a:srgbClr val="AAAAAA"/>
      </a:accent3>
      <a:accent4>
        <a:srgbClr val="DADADA"/>
      </a:accent4>
      <a:accent5>
        <a:srgbClr val="BDBDBD"/>
      </a:accent5>
      <a:accent6>
        <a:srgbClr val="002DB9"/>
      </a:accent6>
      <a:hlink>
        <a:srgbClr val="800000"/>
      </a:hlink>
      <a:folHlink>
        <a:srgbClr val="660066"/>
      </a:folHlink>
    </a:clrScheme>
    <a:fontScheme name="Generic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Generic 1">
        <a:dk1>
          <a:srgbClr val="800000"/>
        </a:dk1>
        <a:lt1>
          <a:srgbClr val="FFFFFF"/>
        </a:lt1>
        <a:dk2>
          <a:srgbClr val="000000"/>
        </a:dk2>
        <a:lt2>
          <a:srgbClr val="FFFFCC"/>
        </a:lt2>
        <a:accent1>
          <a:srgbClr val="777777"/>
        </a:accent1>
        <a:accent2>
          <a:srgbClr val="0033CC"/>
        </a:accent2>
        <a:accent3>
          <a:srgbClr val="AAAAAA"/>
        </a:accent3>
        <a:accent4>
          <a:srgbClr val="DADADA"/>
        </a:accent4>
        <a:accent5>
          <a:srgbClr val="BDBDBD"/>
        </a:accent5>
        <a:accent6>
          <a:srgbClr val="002DB9"/>
        </a:accent6>
        <a:hlink>
          <a:srgbClr val="800000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neric 2">
        <a:dk1>
          <a:srgbClr val="009999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8282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neric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C0C0C0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C8C8C8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Office\Templates\1033\Generic.pot</Template>
  <TotalTime>36</TotalTime>
  <Words>439</Words>
  <Application>Microsoft Office PowerPoint</Application>
  <PresentationFormat>On-screen Show (4:3)</PresentationFormat>
  <Paragraphs>82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Times New Roman</vt:lpstr>
      <vt:lpstr>Arial Narrow</vt:lpstr>
      <vt:lpstr>Arial</vt:lpstr>
      <vt:lpstr>Wingdings</vt:lpstr>
      <vt:lpstr>Algerian</vt:lpstr>
      <vt:lpstr>MS Sans Serif</vt:lpstr>
      <vt:lpstr>Generic</vt:lpstr>
      <vt:lpstr>Poetry</vt:lpstr>
      <vt:lpstr>Introduction</vt:lpstr>
      <vt:lpstr>Meter continued</vt:lpstr>
      <vt:lpstr>Poetry has Feet </vt:lpstr>
      <vt:lpstr>Scansion </vt:lpstr>
      <vt:lpstr>Kinds of patterns </vt:lpstr>
      <vt:lpstr>Trochee(trochaic) </vt:lpstr>
      <vt:lpstr>Anapest (anapestic) </vt:lpstr>
      <vt:lpstr>Dactyl </vt:lpstr>
      <vt:lpstr>Spondee (spondaic) </vt:lpstr>
      <vt:lpstr>Pyrrhic 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Teacher E-Solutions</cp:lastModifiedBy>
  <cp:revision>3</cp:revision>
  <cp:lastPrinted>1601-01-01T00:00:00Z</cp:lastPrinted>
  <dcterms:created xsi:type="dcterms:W3CDTF">1601-01-01T00:00:00Z</dcterms:created>
  <dcterms:modified xsi:type="dcterms:W3CDTF">2019-01-18T16:52:31Z</dcterms:modified>
</cp:coreProperties>
</file>