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90" r:id="rId3"/>
    <p:sldId id="276" r:id="rId4"/>
    <p:sldId id="256" r:id="rId5"/>
    <p:sldId id="263" r:id="rId6"/>
    <p:sldId id="271" r:id="rId7"/>
    <p:sldId id="264" r:id="rId8"/>
    <p:sldId id="283" r:id="rId9"/>
    <p:sldId id="284" r:id="rId10"/>
    <p:sldId id="272" r:id="rId11"/>
    <p:sldId id="288" r:id="rId12"/>
    <p:sldId id="273" r:id="rId13"/>
    <p:sldId id="286" r:id="rId14"/>
    <p:sldId id="277" r:id="rId15"/>
    <p:sldId id="287" r:id="rId16"/>
    <p:sldId id="278" r:id="rId17"/>
    <p:sldId id="289" r:id="rId18"/>
    <p:sldId id="275" r:id="rId19"/>
    <p:sldId id="285" r:id="rId20"/>
    <p:sldId id="274" r:id="rId21"/>
    <p:sldId id="25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91584-E8B4-47DE-BA6B-81B7D6E2B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28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2E62A6-571F-4DAA-86A6-157A4C9B2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18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5179F-70EC-424E-8088-0099CED45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25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87150-42F9-4E18-A375-5FED419F67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433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8CBEB-5C62-41AD-99E2-30B71F96A7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45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0386A-534F-4F49-A6D3-6659C444C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2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3F581-895A-4C13-A60E-3D98800D5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896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0E63D-9AF1-466A-AECF-A719F2CEA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2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0940E-CF82-4E5D-AEDD-39E74D2AB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8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27BE1-A945-47D2-BF62-7DB0736B0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19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6AAFE-2E7A-4013-8828-A8770FA00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8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8B3BECD3-434E-4542-8462-CA8CA2FB26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Presentation1.ppt#83. PowerPoint Presentation" TargetMode="Externa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Presentation1.ppt#83. PowerPoint Presentation" TargetMode="External"/><Relationship Id="rId2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resentation1.ppt#83. PowerPoint Presentati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hyperlink" Target="Presentation1.ppt#83. PowerPoint Presentation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The Age of Exploration</a:t>
            </a:r>
          </a:p>
        </p:txBody>
      </p:sp>
      <p:pic>
        <p:nvPicPr>
          <p:cNvPr id="2051" name="Picture 3" descr="The image “http://quicksilvermint.com/medallions/catalog-images/h-Sailing-Ship-(Galleon).jpg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323975"/>
            <a:ext cx="426720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133600" y="5791200"/>
            <a:ext cx="510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Making a Flow Chart and Mapping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The image “http://wps.ablongman.com/wps/media/objects/579/592970/BlankMaps/WORLDM%7E2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9144000" cy="399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Line 3"/>
          <p:cNvSpPr>
            <a:spLocks noChangeShapeType="1"/>
          </p:cNvSpPr>
          <p:nvPr/>
        </p:nvSpPr>
        <p:spPr bwMode="auto">
          <a:xfrm flipH="1">
            <a:off x="3962400" y="2743200"/>
            <a:ext cx="304800" cy="228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3810000" y="3124200"/>
            <a:ext cx="152400" cy="304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4038600" y="3581400"/>
            <a:ext cx="228600" cy="381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4419600" y="4114800"/>
            <a:ext cx="228600" cy="304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4648200" y="4495800"/>
            <a:ext cx="381000" cy="228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Oval 9"/>
          <p:cNvSpPr>
            <a:spLocks noChangeArrowheads="1"/>
          </p:cNvSpPr>
          <p:nvPr/>
        </p:nvSpPr>
        <p:spPr bwMode="auto">
          <a:xfrm>
            <a:off x="6705600" y="2590800"/>
            <a:ext cx="1752600" cy="1219200"/>
          </a:xfrm>
          <a:prstGeom prst="ellips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304800" y="5715000"/>
            <a:ext cx="838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Portuguese explored ways to reach Asia by going south around Africa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"/>
          <p:cNvSpPr>
            <a:spLocks noChangeArrowheads="1"/>
          </p:cNvSpPr>
          <p:nvPr/>
        </p:nvSpPr>
        <p:spPr bwMode="auto">
          <a:xfrm>
            <a:off x="0" y="2438400"/>
            <a:ext cx="9144000" cy="41910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AutoShape 2"/>
          <p:cNvSpPr>
            <a:spLocks noChangeArrowheads="1"/>
          </p:cNvSpPr>
          <p:nvPr/>
        </p:nvSpPr>
        <p:spPr bwMode="auto">
          <a:xfrm>
            <a:off x="304800" y="609600"/>
            <a:ext cx="36576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2292" name="AutoShape 3"/>
          <p:cNvSpPr>
            <a:spLocks noChangeArrowheads="1"/>
          </p:cNvSpPr>
          <p:nvPr/>
        </p:nvSpPr>
        <p:spPr bwMode="auto">
          <a:xfrm>
            <a:off x="4953000" y="57785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2293" name="AutoShape 4"/>
          <p:cNvSpPr>
            <a:spLocks noChangeArrowheads="1"/>
          </p:cNvSpPr>
          <p:nvPr/>
        </p:nvSpPr>
        <p:spPr bwMode="auto">
          <a:xfrm>
            <a:off x="304800" y="1524000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 reach part of coast turning East. </a:t>
            </a:r>
            <a:r>
              <a:rPr lang="en-US" sz="1400" b="1">
                <a:sym typeface="Wingdings" pitchFamily="2" charset="2"/>
              </a:rPr>
              <a:t> Think they can sail around Africa  to India</a:t>
            </a:r>
          </a:p>
        </p:txBody>
      </p:sp>
      <p:cxnSp>
        <p:nvCxnSpPr>
          <p:cNvPr id="12294" name="AutoShape 5"/>
          <p:cNvCxnSpPr>
            <a:cxnSpLocks noChangeShapeType="1"/>
            <a:stCxn id="12291" idx="2"/>
            <a:endCxn id="12293" idx="0"/>
          </p:cNvCxnSpPr>
          <p:nvPr/>
        </p:nvCxnSpPr>
        <p:spPr bwMode="auto">
          <a:xfrm>
            <a:off x="2133600" y="1077913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5" name="AutoShape 6"/>
          <p:cNvSpPr>
            <a:spLocks noChangeArrowheads="1"/>
          </p:cNvSpPr>
          <p:nvPr/>
        </p:nvSpPr>
        <p:spPr bwMode="auto">
          <a:xfrm>
            <a:off x="4953000" y="1624013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Castile &amp; Aragon preoccupied until 1492 with driving out Moors </a:t>
            </a:r>
            <a:r>
              <a:rPr lang="en-US" sz="14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12296" name="AutoShape 7"/>
          <p:cNvCxnSpPr>
            <a:cxnSpLocks noChangeShapeType="1"/>
            <a:stCxn id="12292" idx="2"/>
            <a:endCxn id="12295" idx="0"/>
          </p:cNvCxnSpPr>
          <p:nvPr/>
        </p:nvCxnSpPr>
        <p:spPr bwMode="auto">
          <a:xfrm>
            <a:off x="6858000" y="1046163"/>
            <a:ext cx="0" cy="5635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AutoShape 8"/>
          <p:cNvCxnSpPr>
            <a:cxnSpLocks noChangeShapeType="1"/>
            <a:endCxn id="12300" idx="0"/>
          </p:cNvCxnSpPr>
          <p:nvPr/>
        </p:nvCxnSpPr>
        <p:spPr bwMode="auto">
          <a:xfrm>
            <a:off x="6819900" y="2057400"/>
            <a:ext cx="0" cy="5191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8" name="AutoShape 9"/>
          <p:cNvCxnSpPr>
            <a:cxnSpLocks noChangeShapeType="1"/>
            <a:stCxn id="12293" idx="2"/>
            <a:endCxn id="12299" idx="0"/>
          </p:cNvCxnSpPr>
          <p:nvPr/>
        </p:nvCxnSpPr>
        <p:spPr bwMode="auto">
          <a:xfrm>
            <a:off x="2133600" y="220503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304800" y="2590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Even after coast turns South again, Portuguese continue exploring </a:t>
            </a:r>
            <a:r>
              <a:rPr lang="en-US" sz="1600" b="1">
                <a:sym typeface="Wingdings" pitchFamily="2" charset="2"/>
              </a:rPr>
              <a:t> Dias rounds South Africa</a:t>
            </a: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4876800" y="2590800"/>
            <a:ext cx="38862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wanting to beat Portugal to Asia, backs Columbus who discovers America instead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12301" name="AutoShape 13"/>
          <p:cNvCxnSpPr>
            <a:cxnSpLocks noChangeShapeType="1"/>
            <a:stCxn id="12299" idx="3"/>
            <a:endCxn id="12300" idx="1"/>
          </p:cNvCxnSpPr>
          <p:nvPr/>
        </p:nvCxnSpPr>
        <p:spPr bwMode="auto">
          <a:xfrm>
            <a:off x="3976688" y="2971800"/>
            <a:ext cx="885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The image “http://wps.ablongman.com/wps/media/objects/579/592970/BlankMaps/WORLDM%7E2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399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Line 3"/>
          <p:cNvSpPr>
            <a:spLocks noChangeShapeType="1"/>
          </p:cNvSpPr>
          <p:nvPr/>
        </p:nvSpPr>
        <p:spPr bwMode="auto">
          <a:xfrm flipH="1">
            <a:off x="3886200" y="2438400"/>
            <a:ext cx="457200" cy="152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 flipH="1">
            <a:off x="3352800" y="2590800"/>
            <a:ext cx="457200" cy="76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2743200" y="2667000"/>
            <a:ext cx="457200" cy="762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Oval 6"/>
          <p:cNvSpPr>
            <a:spLocks noChangeArrowheads="1"/>
          </p:cNvSpPr>
          <p:nvPr/>
        </p:nvSpPr>
        <p:spPr bwMode="auto">
          <a:xfrm>
            <a:off x="6705600" y="2590800"/>
            <a:ext cx="1752600" cy="1219200"/>
          </a:xfrm>
          <a:prstGeom prst="ellips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914400" y="5486400"/>
            <a:ext cx="7620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Spain looked for a westward route to Asia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"/>
          <p:cNvSpPr>
            <a:spLocks noChangeArrowheads="1"/>
          </p:cNvSpPr>
          <p:nvPr/>
        </p:nvSpPr>
        <p:spPr bwMode="auto">
          <a:xfrm>
            <a:off x="0" y="2438400"/>
            <a:ext cx="9144000" cy="41910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304800" y="609600"/>
            <a:ext cx="36576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4953000" y="57785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304800" y="1524000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 reach part of coast turning East. </a:t>
            </a:r>
            <a:r>
              <a:rPr lang="en-US" sz="1400" b="1">
                <a:sym typeface="Wingdings" pitchFamily="2" charset="2"/>
              </a:rPr>
              <a:t> Think they can sail around Africa  to India</a:t>
            </a:r>
          </a:p>
        </p:txBody>
      </p:sp>
      <p:cxnSp>
        <p:nvCxnSpPr>
          <p:cNvPr id="14342" name="AutoShape 5"/>
          <p:cNvCxnSpPr>
            <a:cxnSpLocks noChangeShapeType="1"/>
            <a:stCxn id="14339" idx="2"/>
            <a:endCxn id="14341" idx="0"/>
          </p:cNvCxnSpPr>
          <p:nvPr/>
        </p:nvCxnSpPr>
        <p:spPr bwMode="auto">
          <a:xfrm>
            <a:off x="2133600" y="1077913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3" name="AutoShape 6"/>
          <p:cNvSpPr>
            <a:spLocks noChangeArrowheads="1"/>
          </p:cNvSpPr>
          <p:nvPr/>
        </p:nvSpPr>
        <p:spPr bwMode="auto">
          <a:xfrm>
            <a:off x="4953000" y="1624013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Castile &amp; Aragon preoccupied until 1492 with driving out Moors </a:t>
            </a:r>
            <a:r>
              <a:rPr lang="en-US" sz="14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14344" name="AutoShape 7"/>
          <p:cNvCxnSpPr>
            <a:cxnSpLocks noChangeShapeType="1"/>
            <a:stCxn id="14340" idx="2"/>
            <a:endCxn id="14343" idx="0"/>
          </p:cNvCxnSpPr>
          <p:nvPr/>
        </p:nvCxnSpPr>
        <p:spPr bwMode="auto">
          <a:xfrm>
            <a:off x="6858000" y="1046163"/>
            <a:ext cx="0" cy="5635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5" name="AutoShape 8"/>
          <p:cNvCxnSpPr>
            <a:cxnSpLocks noChangeShapeType="1"/>
            <a:stCxn id="14343" idx="2"/>
            <a:endCxn id="14348" idx="0"/>
          </p:cNvCxnSpPr>
          <p:nvPr/>
        </p:nvCxnSpPr>
        <p:spPr bwMode="auto">
          <a:xfrm flipH="1">
            <a:off x="6819900" y="2092325"/>
            <a:ext cx="38100" cy="4841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6" name="AutoShape 9"/>
          <p:cNvCxnSpPr>
            <a:cxnSpLocks noChangeShapeType="1"/>
            <a:stCxn id="14341" idx="2"/>
            <a:endCxn id="14347" idx="0"/>
          </p:cNvCxnSpPr>
          <p:nvPr/>
        </p:nvCxnSpPr>
        <p:spPr bwMode="auto">
          <a:xfrm>
            <a:off x="2133600" y="220503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04800" y="2590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Even after coast turns South again, Portuguese continue exploring </a:t>
            </a:r>
            <a:r>
              <a:rPr lang="en-US" sz="1600" b="1">
                <a:sym typeface="Wingdings" pitchFamily="2" charset="2"/>
              </a:rPr>
              <a:t> Dias rounds South Africa</a:t>
            </a:r>
          </a:p>
        </p:txBody>
      </p:sp>
      <p:sp>
        <p:nvSpPr>
          <p:cNvPr id="14348" name="AutoShape 12"/>
          <p:cNvSpPr>
            <a:spLocks noChangeArrowheads="1"/>
          </p:cNvSpPr>
          <p:nvPr/>
        </p:nvSpPr>
        <p:spPr bwMode="auto">
          <a:xfrm>
            <a:off x="4876800" y="2590800"/>
            <a:ext cx="38862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wanting to beat Portugal to Asia, backs Columbus who discovers America instead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14349" name="AutoShape 14"/>
          <p:cNvSpPr>
            <a:spLocks noChangeArrowheads="1"/>
          </p:cNvSpPr>
          <p:nvPr/>
        </p:nvSpPr>
        <p:spPr bwMode="auto">
          <a:xfrm>
            <a:off x="304800" y="3733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Fearing Spain will reach India 1st, Portugal sends Vasco da Gama around  Africa To India (1498)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14350" name="AutoShape 15"/>
          <p:cNvCxnSpPr>
            <a:cxnSpLocks noChangeShapeType="1"/>
            <a:stCxn id="14347" idx="3"/>
            <a:endCxn id="14348" idx="1"/>
          </p:cNvCxnSpPr>
          <p:nvPr/>
        </p:nvCxnSpPr>
        <p:spPr bwMode="auto">
          <a:xfrm>
            <a:off x="3976688" y="2971800"/>
            <a:ext cx="885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1" name="AutoShape 17"/>
          <p:cNvCxnSpPr>
            <a:cxnSpLocks noChangeShapeType="1"/>
            <a:stCxn id="14347" idx="2"/>
            <a:endCxn id="14349" idx="0"/>
          </p:cNvCxnSpPr>
          <p:nvPr/>
        </p:nvCxnSpPr>
        <p:spPr bwMode="auto">
          <a:xfrm>
            <a:off x="2133600" y="3367088"/>
            <a:ext cx="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The image “http://wps.ablongman.com/wps/media/objects/579/592970/BlankMaps/WORLDM%7E2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Line 3"/>
          <p:cNvSpPr>
            <a:spLocks noChangeShapeType="1"/>
          </p:cNvSpPr>
          <p:nvPr/>
        </p:nvSpPr>
        <p:spPr bwMode="auto">
          <a:xfrm flipH="1">
            <a:off x="3962400" y="2514600"/>
            <a:ext cx="2286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267200" y="3733800"/>
            <a:ext cx="2286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4648200" y="4419600"/>
            <a:ext cx="381000" cy="304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5410200" y="4267200"/>
            <a:ext cx="228600" cy="3810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5715000" y="3581400"/>
            <a:ext cx="1524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6019800" y="3276600"/>
            <a:ext cx="381000" cy="1524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3962400" y="3200400"/>
            <a:ext cx="152400" cy="4572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0" y="58674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The Portuguese reached India by going around Africa, but after Columbus had accidentally discovered the “New World” while looking for a westward route to Asia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"/>
          <p:cNvSpPr>
            <a:spLocks noChangeArrowheads="1"/>
          </p:cNvSpPr>
          <p:nvPr/>
        </p:nvSpPr>
        <p:spPr bwMode="auto">
          <a:xfrm>
            <a:off x="0" y="2438400"/>
            <a:ext cx="9144000" cy="41910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AutoShape 2"/>
          <p:cNvSpPr>
            <a:spLocks noChangeArrowheads="1"/>
          </p:cNvSpPr>
          <p:nvPr/>
        </p:nvSpPr>
        <p:spPr bwMode="auto">
          <a:xfrm>
            <a:off x="304800" y="609600"/>
            <a:ext cx="36576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6388" name="AutoShape 3"/>
          <p:cNvSpPr>
            <a:spLocks noChangeArrowheads="1"/>
          </p:cNvSpPr>
          <p:nvPr/>
        </p:nvSpPr>
        <p:spPr bwMode="auto">
          <a:xfrm>
            <a:off x="4953000" y="57785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6389" name="AutoShape 4"/>
          <p:cNvSpPr>
            <a:spLocks noChangeArrowheads="1"/>
          </p:cNvSpPr>
          <p:nvPr/>
        </p:nvSpPr>
        <p:spPr bwMode="auto">
          <a:xfrm>
            <a:off x="304800" y="1524000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 reach part of coast turning East. </a:t>
            </a:r>
            <a:r>
              <a:rPr lang="en-US" sz="1400" b="1">
                <a:sym typeface="Wingdings" pitchFamily="2" charset="2"/>
              </a:rPr>
              <a:t> Think they can sail around Africa  to India</a:t>
            </a:r>
          </a:p>
        </p:txBody>
      </p:sp>
      <p:cxnSp>
        <p:nvCxnSpPr>
          <p:cNvPr id="16390" name="AutoShape 5"/>
          <p:cNvCxnSpPr>
            <a:cxnSpLocks noChangeShapeType="1"/>
            <a:stCxn id="16387" idx="2"/>
            <a:endCxn id="16389" idx="0"/>
          </p:cNvCxnSpPr>
          <p:nvPr/>
        </p:nvCxnSpPr>
        <p:spPr bwMode="auto">
          <a:xfrm>
            <a:off x="2133600" y="1077913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1" name="AutoShape 6"/>
          <p:cNvSpPr>
            <a:spLocks noChangeArrowheads="1"/>
          </p:cNvSpPr>
          <p:nvPr/>
        </p:nvSpPr>
        <p:spPr bwMode="auto">
          <a:xfrm>
            <a:off x="4953000" y="1624013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Castile &amp; Aragon preoccupied until 1492 with driving out Moors </a:t>
            </a:r>
            <a:r>
              <a:rPr lang="en-US" sz="14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16392" name="AutoShape 7"/>
          <p:cNvCxnSpPr>
            <a:cxnSpLocks noChangeShapeType="1"/>
            <a:stCxn id="16388" idx="2"/>
            <a:endCxn id="16391" idx="0"/>
          </p:cNvCxnSpPr>
          <p:nvPr/>
        </p:nvCxnSpPr>
        <p:spPr bwMode="auto">
          <a:xfrm>
            <a:off x="6858000" y="1046163"/>
            <a:ext cx="0" cy="5635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3" name="AutoShape 8"/>
          <p:cNvCxnSpPr>
            <a:cxnSpLocks noChangeShapeType="1"/>
            <a:stCxn id="16391" idx="2"/>
            <a:endCxn id="16396" idx="0"/>
          </p:cNvCxnSpPr>
          <p:nvPr/>
        </p:nvCxnSpPr>
        <p:spPr bwMode="auto">
          <a:xfrm flipH="1">
            <a:off x="6819900" y="2092325"/>
            <a:ext cx="38100" cy="4841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4" name="AutoShape 9"/>
          <p:cNvCxnSpPr>
            <a:cxnSpLocks noChangeShapeType="1"/>
            <a:stCxn id="16389" idx="2"/>
            <a:endCxn id="16395" idx="0"/>
          </p:cNvCxnSpPr>
          <p:nvPr/>
        </p:nvCxnSpPr>
        <p:spPr bwMode="auto">
          <a:xfrm>
            <a:off x="2133600" y="220503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95" name="AutoShape 11"/>
          <p:cNvSpPr>
            <a:spLocks noChangeArrowheads="1"/>
          </p:cNvSpPr>
          <p:nvPr/>
        </p:nvSpPr>
        <p:spPr bwMode="auto">
          <a:xfrm>
            <a:off x="304800" y="2590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Even after coast turns South again, Portuguese continue exploring </a:t>
            </a:r>
            <a:r>
              <a:rPr lang="en-US" sz="1600" b="1">
                <a:sym typeface="Wingdings" pitchFamily="2" charset="2"/>
              </a:rPr>
              <a:t> Dias rounds South Africa</a:t>
            </a: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4876800" y="2590800"/>
            <a:ext cx="38862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wanting to beat Portugal to Asia, backs Columbus who discovers America instead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16397" name="AutoShape 13"/>
          <p:cNvSpPr>
            <a:spLocks noChangeArrowheads="1"/>
          </p:cNvSpPr>
          <p:nvPr/>
        </p:nvSpPr>
        <p:spPr bwMode="auto">
          <a:xfrm>
            <a:off x="4876800" y="3733800"/>
            <a:ext cx="38100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realizing this is a new continent, tries to find way through or around it to Asia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16398" name="AutoShape 14"/>
          <p:cNvSpPr>
            <a:spLocks noChangeArrowheads="1"/>
          </p:cNvSpPr>
          <p:nvPr/>
        </p:nvSpPr>
        <p:spPr bwMode="auto">
          <a:xfrm>
            <a:off x="304800" y="3733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Fearing Spain will reach India 1st, Portugal sends Vasco da Gama around  Africa To India (1498)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16399" name="AutoShape 15"/>
          <p:cNvCxnSpPr>
            <a:cxnSpLocks noChangeShapeType="1"/>
            <a:stCxn id="16395" idx="3"/>
            <a:endCxn id="16396" idx="1"/>
          </p:cNvCxnSpPr>
          <p:nvPr/>
        </p:nvCxnSpPr>
        <p:spPr bwMode="auto">
          <a:xfrm>
            <a:off x="3976688" y="2971800"/>
            <a:ext cx="885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AutoShape 16"/>
          <p:cNvCxnSpPr>
            <a:cxnSpLocks noChangeShapeType="1"/>
            <a:stCxn id="16396" idx="2"/>
            <a:endCxn id="16397" idx="0"/>
          </p:cNvCxnSpPr>
          <p:nvPr/>
        </p:nvCxnSpPr>
        <p:spPr bwMode="auto">
          <a:xfrm flipH="1">
            <a:off x="6781800" y="3367088"/>
            <a:ext cx="381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1" name="AutoShape 17"/>
          <p:cNvCxnSpPr>
            <a:cxnSpLocks noChangeShapeType="1"/>
            <a:stCxn id="16395" idx="2"/>
            <a:endCxn id="16398" idx="0"/>
          </p:cNvCxnSpPr>
          <p:nvPr/>
        </p:nvCxnSpPr>
        <p:spPr bwMode="auto">
          <a:xfrm>
            <a:off x="2133600" y="3367088"/>
            <a:ext cx="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2" name="AutoShape 18"/>
          <p:cNvCxnSpPr>
            <a:cxnSpLocks noChangeShapeType="1"/>
            <a:stCxn id="16397" idx="1"/>
            <a:endCxn id="16398" idx="3"/>
          </p:cNvCxnSpPr>
          <p:nvPr/>
        </p:nvCxnSpPr>
        <p:spPr bwMode="auto">
          <a:xfrm flipH="1">
            <a:off x="3976688" y="4114800"/>
            <a:ext cx="885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The image “http://wps.ablongman.com/wps/media/objects/579/592970/BlankMaps/WORLDM%7E2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42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4114800" y="3505200"/>
            <a:ext cx="3048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 flipH="1">
            <a:off x="2590800" y="2895600"/>
            <a:ext cx="457200" cy="76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 flipH="1">
            <a:off x="3124200" y="2743200"/>
            <a:ext cx="457200" cy="1524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 flipH="1">
            <a:off x="3657600" y="2514600"/>
            <a:ext cx="457200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>
            <a:off x="2895600" y="3200400"/>
            <a:ext cx="304800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3429000" y="3505200"/>
            <a:ext cx="304800" cy="228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 flipH="1">
            <a:off x="3733800" y="4038600"/>
            <a:ext cx="15240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H="1">
            <a:off x="3429000" y="4648200"/>
            <a:ext cx="152400" cy="381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>
            <a:off x="4648200" y="4267200"/>
            <a:ext cx="152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 flipH="1">
            <a:off x="3962400" y="2743200"/>
            <a:ext cx="2286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 flipV="1">
            <a:off x="5334000" y="4572000"/>
            <a:ext cx="228600" cy="3048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 flipV="1">
            <a:off x="5715000" y="3886200"/>
            <a:ext cx="1524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7"/>
          <p:cNvSpPr>
            <a:spLocks noChangeShapeType="1"/>
          </p:cNvSpPr>
          <p:nvPr/>
        </p:nvSpPr>
        <p:spPr bwMode="auto">
          <a:xfrm flipV="1">
            <a:off x="6019800" y="3505200"/>
            <a:ext cx="30480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Oval 18"/>
          <p:cNvSpPr>
            <a:spLocks noChangeArrowheads="1"/>
          </p:cNvSpPr>
          <p:nvPr/>
        </p:nvSpPr>
        <p:spPr bwMode="auto">
          <a:xfrm>
            <a:off x="6705600" y="2590800"/>
            <a:ext cx="1752600" cy="1219200"/>
          </a:xfrm>
          <a:prstGeom prst="ellips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25" name="Line 19"/>
          <p:cNvSpPr>
            <a:spLocks noChangeShapeType="1"/>
          </p:cNvSpPr>
          <p:nvPr/>
        </p:nvSpPr>
        <p:spPr bwMode="auto">
          <a:xfrm flipH="1">
            <a:off x="3048000" y="5105400"/>
            <a:ext cx="228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20"/>
          <p:cNvSpPr txBox="1">
            <a:spLocks noChangeArrowheads="1"/>
          </p:cNvSpPr>
          <p:nvPr/>
        </p:nvSpPr>
        <p:spPr bwMode="auto">
          <a:xfrm>
            <a:off x="0" y="5867400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The Spanish sailed south hoping to get around the Americas and reach Asia, the Portuguese developed trade in Africa and India while sailing east.</a:t>
            </a:r>
          </a:p>
        </p:txBody>
      </p:sp>
      <p:sp>
        <p:nvSpPr>
          <p:cNvPr id="17427" name="Line 21"/>
          <p:cNvSpPr>
            <a:spLocks noChangeShapeType="1"/>
          </p:cNvSpPr>
          <p:nvPr/>
        </p:nvSpPr>
        <p:spPr bwMode="auto">
          <a:xfrm>
            <a:off x="6477000" y="3581400"/>
            <a:ext cx="30480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2"/>
          <p:cNvSpPr>
            <a:spLocks noChangeShapeType="1"/>
          </p:cNvSpPr>
          <p:nvPr/>
        </p:nvSpPr>
        <p:spPr bwMode="auto">
          <a:xfrm>
            <a:off x="6934200" y="3886200"/>
            <a:ext cx="381000" cy="76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ChangeArrowheads="1"/>
          </p:cNvSpPr>
          <p:nvPr/>
        </p:nvSpPr>
        <p:spPr bwMode="auto">
          <a:xfrm>
            <a:off x="0" y="2438400"/>
            <a:ext cx="9144000" cy="41910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AutoShape 2"/>
          <p:cNvSpPr>
            <a:spLocks noChangeArrowheads="1"/>
          </p:cNvSpPr>
          <p:nvPr/>
        </p:nvSpPr>
        <p:spPr bwMode="auto">
          <a:xfrm>
            <a:off x="304800" y="609600"/>
            <a:ext cx="36576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4953000" y="57785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8437" name="AutoShape 4"/>
          <p:cNvSpPr>
            <a:spLocks noChangeArrowheads="1"/>
          </p:cNvSpPr>
          <p:nvPr/>
        </p:nvSpPr>
        <p:spPr bwMode="auto">
          <a:xfrm>
            <a:off x="304800" y="1524000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 reach part of coast turning East. </a:t>
            </a:r>
            <a:r>
              <a:rPr lang="en-US" sz="1400" b="1">
                <a:sym typeface="Wingdings" pitchFamily="2" charset="2"/>
              </a:rPr>
              <a:t> Think they can sail around Africa  to India</a:t>
            </a:r>
          </a:p>
        </p:txBody>
      </p:sp>
      <p:cxnSp>
        <p:nvCxnSpPr>
          <p:cNvPr id="18438" name="AutoShape 5"/>
          <p:cNvCxnSpPr>
            <a:cxnSpLocks noChangeShapeType="1"/>
            <a:stCxn id="18435" idx="2"/>
            <a:endCxn id="18437" idx="0"/>
          </p:cNvCxnSpPr>
          <p:nvPr/>
        </p:nvCxnSpPr>
        <p:spPr bwMode="auto">
          <a:xfrm>
            <a:off x="2133600" y="1077913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9" name="AutoShape 6"/>
          <p:cNvSpPr>
            <a:spLocks noChangeArrowheads="1"/>
          </p:cNvSpPr>
          <p:nvPr/>
        </p:nvSpPr>
        <p:spPr bwMode="auto">
          <a:xfrm>
            <a:off x="4953000" y="1624013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Castile &amp; Aragon preoccupied until 1492 with driving out Moors </a:t>
            </a:r>
            <a:r>
              <a:rPr lang="en-US" sz="14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18440" name="AutoShape 7"/>
          <p:cNvCxnSpPr>
            <a:cxnSpLocks noChangeShapeType="1"/>
            <a:stCxn id="18436" idx="2"/>
            <a:endCxn id="18439" idx="0"/>
          </p:cNvCxnSpPr>
          <p:nvPr/>
        </p:nvCxnSpPr>
        <p:spPr bwMode="auto">
          <a:xfrm>
            <a:off x="6858000" y="1046163"/>
            <a:ext cx="0" cy="5635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AutoShape 8"/>
          <p:cNvCxnSpPr>
            <a:cxnSpLocks noChangeShapeType="1"/>
            <a:stCxn id="18439" idx="2"/>
            <a:endCxn id="18444" idx="0"/>
          </p:cNvCxnSpPr>
          <p:nvPr/>
        </p:nvCxnSpPr>
        <p:spPr bwMode="auto">
          <a:xfrm flipH="1">
            <a:off x="6819900" y="2092325"/>
            <a:ext cx="38100" cy="4841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AutoShape 9"/>
          <p:cNvCxnSpPr>
            <a:cxnSpLocks noChangeShapeType="1"/>
            <a:stCxn id="18437" idx="2"/>
            <a:endCxn id="18443" idx="0"/>
          </p:cNvCxnSpPr>
          <p:nvPr/>
        </p:nvCxnSpPr>
        <p:spPr bwMode="auto">
          <a:xfrm>
            <a:off x="2133600" y="220503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43" name="AutoShape 11"/>
          <p:cNvSpPr>
            <a:spLocks noChangeArrowheads="1"/>
          </p:cNvSpPr>
          <p:nvPr/>
        </p:nvSpPr>
        <p:spPr bwMode="auto">
          <a:xfrm>
            <a:off x="304800" y="2590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Even after coast turns South again, Portuguese continue exploring </a:t>
            </a:r>
            <a:r>
              <a:rPr lang="en-US" sz="1600" b="1">
                <a:sym typeface="Wingdings" pitchFamily="2" charset="2"/>
              </a:rPr>
              <a:t> Dias rounds South Africa</a:t>
            </a:r>
          </a:p>
        </p:txBody>
      </p:sp>
      <p:sp>
        <p:nvSpPr>
          <p:cNvPr id="18444" name="AutoShape 12"/>
          <p:cNvSpPr>
            <a:spLocks noChangeArrowheads="1"/>
          </p:cNvSpPr>
          <p:nvPr/>
        </p:nvSpPr>
        <p:spPr bwMode="auto">
          <a:xfrm>
            <a:off x="4876800" y="2590800"/>
            <a:ext cx="38862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wanting to beat Portugal to Asia, backs Columbus who discovers America instead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4876800" y="3733800"/>
            <a:ext cx="38100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realizing this is a new continent, tries to find way through or around it to Asia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304800" y="37338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Fearing Spain will reach India 1st, Portugal sends Vasco da Gama around  Africa To India (1498)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18447" name="AutoShape 15"/>
          <p:cNvCxnSpPr>
            <a:cxnSpLocks noChangeShapeType="1"/>
            <a:stCxn id="18443" idx="3"/>
            <a:endCxn id="18444" idx="1"/>
          </p:cNvCxnSpPr>
          <p:nvPr/>
        </p:nvCxnSpPr>
        <p:spPr bwMode="auto">
          <a:xfrm>
            <a:off x="3976688" y="2971800"/>
            <a:ext cx="885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AutoShape 16"/>
          <p:cNvCxnSpPr>
            <a:cxnSpLocks noChangeShapeType="1"/>
            <a:stCxn id="18444" idx="2"/>
            <a:endCxn id="18445" idx="0"/>
          </p:cNvCxnSpPr>
          <p:nvPr/>
        </p:nvCxnSpPr>
        <p:spPr bwMode="auto">
          <a:xfrm flipH="1">
            <a:off x="6781800" y="3367088"/>
            <a:ext cx="381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49" name="AutoShape 17"/>
          <p:cNvCxnSpPr>
            <a:cxnSpLocks noChangeShapeType="1"/>
            <a:stCxn id="18443" idx="2"/>
            <a:endCxn id="18446" idx="0"/>
          </p:cNvCxnSpPr>
          <p:nvPr/>
        </p:nvCxnSpPr>
        <p:spPr bwMode="auto">
          <a:xfrm>
            <a:off x="2133600" y="3367088"/>
            <a:ext cx="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0" name="AutoShape 18"/>
          <p:cNvCxnSpPr>
            <a:cxnSpLocks noChangeShapeType="1"/>
            <a:stCxn id="18445" idx="1"/>
            <a:endCxn id="18446" idx="3"/>
          </p:cNvCxnSpPr>
          <p:nvPr/>
        </p:nvCxnSpPr>
        <p:spPr bwMode="auto">
          <a:xfrm flipH="1">
            <a:off x="3976688" y="4114800"/>
            <a:ext cx="8858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3048000" y="4953000"/>
            <a:ext cx="2590800" cy="14954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Serrao discovers Pacific Ocean for Portugal from the west end (1513) while Balboa discovers it for Spain from the east end in the same year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18452" name="AutoShape 20"/>
          <p:cNvCxnSpPr>
            <a:cxnSpLocks noChangeShapeType="1"/>
            <a:stCxn id="18445" idx="2"/>
            <a:endCxn id="18451" idx="3"/>
          </p:cNvCxnSpPr>
          <p:nvPr/>
        </p:nvCxnSpPr>
        <p:spPr bwMode="auto">
          <a:xfrm rot="5400000">
            <a:off x="5622131" y="4541045"/>
            <a:ext cx="1190625" cy="112871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53" name="AutoShape 21"/>
          <p:cNvCxnSpPr>
            <a:cxnSpLocks noChangeShapeType="1"/>
            <a:stCxn id="18446" idx="2"/>
            <a:endCxn id="18451" idx="1"/>
          </p:cNvCxnSpPr>
          <p:nvPr/>
        </p:nvCxnSpPr>
        <p:spPr bwMode="auto">
          <a:xfrm rot="16200000" flipH="1">
            <a:off x="1988344" y="4655344"/>
            <a:ext cx="1190625" cy="9001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The image “http://wps.ablongman.com/wps/media/objects/579/592970/BlankMaps/WORLDM%7E2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Line 4"/>
          <p:cNvSpPr>
            <a:spLocks noChangeShapeType="1"/>
          </p:cNvSpPr>
          <p:nvPr/>
        </p:nvSpPr>
        <p:spPr bwMode="auto">
          <a:xfrm flipV="1">
            <a:off x="7315200" y="3581400"/>
            <a:ext cx="381000" cy="3048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8001000" y="3352800"/>
            <a:ext cx="533400" cy="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 flipH="1">
            <a:off x="2362200" y="2971800"/>
            <a:ext cx="304800" cy="3048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7"/>
          <p:cNvSpPr txBox="1">
            <a:spLocks noChangeArrowheads="1"/>
          </p:cNvSpPr>
          <p:nvPr/>
        </p:nvSpPr>
        <p:spPr bwMode="auto">
          <a:xfrm>
            <a:off x="304800" y="5638800"/>
            <a:ext cx="8686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The Spanish discovered the “South Sea” by going west, and the Portuguese discovered it by going east.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"/>
          <p:cNvSpPr>
            <a:spLocks noChangeArrowheads="1"/>
          </p:cNvSpPr>
          <p:nvPr/>
        </p:nvSpPr>
        <p:spPr bwMode="auto">
          <a:xfrm>
            <a:off x="0" y="304800"/>
            <a:ext cx="9144000" cy="41910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AutoShape 11"/>
          <p:cNvSpPr>
            <a:spLocks noChangeArrowheads="1"/>
          </p:cNvSpPr>
          <p:nvPr/>
        </p:nvSpPr>
        <p:spPr bwMode="auto">
          <a:xfrm>
            <a:off x="228600" y="5334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Even after coast turns South again, Portuguese continue exploring </a:t>
            </a:r>
            <a:r>
              <a:rPr lang="en-US" sz="1600" b="1">
                <a:sym typeface="Wingdings" pitchFamily="2" charset="2"/>
              </a:rPr>
              <a:t> Dias rounds South Africa</a:t>
            </a:r>
          </a:p>
        </p:txBody>
      </p:sp>
      <p:sp>
        <p:nvSpPr>
          <p:cNvPr id="20484" name="AutoShape 12"/>
          <p:cNvSpPr>
            <a:spLocks noChangeArrowheads="1"/>
          </p:cNvSpPr>
          <p:nvPr/>
        </p:nvSpPr>
        <p:spPr bwMode="auto">
          <a:xfrm>
            <a:off x="4724400" y="533400"/>
            <a:ext cx="38862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wanting to beat Portugal to Asia, backs Columbus who discovers America instead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20485" name="AutoShape 13"/>
          <p:cNvSpPr>
            <a:spLocks noChangeArrowheads="1"/>
          </p:cNvSpPr>
          <p:nvPr/>
        </p:nvSpPr>
        <p:spPr bwMode="auto">
          <a:xfrm>
            <a:off x="4724400" y="1600200"/>
            <a:ext cx="38100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Spain, realizing this is a new continent, tries to find way through or around it to Asia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20486" name="AutoShape 14"/>
          <p:cNvSpPr>
            <a:spLocks noChangeArrowheads="1"/>
          </p:cNvSpPr>
          <p:nvPr/>
        </p:nvSpPr>
        <p:spPr bwMode="auto">
          <a:xfrm>
            <a:off x="228600" y="1600200"/>
            <a:ext cx="36576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Fearing Spain will reach India 1st, Portugal sends Vasco da Gama around  Africa To India (1498)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20487" name="AutoShape 15"/>
          <p:cNvCxnSpPr>
            <a:cxnSpLocks noChangeShapeType="1"/>
            <a:stCxn id="20483" idx="3"/>
            <a:endCxn id="20484" idx="1"/>
          </p:cNvCxnSpPr>
          <p:nvPr/>
        </p:nvCxnSpPr>
        <p:spPr bwMode="auto">
          <a:xfrm>
            <a:off x="3900488" y="914400"/>
            <a:ext cx="8096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8" name="AutoShape 16"/>
          <p:cNvCxnSpPr>
            <a:cxnSpLocks noChangeShapeType="1"/>
            <a:stCxn id="20484" idx="2"/>
            <a:endCxn id="20485" idx="0"/>
          </p:cNvCxnSpPr>
          <p:nvPr/>
        </p:nvCxnSpPr>
        <p:spPr bwMode="auto">
          <a:xfrm flipH="1">
            <a:off x="6629400" y="1309688"/>
            <a:ext cx="381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89" name="AutoShape 17"/>
          <p:cNvCxnSpPr>
            <a:cxnSpLocks noChangeShapeType="1"/>
            <a:stCxn id="20483" idx="2"/>
            <a:endCxn id="20486" idx="0"/>
          </p:cNvCxnSpPr>
          <p:nvPr/>
        </p:nvCxnSpPr>
        <p:spPr bwMode="auto">
          <a:xfrm>
            <a:off x="2057400" y="1309688"/>
            <a:ext cx="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0" name="AutoShape 18"/>
          <p:cNvCxnSpPr>
            <a:cxnSpLocks noChangeShapeType="1"/>
            <a:stCxn id="20485" idx="1"/>
            <a:endCxn id="20486" idx="3"/>
          </p:cNvCxnSpPr>
          <p:nvPr/>
        </p:nvCxnSpPr>
        <p:spPr bwMode="auto">
          <a:xfrm flipH="1">
            <a:off x="3900488" y="1981200"/>
            <a:ext cx="8096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1" name="AutoShape 19"/>
          <p:cNvSpPr>
            <a:spLocks noChangeArrowheads="1"/>
          </p:cNvSpPr>
          <p:nvPr/>
        </p:nvSpPr>
        <p:spPr bwMode="auto">
          <a:xfrm>
            <a:off x="2971800" y="2667000"/>
            <a:ext cx="2590800" cy="14954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Serrao discovers Pacific Ocean for Portugal from the west end (1513) while Balboa discovers it for Spain from the east end in the same year</a:t>
            </a:r>
            <a:endParaRPr lang="en-US" sz="1600" b="1">
              <a:sym typeface="Wingdings" pitchFamily="2" charset="2"/>
            </a:endParaRPr>
          </a:p>
        </p:txBody>
      </p:sp>
      <p:cxnSp>
        <p:nvCxnSpPr>
          <p:cNvPr id="20492" name="AutoShape 20"/>
          <p:cNvCxnSpPr>
            <a:cxnSpLocks noChangeShapeType="1"/>
            <a:stCxn id="20485" idx="2"/>
            <a:endCxn id="20491" idx="3"/>
          </p:cNvCxnSpPr>
          <p:nvPr/>
        </p:nvCxnSpPr>
        <p:spPr bwMode="auto">
          <a:xfrm rot="5400000">
            <a:off x="5584031" y="2369345"/>
            <a:ext cx="1038225" cy="105251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3" name="AutoShape 21"/>
          <p:cNvCxnSpPr>
            <a:cxnSpLocks noChangeShapeType="1"/>
            <a:stCxn id="20486" idx="2"/>
            <a:endCxn id="20491" idx="1"/>
          </p:cNvCxnSpPr>
          <p:nvPr/>
        </p:nvCxnSpPr>
        <p:spPr bwMode="auto">
          <a:xfrm rot="16200000" flipH="1">
            <a:off x="1988344" y="2445544"/>
            <a:ext cx="1038225" cy="9001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94" name="AutoShape 22"/>
          <p:cNvSpPr>
            <a:spLocks noChangeArrowheads="1"/>
          </p:cNvSpPr>
          <p:nvPr/>
        </p:nvSpPr>
        <p:spPr bwMode="auto">
          <a:xfrm>
            <a:off x="381000" y="5943600"/>
            <a:ext cx="3475038" cy="565150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Portugal builds Southeast Asian Empire to control spice trade</a:t>
            </a:r>
          </a:p>
        </p:txBody>
      </p:sp>
      <p:sp>
        <p:nvSpPr>
          <p:cNvPr id="20495" name="AutoShape 23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4800600" y="5943600"/>
            <a:ext cx="3875088" cy="565150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Explorers still seek Great Southern Continent &amp; easy way to Asia</a:t>
            </a:r>
          </a:p>
        </p:txBody>
      </p:sp>
      <p:sp>
        <p:nvSpPr>
          <p:cNvPr id="20496" name="AutoShape 24"/>
          <p:cNvSpPr>
            <a:spLocks noChangeArrowheads="1"/>
          </p:cNvSpPr>
          <p:nvPr/>
        </p:nvSpPr>
        <p:spPr bwMode="auto">
          <a:xfrm>
            <a:off x="381000" y="4800600"/>
            <a:ext cx="34290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Portuguese reach China (1513) &amp; Japan (1542) &amp; establish missionaries &amp; trade there</a:t>
            </a:r>
            <a:endParaRPr lang="en-US" sz="1600" b="1">
              <a:sym typeface="Wingdings" pitchFamily="2" charset="2"/>
            </a:endParaRPr>
          </a:p>
        </p:txBody>
      </p:sp>
      <p:sp>
        <p:nvSpPr>
          <p:cNvPr id="20497" name="AutoShape 25"/>
          <p:cNvSpPr>
            <a:spLocks noChangeArrowheads="1"/>
          </p:cNvSpPr>
          <p:nvPr/>
        </p:nvSpPr>
        <p:spPr bwMode="auto">
          <a:xfrm>
            <a:off x="4800600" y="4800600"/>
            <a:ext cx="3886200" cy="7620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Magellan sails around the world (1519-22) </a:t>
            </a:r>
            <a:r>
              <a:rPr lang="en-US" sz="1600" b="1">
                <a:sym typeface="Wingdings" pitchFamily="2" charset="2"/>
              </a:rPr>
              <a:t> World much bigger than previously believed</a:t>
            </a:r>
          </a:p>
        </p:txBody>
      </p:sp>
      <p:cxnSp>
        <p:nvCxnSpPr>
          <p:cNvPr id="20498" name="AutoShape 26"/>
          <p:cNvCxnSpPr>
            <a:cxnSpLocks noChangeShapeType="1"/>
            <a:stCxn id="20496" idx="2"/>
            <a:endCxn id="20494" idx="0"/>
          </p:cNvCxnSpPr>
          <p:nvPr/>
        </p:nvCxnSpPr>
        <p:spPr bwMode="auto">
          <a:xfrm>
            <a:off x="2095500" y="5576888"/>
            <a:ext cx="23813" cy="347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9" name="AutoShape 27"/>
          <p:cNvCxnSpPr>
            <a:cxnSpLocks noChangeShapeType="1"/>
            <a:stCxn id="20497" idx="2"/>
            <a:endCxn id="20495" idx="0"/>
          </p:cNvCxnSpPr>
          <p:nvPr/>
        </p:nvCxnSpPr>
        <p:spPr bwMode="auto">
          <a:xfrm flipH="1">
            <a:off x="6738938" y="5576888"/>
            <a:ext cx="4762" cy="347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0" name="AutoShape 28"/>
          <p:cNvCxnSpPr>
            <a:cxnSpLocks noChangeShapeType="1"/>
            <a:endCxn id="20497" idx="0"/>
          </p:cNvCxnSpPr>
          <p:nvPr/>
        </p:nvCxnSpPr>
        <p:spPr bwMode="auto">
          <a:xfrm flipH="1">
            <a:off x="6743700" y="4548188"/>
            <a:ext cx="3175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01" name="AutoShape 29"/>
          <p:cNvCxnSpPr>
            <a:cxnSpLocks noChangeShapeType="1"/>
            <a:endCxn id="20496" idx="0"/>
          </p:cNvCxnSpPr>
          <p:nvPr/>
        </p:nvCxnSpPr>
        <p:spPr bwMode="auto">
          <a:xfrm flipH="1">
            <a:off x="2095500" y="4560888"/>
            <a:ext cx="317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066800" y="0"/>
            <a:ext cx="6870700" cy="6858000"/>
            <a:chOff x="3752" y="2032"/>
            <a:chExt cx="584" cy="264"/>
          </a:xfrm>
        </p:grpSpPr>
        <p:sp>
          <p:nvSpPr>
            <p:cNvPr id="3193" name="Rectangle 3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solidFill>
              <a:srgbClr val="C0C0C0"/>
            </a:solidFill>
            <a:ln w="57150">
              <a:solidFill>
                <a:srgbClr val="99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/>
            </a:p>
          </p:txBody>
        </p:sp>
        <p:sp>
          <p:nvSpPr>
            <p:cNvPr id="3194" name="Line 4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95" name="Line 5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96" name="Line 6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97" name="Line 7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sp>
        <p:nvSpPr>
          <p:cNvPr id="3075" name="Line 8"/>
          <p:cNvSpPr>
            <a:spLocks noChangeShapeType="1"/>
          </p:cNvSpPr>
          <p:nvPr/>
        </p:nvSpPr>
        <p:spPr bwMode="auto">
          <a:xfrm>
            <a:off x="1066800" y="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2427288" y="0"/>
            <a:ext cx="4210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 u="sng">
                <a:solidFill>
                  <a:schemeClr val="tx2"/>
                </a:solidFill>
                <a:latin typeface="Times" charset="0"/>
              </a:rPr>
              <a:t>FC.81 THE AGE OF EXPLORATION (c.1400-1550)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3077" name="AutoShape 10"/>
          <p:cNvSpPr>
            <a:spLocks noChangeArrowheads="1"/>
          </p:cNvSpPr>
          <p:nvPr/>
        </p:nvSpPr>
        <p:spPr bwMode="auto">
          <a:xfrm>
            <a:off x="3070225" y="2227263"/>
            <a:ext cx="2895600" cy="625475"/>
          </a:xfrm>
          <a:prstGeom prst="flowChartProcess">
            <a:avLst/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AutoShape 11"/>
          <p:cNvSpPr>
            <a:spLocks noChangeArrowheads="1"/>
          </p:cNvSpPr>
          <p:nvPr/>
        </p:nvSpPr>
        <p:spPr bwMode="auto">
          <a:xfrm>
            <a:off x="3363913" y="2309813"/>
            <a:ext cx="2286000" cy="1651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Spain &amp; Portugal lead the way thanks to:</a:t>
            </a:r>
          </a:p>
        </p:txBody>
      </p:sp>
      <p:sp>
        <p:nvSpPr>
          <p:cNvPr id="3079" name="AutoShape 12"/>
          <p:cNvSpPr>
            <a:spLocks noChangeArrowheads="1"/>
          </p:cNvSpPr>
          <p:nvPr/>
        </p:nvSpPr>
        <p:spPr bwMode="auto">
          <a:xfrm>
            <a:off x="3297238" y="2478088"/>
            <a:ext cx="1219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Heritage of Arab geogr. knowledge</a:t>
            </a:r>
          </a:p>
        </p:txBody>
      </p:sp>
      <p:cxnSp>
        <p:nvCxnSpPr>
          <p:cNvPr id="3080" name="AutoShape 13"/>
          <p:cNvCxnSpPr>
            <a:cxnSpLocks noChangeShapeType="1"/>
            <a:stCxn id="3120" idx="2"/>
            <a:endCxn id="3077" idx="0"/>
          </p:cNvCxnSpPr>
          <p:nvPr/>
        </p:nvCxnSpPr>
        <p:spPr bwMode="auto">
          <a:xfrm>
            <a:off x="4518025" y="2000250"/>
            <a:ext cx="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1" name="AutoShape 14"/>
          <p:cNvSpPr>
            <a:spLocks noChangeArrowheads="1"/>
          </p:cNvSpPr>
          <p:nvPr/>
        </p:nvSpPr>
        <p:spPr bwMode="auto">
          <a:xfrm>
            <a:off x="4516438" y="2478088"/>
            <a:ext cx="1198562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Geogr. position on Atlantic &amp; Medit.</a:t>
            </a:r>
            <a:r>
              <a:rPr lang="en-US" sz="900" b="1">
                <a:sym typeface="Wingdings" pitchFamily="2" charset="2"/>
              </a:rPr>
              <a:t> </a:t>
            </a:r>
          </a:p>
        </p:txBody>
      </p:sp>
      <p:sp>
        <p:nvSpPr>
          <p:cNvPr id="3082" name="AutoShape 15"/>
          <p:cNvSpPr>
            <a:spLocks noChangeArrowheads="1"/>
          </p:cNvSpPr>
          <p:nvPr/>
        </p:nvSpPr>
        <p:spPr bwMode="auto">
          <a:xfrm>
            <a:off x="1333500" y="2254250"/>
            <a:ext cx="1181100" cy="5842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Desire to find Afr. source of Arab gold &amp; legendary Chr. Kgd of Prester John</a:t>
            </a:r>
          </a:p>
        </p:txBody>
      </p:sp>
      <p:sp>
        <p:nvSpPr>
          <p:cNvPr id="3083" name="AutoShape 16"/>
          <p:cNvSpPr>
            <a:spLocks noChangeArrowheads="1"/>
          </p:cNvSpPr>
          <p:nvPr/>
        </p:nvSpPr>
        <p:spPr bwMode="auto">
          <a:xfrm>
            <a:off x="6542088" y="2255838"/>
            <a:ext cx="1181100" cy="5842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Belief in round, but smaller world that is 7/8 land</a:t>
            </a:r>
            <a:r>
              <a:rPr lang="en-US" sz="900" b="1">
                <a:solidFill>
                  <a:schemeClr val="bg1"/>
                </a:solidFill>
                <a:sym typeface="Wingdings" pitchFamily="2" charset="2"/>
              </a:rPr>
              <a:t> Trip to Asia only 3500 miles </a:t>
            </a:r>
          </a:p>
        </p:txBody>
      </p:sp>
      <p:sp>
        <p:nvSpPr>
          <p:cNvPr id="3084" name="AutoShape 17"/>
          <p:cNvSpPr>
            <a:spLocks noChangeArrowheads="1"/>
          </p:cNvSpPr>
          <p:nvPr/>
        </p:nvSpPr>
        <p:spPr bwMode="auto">
          <a:xfrm>
            <a:off x="1643063" y="3014663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Portuguese, led by Prince Henry the Navigator, explore Afr. Coast to find gold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3085" name="AutoShape 18"/>
          <p:cNvSpPr>
            <a:spLocks noChangeArrowheads="1"/>
          </p:cNvSpPr>
          <p:nvPr/>
        </p:nvSpPr>
        <p:spPr bwMode="auto">
          <a:xfrm>
            <a:off x="5083175" y="3014663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Christopher Columbus, seeks backing for voyage to reach Asia by sailing west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3086" name="AutoShape 19"/>
          <p:cNvCxnSpPr>
            <a:cxnSpLocks noChangeShapeType="1"/>
            <a:stCxn id="3083" idx="1"/>
            <a:endCxn id="3085" idx="0"/>
          </p:cNvCxnSpPr>
          <p:nvPr/>
        </p:nvCxnSpPr>
        <p:spPr bwMode="auto">
          <a:xfrm rot="10800000" flipV="1">
            <a:off x="6264275" y="2547938"/>
            <a:ext cx="258763" cy="45243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AutoShape 20"/>
          <p:cNvCxnSpPr>
            <a:cxnSpLocks noChangeShapeType="1"/>
            <a:stCxn id="3077" idx="3"/>
            <a:endCxn id="3085" idx="0"/>
          </p:cNvCxnSpPr>
          <p:nvPr/>
        </p:nvCxnSpPr>
        <p:spPr bwMode="auto">
          <a:xfrm>
            <a:off x="5984875" y="2540000"/>
            <a:ext cx="279400" cy="4603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AutoShape 21"/>
          <p:cNvCxnSpPr>
            <a:cxnSpLocks noChangeShapeType="1"/>
            <a:stCxn id="3077" idx="1"/>
            <a:endCxn id="3084" idx="0"/>
          </p:cNvCxnSpPr>
          <p:nvPr/>
        </p:nvCxnSpPr>
        <p:spPr bwMode="auto">
          <a:xfrm rot="10800000" flipV="1">
            <a:off x="2824163" y="2540000"/>
            <a:ext cx="227012" cy="4603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AutoShape 22"/>
          <p:cNvCxnSpPr>
            <a:cxnSpLocks noChangeShapeType="1"/>
            <a:stCxn id="3082" idx="3"/>
            <a:endCxn id="3084" idx="0"/>
          </p:cNvCxnSpPr>
          <p:nvPr/>
        </p:nvCxnSpPr>
        <p:spPr bwMode="auto">
          <a:xfrm>
            <a:off x="2533650" y="2546350"/>
            <a:ext cx="290513" cy="45402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AutoShape 23"/>
          <p:cNvSpPr>
            <a:spLocks noChangeArrowheads="1"/>
          </p:cNvSpPr>
          <p:nvPr/>
        </p:nvSpPr>
        <p:spPr bwMode="auto">
          <a:xfrm>
            <a:off x="1643063" y="3586163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Portuguese reach part of coast turning E. </a:t>
            </a:r>
            <a:r>
              <a:rPr lang="en-US" sz="900" b="1">
                <a:sym typeface="Wingdings" pitchFamily="2" charset="2"/>
              </a:rPr>
              <a:t> Think they can sail around Afr. to India</a:t>
            </a:r>
          </a:p>
        </p:txBody>
      </p:sp>
      <p:cxnSp>
        <p:nvCxnSpPr>
          <p:cNvPr id="3091" name="AutoShape 24"/>
          <p:cNvCxnSpPr>
            <a:cxnSpLocks noChangeShapeType="1"/>
            <a:stCxn id="3084" idx="2"/>
            <a:endCxn id="3090" idx="0"/>
          </p:cNvCxnSpPr>
          <p:nvPr/>
        </p:nvCxnSpPr>
        <p:spPr bwMode="auto">
          <a:xfrm>
            <a:off x="2824163" y="3330575"/>
            <a:ext cx="0" cy="241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AutoShape 25"/>
          <p:cNvSpPr>
            <a:spLocks noChangeArrowheads="1"/>
          </p:cNvSpPr>
          <p:nvPr/>
        </p:nvSpPr>
        <p:spPr bwMode="auto">
          <a:xfrm>
            <a:off x="5083175" y="3581400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Castile &amp; Aragon preoccupied until 1492 with driving out Moors </a:t>
            </a:r>
            <a:r>
              <a:rPr lang="en-US" sz="9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3093" name="AutoShape 26"/>
          <p:cNvCxnSpPr>
            <a:cxnSpLocks noChangeShapeType="1"/>
            <a:stCxn id="3085" idx="2"/>
            <a:endCxn id="3092" idx="0"/>
          </p:cNvCxnSpPr>
          <p:nvPr/>
        </p:nvCxnSpPr>
        <p:spPr bwMode="auto">
          <a:xfrm>
            <a:off x="6264275" y="3330575"/>
            <a:ext cx="0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4" name="AutoShape 27"/>
          <p:cNvSpPr>
            <a:spLocks noChangeArrowheads="1"/>
          </p:cNvSpPr>
          <p:nvPr/>
        </p:nvSpPr>
        <p:spPr bwMode="auto">
          <a:xfrm>
            <a:off x="1754188" y="6448425"/>
            <a:ext cx="2132012" cy="3333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Portugal builds SE Asian Empire to control spice trade  (FC.82)</a:t>
            </a:r>
          </a:p>
        </p:txBody>
      </p:sp>
      <p:sp>
        <p:nvSpPr>
          <p:cNvPr id="3095" name="AutoShape 2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00675" y="6448425"/>
            <a:ext cx="2138363" cy="3333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Explorers still seek Great S. Continent &amp; easy way to Asia (FC.83)</a:t>
            </a:r>
          </a:p>
        </p:txBody>
      </p:sp>
      <p:cxnSp>
        <p:nvCxnSpPr>
          <p:cNvPr id="3096" name="AutoShape 29"/>
          <p:cNvCxnSpPr>
            <a:cxnSpLocks noChangeShapeType="1"/>
            <a:stCxn id="3092" idx="2"/>
            <a:endCxn id="3178" idx="0"/>
          </p:cNvCxnSpPr>
          <p:nvPr/>
        </p:nvCxnSpPr>
        <p:spPr bwMode="auto">
          <a:xfrm flipH="1">
            <a:off x="6259513" y="3897313"/>
            <a:ext cx="4762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AutoShape 30"/>
          <p:cNvCxnSpPr>
            <a:cxnSpLocks noChangeShapeType="1"/>
            <a:stCxn id="3090" idx="2"/>
            <a:endCxn id="3173" idx="0"/>
          </p:cNvCxnSpPr>
          <p:nvPr/>
        </p:nvCxnSpPr>
        <p:spPr bwMode="auto">
          <a:xfrm flipH="1">
            <a:off x="2819400" y="3902075"/>
            <a:ext cx="4763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8" name="AutoShape 31"/>
          <p:cNvSpPr>
            <a:spLocks noChangeArrowheads="1"/>
          </p:cNvSpPr>
          <p:nvPr/>
        </p:nvSpPr>
        <p:spPr bwMode="auto">
          <a:xfrm>
            <a:off x="1514475" y="5900738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Portuguese reach China (1513) &amp; Japan (1542) &amp; establish missionaries &amp; trade there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3099" name="AutoShape 32"/>
          <p:cNvSpPr>
            <a:spLocks noChangeArrowheads="1"/>
          </p:cNvSpPr>
          <p:nvPr/>
        </p:nvSpPr>
        <p:spPr bwMode="auto">
          <a:xfrm>
            <a:off x="5172075" y="5892800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Magellan sails around the world (1519-22) </a:t>
            </a:r>
            <a:r>
              <a:rPr lang="en-US" sz="900" b="1">
                <a:sym typeface="Wingdings" pitchFamily="2" charset="2"/>
              </a:rPr>
              <a:t> World much bigger than previously believed</a:t>
            </a:r>
          </a:p>
        </p:txBody>
      </p:sp>
      <p:cxnSp>
        <p:nvCxnSpPr>
          <p:cNvPr id="3100" name="AutoShape 33"/>
          <p:cNvCxnSpPr>
            <a:cxnSpLocks noChangeShapeType="1"/>
            <a:stCxn id="3098" idx="2"/>
            <a:endCxn id="3094" idx="0"/>
          </p:cNvCxnSpPr>
          <p:nvPr/>
        </p:nvCxnSpPr>
        <p:spPr bwMode="auto">
          <a:xfrm>
            <a:off x="2816225" y="6216650"/>
            <a:ext cx="4763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1" name="AutoShape 34"/>
          <p:cNvCxnSpPr>
            <a:cxnSpLocks noChangeShapeType="1"/>
            <a:stCxn id="3099" idx="2"/>
            <a:endCxn id="3095" idx="0"/>
          </p:cNvCxnSpPr>
          <p:nvPr/>
        </p:nvCxnSpPr>
        <p:spPr bwMode="auto">
          <a:xfrm flipH="1">
            <a:off x="6470650" y="6208713"/>
            <a:ext cx="3175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2" name="Rectangle 35"/>
          <p:cNvSpPr>
            <a:spLocks noChangeArrowheads="1"/>
          </p:cNvSpPr>
          <p:nvPr/>
        </p:nvSpPr>
        <p:spPr bwMode="auto">
          <a:xfrm>
            <a:off x="1371600" y="4135438"/>
            <a:ext cx="6324600" cy="1525587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AutoShape 36"/>
          <p:cNvSpPr>
            <a:spLocks noChangeArrowheads="1"/>
          </p:cNvSpPr>
          <p:nvPr/>
        </p:nvSpPr>
        <p:spPr bwMode="auto">
          <a:xfrm>
            <a:off x="1524000" y="4203700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Even after coast turns S. again, Portuguese continue exploring </a:t>
            </a:r>
            <a:r>
              <a:rPr lang="en-US" sz="900" b="1">
                <a:sym typeface="Wingdings" pitchFamily="2" charset="2"/>
              </a:rPr>
              <a:t> Dias rounds S. Afr.</a:t>
            </a:r>
          </a:p>
        </p:txBody>
      </p:sp>
      <p:sp>
        <p:nvSpPr>
          <p:cNvPr id="3104" name="AutoShape 37"/>
          <p:cNvSpPr>
            <a:spLocks noChangeArrowheads="1"/>
          </p:cNvSpPr>
          <p:nvPr/>
        </p:nvSpPr>
        <p:spPr bwMode="auto">
          <a:xfrm>
            <a:off x="4964113" y="4198938"/>
            <a:ext cx="2601912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Spain, wanting to beat Portugal to Asia, backs Columbus who discovers America instead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3105" name="AutoShape 38"/>
          <p:cNvSpPr>
            <a:spLocks noChangeArrowheads="1"/>
          </p:cNvSpPr>
          <p:nvPr/>
        </p:nvSpPr>
        <p:spPr bwMode="auto">
          <a:xfrm>
            <a:off x="4964113" y="4738688"/>
            <a:ext cx="2601912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Spain, realizing this is a new continent, tries to find way through or around it to Asia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3106" name="AutoShape 39"/>
          <p:cNvSpPr>
            <a:spLocks noChangeArrowheads="1"/>
          </p:cNvSpPr>
          <p:nvPr/>
        </p:nvSpPr>
        <p:spPr bwMode="auto">
          <a:xfrm>
            <a:off x="1524000" y="4738688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Fearing Spain  will reach India 1st, Port. sends Vasco da Gama around  Afr. To India (1498)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3107" name="AutoShape 40"/>
          <p:cNvCxnSpPr>
            <a:cxnSpLocks noChangeShapeType="1"/>
            <a:stCxn id="3103" idx="3"/>
            <a:endCxn id="3104" idx="1"/>
          </p:cNvCxnSpPr>
          <p:nvPr/>
        </p:nvCxnSpPr>
        <p:spPr bwMode="auto">
          <a:xfrm flipV="1">
            <a:off x="4140200" y="4349750"/>
            <a:ext cx="809625" cy="4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8" name="AutoShape 41"/>
          <p:cNvCxnSpPr>
            <a:cxnSpLocks noChangeShapeType="1"/>
            <a:stCxn id="3104" idx="2"/>
            <a:endCxn id="3105" idx="0"/>
          </p:cNvCxnSpPr>
          <p:nvPr/>
        </p:nvCxnSpPr>
        <p:spPr bwMode="auto">
          <a:xfrm>
            <a:off x="6265863" y="4514850"/>
            <a:ext cx="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09" name="AutoShape 42"/>
          <p:cNvCxnSpPr>
            <a:cxnSpLocks noChangeShapeType="1"/>
            <a:stCxn id="3103" idx="2"/>
            <a:endCxn id="3106" idx="0"/>
          </p:cNvCxnSpPr>
          <p:nvPr/>
        </p:nvCxnSpPr>
        <p:spPr bwMode="auto">
          <a:xfrm>
            <a:off x="2825750" y="4519613"/>
            <a:ext cx="0" cy="204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0" name="AutoShape 43"/>
          <p:cNvCxnSpPr>
            <a:cxnSpLocks noChangeShapeType="1"/>
            <a:stCxn id="3105" idx="1"/>
            <a:endCxn id="3106" idx="3"/>
          </p:cNvCxnSpPr>
          <p:nvPr/>
        </p:nvCxnSpPr>
        <p:spPr bwMode="auto">
          <a:xfrm flipH="1">
            <a:off x="4140200" y="4889500"/>
            <a:ext cx="8096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1" name="AutoShape 44"/>
          <p:cNvSpPr>
            <a:spLocks noChangeArrowheads="1"/>
          </p:cNvSpPr>
          <p:nvPr/>
        </p:nvSpPr>
        <p:spPr bwMode="auto">
          <a:xfrm>
            <a:off x="3241675" y="5138738"/>
            <a:ext cx="25908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Serrao discovers Pacific Ocean for Portugal from the W. end (1513) while Balboa discovers it for Spain from the E. end in the same year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3112" name="AutoShape 45"/>
          <p:cNvCxnSpPr>
            <a:cxnSpLocks noChangeShapeType="1"/>
            <a:stCxn id="3105" idx="2"/>
            <a:endCxn id="3111" idx="3"/>
          </p:cNvCxnSpPr>
          <p:nvPr/>
        </p:nvCxnSpPr>
        <p:spPr bwMode="auto">
          <a:xfrm rot="5400000">
            <a:off x="5904706" y="4996657"/>
            <a:ext cx="303213" cy="41910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AutoShape 46"/>
          <p:cNvCxnSpPr>
            <a:cxnSpLocks noChangeShapeType="1"/>
            <a:stCxn id="3106" idx="2"/>
            <a:endCxn id="3111" idx="1"/>
          </p:cNvCxnSpPr>
          <p:nvPr/>
        </p:nvCxnSpPr>
        <p:spPr bwMode="auto">
          <a:xfrm rot="16200000" flipH="1">
            <a:off x="2874962" y="5005388"/>
            <a:ext cx="303213" cy="401638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14" name="Group 47"/>
          <p:cNvGrpSpPr>
            <a:grpSpLocks/>
          </p:cNvGrpSpPr>
          <p:nvPr/>
        </p:nvGrpSpPr>
        <p:grpSpPr bwMode="auto">
          <a:xfrm>
            <a:off x="6324600" y="5335588"/>
            <a:ext cx="304800" cy="304800"/>
            <a:chOff x="3752" y="2032"/>
            <a:chExt cx="584" cy="264"/>
          </a:xfrm>
        </p:grpSpPr>
        <p:sp>
          <p:nvSpPr>
            <p:cNvPr id="3188" name="Rectangle 48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89" name="Line 49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90" name="Line 50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91" name="Line 51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92" name="Line 52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3115" name="AutoShape 53"/>
          <p:cNvCxnSpPr>
            <a:cxnSpLocks noChangeShapeType="1"/>
            <a:stCxn id="3188" idx="2"/>
            <a:endCxn id="3099" idx="0"/>
          </p:cNvCxnSpPr>
          <p:nvPr/>
        </p:nvCxnSpPr>
        <p:spPr bwMode="auto">
          <a:xfrm flipH="1">
            <a:off x="6473825" y="5640388"/>
            <a:ext cx="3175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16" name="Group 54"/>
          <p:cNvGrpSpPr>
            <a:grpSpLocks/>
          </p:cNvGrpSpPr>
          <p:nvPr/>
        </p:nvGrpSpPr>
        <p:grpSpPr bwMode="auto">
          <a:xfrm>
            <a:off x="2667000" y="5356225"/>
            <a:ext cx="304800" cy="304800"/>
            <a:chOff x="3752" y="2032"/>
            <a:chExt cx="584" cy="264"/>
          </a:xfrm>
        </p:grpSpPr>
        <p:sp>
          <p:nvSpPr>
            <p:cNvPr id="3183" name="Rectangle 55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84" name="Line 56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85" name="Line 57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86" name="Line 58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87" name="Line 59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3117" name="AutoShape 60"/>
          <p:cNvCxnSpPr>
            <a:cxnSpLocks noChangeShapeType="1"/>
            <a:stCxn id="3183" idx="2"/>
            <a:endCxn id="3098" idx="0"/>
          </p:cNvCxnSpPr>
          <p:nvPr/>
        </p:nvCxnSpPr>
        <p:spPr bwMode="auto">
          <a:xfrm flipH="1">
            <a:off x="2816225" y="5661025"/>
            <a:ext cx="317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18" name="Group 61"/>
          <p:cNvGrpSpPr>
            <a:grpSpLocks/>
          </p:cNvGrpSpPr>
          <p:nvPr/>
        </p:nvGrpSpPr>
        <p:grpSpPr bwMode="auto">
          <a:xfrm>
            <a:off x="6107113" y="4137025"/>
            <a:ext cx="304800" cy="304800"/>
            <a:chOff x="3752" y="2032"/>
            <a:chExt cx="584" cy="264"/>
          </a:xfrm>
        </p:grpSpPr>
        <p:sp>
          <p:nvSpPr>
            <p:cNvPr id="3178" name="Rectangle 6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79" name="Line 6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80" name="Line 6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81" name="Line 6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82" name="Line 6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3119" name="Group 67"/>
          <p:cNvGrpSpPr>
            <a:grpSpLocks/>
          </p:cNvGrpSpPr>
          <p:nvPr/>
        </p:nvGrpSpPr>
        <p:grpSpPr bwMode="auto">
          <a:xfrm>
            <a:off x="2667000" y="4140200"/>
            <a:ext cx="304800" cy="304800"/>
            <a:chOff x="3752" y="2032"/>
            <a:chExt cx="584" cy="264"/>
          </a:xfrm>
        </p:grpSpPr>
        <p:sp>
          <p:nvSpPr>
            <p:cNvPr id="3173" name="Rectangle 68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74" name="Line 69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75" name="Line 70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76" name="Line 71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77" name="Line 72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sp>
        <p:nvSpPr>
          <p:cNvPr id="3120" name="Rectangle 73"/>
          <p:cNvSpPr>
            <a:spLocks noChangeArrowheads="1"/>
          </p:cNvSpPr>
          <p:nvPr/>
        </p:nvSpPr>
        <p:spPr bwMode="auto">
          <a:xfrm>
            <a:off x="1241425" y="304800"/>
            <a:ext cx="6553200" cy="16764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21" name="AutoShape 74"/>
          <p:cNvSpPr>
            <a:spLocks noChangeArrowheads="1"/>
          </p:cNvSpPr>
          <p:nvPr/>
        </p:nvSpPr>
        <p:spPr bwMode="auto">
          <a:xfrm>
            <a:off x="1905000" y="374650"/>
            <a:ext cx="1295400" cy="31115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Eur’s position at W. end of Eurasia</a:t>
            </a:r>
          </a:p>
        </p:txBody>
      </p:sp>
      <p:cxnSp>
        <p:nvCxnSpPr>
          <p:cNvPr id="3122" name="AutoShape 75"/>
          <p:cNvCxnSpPr>
            <a:cxnSpLocks noChangeShapeType="1"/>
            <a:stCxn id="3121" idx="2"/>
            <a:endCxn id="3133" idx="0"/>
          </p:cNvCxnSpPr>
          <p:nvPr/>
        </p:nvCxnSpPr>
        <p:spPr bwMode="auto">
          <a:xfrm>
            <a:off x="2552700" y="704850"/>
            <a:ext cx="0" cy="184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23" name="AutoShape 76"/>
          <p:cNvSpPr>
            <a:spLocks noChangeArrowheads="1"/>
          </p:cNvSpPr>
          <p:nvPr/>
        </p:nvSpPr>
        <p:spPr bwMode="auto">
          <a:xfrm>
            <a:off x="3787775" y="444500"/>
            <a:ext cx="1447800" cy="174625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Medieval religious fervor</a:t>
            </a:r>
          </a:p>
        </p:txBody>
      </p:sp>
      <p:sp>
        <p:nvSpPr>
          <p:cNvPr id="3124" name="AutoShape 77"/>
          <p:cNvSpPr>
            <a:spLocks noChangeArrowheads="1"/>
          </p:cNvSpPr>
          <p:nvPr/>
        </p:nvSpPr>
        <p:spPr bwMode="auto">
          <a:xfrm>
            <a:off x="3863975" y="1589088"/>
            <a:ext cx="12954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Incentive &amp; means to find new route to Asia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3125" name="AutoShape 78"/>
          <p:cNvCxnSpPr>
            <a:cxnSpLocks noChangeShapeType="1"/>
            <a:stCxn id="3123" idx="2"/>
            <a:endCxn id="3140" idx="0"/>
          </p:cNvCxnSpPr>
          <p:nvPr/>
        </p:nvCxnSpPr>
        <p:spPr bwMode="auto">
          <a:xfrm>
            <a:off x="4511675" y="638175"/>
            <a:ext cx="6350" cy="2619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6" name="AutoShape 79"/>
          <p:cNvCxnSpPr>
            <a:cxnSpLocks noChangeShapeType="1"/>
            <a:stCxn id="3140" idx="2"/>
            <a:endCxn id="3124" idx="0"/>
          </p:cNvCxnSpPr>
          <p:nvPr/>
        </p:nvCxnSpPr>
        <p:spPr bwMode="auto">
          <a:xfrm flipH="1">
            <a:off x="4511675" y="1366838"/>
            <a:ext cx="6350" cy="2079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7" name="AutoShape 80"/>
          <p:cNvCxnSpPr>
            <a:cxnSpLocks noChangeShapeType="1"/>
            <a:stCxn id="3121" idx="3"/>
            <a:endCxn id="3132" idx="0"/>
          </p:cNvCxnSpPr>
          <p:nvPr/>
        </p:nvCxnSpPr>
        <p:spPr bwMode="auto">
          <a:xfrm>
            <a:off x="3219450" y="530225"/>
            <a:ext cx="204788" cy="3667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8" name="AutoShape 81"/>
          <p:cNvCxnSpPr>
            <a:cxnSpLocks noChangeShapeType="1"/>
            <a:stCxn id="3121" idx="1"/>
            <a:endCxn id="3131" idx="0"/>
          </p:cNvCxnSpPr>
          <p:nvPr/>
        </p:nvCxnSpPr>
        <p:spPr bwMode="auto">
          <a:xfrm rot="10800000" flipV="1">
            <a:off x="1687513" y="530225"/>
            <a:ext cx="198437" cy="3587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29" name="AutoShape 82"/>
          <p:cNvCxnSpPr>
            <a:cxnSpLocks noChangeShapeType="1"/>
            <a:stCxn id="3168" idx="3"/>
            <a:endCxn id="3124" idx="3"/>
          </p:cNvCxnSpPr>
          <p:nvPr/>
        </p:nvCxnSpPr>
        <p:spPr bwMode="auto">
          <a:xfrm flipH="1">
            <a:off x="5173663" y="1719263"/>
            <a:ext cx="1760537" cy="20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0" name="AutoShape 83">
            <a:hlinkClick r:id="rId3" action="ppaction://hlinkpres?slideindex=83&amp;slidetitle=PowerPoint Presentation"/>
          </p:cNvPr>
          <p:cNvSpPr>
            <a:spLocks noChangeArrowheads="1"/>
          </p:cNvSpPr>
          <p:nvPr/>
        </p:nvSpPr>
        <p:spPr bwMode="auto">
          <a:xfrm>
            <a:off x="5857875" y="369888"/>
            <a:ext cx="1295400" cy="3333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Towns  &amp; trade revive in 1100s (FC.64)</a:t>
            </a:r>
          </a:p>
        </p:txBody>
      </p:sp>
      <p:sp>
        <p:nvSpPr>
          <p:cNvPr id="3131" name="AutoShape 84"/>
          <p:cNvSpPr>
            <a:spLocks noChangeArrowheads="1"/>
          </p:cNvSpPr>
          <p:nvPr/>
        </p:nvSpPr>
        <p:spPr bwMode="auto">
          <a:xfrm>
            <a:off x="1306513" y="903288"/>
            <a:ext cx="7620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Middlemen raise cost of Asian goods</a:t>
            </a:r>
          </a:p>
        </p:txBody>
      </p:sp>
      <p:sp>
        <p:nvSpPr>
          <p:cNvPr id="3132" name="AutoShape 85"/>
          <p:cNvSpPr>
            <a:spLocks noChangeArrowheads="1"/>
          </p:cNvSpPr>
          <p:nvPr/>
        </p:nvSpPr>
        <p:spPr bwMode="auto">
          <a:xfrm>
            <a:off x="3036888" y="911225"/>
            <a:ext cx="773112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Ships &amp; navig. tech. to sail ocean</a:t>
            </a:r>
          </a:p>
        </p:txBody>
      </p:sp>
      <p:sp>
        <p:nvSpPr>
          <p:cNvPr id="3133" name="AutoShape 86"/>
          <p:cNvSpPr>
            <a:spLocks noChangeArrowheads="1"/>
          </p:cNvSpPr>
          <p:nvPr/>
        </p:nvSpPr>
        <p:spPr bwMode="auto">
          <a:xfrm>
            <a:off x="2209800" y="903288"/>
            <a:ext cx="6858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Good for exploring Afr. &amp; Atl.</a:t>
            </a:r>
          </a:p>
        </p:txBody>
      </p:sp>
      <p:cxnSp>
        <p:nvCxnSpPr>
          <p:cNvPr id="3134" name="AutoShape 87"/>
          <p:cNvCxnSpPr>
            <a:cxnSpLocks noChangeShapeType="1"/>
            <a:stCxn id="3130" idx="2"/>
            <a:endCxn id="3139" idx="0"/>
          </p:cNvCxnSpPr>
          <p:nvPr/>
        </p:nvCxnSpPr>
        <p:spPr bwMode="auto">
          <a:xfrm flipH="1">
            <a:off x="6500813" y="722313"/>
            <a:ext cx="4762" cy="184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5" name="AutoShape 88"/>
          <p:cNvCxnSpPr>
            <a:cxnSpLocks noChangeShapeType="1"/>
            <a:stCxn id="3130" idx="3"/>
            <a:endCxn id="3138" idx="0"/>
          </p:cNvCxnSpPr>
          <p:nvPr/>
        </p:nvCxnSpPr>
        <p:spPr bwMode="auto">
          <a:xfrm>
            <a:off x="7172325" y="536575"/>
            <a:ext cx="206375" cy="36036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36" name="AutoShape 89"/>
          <p:cNvCxnSpPr>
            <a:cxnSpLocks noChangeShapeType="1"/>
            <a:stCxn id="3130" idx="1"/>
            <a:endCxn id="3137" idx="0"/>
          </p:cNvCxnSpPr>
          <p:nvPr/>
        </p:nvCxnSpPr>
        <p:spPr bwMode="auto">
          <a:xfrm rot="10800000" flipV="1">
            <a:off x="5564188" y="536575"/>
            <a:ext cx="274637" cy="363538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37" name="AutoShape 90"/>
          <p:cNvSpPr>
            <a:spLocks noChangeArrowheads="1"/>
          </p:cNvSpPr>
          <p:nvPr/>
        </p:nvSpPr>
        <p:spPr bwMode="auto">
          <a:xfrm>
            <a:off x="5259388" y="914400"/>
            <a:ext cx="6096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Interest in other cultures</a:t>
            </a:r>
          </a:p>
        </p:txBody>
      </p:sp>
      <p:sp>
        <p:nvSpPr>
          <p:cNvPr id="3138" name="AutoShape 91"/>
          <p:cNvSpPr>
            <a:spLocks noChangeArrowheads="1"/>
          </p:cNvSpPr>
          <p:nvPr/>
        </p:nvSpPr>
        <p:spPr bwMode="auto">
          <a:xfrm>
            <a:off x="7067550" y="911225"/>
            <a:ext cx="620713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Desire for Eastern luxuries</a:t>
            </a:r>
          </a:p>
        </p:txBody>
      </p:sp>
      <p:sp>
        <p:nvSpPr>
          <p:cNvPr id="3139" name="AutoShape 9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043613" y="925513"/>
            <a:ext cx="914400" cy="482600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Secular ideas of Renaissance (FC.76)</a:t>
            </a:r>
          </a:p>
        </p:txBody>
      </p:sp>
      <p:sp>
        <p:nvSpPr>
          <p:cNvPr id="3140" name="AutoShape 93"/>
          <p:cNvSpPr>
            <a:spLocks noChangeArrowheads="1"/>
          </p:cNvSpPr>
          <p:nvPr/>
        </p:nvSpPr>
        <p:spPr bwMode="auto">
          <a:xfrm>
            <a:off x="4114800" y="914400"/>
            <a:ext cx="804863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Desire to convert other cultures</a:t>
            </a:r>
          </a:p>
        </p:txBody>
      </p:sp>
      <p:cxnSp>
        <p:nvCxnSpPr>
          <p:cNvPr id="3141" name="AutoShape 94"/>
          <p:cNvCxnSpPr>
            <a:cxnSpLocks noChangeShapeType="1"/>
            <a:stCxn id="3137" idx="2"/>
            <a:endCxn id="3124" idx="3"/>
          </p:cNvCxnSpPr>
          <p:nvPr/>
        </p:nvCxnSpPr>
        <p:spPr bwMode="auto">
          <a:xfrm rot="5400000">
            <a:off x="5182395" y="1358106"/>
            <a:ext cx="373062" cy="39052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42" name="Group 95"/>
          <p:cNvGrpSpPr>
            <a:grpSpLocks/>
          </p:cNvGrpSpPr>
          <p:nvPr/>
        </p:nvGrpSpPr>
        <p:grpSpPr bwMode="auto">
          <a:xfrm>
            <a:off x="6629400" y="1566863"/>
            <a:ext cx="304800" cy="304800"/>
            <a:chOff x="3752" y="2032"/>
            <a:chExt cx="584" cy="264"/>
          </a:xfrm>
        </p:grpSpPr>
        <p:sp>
          <p:nvSpPr>
            <p:cNvPr id="3168" name="Rectangle 9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69" name="Line 9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70" name="Line 9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71" name="Line 9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72" name="Line 10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3143" name="Group 101"/>
          <p:cNvGrpSpPr>
            <a:grpSpLocks/>
          </p:cNvGrpSpPr>
          <p:nvPr/>
        </p:nvGrpSpPr>
        <p:grpSpPr bwMode="auto">
          <a:xfrm>
            <a:off x="5715000" y="1574800"/>
            <a:ext cx="304800" cy="304800"/>
            <a:chOff x="3752" y="2032"/>
            <a:chExt cx="584" cy="264"/>
          </a:xfrm>
        </p:grpSpPr>
        <p:sp>
          <p:nvSpPr>
            <p:cNvPr id="3163" name="Rectangle 10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64" name="Line 10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65" name="Line 10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66" name="Line 10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67" name="Line 10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3144" name="AutoShape 107"/>
          <p:cNvCxnSpPr>
            <a:cxnSpLocks noChangeShapeType="1"/>
            <a:stCxn id="3132" idx="2"/>
            <a:endCxn id="3124" idx="1"/>
          </p:cNvCxnSpPr>
          <p:nvPr/>
        </p:nvCxnSpPr>
        <p:spPr bwMode="auto">
          <a:xfrm rot="16200000" flipH="1">
            <a:off x="3448844" y="1339057"/>
            <a:ext cx="376237" cy="4254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45" name="Group 108"/>
          <p:cNvGrpSpPr>
            <a:grpSpLocks/>
          </p:cNvGrpSpPr>
          <p:nvPr/>
        </p:nvGrpSpPr>
        <p:grpSpPr bwMode="auto">
          <a:xfrm>
            <a:off x="2971800" y="1577975"/>
            <a:ext cx="381000" cy="304800"/>
            <a:chOff x="3752" y="2032"/>
            <a:chExt cx="584" cy="264"/>
          </a:xfrm>
        </p:grpSpPr>
        <p:sp>
          <p:nvSpPr>
            <p:cNvPr id="3158" name="Rectangle 109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59" name="Line 110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60" name="Line 111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61" name="Line 112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62" name="Line 113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3146" name="AutoShape 114"/>
          <p:cNvCxnSpPr>
            <a:cxnSpLocks noChangeShapeType="1"/>
            <a:stCxn id="3133" idx="2"/>
            <a:endCxn id="3158" idx="1"/>
          </p:cNvCxnSpPr>
          <p:nvPr/>
        </p:nvCxnSpPr>
        <p:spPr bwMode="auto">
          <a:xfrm rot="16200000" flipH="1">
            <a:off x="2574925" y="1333500"/>
            <a:ext cx="374650" cy="41910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147" name="Group 115"/>
          <p:cNvGrpSpPr>
            <a:grpSpLocks/>
          </p:cNvGrpSpPr>
          <p:nvPr/>
        </p:nvGrpSpPr>
        <p:grpSpPr bwMode="auto">
          <a:xfrm>
            <a:off x="2057400" y="1577975"/>
            <a:ext cx="381000" cy="304800"/>
            <a:chOff x="3752" y="2032"/>
            <a:chExt cx="584" cy="264"/>
          </a:xfrm>
        </p:grpSpPr>
        <p:sp>
          <p:nvSpPr>
            <p:cNvPr id="3153" name="Rectangle 11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3154" name="Line 11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55" name="Line 11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56" name="Line 11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3157" name="Line 12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3148" name="AutoShape 121"/>
          <p:cNvCxnSpPr>
            <a:cxnSpLocks noChangeShapeType="1"/>
            <a:stCxn id="3131" idx="2"/>
            <a:endCxn id="3153" idx="1"/>
          </p:cNvCxnSpPr>
          <p:nvPr/>
        </p:nvCxnSpPr>
        <p:spPr bwMode="auto">
          <a:xfrm rot="16200000" flipH="1">
            <a:off x="1685132" y="1358106"/>
            <a:ext cx="374650" cy="36988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49" name="AutoShape 122"/>
          <p:cNvCxnSpPr>
            <a:cxnSpLocks noChangeShapeType="1"/>
            <a:stCxn id="3153" idx="1"/>
            <a:endCxn id="3124" idx="1"/>
          </p:cNvCxnSpPr>
          <p:nvPr/>
        </p:nvCxnSpPr>
        <p:spPr bwMode="auto">
          <a:xfrm>
            <a:off x="2057400" y="1730375"/>
            <a:ext cx="1792288" cy="9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0" name="AutoShape 123"/>
          <p:cNvCxnSpPr>
            <a:cxnSpLocks noChangeShapeType="1"/>
            <a:stCxn id="3138" idx="2"/>
            <a:endCxn id="3168" idx="3"/>
          </p:cNvCxnSpPr>
          <p:nvPr/>
        </p:nvCxnSpPr>
        <p:spPr bwMode="auto">
          <a:xfrm rot="5400000">
            <a:off x="6978650" y="1319213"/>
            <a:ext cx="355600" cy="44450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51" name="AutoShape 124"/>
          <p:cNvCxnSpPr>
            <a:cxnSpLocks noChangeShapeType="1"/>
            <a:stCxn id="3139" idx="2"/>
            <a:endCxn id="3163" idx="3"/>
          </p:cNvCxnSpPr>
          <p:nvPr/>
        </p:nvCxnSpPr>
        <p:spPr bwMode="auto">
          <a:xfrm rot="5400000">
            <a:off x="6110288" y="1336675"/>
            <a:ext cx="300037" cy="4810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52" name="Text Box 125"/>
          <p:cNvSpPr txBox="1">
            <a:spLocks noChangeArrowheads="1"/>
          </p:cNvSpPr>
          <p:nvPr/>
        </p:nvSpPr>
        <p:spPr bwMode="auto">
          <a:xfrm>
            <a:off x="8077200" y="5715000"/>
            <a:ext cx="914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/>
              <a:t>See credits Slide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The image “http://wps.ablongman.com/wps/media/objects/579/592970/BlankMaps/WORLDM%7E2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90600"/>
            <a:ext cx="9144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Oval 3"/>
          <p:cNvSpPr>
            <a:spLocks noChangeArrowheads="1"/>
          </p:cNvSpPr>
          <p:nvPr/>
        </p:nvSpPr>
        <p:spPr bwMode="auto">
          <a:xfrm>
            <a:off x="6781800" y="2362200"/>
            <a:ext cx="1752600" cy="1219200"/>
          </a:xfrm>
          <a:prstGeom prst="ellips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AutoShape 4"/>
          <p:cNvSpPr>
            <a:spLocks noChangeArrowheads="1"/>
          </p:cNvSpPr>
          <p:nvPr/>
        </p:nvSpPr>
        <p:spPr bwMode="auto">
          <a:xfrm>
            <a:off x="6019800" y="5867400"/>
            <a:ext cx="2809875" cy="830263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Portugal builds Southeastern Asian Empire to control spice trade </a:t>
            </a:r>
          </a:p>
        </p:txBody>
      </p:sp>
      <p:sp>
        <p:nvSpPr>
          <p:cNvPr id="21509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152400" y="5867400"/>
            <a:ext cx="2738438" cy="830263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Explorers still seek Great Southern Continent and a easy way to Asia </a:t>
            </a:r>
          </a:p>
        </p:txBody>
      </p:sp>
      <p:sp>
        <p:nvSpPr>
          <p:cNvPr id="21510" name="AutoShape 6"/>
          <p:cNvSpPr>
            <a:spLocks noChangeArrowheads="1"/>
          </p:cNvSpPr>
          <p:nvPr/>
        </p:nvSpPr>
        <p:spPr bwMode="auto">
          <a:xfrm>
            <a:off x="3124200" y="5867400"/>
            <a:ext cx="2667000" cy="830263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Spain Builds a “New World” Empire in the Americas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1066800" y="0"/>
            <a:ext cx="6870700" cy="6858000"/>
            <a:chOff x="3752" y="2032"/>
            <a:chExt cx="584" cy="264"/>
          </a:xfrm>
        </p:grpSpPr>
        <p:sp>
          <p:nvSpPr>
            <p:cNvPr id="22648" name="Rectangle 3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solidFill>
              <a:srgbClr val="C0C0C0"/>
            </a:solidFill>
            <a:ln w="57150">
              <a:solidFill>
                <a:srgbClr val="990000"/>
              </a:solidFill>
              <a:miter lim="800000"/>
              <a:headEnd/>
              <a:tailEnd/>
            </a:ln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/>
            </a:p>
          </p:txBody>
        </p:sp>
        <p:sp>
          <p:nvSpPr>
            <p:cNvPr id="22649" name="Line 4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50" name="Line 5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51" name="Line 6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52" name="Line 7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 w="57150" cap="sq">
              <a:solidFill>
                <a:srgbClr val="99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sp>
        <p:nvSpPr>
          <p:cNvPr id="22531" name="Line 8"/>
          <p:cNvSpPr>
            <a:spLocks noChangeShapeType="1"/>
          </p:cNvSpPr>
          <p:nvPr/>
        </p:nvSpPr>
        <p:spPr bwMode="auto">
          <a:xfrm>
            <a:off x="1066800" y="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Text Box 9"/>
          <p:cNvSpPr txBox="1">
            <a:spLocks noChangeArrowheads="1"/>
          </p:cNvSpPr>
          <p:nvPr/>
        </p:nvSpPr>
        <p:spPr bwMode="auto">
          <a:xfrm>
            <a:off x="2427288" y="0"/>
            <a:ext cx="42100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400" b="1" u="sng">
                <a:solidFill>
                  <a:schemeClr val="tx2"/>
                </a:solidFill>
                <a:latin typeface="Times" charset="0"/>
              </a:rPr>
              <a:t>FC.81 THE AGE OF EXPLORATION (c.1400-1550)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22533" name="AutoShape 10"/>
          <p:cNvSpPr>
            <a:spLocks noChangeArrowheads="1"/>
          </p:cNvSpPr>
          <p:nvPr/>
        </p:nvSpPr>
        <p:spPr bwMode="auto">
          <a:xfrm>
            <a:off x="3070225" y="2227263"/>
            <a:ext cx="2895600" cy="625475"/>
          </a:xfrm>
          <a:prstGeom prst="flowChartProcess">
            <a:avLst/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AutoShape 11"/>
          <p:cNvSpPr>
            <a:spLocks noChangeArrowheads="1"/>
          </p:cNvSpPr>
          <p:nvPr/>
        </p:nvSpPr>
        <p:spPr bwMode="auto">
          <a:xfrm>
            <a:off x="3363913" y="2309813"/>
            <a:ext cx="2286000" cy="1651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Spain &amp; Portugal lead the way thanks to:</a:t>
            </a:r>
          </a:p>
        </p:txBody>
      </p:sp>
      <p:sp>
        <p:nvSpPr>
          <p:cNvPr id="22535" name="AutoShape 12"/>
          <p:cNvSpPr>
            <a:spLocks noChangeArrowheads="1"/>
          </p:cNvSpPr>
          <p:nvPr/>
        </p:nvSpPr>
        <p:spPr bwMode="auto">
          <a:xfrm>
            <a:off x="3297238" y="2478088"/>
            <a:ext cx="1219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Heritage of Arab geogr. knowledge</a:t>
            </a:r>
          </a:p>
        </p:txBody>
      </p:sp>
      <p:cxnSp>
        <p:nvCxnSpPr>
          <p:cNvPr id="22536" name="AutoShape 13"/>
          <p:cNvCxnSpPr>
            <a:cxnSpLocks noChangeShapeType="1"/>
            <a:stCxn id="22576" idx="2"/>
            <a:endCxn id="22533" idx="0"/>
          </p:cNvCxnSpPr>
          <p:nvPr/>
        </p:nvCxnSpPr>
        <p:spPr bwMode="auto">
          <a:xfrm>
            <a:off x="4518025" y="2000250"/>
            <a:ext cx="0" cy="2079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7" name="AutoShape 14"/>
          <p:cNvSpPr>
            <a:spLocks noChangeArrowheads="1"/>
          </p:cNvSpPr>
          <p:nvPr/>
        </p:nvSpPr>
        <p:spPr bwMode="auto">
          <a:xfrm>
            <a:off x="4516438" y="2478088"/>
            <a:ext cx="1198562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Geogr. position on Atlantic &amp; Medit.</a:t>
            </a:r>
            <a:r>
              <a:rPr lang="en-US" sz="900" b="1">
                <a:sym typeface="Wingdings" pitchFamily="2" charset="2"/>
              </a:rPr>
              <a:t> </a:t>
            </a:r>
          </a:p>
        </p:txBody>
      </p:sp>
      <p:sp>
        <p:nvSpPr>
          <p:cNvPr id="22538" name="AutoShape 15"/>
          <p:cNvSpPr>
            <a:spLocks noChangeArrowheads="1"/>
          </p:cNvSpPr>
          <p:nvPr/>
        </p:nvSpPr>
        <p:spPr bwMode="auto">
          <a:xfrm>
            <a:off x="1333500" y="2254250"/>
            <a:ext cx="1181100" cy="5842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Desire to find Afr. source of Arab gold &amp; legendary Chr. Kgd of Prester John</a:t>
            </a:r>
          </a:p>
        </p:txBody>
      </p:sp>
      <p:sp>
        <p:nvSpPr>
          <p:cNvPr id="22539" name="AutoShape 16"/>
          <p:cNvSpPr>
            <a:spLocks noChangeArrowheads="1"/>
          </p:cNvSpPr>
          <p:nvPr/>
        </p:nvSpPr>
        <p:spPr bwMode="auto">
          <a:xfrm>
            <a:off x="6542088" y="2255838"/>
            <a:ext cx="1181100" cy="5842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Belief in round, but smaller world that is 7/8 land</a:t>
            </a:r>
            <a:r>
              <a:rPr lang="en-US" sz="900" b="1">
                <a:solidFill>
                  <a:schemeClr val="bg1"/>
                </a:solidFill>
                <a:sym typeface="Wingdings" pitchFamily="2" charset="2"/>
              </a:rPr>
              <a:t> Trip to Asia only 3500 miles </a:t>
            </a:r>
          </a:p>
        </p:txBody>
      </p:sp>
      <p:sp>
        <p:nvSpPr>
          <p:cNvPr id="22540" name="AutoShape 17"/>
          <p:cNvSpPr>
            <a:spLocks noChangeArrowheads="1"/>
          </p:cNvSpPr>
          <p:nvPr/>
        </p:nvSpPr>
        <p:spPr bwMode="auto">
          <a:xfrm>
            <a:off x="1643063" y="3014663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Portuguese, led by Prince Henry the Navigator, explore Afr. Coast to find gold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22541" name="AutoShape 18"/>
          <p:cNvSpPr>
            <a:spLocks noChangeArrowheads="1"/>
          </p:cNvSpPr>
          <p:nvPr/>
        </p:nvSpPr>
        <p:spPr bwMode="auto">
          <a:xfrm>
            <a:off x="5083175" y="3014663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Christopher Columbus, seeks backing for voyage to reach Asia by sailing west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22542" name="AutoShape 19"/>
          <p:cNvCxnSpPr>
            <a:cxnSpLocks noChangeShapeType="1"/>
            <a:stCxn id="22539" idx="1"/>
            <a:endCxn id="22541" idx="0"/>
          </p:cNvCxnSpPr>
          <p:nvPr/>
        </p:nvCxnSpPr>
        <p:spPr bwMode="auto">
          <a:xfrm rot="10800000" flipV="1">
            <a:off x="6264275" y="2547938"/>
            <a:ext cx="258763" cy="45243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3" name="AutoShape 20"/>
          <p:cNvCxnSpPr>
            <a:cxnSpLocks noChangeShapeType="1"/>
            <a:stCxn id="22533" idx="3"/>
            <a:endCxn id="22541" idx="0"/>
          </p:cNvCxnSpPr>
          <p:nvPr/>
        </p:nvCxnSpPr>
        <p:spPr bwMode="auto">
          <a:xfrm>
            <a:off x="5984875" y="2540000"/>
            <a:ext cx="279400" cy="4603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4" name="AutoShape 21"/>
          <p:cNvCxnSpPr>
            <a:cxnSpLocks noChangeShapeType="1"/>
            <a:stCxn id="22533" idx="1"/>
            <a:endCxn id="22540" idx="0"/>
          </p:cNvCxnSpPr>
          <p:nvPr/>
        </p:nvCxnSpPr>
        <p:spPr bwMode="auto">
          <a:xfrm rot="10800000" flipV="1">
            <a:off x="2824163" y="2540000"/>
            <a:ext cx="227012" cy="4603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5" name="AutoShape 22"/>
          <p:cNvCxnSpPr>
            <a:cxnSpLocks noChangeShapeType="1"/>
            <a:stCxn id="22538" idx="3"/>
            <a:endCxn id="22540" idx="0"/>
          </p:cNvCxnSpPr>
          <p:nvPr/>
        </p:nvCxnSpPr>
        <p:spPr bwMode="auto">
          <a:xfrm>
            <a:off x="2533650" y="2546350"/>
            <a:ext cx="290513" cy="45402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6" name="AutoShape 23"/>
          <p:cNvSpPr>
            <a:spLocks noChangeArrowheads="1"/>
          </p:cNvSpPr>
          <p:nvPr/>
        </p:nvSpPr>
        <p:spPr bwMode="auto">
          <a:xfrm>
            <a:off x="1643063" y="3586163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Portuguese reach part of coast turning E. </a:t>
            </a:r>
            <a:r>
              <a:rPr lang="en-US" sz="900" b="1">
                <a:sym typeface="Wingdings" pitchFamily="2" charset="2"/>
              </a:rPr>
              <a:t> Think they can sail around Afr. to India</a:t>
            </a:r>
          </a:p>
        </p:txBody>
      </p:sp>
      <p:cxnSp>
        <p:nvCxnSpPr>
          <p:cNvPr id="22547" name="AutoShape 24"/>
          <p:cNvCxnSpPr>
            <a:cxnSpLocks noChangeShapeType="1"/>
            <a:stCxn id="22540" idx="2"/>
            <a:endCxn id="22546" idx="0"/>
          </p:cNvCxnSpPr>
          <p:nvPr/>
        </p:nvCxnSpPr>
        <p:spPr bwMode="auto">
          <a:xfrm>
            <a:off x="2824163" y="3330575"/>
            <a:ext cx="0" cy="241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8" name="AutoShape 25"/>
          <p:cNvSpPr>
            <a:spLocks noChangeArrowheads="1"/>
          </p:cNvSpPr>
          <p:nvPr/>
        </p:nvSpPr>
        <p:spPr bwMode="auto">
          <a:xfrm>
            <a:off x="5083175" y="3581400"/>
            <a:ext cx="23622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Castile &amp; Aragon preoccupied until 1492 with driving out Moors </a:t>
            </a:r>
            <a:r>
              <a:rPr lang="en-US" sz="9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22549" name="AutoShape 26"/>
          <p:cNvCxnSpPr>
            <a:cxnSpLocks noChangeShapeType="1"/>
            <a:stCxn id="22541" idx="2"/>
            <a:endCxn id="22548" idx="0"/>
          </p:cNvCxnSpPr>
          <p:nvPr/>
        </p:nvCxnSpPr>
        <p:spPr bwMode="auto">
          <a:xfrm>
            <a:off x="6264275" y="3330575"/>
            <a:ext cx="0" cy="2365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0" name="AutoShape 27"/>
          <p:cNvSpPr>
            <a:spLocks noChangeArrowheads="1"/>
          </p:cNvSpPr>
          <p:nvPr/>
        </p:nvSpPr>
        <p:spPr bwMode="auto">
          <a:xfrm>
            <a:off x="1754188" y="6448425"/>
            <a:ext cx="2132012" cy="3333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Portugal builds SE Asian Empire to control spice trade  (FC.82)</a:t>
            </a:r>
          </a:p>
        </p:txBody>
      </p:sp>
      <p:sp>
        <p:nvSpPr>
          <p:cNvPr id="22551" name="AutoShape 28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5400675" y="6448425"/>
            <a:ext cx="2138363" cy="3333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Explorers still seek Great S. Continent &amp; easy way to Asia (FC.83)</a:t>
            </a:r>
          </a:p>
        </p:txBody>
      </p:sp>
      <p:cxnSp>
        <p:nvCxnSpPr>
          <p:cNvPr id="22552" name="AutoShape 29"/>
          <p:cNvCxnSpPr>
            <a:cxnSpLocks noChangeShapeType="1"/>
            <a:stCxn id="22548" idx="2"/>
            <a:endCxn id="22633" idx="0"/>
          </p:cNvCxnSpPr>
          <p:nvPr/>
        </p:nvCxnSpPr>
        <p:spPr bwMode="auto">
          <a:xfrm flipH="1">
            <a:off x="6259513" y="3897313"/>
            <a:ext cx="4762" cy="2397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3" name="AutoShape 30"/>
          <p:cNvCxnSpPr>
            <a:cxnSpLocks noChangeShapeType="1"/>
            <a:stCxn id="22546" idx="2"/>
            <a:endCxn id="22628" idx="0"/>
          </p:cNvCxnSpPr>
          <p:nvPr/>
        </p:nvCxnSpPr>
        <p:spPr bwMode="auto">
          <a:xfrm flipH="1">
            <a:off x="2819400" y="3902075"/>
            <a:ext cx="4763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4" name="AutoShape 31"/>
          <p:cNvSpPr>
            <a:spLocks noChangeArrowheads="1"/>
          </p:cNvSpPr>
          <p:nvPr/>
        </p:nvSpPr>
        <p:spPr bwMode="auto">
          <a:xfrm>
            <a:off x="1514475" y="5900738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Portuguese reach China (1513) &amp; Japan (1542) &amp; establish missionaries &amp; trade there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22555" name="AutoShape 32"/>
          <p:cNvSpPr>
            <a:spLocks noChangeArrowheads="1"/>
          </p:cNvSpPr>
          <p:nvPr/>
        </p:nvSpPr>
        <p:spPr bwMode="auto">
          <a:xfrm>
            <a:off x="5172075" y="5892800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Magellan sails around the world (1519-22) </a:t>
            </a:r>
            <a:r>
              <a:rPr lang="en-US" sz="900" b="1">
                <a:sym typeface="Wingdings" pitchFamily="2" charset="2"/>
              </a:rPr>
              <a:t> World much bigger than previously believed</a:t>
            </a:r>
          </a:p>
        </p:txBody>
      </p:sp>
      <p:cxnSp>
        <p:nvCxnSpPr>
          <p:cNvPr id="22556" name="AutoShape 33"/>
          <p:cNvCxnSpPr>
            <a:cxnSpLocks noChangeShapeType="1"/>
            <a:stCxn id="22554" idx="2"/>
            <a:endCxn id="22550" idx="0"/>
          </p:cNvCxnSpPr>
          <p:nvPr/>
        </p:nvCxnSpPr>
        <p:spPr bwMode="auto">
          <a:xfrm>
            <a:off x="2816225" y="6216650"/>
            <a:ext cx="4763" cy="2127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7" name="AutoShape 34"/>
          <p:cNvCxnSpPr>
            <a:cxnSpLocks noChangeShapeType="1"/>
            <a:stCxn id="22555" idx="2"/>
            <a:endCxn id="22551" idx="0"/>
          </p:cNvCxnSpPr>
          <p:nvPr/>
        </p:nvCxnSpPr>
        <p:spPr bwMode="auto">
          <a:xfrm flipH="1">
            <a:off x="6470650" y="6208713"/>
            <a:ext cx="3175" cy="2206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58" name="Rectangle 35"/>
          <p:cNvSpPr>
            <a:spLocks noChangeArrowheads="1"/>
          </p:cNvSpPr>
          <p:nvPr/>
        </p:nvSpPr>
        <p:spPr bwMode="auto">
          <a:xfrm>
            <a:off x="1371600" y="4135438"/>
            <a:ext cx="6324600" cy="1525587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59" name="AutoShape 36"/>
          <p:cNvSpPr>
            <a:spLocks noChangeArrowheads="1"/>
          </p:cNvSpPr>
          <p:nvPr/>
        </p:nvSpPr>
        <p:spPr bwMode="auto">
          <a:xfrm>
            <a:off x="1524000" y="4203700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Even after coast turns S. again, Portuguese continue exploring </a:t>
            </a:r>
            <a:r>
              <a:rPr lang="en-US" sz="900" b="1">
                <a:sym typeface="Wingdings" pitchFamily="2" charset="2"/>
              </a:rPr>
              <a:t> Dias rounds S. Afr.</a:t>
            </a:r>
          </a:p>
        </p:txBody>
      </p:sp>
      <p:sp>
        <p:nvSpPr>
          <p:cNvPr id="22560" name="AutoShape 37"/>
          <p:cNvSpPr>
            <a:spLocks noChangeArrowheads="1"/>
          </p:cNvSpPr>
          <p:nvPr/>
        </p:nvSpPr>
        <p:spPr bwMode="auto">
          <a:xfrm>
            <a:off x="4964113" y="4198938"/>
            <a:ext cx="2601912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Spain, wanting to beat Portugal to Asia, backs Columbus who discovers America instead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22561" name="AutoShape 38"/>
          <p:cNvSpPr>
            <a:spLocks noChangeArrowheads="1"/>
          </p:cNvSpPr>
          <p:nvPr/>
        </p:nvSpPr>
        <p:spPr bwMode="auto">
          <a:xfrm>
            <a:off x="4964113" y="4738688"/>
            <a:ext cx="2601912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Spain, realizing this is a new continent, tries to find way through or around it to Asia</a:t>
            </a:r>
            <a:endParaRPr lang="en-US" sz="900" b="1">
              <a:sym typeface="Wingdings" pitchFamily="2" charset="2"/>
            </a:endParaRPr>
          </a:p>
        </p:txBody>
      </p:sp>
      <p:sp>
        <p:nvSpPr>
          <p:cNvPr id="22562" name="AutoShape 39"/>
          <p:cNvSpPr>
            <a:spLocks noChangeArrowheads="1"/>
          </p:cNvSpPr>
          <p:nvPr/>
        </p:nvSpPr>
        <p:spPr bwMode="auto">
          <a:xfrm>
            <a:off x="1524000" y="4738688"/>
            <a:ext cx="2601913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Fearing Spain  will reach India 1st, Port. sends Vasco da Gama around  Afr. To India (1498)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22563" name="AutoShape 40"/>
          <p:cNvCxnSpPr>
            <a:cxnSpLocks noChangeShapeType="1"/>
            <a:stCxn id="22559" idx="3"/>
            <a:endCxn id="22560" idx="1"/>
          </p:cNvCxnSpPr>
          <p:nvPr/>
        </p:nvCxnSpPr>
        <p:spPr bwMode="auto">
          <a:xfrm flipV="1">
            <a:off x="4140200" y="4349750"/>
            <a:ext cx="809625" cy="47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4" name="AutoShape 41"/>
          <p:cNvCxnSpPr>
            <a:cxnSpLocks noChangeShapeType="1"/>
            <a:stCxn id="22560" idx="2"/>
            <a:endCxn id="22561" idx="0"/>
          </p:cNvCxnSpPr>
          <p:nvPr/>
        </p:nvCxnSpPr>
        <p:spPr bwMode="auto">
          <a:xfrm>
            <a:off x="6265863" y="4514850"/>
            <a:ext cx="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5" name="AutoShape 42"/>
          <p:cNvCxnSpPr>
            <a:cxnSpLocks noChangeShapeType="1"/>
            <a:stCxn id="22559" idx="2"/>
            <a:endCxn id="22562" idx="0"/>
          </p:cNvCxnSpPr>
          <p:nvPr/>
        </p:nvCxnSpPr>
        <p:spPr bwMode="auto">
          <a:xfrm>
            <a:off x="2825750" y="4519613"/>
            <a:ext cx="0" cy="2047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6" name="AutoShape 43"/>
          <p:cNvCxnSpPr>
            <a:cxnSpLocks noChangeShapeType="1"/>
            <a:stCxn id="22561" idx="1"/>
            <a:endCxn id="22562" idx="3"/>
          </p:cNvCxnSpPr>
          <p:nvPr/>
        </p:nvCxnSpPr>
        <p:spPr bwMode="auto">
          <a:xfrm flipH="1">
            <a:off x="4140200" y="4889500"/>
            <a:ext cx="80962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67" name="AutoShape 44"/>
          <p:cNvSpPr>
            <a:spLocks noChangeArrowheads="1"/>
          </p:cNvSpPr>
          <p:nvPr/>
        </p:nvSpPr>
        <p:spPr bwMode="auto">
          <a:xfrm>
            <a:off x="3241675" y="5138738"/>
            <a:ext cx="25908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Serrao discovers Pacific Ocean for Portugal from the W. end (1513) while Balboa discovers it for Spain from the E. end in the same year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22568" name="AutoShape 45"/>
          <p:cNvCxnSpPr>
            <a:cxnSpLocks noChangeShapeType="1"/>
            <a:stCxn id="22561" idx="2"/>
            <a:endCxn id="22567" idx="3"/>
          </p:cNvCxnSpPr>
          <p:nvPr/>
        </p:nvCxnSpPr>
        <p:spPr bwMode="auto">
          <a:xfrm rot="5400000">
            <a:off x="5904706" y="4996657"/>
            <a:ext cx="303213" cy="41910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69" name="AutoShape 46"/>
          <p:cNvCxnSpPr>
            <a:cxnSpLocks noChangeShapeType="1"/>
            <a:stCxn id="22562" idx="2"/>
            <a:endCxn id="22567" idx="1"/>
          </p:cNvCxnSpPr>
          <p:nvPr/>
        </p:nvCxnSpPr>
        <p:spPr bwMode="auto">
          <a:xfrm rot="16200000" flipH="1">
            <a:off x="2874962" y="5005388"/>
            <a:ext cx="303213" cy="401638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70" name="Group 47"/>
          <p:cNvGrpSpPr>
            <a:grpSpLocks/>
          </p:cNvGrpSpPr>
          <p:nvPr/>
        </p:nvGrpSpPr>
        <p:grpSpPr bwMode="auto">
          <a:xfrm>
            <a:off x="6324600" y="5335588"/>
            <a:ext cx="304800" cy="304800"/>
            <a:chOff x="3752" y="2032"/>
            <a:chExt cx="584" cy="264"/>
          </a:xfrm>
        </p:grpSpPr>
        <p:sp>
          <p:nvSpPr>
            <p:cNvPr id="22643" name="Rectangle 48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44" name="Line 49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45" name="Line 50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46" name="Line 51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47" name="Line 52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22571" name="AutoShape 53"/>
          <p:cNvCxnSpPr>
            <a:cxnSpLocks noChangeShapeType="1"/>
            <a:stCxn id="22643" idx="2"/>
            <a:endCxn id="22555" idx="0"/>
          </p:cNvCxnSpPr>
          <p:nvPr/>
        </p:nvCxnSpPr>
        <p:spPr bwMode="auto">
          <a:xfrm flipH="1">
            <a:off x="6473825" y="5640388"/>
            <a:ext cx="3175" cy="2381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72" name="Group 54"/>
          <p:cNvGrpSpPr>
            <a:grpSpLocks/>
          </p:cNvGrpSpPr>
          <p:nvPr/>
        </p:nvGrpSpPr>
        <p:grpSpPr bwMode="auto">
          <a:xfrm>
            <a:off x="2667000" y="5356225"/>
            <a:ext cx="304800" cy="304800"/>
            <a:chOff x="3752" y="2032"/>
            <a:chExt cx="584" cy="264"/>
          </a:xfrm>
        </p:grpSpPr>
        <p:sp>
          <p:nvSpPr>
            <p:cNvPr id="22638" name="Rectangle 55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39" name="Line 56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40" name="Line 57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41" name="Line 58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42" name="Line 59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22573" name="AutoShape 60"/>
          <p:cNvCxnSpPr>
            <a:cxnSpLocks noChangeShapeType="1"/>
            <a:stCxn id="22638" idx="2"/>
            <a:endCxn id="22554" idx="0"/>
          </p:cNvCxnSpPr>
          <p:nvPr/>
        </p:nvCxnSpPr>
        <p:spPr bwMode="auto">
          <a:xfrm flipH="1">
            <a:off x="2816225" y="5661025"/>
            <a:ext cx="3175" cy="225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74" name="Group 61"/>
          <p:cNvGrpSpPr>
            <a:grpSpLocks/>
          </p:cNvGrpSpPr>
          <p:nvPr/>
        </p:nvGrpSpPr>
        <p:grpSpPr bwMode="auto">
          <a:xfrm>
            <a:off x="6107113" y="4137025"/>
            <a:ext cx="304800" cy="304800"/>
            <a:chOff x="3752" y="2032"/>
            <a:chExt cx="584" cy="264"/>
          </a:xfrm>
        </p:grpSpPr>
        <p:sp>
          <p:nvSpPr>
            <p:cNvPr id="22633" name="Rectangle 6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34" name="Line 6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35" name="Line 6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36" name="Line 6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37" name="Line 6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22575" name="Group 67"/>
          <p:cNvGrpSpPr>
            <a:grpSpLocks/>
          </p:cNvGrpSpPr>
          <p:nvPr/>
        </p:nvGrpSpPr>
        <p:grpSpPr bwMode="auto">
          <a:xfrm>
            <a:off x="2667000" y="4140200"/>
            <a:ext cx="304800" cy="304800"/>
            <a:chOff x="3752" y="2032"/>
            <a:chExt cx="584" cy="264"/>
          </a:xfrm>
        </p:grpSpPr>
        <p:sp>
          <p:nvSpPr>
            <p:cNvPr id="22628" name="Rectangle 68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29" name="Line 69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30" name="Line 70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31" name="Line 71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32" name="Line 72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sp>
        <p:nvSpPr>
          <p:cNvPr id="22576" name="Rectangle 73"/>
          <p:cNvSpPr>
            <a:spLocks noChangeArrowheads="1"/>
          </p:cNvSpPr>
          <p:nvPr/>
        </p:nvSpPr>
        <p:spPr bwMode="auto">
          <a:xfrm>
            <a:off x="1241425" y="304800"/>
            <a:ext cx="6553200" cy="16764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AutoShape 74"/>
          <p:cNvSpPr>
            <a:spLocks noChangeArrowheads="1"/>
          </p:cNvSpPr>
          <p:nvPr/>
        </p:nvSpPr>
        <p:spPr bwMode="auto">
          <a:xfrm>
            <a:off x="1905000" y="374650"/>
            <a:ext cx="1295400" cy="31115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Eur’s position at W. end of Eurasia</a:t>
            </a:r>
          </a:p>
        </p:txBody>
      </p:sp>
      <p:cxnSp>
        <p:nvCxnSpPr>
          <p:cNvPr id="22578" name="AutoShape 75"/>
          <p:cNvCxnSpPr>
            <a:cxnSpLocks noChangeShapeType="1"/>
            <a:stCxn id="22577" idx="2"/>
            <a:endCxn id="22589" idx="0"/>
          </p:cNvCxnSpPr>
          <p:nvPr/>
        </p:nvCxnSpPr>
        <p:spPr bwMode="auto">
          <a:xfrm>
            <a:off x="2552700" y="704850"/>
            <a:ext cx="0" cy="184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79" name="AutoShape 76"/>
          <p:cNvSpPr>
            <a:spLocks noChangeArrowheads="1"/>
          </p:cNvSpPr>
          <p:nvPr/>
        </p:nvSpPr>
        <p:spPr bwMode="auto">
          <a:xfrm>
            <a:off x="3787775" y="444500"/>
            <a:ext cx="1447800" cy="174625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Medieval religious fervor</a:t>
            </a:r>
          </a:p>
        </p:txBody>
      </p:sp>
      <p:sp>
        <p:nvSpPr>
          <p:cNvPr id="22580" name="AutoShape 77"/>
          <p:cNvSpPr>
            <a:spLocks noChangeArrowheads="1"/>
          </p:cNvSpPr>
          <p:nvPr/>
        </p:nvSpPr>
        <p:spPr bwMode="auto">
          <a:xfrm>
            <a:off x="3863975" y="1589088"/>
            <a:ext cx="1295400" cy="3016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Incentive &amp; means to find new route to Asia</a:t>
            </a:r>
            <a:endParaRPr lang="en-US" sz="900" b="1">
              <a:sym typeface="Wingdings" pitchFamily="2" charset="2"/>
            </a:endParaRPr>
          </a:p>
        </p:txBody>
      </p:sp>
      <p:cxnSp>
        <p:nvCxnSpPr>
          <p:cNvPr id="22581" name="AutoShape 78"/>
          <p:cNvCxnSpPr>
            <a:cxnSpLocks noChangeShapeType="1"/>
            <a:stCxn id="22579" idx="2"/>
            <a:endCxn id="22596" idx="0"/>
          </p:cNvCxnSpPr>
          <p:nvPr/>
        </p:nvCxnSpPr>
        <p:spPr bwMode="auto">
          <a:xfrm>
            <a:off x="4511675" y="638175"/>
            <a:ext cx="6350" cy="26193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82" name="AutoShape 79"/>
          <p:cNvCxnSpPr>
            <a:cxnSpLocks noChangeShapeType="1"/>
            <a:stCxn id="22596" idx="2"/>
            <a:endCxn id="22580" idx="0"/>
          </p:cNvCxnSpPr>
          <p:nvPr/>
        </p:nvCxnSpPr>
        <p:spPr bwMode="auto">
          <a:xfrm flipH="1">
            <a:off x="4511675" y="1366838"/>
            <a:ext cx="6350" cy="2079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83" name="AutoShape 80"/>
          <p:cNvCxnSpPr>
            <a:cxnSpLocks noChangeShapeType="1"/>
            <a:stCxn id="22577" idx="3"/>
            <a:endCxn id="22588" idx="0"/>
          </p:cNvCxnSpPr>
          <p:nvPr/>
        </p:nvCxnSpPr>
        <p:spPr bwMode="auto">
          <a:xfrm>
            <a:off x="3219450" y="530225"/>
            <a:ext cx="204788" cy="3667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84" name="AutoShape 81"/>
          <p:cNvCxnSpPr>
            <a:cxnSpLocks noChangeShapeType="1"/>
            <a:stCxn id="22577" idx="1"/>
            <a:endCxn id="22587" idx="0"/>
          </p:cNvCxnSpPr>
          <p:nvPr/>
        </p:nvCxnSpPr>
        <p:spPr bwMode="auto">
          <a:xfrm rot="10800000" flipV="1">
            <a:off x="1687513" y="530225"/>
            <a:ext cx="198437" cy="3587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85" name="AutoShape 82"/>
          <p:cNvCxnSpPr>
            <a:cxnSpLocks noChangeShapeType="1"/>
            <a:stCxn id="22623" idx="3"/>
            <a:endCxn id="22580" idx="3"/>
          </p:cNvCxnSpPr>
          <p:nvPr/>
        </p:nvCxnSpPr>
        <p:spPr bwMode="auto">
          <a:xfrm flipH="1">
            <a:off x="5173663" y="1719263"/>
            <a:ext cx="1760537" cy="2063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86" name="AutoShape 83">
            <a:hlinkClick r:id="rId3" action="ppaction://hlinkpres?slideindex=83&amp;slidetitle=PowerPoint Presentation"/>
          </p:cNvPr>
          <p:cNvSpPr>
            <a:spLocks noChangeArrowheads="1"/>
          </p:cNvSpPr>
          <p:nvPr/>
        </p:nvSpPr>
        <p:spPr bwMode="auto">
          <a:xfrm>
            <a:off x="5857875" y="369888"/>
            <a:ext cx="1295400" cy="3333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Towns  &amp; trade revive in 1100s (FC.64)</a:t>
            </a:r>
          </a:p>
        </p:txBody>
      </p:sp>
      <p:sp>
        <p:nvSpPr>
          <p:cNvPr id="22587" name="AutoShape 84"/>
          <p:cNvSpPr>
            <a:spLocks noChangeArrowheads="1"/>
          </p:cNvSpPr>
          <p:nvPr/>
        </p:nvSpPr>
        <p:spPr bwMode="auto">
          <a:xfrm>
            <a:off x="1306513" y="903288"/>
            <a:ext cx="7620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Middlemen raise cost of Asian goods</a:t>
            </a:r>
          </a:p>
        </p:txBody>
      </p:sp>
      <p:sp>
        <p:nvSpPr>
          <p:cNvPr id="22588" name="AutoShape 85"/>
          <p:cNvSpPr>
            <a:spLocks noChangeArrowheads="1"/>
          </p:cNvSpPr>
          <p:nvPr/>
        </p:nvSpPr>
        <p:spPr bwMode="auto">
          <a:xfrm>
            <a:off x="3036888" y="911225"/>
            <a:ext cx="773112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Ships &amp; navig. tech. to sail ocean</a:t>
            </a:r>
          </a:p>
        </p:txBody>
      </p:sp>
      <p:sp>
        <p:nvSpPr>
          <p:cNvPr id="22589" name="AutoShape 86"/>
          <p:cNvSpPr>
            <a:spLocks noChangeArrowheads="1"/>
          </p:cNvSpPr>
          <p:nvPr/>
        </p:nvSpPr>
        <p:spPr bwMode="auto">
          <a:xfrm>
            <a:off x="2209800" y="903288"/>
            <a:ext cx="6858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Good for exploring Afr. &amp; Atl.</a:t>
            </a:r>
          </a:p>
        </p:txBody>
      </p:sp>
      <p:cxnSp>
        <p:nvCxnSpPr>
          <p:cNvPr id="22590" name="AutoShape 87"/>
          <p:cNvCxnSpPr>
            <a:cxnSpLocks noChangeShapeType="1"/>
            <a:stCxn id="22586" idx="2"/>
            <a:endCxn id="22595" idx="0"/>
          </p:cNvCxnSpPr>
          <p:nvPr/>
        </p:nvCxnSpPr>
        <p:spPr bwMode="auto">
          <a:xfrm flipH="1">
            <a:off x="6500813" y="722313"/>
            <a:ext cx="4762" cy="184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91" name="AutoShape 88"/>
          <p:cNvCxnSpPr>
            <a:cxnSpLocks noChangeShapeType="1"/>
            <a:stCxn id="22586" idx="3"/>
            <a:endCxn id="22594" idx="0"/>
          </p:cNvCxnSpPr>
          <p:nvPr/>
        </p:nvCxnSpPr>
        <p:spPr bwMode="auto">
          <a:xfrm>
            <a:off x="7172325" y="536575"/>
            <a:ext cx="206375" cy="36036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92" name="AutoShape 89"/>
          <p:cNvCxnSpPr>
            <a:cxnSpLocks noChangeShapeType="1"/>
            <a:stCxn id="22586" idx="1"/>
            <a:endCxn id="22593" idx="0"/>
          </p:cNvCxnSpPr>
          <p:nvPr/>
        </p:nvCxnSpPr>
        <p:spPr bwMode="auto">
          <a:xfrm rot="10800000" flipV="1">
            <a:off x="5564188" y="536575"/>
            <a:ext cx="274637" cy="363538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93" name="AutoShape 90"/>
          <p:cNvSpPr>
            <a:spLocks noChangeArrowheads="1"/>
          </p:cNvSpPr>
          <p:nvPr/>
        </p:nvSpPr>
        <p:spPr bwMode="auto">
          <a:xfrm>
            <a:off x="5259388" y="914400"/>
            <a:ext cx="609600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Interest in other cultures</a:t>
            </a:r>
          </a:p>
        </p:txBody>
      </p:sp>
      <p:sp>
        <p:nvSpPr>
          <p:cNvPr id="22594" name="AutoShape 91"/>
          <p:cNvSpPr>
            <a:spLocks noChangeArrowheads="1"/>
          </p:cNvSpPr>
          <p:nvPr/>
        </p:nvSpPr>
        <p:spPr bwMode="auto">
          <a:xfrm>
            <a:off x="7067550" y="911225"/>
            <a:ext cx="620713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Desire for Eastern luxuries</a:t>
            </a:r>
          </a:p>
        </p:txBody>
      </p:sp>
      <p:sp>
        <p:nvSpPr>
          <p:cNvPr id="22595" name="AutoShape 9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6043613" y="925513"/>
            <a:ext cx="914400" cy="482600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>
                <a:solidFill>
                  <a:schemeClr val="bg1"/>
                </a:solidFill>
              </a:rPr>
              <a:t>Secular ideas of Renaissance (FC.76)</a:t>
            </a:r>
          </a:p>
        </p:txBody>
      </p:sp>
      <p:sp>
        <p:nvSpPr>
          <p:cNvPr id="22596" name="AutoShape 93"/>
          <p:cNvSpPr>
            <a:spLocks noChangeArrowheads="1"/>
          </p:cNvSpPr>
          <p:nvPr/>
        </p:nvSpPr>
        <p:spPr bwMode="auto">
          <a:xfrm>
            <a:off x="4114800" y="914400"/>
            <a:ext cx="804863" cy="4381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900" b="1"/>
              <a:t>Desire to convert other cultures</a:t>
            </a:r>
          </a:p>
        </p:txBody>
      </p:sp>
      <p:cxnSp>
        <p:nvCxnSpPr>
          <p:cNvPr id="22597" name="AutoShape 94"/>
          <p:cNvCxnSpPr>
            <a:cxnSpLocks noChangeShapeType="1"/>
            <a:stCxn id="22593" idx="2"/>
            <a:endCxn id="22580" idx="3"/>
          </p:cNvCxnSpPr>
          <p:nvPr/>
        </p:nvCxnSpPr>
        <p:spPr bwMode="auto">
          <a:xfrm rot="5400000">
            <a:off x="5182395" y="1358106"/>
            <a:ext cx="373062" cy="39052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98" name="Group 95"/>
          <p:cNvGrpSpPr>
            <a:grpSpLocks/>
          </p:cNvGrpSpPr>
          <p:nvPr/>
        </p:nvGrpSpPr>
        <p:grpSpPr bwMode="auto">
          <a:xfrm>
            <a:off x="6629400" y="1566863"/>
            <a:ext cx="304800" cy="304800"/>
            <a:chOff x="3752" y="2032"/>
            <a:chExt cx="584" cy="264"/>
          </a:xfrm>
        </p:grpSpPr>
        <p:sp>
          <p:nvSpPr>
            <p:cNvPr id="22623" name="Rectangle 9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24" name="Line 9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25" name="Line 9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26" name="Line 9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27" name="Line 10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22599" name="Group 101"/>
          <p:cNvGrpSpPr>
            <a:grpSpLocks/>
          </p:cNvGrpSpPr>
          <p:nvPr/>
        </p:nvGrpSpPr>
        <p:grpSpPr bwMode="auto">
          <a:xfrm>
            <a:off x="5715000" y="1574800"/>
            <a:ext cx="304800" cy="304800"/>
            <a:chOff x="3752" y="2032"/>
            <a:chExt cx="584" cy="264"/>
          </a:xfrm>
        </p:grpSpPr>
        <p:sp>
          <p:nvSpPr>
            <p:cNvPr id="22618" name="Rectangle 10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19" name="Line 10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20" name="Line 10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21" name="Line 10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22" name="Line 10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22600" name="AutoShape 107"/>
          <p:cNvCxnSpPr>
            <a:cxnSpLocks noChangeShapeType="1"/>
            <a:stCxn id="22588" idx="2"/>
            <a:endCxn id="22580" idx="1"/>
          </p:cNvCxnSpPr>
          <p:nvPr/>
        </p:nvCxnSpPr>
        <p:spPr bwMode="auto">
          <a:xfrm rot="16200000" flipH="1">
            <a:off x="3448844" y="1339057"/>
            <a:ext cx="376237" cy="4254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601" name="Group 108"/>
          <p:cNvGrpSpPr>
            <a:grpSpLocks/>
          </p:cNvGrpSpPr>
          <p:nvPr/>
        </p:nvGrpSpPr>
        <p:grpSpPr bwMode="auto">
          <a:xfrm>
            <a:off x="2971800" y="1577975"/>
            <a:ext cx="381000" cy="304800"/>
            <a:chOff x="3752" y="2032"/>
            <a:chExt cx="584" cy="264"/>
          </a:xfrm>
        </p:grpSpPr>
        <p:sp>
          <p:nvSpPr>
            <p:cNvPr id="22613" name="Rectangle 109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14" name="Line 110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15" name="Line 111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16" name="Line 112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17" name="Line 113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22602" name="AutoShape 114"/>
          <p:cNvCxnSpPr>
            <a:cxnSpLocks noChangeShapeType="1"/>
            <a:stCxn id="22589" idx="2"/>
            <a:endCxn id="22613" idx="1"/>
          </p:cNvCxnSpPr>
          <p:nvPr/>
        </p:nvCxnSpPr>
        <p:spPr bwMode="auto">
          <a:xfrm rot="16200000" flipH="1">
            <a:off x="2574925" y="1333500"/>
            <a:ext cx="374650" cy="41910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603" name="Group 115"/>
          <p:cNvGrpSpPr>
            <a:grpSpLocks/>
          </p:cNvGrpSpPr>
          <p:nvPr/>
        </p:nvGrpSpPr>
        <p:grpSpPr bwMode="auto">
          <a:xfrm>
            <a:off x="2057400" y="1577975"/>
            <a:ext cx="381000" cy="304800"/>
            <a:chOff x="3752" y="2032"/>
            <a:chExt cx="584" cy="264"/>
          </a:xfrm>
        </p:grpSpPr>
        <p:sp>
          <p:nvSpPr>
            <p:cNvPr id="22608" name="Rectangle 11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22609" name="Line 11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10" name="Line 11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11" name="Line 11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22612" name="Line 12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22604" name="AutoShape 121"/>
          <p:cNvCxnSpPr>
            <a:cxnSpLocks noChangeShapeType="1"/>
            <a:stCxn id="22587" idx="2"/>
            <a:endCxn id="22608" idx="1"/>
          </p:cNvCxnSpPr>
          <p:nvPr/>
        </p:nvCxnSpPr>
        <p:spPr bwMode="auto">
          <a:xfrm rot="16200000" flipH="1">
            <a:off x="1685132" y="1358106"/>
            <a:ext cx="374650" cy="36988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605" name="AutoShape 122"/>
          <p:cNvCxnSpPr>
            <a:cxnSpLocks noChangeShapeType="1"/>
            <a:stCxn id="22608" idx="1"/>
            <a:endCxn id="22580" idx="1"/>
          </p:cNvCxnSpPr>
          <p:nvPr/>
        </p:nvCxnSpPr>
        <p:spPr bwMode="auto">
          <a:xfrm>
            <a:off x="2057400" y="1730375"/>
            <a:ext cx="1792288" cy="9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606" name="AutoShape 123"/>
          <p:cNvCxnSpPr>
            <a:cxnSpLocks noChangeShapeType="1"/>
            <a:stCxn id="22594" idx="2"/>
            <a:endCxn id="22623" idx="3"/>
          </p:cNvCxnSpPr>
          <p:nvPr/>
        </p:nvCxnSpPr>
        <p:spPr bwMode="auto">
          <a:xfrm rot="5400000">
            <a:off x="6978650" y="1319213"/>
            <a:ext cx="355600" cy="44450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607" name="AutoShape 124"/>
          <p:cNvCxnSpPr>
            <a:cxnSpLocks noChangeShapeType="1"/>
            <a:stCxn id="22595" idx="2"/>
            <a:endCxn id="22618" idx="3"/>
          </p:cNvCxnSpPr>
          <p:nvPr/>
        </p:nvCxnSpPr>
        <p:spPr bwMode="auto">
          <a:xfrm rot="5400000">
            <a:off x="6110288" y="1336675"/>
            <a:ext cx="300037" cy="4810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image “http://wps.ablongman.com/wps/media/objects/579/592970/BlankMaps/World%20Map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8077200" y="5943600"/>
            <a:ext cx="914400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1400"/>
              <a:t>See credits Slide 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26" descr="The image “http://wps.ablongman.com/wps/media/objects/579/592970/BlankMaps/World%20Map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28800"/>
            <a:ext cx="8382000" cy="462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Line 8"/>
          <p:cNvSpPr>
            <a:spLocks noChangeShapeType="1"/>
          </p:cNvSpPr>
          <p:nvPr/>
        </p:nvSpPr>
        <p:spPr bwMode="auto">
          <a:xfrm>
            <a:off x="1066800" y="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9"/>
          <p:cNvSpPr txBox="1">
            <a:spLocks noChangeArrowheads="1"/>
          </p:cNvSpPr>
          <p:nvPr/>
        </p:nvSpPr>
        <p:spPr bwMode="auto">
          <a:xfrm>
            <a:off x="2209800" y="152400"/>
            <a:ext cx="4694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u="sng">
                <a:solidFill>
                  <a:schemeClr val="tx2"/>
                </a:solidFill>
                <a:latin typeface="Times" charset="0"/>
              </a:rPr>
              <a:t>THE AGE OF EXPLORATION (c.1400-1550</a:t>
            </a:r>
            <a:r>
              <a:rPr lang="en-US" sz="1400" b="1" u="sng">
                <a:solidFill>
                  <a:schemeClr val="tx2"/>
                </a:solidFill>
                <a:latin typeface="Times" charset="0"/>
              </a:rPr>
              <a:t>)</a:t>
            </a:r>
            <a:endParaRPr lang="en-US" sz="1200">
              <a:solidFill>
                <a:schemeClr val="tx2"/>
              </a:solidFill>
            </a:endParaRPr>
          </a:p>
        </p:txBody>
      </p:sp>
      <p:grpSp>
        <p:nvGrpSpPr>
          <p:cNvPr id="5125" name="Group 47"/>
          <p:cNvGrpSpPr>
            <a:grpSpLocks/>
          </p:cNvGrpSpPr>
          <p:nvPr/>
        </p:nvGrpSpPr>
        <p:grpSpPr bwMode="auto">
          <a:xfrm>
            <a:off x="6324600" y="5335588"/>
            <a:ext cx="304800" cy="304800"/>
            <a:chOff x="3752" y="2032"/>
            <a:chExt cx="584" cy="264"/>
          </a:xfrm>
        </p:grpSpPr>
        <p:sp>
          <p:nvSpPr>
            <p:cNvPr id="5159" name="Rectangle 48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5160" name="Line 49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61" name="Line 50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62" name="Line 51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63" name="Line 52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5126" name="Group 54"/>
          <p:cNvGrpSpPr>
            <a:grpSpLocks/>
          </p:cNvGrpSpPr>
          <p:nvPr/>
        </p:nvGrpSpPr>
        <p:grpSpPr bwMode="auto">
          <a:xfrm>
            <a:off x="2667000" y="5356225"/>
            <a:ext cx="304800" cy="304800"/>
            <a:chOff x="3752" y="2032"/>
            <a:chExt cx="584" cy="264"/>
          </a:xfrm>
        </p:grpSpPr>
        <p:sp>
          <p:nvSpPr>
            <p:cNvPr id="5154" name="Rectangle 55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5155" name="Line 56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56" name="Line 57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57" name="Line 58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58" name="Line 59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5127" name="Group 61"/>
          <p:cNvGrpSpPr>
            <a:grpSpLocks/>
          </p:cNvGrpSpPr>
          <p:nvPr/>
        </p:nvGrpSpPr>
        <p:grpSpPr bwMode="auto">
          <a:xfrm>
            <a:off x="6107113" y="4137025"/>
            <a:ext cx="304800" cy="304800"/>
            <a:chOff x="3752" y="2032"/>
            <a:chExt cx="584" cy="264"/>
          </a:xfrm>
        </p:grpSpPr>
        <p:sp>
          <p:nvSpPr>
            <p:cNvPr id="5149" name="Rectangle 6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5150" name="Line 6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51" name="Line 6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52" name="Line 6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53" name="Line 6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5128" name="Group 67"/>
          <p:cNvGrpSpPr>
            <a:grpSpLocks/>
          </p:cNvGrpSpPr>
          <p:nvPr/>
        </p:nvGrpSpPr>
        <p:grpSpPr bwMode="auto">
          <a:xfrm>
            <a:off x="2667000" y="4140200"/>
            <a:ext cx="304800" cy="304800"/>
            <a:chOff x="3752" y="2032"/>
            <a:chExt cx="584" cy="264"/>
          </a:xfrm>
        </p:grpSpPr>
        <p:sp>
          <p:nvSpPr>
            <p:cNvPr id="5144" name="Rectangle 68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5145" name="Line 69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46" name="Line 70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47" name="Line 71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48" name="Line 72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sp>
        <p:nvSpPr>
          <p:cNvPr id="5129" name="AutoShape 74"/>
          <p:cNvSpPr>
            <a:spLocks noChangeArrowheads="1"/>
          </p:cNvSpPr>
          <p:nvPr/>
        </p:nvSpPr>
        <p:spPr bwMode="auto">
          <a:xfrm>
            <a:off x="990600" y="685800"/>
            <a:ext cx="1295400" cy="10160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Europe’s position at west end of Eurasia</a:t>
            </a:r>
          </a:p>
        </p:txBody>
      </p:sp>
      <p:sp>
        <p:nvSpPr>
          <p:cNvPr id="5130" name="AutoShape 76"/>
          <p:cNvSpPr>
            <a:spLocks noChangeArrowheads="1"/>
          </p:cNvSpPr>
          <p:nvPr/>
        </p:nvSpPr>
        <p:spPr bwMode="auto">
          <a:xfrm>
            <a:off x="3733800" y="762000"/>
            <a:ext cx="1447800" cy="771525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Medieval religious fervor</a:t>
            </a:r>
          </a:p>
        </p:txBody>
      </p:sp>
      <p:sp>
        <p:nvSpPr>
          <p:cNvPr id="5131" name="AutoShape 83">
            <a:hlinkClick r:id="rId3" action="ppaction://hlinkpres?slideindex=83&amp;slidetitle=PowerPoint Presentation"/>
          </p:cNvPr>
          <p:cNvSpPr>
            <a:spLocks noChangeArrowheads="1"/>
          </p:cNvSpPr>
          <p:nvPr/>
        </p:nvSpPr>
        <p:spPr bwMode="auto">
          <a:xfrm>
            <a:off x="6477000" y="762000"/>
            <a:ext cx="1331913" cy="830263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>
                <a:solidFill>
                  <a:schemeClr val="bg1"/>
                </a:solidFill>
              </a:rPr>
              <a:t>Towns  &amp; trade revive in 1100s</a:t>
            </a:r>
          </a:p>
        </p:txBody>
      </p:sp>
      <p:grpSp>
        <p:nvGrpSpPr>
          <p:cNvPr id="5132" name="Group 101"/>
          <p:cNvGrpSpPr>
            <a:grpSpLocks/>
          </p:cNvGrpSpPr>
          <p:nvPr/>
        </p:nvGrpSpPr>
        <p:grpSpPr bwMode="auto">
          <a:xfrm>
            <a:off x="5715000" y="1574800"/>
            <a:ext cx="304800" cy="304800"/>
            <a:chOff x="3752" y="2032"/>
            <a:chExt cx="584" cy="264"/>
          </a:xfrm>
        </p:grpSpPr>
        <p:sp>
          <p:nvSpPr>
            <p:cNvPr id="5139" name="Rectangle 10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5140" name="Line 10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41" name="Line 10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42" name="Line 10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43" name="Line 10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5133" name="Group 115"/>
          <p:cNvGrpSpPr>
            <a:grpSpLocks/>
          </p:cNvGrpSpPr>
          <p:nvPr/>
        </p:nvGrpSpPr>
        <p:grpSpPr bwMode="auto">
          <a:xfrm>
            <a:off x="2057400" y="1577975"/>
            <a:ext cx="381000" cy="304800"/>
            <a:chOff x="3752" y="2032"/>
            <a:chExt cx="584" cy="264"/>
          </a:xfrm>
        </p:grpSpPr>
        <p:sp>
          <p:nvSpPr>
            <p:cNvPr id="5134" name="Rectangle 11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900" b="1">
                <a:sym typeface="Wingdings" pitchFamily="2" charset="2"/>
              </a:endParaRPr>
            </a:p>
          </p:txBody>
        </p:sp>
        <p:sp>
          <p:nvSpPr>
            <p:cNvPr id="5135" name="Line 11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36" name="Line 11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37" name="Line 11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5138" name="Line 12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8"/>
          <p:cNvSpPr>
            <a:spLocks noChangeShapeType="1"/>
          </p:cNvSpPr>
          <p:nvPr/>
        </p:nvSpPr>
        <p:spPr bwMode="auto">
          <a:xfrm>
            <a:off x="1066800" y="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Text Box 9"/>
          <p:cNvSpPr txBox="1">
            <a:spLocks noChangeArrowheads="1"/>
          </p:cNvSpPr>
          <p:nvPr/>
        </p:nvSpPr>
        <p:spPr bwMode="auto">
          <a:xfrm>
            <a:off x="2057400" y="152400"/>
            <a:ext cx="52165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2000" b="1" u="sng">
                <a:solidFill>
                  <a:schemeClr val="tx2"/>
                </a:solidFill>
                <a:latin typeface="Times" charset="0"/>
              </a:rPr>
              <a:t>THE AGE OF EXPLORATION (c.1400-1550)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6148" name="AutoShape 74"/>
          <p:cNvSpPr>
            <a:spLocks noChangeArrowheads="1"/>
          </p:cNvSpPr>
          <p:nvPr/>
        </p:nvSpPr>
        <p:spPr bwMode="auto">
          <a:xfrm>
            <a:off x="1371600" y="609600"/>
            <a:ext cx="1295400" cy="8890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Europe’s position at west end of Eurasia</a:t>
            </a:r>
          </a:p>
        </p:txBody>
      </p:sp>
      <p:cxnSp>
        <p:nvCxnSpPr>
          <p:cNvPr id="6149" name="AutoShape 75"/>
          <p:cNvCxnSpPr>
            <a:cxnSpLocks noChangeShapeType="1"/>
            <a:stCxn id="6148" idx="2"/>
            <a:endCxn id="6159" idx="0"/>
          </p:cNvCxnSpPr>
          <p:nvPr/>
        </p:nvCxnSpPr>
        <p:spPr bwMode="auto">
          <a:xfrm>
            <a:off x="2019300" y="1517650"/>
            <a:ext cx="0" cy="67786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0" name="AutoShape 76"/>
          <p:cNvSpPr>
            <a:spLocks noChangeArrowheads="1"/>
          </p:cNvSpPr>
          <p:nvPr/>
        </p:nvSpPr>
        <p:spPr bwMode="auto">
          <a:xfrm>
            <a:off x="3733800" y="609600"/>
            <a:ext cx="1447800" cy="46355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Medieval religious fervor</a:t>
            </a:r>
          </a:p>
        </p:txBody>
      </p:sp>
      <p:sp>
        <p:nvSpPr>
          <p:cNvPr id="6151" name="AutoShape 77"/>
          <p:cNvSpPr>
            <a:spLocks noChangeArrowheads="1"/>
          </p:cNvSpPr>
          <p:nvPr/>
        </p:nvSpPr>
        <p:spPr bwMode="auto">
          <a:xfrm>
            <a:off x="3810000" y="3733800"/>
            <a:ext cx="1295400" cy="879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Incentive &amp; means to find new route to Asia</a:t>
            </a:r>
            <a:endParaRPr lang="en-US" sz="1400" b="1">
              <a:sym typeface="Wingdings" pitchFamily="2" charset="2"/>
            </a:endParaRPr>
          </a:p>
        </p:txBody>
      </p:sp>
      <p:cxnSp>
        <p:nvCxnSpPr>
          <p:cNvPr id="6152" name="AutoShape 78"/>
          <p:cNvCxnSpPr>
            <a:cxnSpLocks noChangeShapeType="1"/>
            <a:stCxn id="6150" idx="2"/>
            <a:endCxn id="6166" idx="0"/>
          </p:cNvCxnSpPr>
          <p:nvPr/>
        </p:nvCxnSpPr>
        <p:spPr bwMode="auto">
          <a:xfrm flipH="1">
            <a:off x="4441825" y="1092200"/>
            <a:ext cx="15875" cy="4175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3" name="AutoShape 79"/>
          <p:cNvCxnSpPr>
            <a:cxnSpLocks noChangeShapeType="1"/>
            <a:stCxn id="6166" idx="2"/>
            <a:endCxn id="6151" idx="0"/>
          </p:cNvCxnSpPr>
          <p:nvPr/>
        </p:nvCxnSpPr>
        <p:spPr bwMode="auto">
          <a:xfrm>
            <a:off x="4441825" y="2417763"/>
            <a:ext cx="15875" cy="1301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4" name="AutoShape 80"/>
          <p:cNvCxnSpPr>
            <a:cxnSpLocks noChangeShapeType="1"/>
            <a:stCxn id="6148" idx="3"/>
            <a:endCxn id="6158" idx="0"/>
          </p:cNvCxnSpPr>
          <p:nvPr/>
        </p:nvCxnSpPr>
        <p:spPr bwMode="auto">
          <a:xfrm>
            <a:off x="2686050" y="1054100"/>
            <a:ext cx="628650" cy="10652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5" name="AutoShape 81"/>
          <p:cNvCxnSpPr>
            <a:cxnSpLocks noChangeShapeType="1"/>
            <a:stCxn id="6148" idx="1"/>
            <a:endCxn id="6157" idx="0"/>
          </p:cNvCxnSpPr>
          <p:nvPr/>
        </p:nvCxnSpPr>
        <p:spPr bwMode="auto">
          <a:xfrm rot="10800000" flipV="1">
            <a:off x="800100" y="1054100"/>
            <a:ext cx="552450" cy="11414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6" name="AutoShape 83">
            <a:hlinkClick r:id="rId2" action="ppaction://hlinkpres?slideindex=83&amp;slidetitle=PowerPoint Presentation"/>
          </p:cNvPr>
          <p:cNvSpPr>
            <a:spLocks noChangeArrowheads="1"/>
          </p:cNvSpPr>
          <p:nvPr/>
        </p:nvSpPr>
        <p:spPr bwMode="auto">
          <a:xfrm>
            <a:off x="6324600" y="609600"/>
            <a:ext cx="1323975" cy="7270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Towns &amp;  trade revive in 1100s</a:t>
            </a:r>
          </a:p>
        </p:txBody>
      </p:sp>
      <p:sp>
        <p:nvSpPr>
          <p:cNvPr id="6157" name="AutoShape 84"/>
          <p:cNvSpPr>
            <a:spLocks noChangeArrowheads="1"/>
          </p:cNvSpPr>
          <p:nvPr/>
        </p:nvSpPr>
        <p:spPr bwMode="auto">
          <a:xfrm>
            <a:off x="304800" y="2209800"/>
            <a:ext cx="990600" cy="879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Middlemen raise cost of Asian goods</a:t>
            </a:r>
          </a:p>
        </p:txBody>
      </p:sp>
      <p:sp>
        <p:nvSpPr>
          <p:cNvPr id="6158" name="AutoShape 85"/>
          <p:cNvSpPr>
            <a:spLocks noChangeArrowheads="1"/>
          </p:cNvSpPr>
          <p:nvPr/>
        </p:nvSpPr>
        <p:spPr bwMode="auto">
          <a:xfrm>
            <a:off x="2819400" y="2133600"/>
            <a:ext cx="990600" cy="10922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Ships &amp; navigation technology to sail oceans</a:t>
            </a:r>
          </a:p>
        </p:txBody>
      </p:sp>
      <p:sp>
        <p:nvSpPr>
          <p:cNvPr id="6159" name="AutoShape 86"/>
          <p:cNvSpPr>
            <a:spLocks noChangeArrowheads="1"/>
          </p:cNvSpPr>
          <p:nvPr/>
        </p:nvSpPr>
        <p:spPr bwMode="auto">
          <a:xfrm>
            <a:off x="1600200" y="2209800"/>
            <a:ext cx="838200" cy="879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Good for exploring Africa &amp; Atlantic</a:t>
            </a:r>
          </a:p>
        </p:txBody>
      </p:sp>
      <p:cxnSp>
        <p:nvCxnSpPr>
          <p:cNvPr id="6160" name="AutoShape 87"/>
          <p:cNvCxnSpPr>
            <a:cxnSpLocks noChangeShapeType="1"/>
            <a:stCxn id="6156" idx="2"/>
            <a:endCxn id="6165" idx="0"/>
          </p:cNvCxnSpPr>
          <p:nvPr/>
        </p:nvCxnSpPr>
        <p:spPr bwMode="auto">
          <a:xfrm>
            <a:off x="6986588" y="1355725"/>
            <a:ext cx="134937" cy="9413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88"/>
          <p:cNvCxnSpPr>
            <a:cxnSpLocks noChangeShapeType="1"/>
            <a:stCxn id="6156" idx="3"/>
            <a:endCxn id="6164" idx="0"/>
          </p:cNvCxnSpPr>
          <p:nvPr/>
        </p:nvCxnSpPr>
        <p:spPr bwMode="auto">
          <a:xfrm>
            <a:off x="7667625" y="973138"/>
            <a:ext cx="638175" cy="12223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89"/>
          <p:cNvCxnSpPr>
            <a:cxnSpLocks noChangeShapeType="1"/>
            <a:stCxn id="6156" idx="1"/>
            <a:endCxn id="6163" idx="0"/>
          </p:cNvCxnSpPr>
          <p:nvPr/>
        </p:nvCxnSpPr>
        <p:spPr bwMode="auto">
          <a:xfrm rot="10800000" flipV="1">
            <a:off x="5905500" y="973138"/>
            <a:ext cx="400050" cy="1298575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63" name="AutoShape 90"/>
          <p:cNvSpPr>
            <a:spLocks noChangeArrowheads="1"/>
          </p:cNvSpPr>
          <p:nvPr/>
        </p:nvSpPr>
        <p:spPr bwMode="auto">
          <a:xfrm>
            <a:off x="5486400" y="2286000"/>
            <a:ext cx="8382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Interest in other cultures</a:t>
            </a:r>
          </a:p>
        </p:txBody>
      </p:sp>
      <p:sp>
        <p:nvSpPr>
          <p:cNvPr id="6164" name="AutoShape 91"/>
          <p:cNvSpPr>
            <a:spLocks noChangeArrowheads="1"/>
          </p:cNvSpPr>
          <p:nvPr/>
        </p:nvSpPr>
        <p:spPr bwMode="auto">
          <a:xfrm>
            <a:off x="7924800" y="2209800"/>
            <a:ext cx="762000" cy="879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Desire for Eastern luxuries</a:t>
            </a:r>
          </a:p>
        </p:txBody>
      </p:sp>
      <p:sp>
        <p:nvSpPr>
          <p:cNvPr id="6165" name="AutoShape 9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6477000" y="2316163"/>
            <a:ext cx="1289050" cy="955675"/>
          </a:xfrm>
          <a:prstGeom prst="flowChartAlternateProcess">
            <a:avLst/>
          </a:prstGeom>
          <a:solidFill>
            <a:srgbClr val="004A0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Secular ideas of Renaissance (FC.76)</a:t>
            </a:r>
          </a:p>
        </p:txBody>
      </p:sp>
      <p:sp>
        <p:nvSpPr>
          <p:cNvPr id="6166" name="AutoShape 93"/>
          <p:cNvSpPr>
            <a:spLocks noChangeArrowheads="1"/>
          </p:cNvSpPr>
          <p:nvPr/>
        </p:nvSpPr>
        <p:spPr bwMode="auto">
          <a:xfrm>
            <a:off x="4038600" y="1524000"/>
            <a:ext cx="804863" cy="879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Desire to convert other cultures</a:t>
            </a:r>
          </a:p>
        </p:txBody>
      </p:sp>
      <p:cxnSp>
        <p:nvCxnSpPr>
          <p:cNvPr id="6167" name="AutoShape 94"/>
          <p:cNvCxnSpPr>
            <a:cxnSpLocks noChangeShapeType="1"/>
            <a:stCxn id="6163" idx="2"/>
            <a:endCxn id="6151" idx="3"/>
          </p:cNvCxnSpPr>
          <p:nvPr/>
        </p:nvCxnSpPr>
        <p:spPr bwMode="auto">
          <a:xfrm rot="5400000">
            <a:off x="4909344" y="3177382"/>
            <a:ext cx="1206500" cy="78581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68" name="Group 95"/>
          <p:cNvGrpSpPr>
            <a:grpSpLocks/>
          </p:cNvGrpSpPr>
          <p:nvPr/>
        </p:nvGrpSpPr>
        <p:grpSpPr bwMode="auto">
          <a:xfrm>
            <a:off x="6618288" y="3351213"/>
            <a:ext cx="304800" cy="304800"/>
            <a:chOff x="3752" y="2032"/>
            <a:chExt cx="584" cy="264"/>
          </a:xfrm>
        </p:grpSpPr>
        <p:sp>
          <p:nvSpPr>
            <p:cNvPr id="6193" name="Rectangle 9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1400" b="1">
                <a:sym typeface="Wingdings" pitchFamily="2" charset="2"/>
              </a:endParaRPr>
            </a:p>
          </p:txBody>
        </p:sp>
        <p:sp>
          <p:nvSpPr>
            <p:cNvPr id="6194" name="Line 9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95" name="Line 9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96" name="Line 9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97" name="Line 10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6169" name="Group 101"/>
          <p:cNvGrpSpPr>
            <a:grpSpLocks/>
          </p:cNvGrpSpPr>
          <p:nvPr/>
        </p:nvGrpSpPr>
        <p:grpSpPr bwMode="auto">
          <a:xfrm>
            <a:off x="5703888" y="3359150"/>
            <a:ext cx="304800" cy="304800"/>
            <a:chOff x="3752" y="2032"/>
            <a:chExt cx="584" cy="264"/>
          </a:xfrm>
        </p:grpSpPr>
        <p:sp>
          <p:nvSpPr>
            <p:cNvPr id="6188" name="Rectangle 102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1400" b="1">
                <a:sym typeface="Wingdings" pitchFamily="2" charset="2"/>
              </a:endParaRPr>
            </a:p>
          </p:txBody>
        </p:sp>
        <p:sp>
          <p:nvSpPr>
            <p:cNvPr id="6189" name="Line 103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90" name="Line 104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91" name="Line 105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92" name="Line 106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6170" name="AutoShape 107"/>
          <p:cNvCxnSpPr>
            <a:cxnSpLocks noChangeShapeType="1"/>
            <a:stCxn id="6158" idx="2"/>
            <a:endCxn id="6151" idx="1"/>
          </p:cNvCxnSpPr>
          <p:nvPr/>
        </p:nvCxnSpPr>
        <p:spPr bwMode="auto">
          <a:xfrm rot="16200000" flipH="1">
            <a:off x="3088482" y="3466306"/>
            <a:ext cx="933450" cy="4810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71" name="Group 108"/>
          <p:cNvGrpSpPr>
            <a:grpSpLocks/>
          </p:cNvGrpSpPr>
          <p:nvPr/>
        </p:nvGrpSpPr>
        <p:grpSpPr bwMode="auto">
          <a:xfrm>
            <a:off x="2960688" y="3362325"/>
            <a:ext cx="381000" cy="304800"/>
            <a:chOff x="3752" y="2032"/>
            <a:chExt cx="584" cy="264"/>
          </a:xfrm>
        </p:grpSpPr>
        <p:sp>
          <p:nvSpPr>
            <p:cNvPr id="6183" name="Rectangle 109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1400" b="1">
                <a:sym typeface="Wingdings" pitchFamily="2" charset="2"/>
              </a:endParaRPr>
            </a:p>
          </p:txBody>
        </p:sp>
        <p:sp>
          <p:nvSpPr>
            <p:cNvPr id="6184" name="Line 110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85" name="Line 111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86" name="Line 112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87" name="Line 113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6172" name="AutoShape 114"/>
          <p:cNvCxnSpPr>
            <a:cxnSpLocks noChangeShapeType="1"/>
            <a:stCxn id="6159" idx="2"/>
            <a:endCxn id="6151" idx="1"/>
          </p:cNvCxnSpPr>
          <p:nvPr/>
        </p:nvCxnSpPr>
        <p:spPr bwMode="auto">
          <a:xfrm rot="16200000" flipH="1">
            <a:off x="2372519" y="2750344"/>
            <a:ext cx="1069975" cy="17764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6173" name="Group 115"/>
          <p:cNvGrpSpPr>
            <a:grpSpLocks/>
          </p:cNvGrpSpPr>
          <p:nvPr/>
        </p:nvGrpSpPr>
        <p:grpSpPr bwMode="auto">
          <a:xfrm>
            <a:off x="2046288" y="3362325"/>
            <a:ext cx="381000" cy="304800"/>
            <a:chOff x="3752" y="2032"/>
            <a:chExt cx="584" cy="264"/>
          </a:xfrm>
        </p:grpSpPr>
        <p:sp>
          <p:nvSpPr>
            <p:cNvPr id="6178" name="Rectangle 11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sz="1400" b="1">
                <a:sym typeface="Wingdings" pitchFamily="2" charset="2"/>
              </a:endParaRPr>
            </a:p>
          </p:txBody>
        </p:sp>
        <p:sp>
          <p:nvSpPr>
            <p:cNvPr id="6179" name="Line 11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80" name="Line 11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81" name="Line 11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6182" name="Line 12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6174" name="AutoShape 121"/>
          <p:cNvCxnSpPr>
            <a:cxnSpLocks noChangeShapeType="1"/>
            <a:stCxn id="6157" idx="2"/>
            <a:endCxn id="6151" idx="1"/>
          </p:cNvCxnSpPr>
          <p:nvPr/>
        </p:nvCxnSpPr>
        <p:spPr bwMode="auto">
          <a:xfrm rot="16200000" flipH="1">
            <a:off x="1762919" y="2140744"/>
            <a:ext cx="1069975" cy="29956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5" name="AutoShape 123"/>
          <p:cNvCxnSpPr>
            <a:cxnSpLocks noChangeShapeType="1"/>
            <a:stCxn id="6164" idx="2"/>
            <a:endCxn id="6151" idx="3"/>
          </p:cNvCxnSpPr>
          <p:nvPr/>
        </p:nvCxnSpPr>
        <p:spPr bwMode="auto">
          <a:xfrm rot="5400000">
            <a:off x="6177756" y="2045495"/>
            <a:ext cx="1069975" cy="3186112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6" name="AutoShape 124"/>
          <p:cNvCxnSpPr>
            <a:cxnSpLocks noChangeShapeType="1"/>
            <a:stCxn id="6165" idx="2"/>
            <a:endCxn id="6151" idx="3"/>
          </p:cNvCxnSpPr>
          <p:nvPr/>
        </p:nvCxnSpPr>
        <p:spPr bwMode="auto">
          <a:xfrm rot="5400000">
            <a:off x="5679282" y="2731294"/>
            <a:ext cx="882650" cy="2001837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77" name="AutoShape 128"/>
          <p:cNvCxnSpPr>
            <a:cxnSpLocks noChangeShapeType="1"/>
            <a:stCxn id="6151" idx="2"/>
          </p:cNvCxnSpPr>
          <p:nvPr/>
        </p:nvCxnSpPr>
        <p:spPr bwMode="auto">
          <a:xfrm>
            <a:off x="4457700" y="4627563"/>
            <a:ext cx="38100" cy="782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The image “http://wps.ablongman.com/wps/media/objects/579/592970/BlankMaps/World%20Map.gif” cannot be displayed, because it contains error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44000" cy="457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3657600" y="2133600"/>
            <a:ext cx="1219200" cy="3810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Oval 4"/>
          <p:cNvSpPr>
            <a:spLocks noChangeArrowheads="1"/>
          </p:cNvSpPr>
          <p:nvPr/>
        </p:nvSpPr>
        <p:spPr bwMode="auto">
          <a:xfrm>
            <a:off x="4343400" y="2209800"/>
            <a:ext cx="1143000" cy="762000"/>
          </a:xfrm>
          <a:prstGeom prst="ellips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6400800" y="2590800"/>
            <a:ext cx="1752600" cy="1219200"/>
          </a:xfrm>
          <a:prstGeom prst="ellips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 flipH="1" flipV="1">
            <a:off x="4953000" y="2514600"/>
            <a:ext cx="1905000" cy="457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143000" y="5943600"/>
            <a:ext cx="6858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/>
              <a:t>Trade existed between the Middle East and Asia, but the Middle East merchants acted as middlemen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8"/>
          <p:cNvSpPr>
            <a:spLocks noChangeShapeType="1"/>
          </p:cNvSpPr>
          <p:nvPr/>
        </p:nvSpPr>
        <p:spPr bwMode="auto">
          <a:xfrm>
            <a:off x="1066800" y="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2362200" y="152400"/>
            <a:ext cx="4694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u="sng">
                <a:solidFill>
                  <a:schemeClr val="tx2"/>
                </a:solidFill>
                <a:latin typeface="Times" charset="0"/>
              </a:rPr>
              <a:t>THE AGE OF EXPLORATION (c.1400-1550</a:t>
            </a:r>
            <a:r>
              <a:rPr lang="en-US" sz="1400" b="1" u="sng">
                <a:solidFill>
                  <a:schemeClr val="tx2"/>
                </a:solidFill>
                <a:latin typeface="Times" charset="0"/>
              </a:rPr>
              <a:t>)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8196" name="AutoShape 10"/>
          <p:cNvSpPr>
            <a:spLocks noChangeArrowheads="1"/>
          </p:cNvSpPr>
          <p:nvPr/>
        </p:nvSpPr>
        <p:spPr bwMode="auto">
          <a:xfrm>
            <a:off x="2590800" y="2286000"/>
            <a:ext cx="3810000" cy="1447800"/>
          </a:xfrm>
          <a:prstGeom prst="flowChartProcess">
            <a:avLst/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AutoShape 11"/>
          <p:cNvSpPr>
            <a:spLocks noChangeArrowheads="1"/>
          </p:cNvSpPr>
          <p:nvPr/>
        </p:nvSpPr>
        <p:spPr bwMode="auto">
          <a:xfrm>
            <a:off x="2667000" y="2362200"/>
            <a:ext cx="3581400" cy="2413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Spain &amp; Portugal lead the way thanks to:</a:t>
            </a:r>
          </a:p>
        </p:txBody>
      </p:sp>
      <p:sp>
        <p:nvSpPr>
          <p:cNvPr id="8198" name="AutoShape 12"/>
          <p:cNvSpPr>
            <a:spLocks noChangeArrowheads="1"/>
          </p:cNvSpPr>
          <p:nvPr/>
        </p:nvSpPr>
        <p:spPr bwMode="auto">
          <a:xfrm>
            <a:off x="2819400" y="2743200"/>
            <a:ext cx="1600200" cy="576263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200" b="1"/>
              <a:t>Heritage of </a:t>
            </a:r>
          </a:p>
          <a:p>
            <a:pPr algn="ctr" eaLnBrk="0" hangingPunct="0"/>
            <a:r>
              <a:rPr lang="en-US" sz="1200" b="1"/>
              <a:t>Arab geographic knowledge</a:t>
            </a:r>
          </a:p>
        </p:txBody>
      </p:sp>
      <p:cxnSp>
        <p:nvCxnSpPr>
          <p:cNvPr id="8199" name="AutoShape 13"/>
          <p:cNvCxnSpPr>
            <a:cxnSpLocks noChangeShapeType="1"/>
            <a:stCxn id="8209" idx="2"/>
            <a:endCxn id="8196" idx="0"/>
          </p:cNvCxnSpPr>
          <p:nvPr/>
        </p:nvCxnSpPr>
        <p:spPr bwMode="auto">
          <a:xfrm>
            <a:off x="4495800" y="2011363"/>
            <a:ext cx="0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0" name="AutoShape 14"/>
          <p:cNvSpPr>
            <a:spLocks noChangeArrowheads="1"/>
          </p:cNvSpPr>
          <p:nvPr/>
        </p:nvSpPr>
        <p:spPr bwMode="auto">
          <a:xfrm>
            <a:off x="4572000" y="2743200"/>
            <a:ext cx="1676400" cy="576263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200" b="1"/>
              <a:t>Geographic position</a:t>
            </a:r>
          </a:p>
          <a:p>
            <a:pPr algn="ctr" eaLnBrk="0" hangingPunct="0"/>
            <a:r>
              <a:rPr lang="en-US" sz="1200" b="1"/>
              <a:t>on Atlantic &amp; Mediterranean</a:t>
            </a:r>
            <a:r>
              <a:rPr lang="en-US" sz="1200" b="1">
                <a:sym typeface="Wingdings" pitchFamily="2" charset="2"/>
              </a:rPr>
              <a:t> </a:t>
            </a:r>
          </a:p>
        </p:txBody>
      </p:sp>
      <p:sp>
        <p:nvSpPr>
          <p:cNvPr id="8201" name="AutoShape 15"/>
          <p:cNvSpPr>
            <a:spLocks noChangeArrowheads="1"/>
          </p:cNvSpPr>
          <p:nvPr/>
        </p:nvSpPr>
        <p:spPr bwMode="auto">
          <a:xfrm>
            <a:off x="152400" y="2133600"/>
            <a:ext cx="1181100" cy="17399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Desire to find African source of Arab gold &amp; legendary Christian Kingdom of Prester John</a:t>
            </a:r>
          </a:p>
        </p:txBody>
      </p:sp>
      <p:sp>
        <p:nvSpPr>
          <p:cNvPr id="8202" name="AutoShape 16"/>
          <p:cNvSpPr>
            <a:spLocks noChangeArrowheads="1"/>
          </p:cNvSpPr>
          <p:nvPr/>
        </p:nvSpPr>
        <p:spPr bwMode="auto">
          <a:xfrm>
            <a:off x="7696200" y="2133600"/>
            <a:ext cx="1181100" cy="17399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Belief in round, but smaller world that is 7/8 land </a:t>
            </a:r>
            <a:r>
              <a:rPr lang="en-US" sz="1400" b="1">
                <a:solidFill>
                  <a:schemeClr val="bg1"/>
                </a:solidFill>
                <a:sym typeface="Wingdings" pitchFamily="2" charset="2"/>
              </a:rPr>
              <a:t> Trip to Asia only 3500 miles </a:t>
            </a:r>
          </a:p>
        </p:txBody>
      </p:sp>
      <p:sp>
        <p:nvSpPr>
          <p:cNvPr id="8203" name="AutoShape 17"/>
          <p:cNvSpPr>
            <a:spLocks noChangeArrowheads="1"/>
          </p:cNvSpPr>
          <p:nvPr/>
        </p:nvSpPr>
        <p:spPr bwMode="auto">
          <a:xfrm>
            <a:off x="228600" y="4876800"/>
            <a:ext cx="37338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8204" name="AutoShape 18"/>
          <p:cNvSpPr>
            <a:spLocks noChangeArrowheads="1"/>
          </p:cNvSpPr>
          <p:nvPr/>
        </p:nvSpPr>
        <p:spPr bwMode="auto">
          <a:xfrm>
            <a:off x="4953000" y="487680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cxnSp>
        <p:nvCxnSpPr>
          <p:cNvPr id="8205" name="AutoShape 19"/>
          <p:cNvCxnSpPr>
            <a:cxnSpLocks noChangeShapeType="1"/>
            <a:stCxn id="8202" idx="1"/>
            <a:endCxn id="8204" idx="0"/>
          </p:cNvCxnSpPr>
          <p:nvPr/>
        </p:nvCxnSpPr>
        <p:spPr bwMode="auto">
          <a:xfrm rot="10800000" flipV="1">
            <a:off x="6858000" y="3003550"/>
            <a:ext cx="819150" cy="185896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20"/>
          <p:cNvCxnSpPr>
            <a:cxnSpLocks noChangeShapeType="1"/>
            <a:stCxn id="8196" idx="3"/>
            <a:endCxn id="8204" idx="0"/>
          </p:cNvCxnSpPr>
          <p:nvPr/>
        </p:nvCxnSpPr>
        <p:spPr bwMode="auto">
          <a:xfrm>
            <a:off x="6419850" y="3009900"/>
            <a:ext cx="438150" cy="18526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7" name="AutoShape 21"/>
          <p:cNvCxnSpPr>
            <a:cxnSpLocks noChangeShapeType="1"/>
            <a:stCxn id="8196" idx="1"/>
            <a:endCxn id="8203" idx="0"/>
          </p:cNvCxnSpPr>
          <p:nvPr/>
        </p:nvCxnSpPr>
        <p:spPr bwMode="auto">
          <a:xfrm rot="10800000" flipV="1">
            <a:off x="2095500" y="3009900"/>
            <a:ext cx="476250" cy="18526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8" name="AutoShape 22"/>
          <p:cNvCxnSpPr>
            <a:cxnSpLocks noChangeShapeType="1"/>
            <a:stCxn id="8201" idx="3"/>
            <a:endCxn id="8203" idx="0"/>
          </p:cNvCxnSpPr>
          <p:nvPr/>
        </p:nvCxnSpPr>
        <p:spPr bwMode="auto">
          <a:xfrm>
            <a:off x="1352550" y="3003550"/>
            <a:ext cx="742950" cy="185896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09" name="AutoShape 77"/>
          <p:cNvSpPr>
            <a:spLocks noChangeArrowheads="1"/>
          </p:cNvSpPr>
          <p:nvPr/>
        </p:nvSpPr>
        <p:spPr bwMode="auto">
          <a:xfrm>
            <a:off x="3657600" y="990600"/>
            <a:ext cx="1676400" cy="1006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Incentive &amp; means to find new route to Asia</a:t>
            </a:r>
            <a:endParaRPr lang="en-US" sz="1600" b="1">
              <a:sym typeface="Wingdings" pitchFamily="2" charset="2"/>
            </a:endParaRPr>
          </a:p>
        </p:txBody>
      </p:sp>
      <p:grpSp>
        <p:nvGrpSpPr>
          <p:cNvPr id="8210" name="Group 95"/>
          <p:cNvGrpSpPr>
            <a:grpSpLocks/>
          </p:cNvGrpSpPr>
          <p:nvPr/>
        </p:nvGrpSpPr>
        <p:grpSpPr bwMode="auto">
          <a:xfrm>
            <a:off x="6629400" y="2024063"/>
            <a:ext cx="304800" cy="304800"/>
            <a:chOff x="3752" y="2032"/>
            <a:chExt cx="584" cy="264"/>
          </a:xfrm>
        </p:grpSpPr>
        <p:sp>
          <p:nvSpPr>
            <p:cNvPr id="8224" name="Rectangle 9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b="1">
                <a:sym typeface="Wingdings" pitchFamily="2" charset="2"/>
              </a:endParaRPr>
            </a:p>
          </p:txBody>
        </p:sp>
        <p:sp>
          <p:nvSpPr>
            <p:cNvPr id="8225" name="Line 9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26" name="Line 9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27" name="Line 9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28" name="Line 10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8211" name="Group 108"/>
          <p:cNvGrpSpPr>
            <a:grpSpLocks/>
          </p:cNvGrpSpPr>
          <p:nvPr/>
        </p:nvGrpSpPr>
        <p:grpSpPr bwMode="auto">
          <a:xfrm>
            <a:off x="2971800" y="2035175"/>
            <a:ext cx="381000" cy="304800"/>
            <a:chOff x="3752" y="2032"/>
            <a:chExt cx="584" cy="264"/>
          </a:xfrm>
        </p:grpSpPr>
        <p:sp>
          <p:nvSpPr>
            <p:cNvPr id="8219" name="Rectangle 109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b="1">
                <a:sym typeface="Wingdings" pitchFamily="2" charset="2"/>
              </a:endParaRPr>
            </a:p>
          </p:txBody>
        </p:sp>
        <p:sp>
          <p:nvSpPr>
            <p:cNvPr id="8220" name="Line 110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21" name="Line 111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22" name="Line 112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23" name="Line 113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8212" name="Group 115"/>
          <p:cNvGrpSpPr>
            <a:grpSpLocks/>
          </p:cNvGrpSpPr>
          <p:nvPr/>
        </p:nvGrpSpPr>
        <p:grpSpPr bwMode="auto">
          <a:xfrm>
            <a:off x="2057400" y="2035175"/>
            <a:ext cx="381000" cy="304800"/>
            <a:chOff x="3752" y="2032"/>
            <a:chExt cx="584" cy="264"/>
          </a:xfrm>
        </p:grpSpPr>
        <p:sp>
          <p:nvSpPr>
            <p:cNvPr id="8214" name="Rectangle 116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b="1">
                <a:sym typeface="Wingdings" pitchFamily="2" charset="2"/>
              </a:endParaRPr>
            </a:p>
          </p:txBody>
        </p:sp>
        <p:sp>
          <p:nvSpPr>
            <p:cNvPr id="8215" name="Line 117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16" name="Line 118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17" name="Line 119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8218" name="Line 120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cxnSp>
        <p:nvCxnSpPr>
          <p:cNvPr id="8213" name="AutoShape 127"/>
          <p:cNvCxnSpPr>
            <a:cxnSpLocks noChangeShapeType="1"/>
            <a:endCxn id="8209" idx="0"/>
          </p:cNvCxnSpPr>
          <p:nvPr/>
        </p:nvCxnSpPr>
        <p:spPr bwMode="auto">
          <a:xfrm>
            <a:off x="4495800" y="609600"/>
            <a:ext cx="0" cy="366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1066800" y="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362200" y="152400"/>
            <a:ext cx="46942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b="1" u="sng">
                <a:solidFill>
                  <a:schemeClr val="tx2"/>
                </a:solidFill>
                <a:latin typeface="Times" charset="0"/>
              </a:rPr>
              <a:t>THE AGE OF EXPLORATION (c.1400-1550</a:t>
            </a:r>
            <a:r>
              <a:rPr lang="en-US" sz="1400" b="1" u="sng">
                <a:solidFill>
                  <a:schemeClr val="tx2"/>
                </a:solidFill>
                <a:latin typeface="Times" charset="0"/>
              </a:rPr>
              <a:t>)</a:t>
            </a: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2590800" y="1828800"/>
            <a:ext cx="3810000" cy="1676400"/>
          </a:xfrm>
          <a:prstGeom prst="flowChartProcess">
            <a:avLst/>
          </a:prstGeom>
          <a:solidFill>
            <a:srgbClr val="0000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2667000" y="1905000"/>
            <a:ext cx="3581400" cy="24130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Spain &amp; Portugal lead the way thanks to:</a:t>
            </a:r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819400" y="2286000"/>
            <a:ext cx="1600200" cy="576263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200" b="1"/>
              <a:t>Heritage of </a:t>
            </a:r>
          </a:p>
          <a:p>
            <a:pPr algn="ctr" eaLnBrk="0" hangingPunct="0"/>
            <a:r>
              <a:rPr lang="en-US" sz="1200" b="1"/>
              <a:t>Arab geographic knowledge</a:t>
            </a:r>
          </a:p>
        </p:txBody>
      </p:sp>
      <p:cxnSp>
        <p:nvCxnSpPr>
          <p:cNvPr id="9223" name="AutoShape 7"/>
          <p:cNvCxnSpPr>
            <a:cxnSpLocks noChangeShapeType="1"/>
            <a:stCxn id="9233" idx="2"/>
            <a:endCxn id="9220" idx="0"/>
          </p:cNvCxnSpPr>
          <p:nvPr/>
        </p:nvCxnSpPr>
        <p:spPr bwMode="auto">
          <a:xfrm>
            <a:off x="4495800" y="1554163"/>
            <a:ext cx="0" cy="2555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4" name="AutoShape 8"/>
          <p:cNvSpPr>
            <a:spLocks noChangeArrowheads="1"/>
          </p:cNvSpPr>
          <p:nvPr/>
        </p:nvSpPr>
        <p:spPr bwMode="auto">
          <a:xfrm>
            <a:off x="4572000" y="2286000"/>
            <a:ext cx="1676400" cy="576263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200" b="1"/>
              <a:t>Geographic position</a:t>
            </a:r>
          </a:p>
          <a:p>
            <a:pPr algn="ctr" eaLnBrk="0" hangingPunct="0"/>
            <a:r>
              <a:rPr lang="en-US" sz="1200" b="1"/>
              <a:t>on Atlantic &amp; Mediterranean</a:t>
            </a:r>
            <a:r>
              <a:rPr lang="en-US" sz="1200" b="1">
                <a:sym typeface="Wingdings" pitchFamily="2" charset="2"/>
              </a:rPr>
              <a:t> </a:t>
            </a:r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>
            <a:off x="152400" y="1828800"/>
            <a:ext cx="1181100" cy="17399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Desire to find African source of Arab gold &amp; legendary Christian Kingdom of Prester John</a:t>
            </a:r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>
            <a:off x="7696200" y="1828800"/>
            <a:ext cx="1181100" cy="1739900"/>
          </a:xfrm>
          <a:prstGeom prst="flowChartProcess">
            <a:avLst/>
          </a:prstGeom>
          <a:solidFill>
            <a:srgbClr val="A40710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</a:rPr>
              <a:t>Belief in round, but smaller world that is 7/8 land </a:t>
            </a:r>
            <a:r>
              <a:rPr lang="en-US" sz="1400" b="1">
                <a:solidFill>
                  <a:schemeClr val="bg1"/>
                </a:solidFill>
                <a:sym typeface="Wingdings" pitchFamily="2" charset="2"/>
              </a:rPr>
              <a:t> Trip to Asia only 3500 miles </a:t>
            </a:r>
          </a:p>
        </p:txBody>
      </p:sp>
      <p:sp>
        <p:nvSpPr>
          <p:cNvPr id="9227" name="AutoShape 11"/>
          <p:cNvSpPr>
            <a:spLocks noChangeArrowheads="1"/>
          </p:cNvSpPr>
          <p:nvPr/>
        </p:nvSpPr>
        <p:spPr bwMode="auto">
          <a:xfrm>
            <a:off x="304800" y="4451350"/>
            <a:ext cx="36576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9228" name="AutoShape 12"/>
          <p:cNvSpPr>
            <a:spLocks noChangeArrowheads="1"/>
          </p:cNvSpPr>
          <p:nvPr/>
        </p:nvSpPr>
        <p:spPr bwMode="auto">
          <a:xfrm>
            <a:off x="4953000" y="441960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cxnSp>
        <p:nvCxnSpPr>
          <p:cNvPr id="9229" name="AutoShape 13"/>
          <p:cNvCxnSpPr>
            <a:cxnSpLocks noChangeShapeType="1"/>
            <a:stCxn id="9226" idx="1"/>
            <a:endCxn id="9228" idx="0"/>
          </p:cNvCxnSpPr>
          <p:nvPr/>
        </p:nvCxnSpPr>
        <p:spPr bwMode="auto">
          <a:xfrm rot="10800000" flipV="1">
            <a:off x="6858000" y="2698750"/>
            <a:ext cx="819150" cy="170656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0" name="AutoShape 14"/>
          <p:cNvCxnSpPr>
            <a:cxnSpLocks noChangeShapeType="1"/>
            <a:stCxn id="9220" idx="3"/>
            <a:endCxn id="9228" idx="0"/>
          </p:cNvCxnSpPr>
          <p:nvPr/>
        </p:nvCxnSpPr>
        <p:spPr bwMode="auto">
          <a:xfrm>
            <a:off x="6419850" y="2667000"/>
            <a:ext cx="438150" cy="17383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AutoShape 15"/>
          <p:cNvCxnSpPr>
            <a:cxnSpLocks noChangeShapeType="1"/>
            <a:stCxn id="9220" idx="1"/>
            <a:endCxn id="9227" idx="0"/>
          </p:cNvCxnSpPr>
          <p:nvPr/>
        </p:nvCxnSpPr>
        <p:spPr bwMode="auto">
          <a:xfrm rot="10800000" flipV="1">
            <a:off x="2133600" y="2667000"/>
            <a:ext cx="438150" cy="177006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AutoShape 16"/>
          <p:cNvCxnSpPr>
            <a:cxnSpLocks noChangeShapeType="1"/>
            <a:stCxn id="9225" idx="3"/>
            <a:endCxn id="9227" idx="0"/>
          </p:cNvCxnSpPr>
          <p:nvPr/>
        </p:nvCxnSpPr>
        <p:spPr bwMode="auto">
          <a:xfrm>
            <a:off x="1352550" y="2698750"/>
            <a:ext cx="781050" cy="1738313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3" name="AutoShape 17"/>
          <p:cNvSpPr>
            <a:spLocks noChangeArrowheads="1"/>
          </p:cNvSpPr>
          <p:nvPr/>
        </p:nvSpPr>
        <p:spPr bwMode="auto">
          <a:xfrm>
            <a:off x="3657600" y="533400"/>
            <a:ext cx="1676400" cy="100647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600" b="1"/>
              <a:t>Incentive &amp; means to find new route to Asia</a:t>
            </a:r>
            <a:endParaRPr lang="en-US" sz="1600" b="1">
              <a:sym typeface="Wingdings" pitchFamily="2" charset="2"/>
            </a:endParaRPr>
          </a:p>
        </p:txBody>
      </p:sp>
      <p:grpSp>
        <p:nvGrpSpPr>
          <p:cNvPr id="9234" name="Group 18"/>
          <p:cNvGrpSpPr>
            <a:grpSpLocks/>
          </p:cNvGrpSpPr>
          <p:nvPr/>
        </p:nvGrpSpPr>
        <p:grpSpPr bwMode="auto">
          <a:xfrm>
            <a:off x="6629400" y="1566863"/>
            <a:ext cx="304800" cy="304800"/>
            <a:chOff x="3752" y="2032"/>
            <a:chExt cx="584" cy="264"/>
          </a:xfrm>
        </p:grpSpPr>
        <p:sp>
          <p:nvSpPr>
            <p:cNvPr id="9253" name="Rectangle 19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b="1">
                <a:sym typeface="Wingdings" pitchFamily="2" charset="2"/>
              </a:endParaRPr>
            </a:p>
          </p:txBody>
        </p:sp>
        <p:sp>
          <p:nvSpPr>
            <p:cNvPr id="9254" name="Line 20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55" name="Line 21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56" name="Line 22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57" name="Line 23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9235" name="Group 24"/>
          <p:cNvGrpSpPr>
            <a:grpSpLocks/>
          </p:cNvGrpSpPr>
          <p:nvPr/>
        </p:nvGrpSpPr>
        <p:grpSpPr bwMode="auto">
          <a:xfrm>
            <a:off x="2971800" y="1577975"/>
            <a:ext cx="381000" cy="304800"/>
            <a:chOff x="3752" y="2032"/>
            <a:chExt cx="584" cy="264"/>
          </a:xfrm>
        </p:grpSpPr>
        <p:sp>
          <p:nvSpPr>
            <p:cNvPr id="9248" name="Rectangle 25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b="1">
                <a:sym typeface="Wingdings" pitchFamily="2" charset="2"/>
              </a:endParaRPr>
            </a:p>
          </p:txBody>
        </p:sp>
        <p:sp>
          <p:nvSpPr>
            <p:cNvPr id="9249" name="Line 26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50" name="Line 27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51" name="Line 28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52" name="Line 29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grpSp>
        <p:nvGrpSpPr>
          <p:cNvPr id="9236" name="Group 30"/>
          <p:cNvGrpSpPr>
            <a:grpSpLocks/>
          </p:cNvGrpSpPr>
          <p:nvPr/>
        </p:nvGrpSpPr>
        <p:grpSpPr bwMode="auto">
          <a:xfrm>
            <a:off x="2057400" y="1577975"/>
            <a:ext cx="381000" cy="304800"/>
            <a:chOff x="3752" y="2032"/>
            <a:chExt cx="584" cy="264"/>
          </a:xfrm>
        </p:grpSpPr>
        <p:sp>
          <p:nvSpPr>
            <p:cNvPr id="9243" name="Rectangle 31"/>
            <p:cNvSpPr>
              <a:spLocks noChangeArrowheads="1"/>
            </p:cNvSpPr>
            <p:nvPr/>
          </p:nvSpPr>
          <p:spPr bwMode="auto">
            <a:xfrm>
              <a:off x="3752" y="2032"/>
              <a:ext cx="584" cy="2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pPr algn="ctr">
                <a:spcBef>
                  <a:spcPct val="20000"/>
                </a:spcBef>
              </a:pPr>
              <a:endParaRPr lang="en-US" b="1">
                <a:sym typeface="Wingdings" pitchFamily="2" charset="2"/>
              </a:endParaRPr>
            </a:p>
          </p:txBody>
        </p:sp>
        <p:sp>
          <p:nvSpPr>
            <p:cNvPr id="9244" name="Line 32"/>
            <p:cNvSpPr>
              <a:spLocks noChangeShapeType="1"/>
            </p:cNvSpPr>
            <p:nvPr/>
          </p:nvSpPr>
          <p:spPr bwMode="auto">
            <a:xfrm>
              <a:off x="3752" y="2032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45" name="Line 33"/>
            <p:cNvSpPr>
              <a:spLocks noChangeShapeType="1"/>
            </p:cNvSpPr>
            <p:nvPr/>
          </p:nvSpPr>
          <p:spPr bwMode="auto">
            <a:xfrm>
              <a:off x="3752" y="2296"/>
              <a:ext cx="584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46" name="Line 34"/>
            <p:cNvSpPr>
              <a:spLocks noChangeShapeType="1"/>
            </p:cNvSpPr>
            <p:nvPr/>
          </p:nvSpPr>
          <p:spPr bwMode="auto">
            <a:xfrm>
              <a:off x="3752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  <p:sp>
          <p:nvSpPr>
            <p:cNvPr id="9247" name="Line 35"/>
            <p:cNvSpPr>
              <a:spLocks noChangeShapeType="1"/>
            </p:cNvSpPr>
            <p:nvPr/>
          </p:nvSpPr>
          <p:spPr bwMode="auto">
            <a:xfrm>
              <a:off x="4336" y="2032"/>
              <a:ext cx="0" cy="264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175" cap="sq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/>
            <a:p>
              <a:endParaRPr lang="en-US"/>
            </a:p>
          </p:txBody>
        </p:sp>
      </p:grpSp>
      <p:sp>
        <p:nvSpPr>
          <p:cNvPr id="9237" name="AutoShape 36"/>
          <p:cNvSpPr>
            <a:spLocks noChangeArrowheads="1"/>
          </p:cNvSpPr>
          <p:nvPr/>
        </p:nvSpPr>
        <p:spPr bwMode="auto">
          <a:xfrm>
            <a:off x="304800" y="5365750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 reach part of coast turning East. </a:t>
            </a:r>
            <a:r>
              <a:rPr lang="en-US" sz="1400" b="1">
                <a:sym typeface="Wingdings" pitchFamily="2" charset="2"/>
              </a:rPr>
              <a:t> Think they can sail around Africa  to India</a:t>
            </a:r>
          </a:p>
        </p:txBody>
      </p:sp>
      <p:cxnSp>
        <p:nvCxnSpPr>
          <p:cNvPr id="9238" name="AutoShape 37"/>
          <p:cNvCxnSpPr>
            <a:cxnSpLocks noChangeShapeType="1"/>
            <a:stCxn id="9227" idx="2"/>
            <a:endCxn id="9237" idx="0"/>
          </p:cNvCxnSpPr>
          <p:nvPr/>
        </p:nvCxnSpPr>
        <p:spPr bwMode="auto">
          <a:xfrm>
            <a:off x="2133600" y="4919663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39" name="AutoShape 38"/>
          <p:cNvSpPr>
            <a:spLocks noChangeArrowheads="1"/>
          </p:cNvSpPr>
          <p:nvPr/>
        </p:nvSpPr>
        <p:spPr bwMode="auto">
          <a:xfrm>
            <a:off x="4953000" y="541020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Castile &amp; Aragon preoccupied until 1492 with driving out Moors </a:t>
            </a:r>
            <a:r>
              <a:rPr lang="en-US" sz="14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9240" name="AutoShape 39"/>
          <p:cNvCxnSpPr>
            <a:cxnSpLocks noChangeShapeType="1"/>
            <a:stCxn id="9228" idx="2"/>
            <a:endCxn id="9239" idx="0"/>
          </p:cNvCxnSpPr>
          <p:nvPr/>
        </p:nvCxnSpPr>
        <p:spPr bwMode="auto">
          <a:xfrm>
            <a:off x="6858000" y="4887913"/>
            <a:ext cx="0" cy="5080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1" name="AutoShape 40"/>
          <p:cNvCxnSpPr>
            <a:cxnSpLocks noChangeShapeType="1"/>
            <a:stCxn id="9239" idx="2"/>
          </p:cNvCxnSpPr>
          <p:nvPr/>
        </p:nvCxnSpPr>
        <p:spPr bwMode="auto">
          <a:xfrm>
            <a:off x="6858000" y="5878513"/>
            <a:ext cx="0" cy="5222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AutoShape 41"/>
          <p:cNvCxnSpPr>
            <a:cxnSpLocks noChangeShapeType="1"/>
            <a:stCxn id="9237" idx="2"/>
          </p:cNvCxnSpPr>
          <p:nvPr/>
        </p:nvCxnSpPr>
        <p:spPr bwMode="auto">
          <a:xfrm>
            <a:off x="2133600" y="6046788"/>
            <a:ext cx="0" cy="50641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2"/>
          <p:cNvSpPr>
            <a:spLocks noChangeArrowheads="1"/>
          </p:cNvSpPr>
          <p:nvPr/>
        </p:nvSpPr>
        <p:spPr bwMode="auto">
          <a:xfrm>
            <a:off x="0" y="2438400"/>
            <a:ext cx="9144000" cy="4191000"/>
          </a:xfrm>
          <a:prstGeom prst="rect">
            <a:avLst/>
          </a:prstGeom>
          <a:solidFill>
            <a:srgbClr val="FFB80A"/>
          </a:solidFill>
          <a:ln w="381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AutoShape 4"/>
          <p:cNvSpPr>
            <a:spLocks noChangeArrowheads="1"/>
          </p:cNvSpPr>
          <p:nvPr/>
        </p:nvSpPr>
        <p:spPr bwMode="auto">
          <a:xfrm>
            <a:off x="304800" y="609600"/>
            <a:ext cx="36576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Portuguese, led by Prince Henry, explore African Coast to find gold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0244" name="AutoShape 5"/>
          <p:cNvSpPr>
            <a:spLocks noChangeArrowheads="1"/>
          </p:cNvSpPr>
          <p:nvPr/>
        </p:nvSpPr>
        <p:spPr bwMode="auto">
          <a:xfrm>
            <a:off x="4953000" y="577850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Christopher Columbus, seeks backing for voyage to reach Asia by sailing west</a:t>
            </a:r>
            <a:endParaRPr lang="en-US" sz="1400" b="1">
              <a:sym typeface="Wingdings" pitchFamily="2" charset="2"/>
            </a:endParaRPr>
          </a:p>
        </p:txBody>
      </p:sp>
      <p:sp>
        <p:nvSpPr>
          <p:cNvPr id="10245" name="AutoShape 6"/>
          <p:cNvSpPr>
            <a:spLocks noChangeArrowheads="1"/>
          </p:cNvSpPr>
          <p:nvPr/>
        </p:nvSpPr>
        <p:spPr bwMode="auto">
          <a:xfrm>
            <a:off x="304800" y="1524000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Portuguese reach part of coast turning East. </a:t>
            </a:r>
            <a:r>
              <a:rPr lang="en-US" sz="1400" b="1">
                <a:sym typeface="Wingdings" pitchFamily="2" charset="2"/>
              </a:rPr>
              <a:t> Think they can sail around Africa  to India</a:t>
            </a:r>
          </a:p>
        </p:txBody>
      </p:sp>
      <p:cxnSp>
        <p:nvCxnSpPr>
          <p:cNvPr id="10246" name="AutoShape 7"/>
          <p:cNvCxnSpPr>
            <a:cxnSpLocks noChangeShapeType="1"/>
            <a:stCxn id="10243" idx="2"/>
            <a:endCxn id="10245" idx="0"/>
          </p:cNvCxnSpPr>
          <p:nvPr/>
        </p:nvCxnSpPr>
        <p:spPr bwMode="auto">
          <a:xfrm>
            <a:off x="2133600" y="1077913"/>
            <a:ext cx="0" cy="4318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47" name="AutoShape 8"/>
          <p:cNvSpPr>
            <a:spLocks noChangeArrowheads="1"/>
          </p:cNvSpPr>
          <p:nvPr/>
        </p:nvSpPr>
        <p:spPr bwMode="auto">
          <a:xfrm>
            <a:off x="4953000" y="1624013"/>
            <a:ext cx="3810000" cy="454025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Castile &amp; Aragon preoccupied until 1492 with driving out Moors </a:t>
            </a:r>
            <a:r>
              <a:rPr lang="en-US" sz="1400" b="1">
                <a:sym typeface="Wingdings" pitchFamily="2" charset="2"/>
              </a:rPr>
              <a:t> Can’t  back him</a:t>
            </a:r>
          </a:p>
        </p:txBody>
      </p:sp>
      <p:cxnSp>
        <p:nvCxnSpPr>
          <p:cNvPr id="10248" name="AutoShape 9"/>
          <p:cNvCxnSpPr>
            <a:cxnSpLocks noChangeShapeType="1"/>
            <a:stCxn id="10244" idx="2"/>
            <a:endCxn id="10247" idx="0"/>
          </p:cNvCxnSpPr>
          <p:nvPr/>
        </p:nvCxnSpPr>
        <p:spPr bwMode="auto">
          <a:xfrm>
            <a:off x="6858000" y="1046163"/>
            <a:ext cx="0" cy="5635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AutoShape 11"/>
          <p:cNvCxnSpPr>
            <a:cxnSpLocks noChangeShapeType="1"/>
            <a:stCxn id="10245" idx="2"/>
            <a:endCxn id="10250" idx="0"/>
          </p:cNvCxnSpPr>
          <p:nvPr/>
        </p:nvCxnSpPr>
        <p:spPr bwMode="auto">
          <a:xfrm>
            <a:off x="2133600" y="2205038"/>
            <a:ext cx="0" cy="419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0" name="AutoShape 13"/>
          <p:cNvSpPr>
            <a:spLocks noChangeArrowheads="1"/>
          </p:cNvSpPr>
          <p:nvPr/>
        </p:nvSpPr>
        <p:spPr bwMode="auto">
          <a:xfrm>
            <a:off x="304800" y="2638425"/>
            <a:ext cx="3657600" cy="666750"/>
          </a:xfrm>
          <a:prstGeom prst="flowChartProcess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/>
            <a:r>
              <a:rPr lang="en-US" sz="1400" b="1"/>
              <a:t>Even after coast turns South again, Portuguese continue exploring </a:t>
            </a:r>
            <a:r>
              <a:rPr lang="en-US" sz="1400" b="1">
                <a:sym typeface="Wingdings" pitchFamily="2" charset="2"/>
              </a:rPr>
              <a:t> Dias rounds South Africa</a:t>
            </a:r>
          </a:p>
        </p:txBody>
      </p:sp>
      <p:cxnSp>
        <p:nvCxnSpPr>
          <p:cNvPr id="10251" name="AutoShape 24"/>
          <p:cNvCxnSpPr>
            <a:cxnSpLocks noChangeShapeType="1"/>
            <a:endCxn id="10243" idx="0"/>
          </p:cNvCxnSpPr>
          <p:nvPr/>
        </p:nvCxnSpPr>
        <p:spPr bwMode="auto">
          <a:xfrm>
            <a:off x="2133600" y="304800"/>
            <a:ext cx="0" cy="2905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AutoShape 25"/>
          <p:cNvCxnSpPr>
            <a:cxnSpLocks noChangeShapeType="1"/>
            <a:endCxn id="10244" idx="0"/>
          </p:cNvCxnSpPr>
          <p:nvPr/>
        </p:nvCxnSpPr>
        <p:spPr bwMode="auto">
          <a:xfrm>
            <a:off x="6858000" y="304800"/>
            <a:ext cx="0" cy="258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1885</Words>
  <Application>Microsoft Office PowerPoint</Application>
  <PresentationFormat>On-screen Show (4:3)</PresentationFormat>
  <Paragraphs>157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AKOBIA</dc:creator>
  <cp:lastModifiedBy>Teacher E-Solutions</cp:lastModifiedBy>
  <cp:revision>16</cp:revision>
  <dcterms:created xsi:type="dcterms:W3CDTF">2006-07-12T08:09:06Z</dcterms:created>
  <dcterms:modified xsi:type="dcterms:W3CDTF">2019-01-18T16:59:24Z</dcterms:modified>
</cp:coreProperties>
</file>