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8D4E6-880F-40F4-BE3D-C262312AC6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5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26957-DA65-4E4E-A700-0E4D7A8C71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CDC9D-38D3-4514-B0D7-97E0970A95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9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B175B-2490-49F2-B7E5-DE0E36934D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2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766F5-513E-4BBA-865E-AFAE094EE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6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093DC-19E1-475E-AC82-3289CD2B1D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7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7C85D-CE45-4207-81A9-DE1D81947A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4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9552-1DDC-4586-B75C-0E273B1583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5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B246C-3A01-4804-ADEA-DE7834AD6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5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E7D9A-0E38-44A7-939A-2D788F1E83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F76B6-A687-4507-B5DA-ABF3BFA71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0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C66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9DF4CE-3F56-4AB0-B98C-6B006128B5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-1585713">
            <a:off x="533400" y="2667000"/>
            <a:ext cx="81534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985713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Possessive Apostrophes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600200" y="457200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 Black" pitchFamily="34" charset="0"/>
              </a:rPr>
              <a:t>What is it?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04800" y="914400"/>
            <a:ext cx="5181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possessive apostrophe is an apostrophe that shows who or what has or owns something.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638800" y="3657600"/>
            <a:ext cx="3048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Rounded MT Bold" pitchFamily="34" charset="0"/>
              </a:rPr>
              <a:t>For example:</a:t>
            </a:r>
          </a:p>
          <a:p>
            <a:pPr>
              <a:spcBef>
                <a:spcPct val="50000"/>
              </a:spcBef>
            </a:pPr>
            <a:r>
              <a:rPr lang="en-US"/>
              <a:t>My </a:t>
            </a:r>
            <a:r>
              <a:rPr lang="en-US" u="sng">
                <a:effectLst>
                  <a:outerShdw blurRad="38100" dist="38100" dir="2700000" algn="tl">
                    <a:srgbClr val="C0C0C0"/>
                  </a:outerShdw>
                </a:effectLst>
              </a:rPr>
              <a:t>brother’s</a:t>
            </a:r>
            <a:r>
              <a:rPr lang="en-US"/>
              <a:t> shirt is red</a:t>
            </a:r>
          </a:p>
        </p:txBody>
      </p:sp>
      <p:pic>
        <p:nvPicPr>
          <p:cNvPr id="2057" name="Picture 9" descr="yp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648200"/>
            <a:ext cx="11239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WordArt 11"/>
          <p:cNvSpPr>
            <a:spLocks noChangeArrowheads="1" noChangeShapeType="1" noTextEdit="1"/>
          </p:cNvSpPr>
          <p:nvPr/>
        </p:nvSpPr>
        <p:spPr bwMode="auto">
          <a:xfrm>
            <a:off x="762000" y="2133600"/>
            <a:ext cx="933450" cy="1114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oper Black"/>
              </a:rPr>
              <a:t>,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828800" y="2133600"/>
            <a:ext cx="2133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You must use an apostrophe to show possession.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20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3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/>
      <p:bldP spid="2054" grpId="0"/>
      <p:bldP spid="2054" grpId="1"/>
      <p:bldP spid="2055" grpId="0"/>
      <p:bldP spid="2059" grpId="0" animBg="1"/>
      <p:bldP spid="20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8229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The apostrophe is placed after the name of the owner…</a:t>
            </a:r>
          </a:p>
          <a:p>
            <a:pPr algn="ctr">
              <a:spcBef>
                <a:spcPct val="50000"/>
              </a:spcBef>
            </a:pPr>
            <a:r>
              <a:rPr lang="en-US"/>
              <a:t>for example: my</a:t>
            </a:r>
            <a:r>
              <a:rPr lang="en-US" u="sng"/>
              <a:t> sister’s </a:t>
            </a:r>
            <a:r>
              <a:rPr lang="en-US"/>
              <a:t>cat is fat!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2057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 Black" pitchFamily="34" charset="0"/>
              </a:rPr>
              <a:t>Click to find out where the apostrophe should be placed in the sentences below.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001000" cy="485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But where should the apostrophe go?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09600" y="3048000"/>
            <a:ext cx="78486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My mum s cooking is amazing!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“Is this Jessica s coat?” the teacher asked the class.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England s weather is usually cold and wet!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My sister s bedroom is a huge mess!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Andrew said that his dad s car is faster than my dad s car.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000">
                <a:latin typeface="Comic Sans MS" pitchFamily="66" charset="0"/>
              </a:rPr>
              <a:t>One of the Queen s homes is called Buckingham Palace.</a:t>
            </a:r>
          </a:p>
          <a:p>
            <a:pPr>
              <a:spcBef>
                <a:spcPct val="50000"/>
              </a:spcBef>
            </a:pPr>
            <a:endParaRPr lang="en-US" sz="2000">
              <a:latin typeface="Comic Sans MS" pitchFamily="66" charset="0"/>
            </a:endParaRPr>
          </a:p>
        </p:txBody>
      </p:sp>
      <p:pic>
        <p:nvPicPr>
          <p:cNvPr id="3082" name="Picture 10" descr="wallpaper_buckingham_palace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715000"/>
            <a:ext cx="1327150" cy="88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PEA%20COAT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276600"/>
            <a:ext cx="8382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905000" y="2971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‘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819400" y="35052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1905000" y="39624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133600" y="44196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3962400" y="48768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7239000" y="48006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048000" y="5334000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‘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8" grpId="0"/>
      <p:bldP spid="3089" grpId="0"/>
      <p:bldP spid="3090" grpId="0"/>
      <p:bldP spid="30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8600" y="381000"/>
            <a:ext cx="8524875" cy="485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Eras Bold ITC"/>
              </a:rPr>
              <a:t>Write some possessive nouns of your own!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14400" y="1143000"/>
            <a:ext cx="792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 Black" pitchFamily="34" charset="0"/>
              </a:rPr>
              <a:t>Click to see the correct possessive noun in each sentence.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3400" y="1981200"/>
            <a:ext cx="8153400" cy="389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______________ class is learning about apostrophes.</a:t>
            </a:r>
          </a:p>
          <a:p>
            <a:pPr>
              <a:spcBef>
                <a:spcPct val="50000"/>
              </a:spcBef>
            </a:pPr>
            <a:r>
              <a:rPr lang="en-US" sz="1400"/>
              <a:t>(The class belonging to Mr. Usher)</a:t>
            </a:r>
          </a:p>
          <a:p>
            <a:pPr>
              <a:spcBef>
                <a:spcPct val="50000"/>
              </a:spcBef>
            </a:pPr>
            <a:r>
              <a:rPr lang="en-US"/>
              <a:t>I found ___________ pencil on the floor last night!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1400"/>
              <a:t>(pencil belonging to Robert)</a:t>
            </a:r>
          </a:p>
          <a:p>
            <a:pPr>
              <a:spcBef>
                <a:spcPct val="50000"/>
              </a:spcBef>
            </a:pPr>
            <a:r>
              <a:rPr lang="en-US"/>
              <a:t>_______________ ruler measures 12 inches long.</a:t>
            </a:r>
          </a:p>
          <a:p>
            <a:pPr>
              <a:spcBef>
                <a:spcPct val="50000"/>
              </a:spcBef>
            </a:pPr>
            <a:r>
              <a:rPr lang="en-US" sz="1400"/>
              <a:t>(Ruler belonging to Courtney)</a:t>
            </a:r>
          </a:p>
          <a:p>
            <a:pPr>
              <a:spcBef>
                <a:spcPct val="50000"/>
              </a:spcBef>
            </a:pPr>
            <a:r>
              <a:rPr lang="en-US"/>
              <a:t>I found ________________ dog running around in the street today.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1400"/>
              <a:t>(dog belonging to Miss Smith)</a:t>
            </a:r>
          </a:p>
          <a:p>
            <a:pPr>
              <a:spcBef>
                <a:spcPct val="50000"/>
              </a:spcBef>
            </a:pPr>
            <a:r>
              <a:rPr lang="en-US"/>
              <a:t>“I am going to ______________ house tonight!” yelled Mark.</a:t>
            </a:r>
          </a:p>
          <a:p>
            <a:pPr>
              <a:spcBef>
                <a:spcPct val="50000"/>
              </a:spcBef>
            </a:pPr>
            <a:r>
              <a:rPr lang="en-US"/>
              <a:t>		</a:t>
            </a:r>
            <a:r>
              <a:rPr lang="en-US" sz="1400"/>
              <a:t>(house belonging to Kessler)</a:t>
            </a:r>
          </a:p>
        </p:txBody>
      </p:sp>
      <p:pic>
        <p:nvPicPr>
          <p:cNvPr id="4104" name="Picture 8" descr="penc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438400"/>
            <a:ext cx="144780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ru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114800"/>
            <a:ext cx="1038225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981200" y="2667000"/>
            <a:ext cx="10668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85800" y="1905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Mr. Usher’s</a:t>
            </a:r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600200" y="26670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Robert’s</a:t>
            </a:r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143000" y="3519488"/>
            <a:ext cx="190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Courtney’s</a:t>
            </a:r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752600" y="4281488"/>
            <a:ext cx="2209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Miss Smith’s</a:t>
            </a:r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590800" y="51054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Kessler’s </a:t>
            </a:r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4114" grpId="0"/>
      <p:bldP spid="4115" grpId="0"/>
      <p:bldP spid="4116" grpId="0"/>
      <p:bldP spid="41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381000"/>
            <a:ext cx="815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If a noun is plural – that means there is more than one – for example </a:t>
            </a:r>
            <a:r>
              <a:rPr lang="en-GB" i="1">
                <a:effectLst>
                  <a:outerShdw blurRad="38100" dist="38100" dir="2700000" algn="tl">
                    <a:srgbClr val="C0C0C0"/>
                  </a:outerShdw>
                </a:effectLst>
              </a:rPr>
              <a:t>boys </a:t>
            </a:r>
            <a:r>
              <a:rPr lang="en-GB"/>
              <a:t>then the apostrophe goes on the outside of the s.</a:t>
            </a:r>
            <a:endParaRPr lang="en-US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38200" y="121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The boys shoes</a:t>
            </a:r>
            <a:endParaRPr lang="en-US" sz="2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86000" y="11430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85800" y="2057400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This means the shoes belonged to more than one boy.</a:t>
            </a:r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85800" y="28956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The Doctors surgery</a:t>
            </a:r>
            <a:endParaRPr lang="en-US" sz="2800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590800" y="2849563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85800" y="3581400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This means the surgery belonged to more than one Doctor.</a:t>
            </a:r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85800" y="4738688"/>
            <a:ext cx="434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The teachers lounge</a:t>
            </a:r>
            <a:endParaRPr lang="en-US" sz="2800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743200" y="4678363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09600" y="5500688"/>
            <a:ext cx="6629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This means the lounge belonged to more than one teacher</a:t>
            </a:r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953000" y="12192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</a:rPr>
              <a:t>The boy s shoes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6248400" y="11430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</a:rPr>
              <a:t>’</a:t>
            </a: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419600" y="1676400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This means the shoes belong to one boy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4343400" y="26670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</a:rPr>
              <a:t>The Doctor s surgery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096000" y="2620963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</a:rPr>
              <a:t>’</a:t>
            </a: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114800" y="3124200"/>
            <a:ext cx="502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This means the surgery belonged to one doctor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4648200" y="4205288"/>
            <a:ext cx="449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</a:rPr>
              <a:t>The teacher s lounge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553200" y="4144963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</a:rPr>
              <a:t>’</a:t>
            </a: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4724400" y="4724400"/>
            <a:ext cx="480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This means the lounge belonged to one teacher</a:t>
            </a: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0" grpId="0"/>
      <p:bldP spid="5131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43" grpId="0"/>
      <p:bldP spid="5144" grpId="0"/>
      <p:bldP spid="5145" grpId="0"/>
      <p:bldP spid="5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257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1. The hairdressers salon. </a:t>
            </a:r>
            <a:r>
              <a:rPr lang="en-US" sz="1800" i="1"/>
              <a:t>(There is more than one hairdresser)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1800" i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2. The shopkeepers till.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000" b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3. Ipswich Town are Mr. Bensons favourite football team.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000" b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4. "Is that Johns bike you're riding?" asked Peter.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000" b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5. This is the farmers land.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000" b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6. "Where is the doctors surgery?" asked the sick man. </a:t>
            </a:r>
            <a:r>
              <a:rPr lang="en-US" sz="1800" i="1"/>
              <a:t>(There is more than one doctor)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1800" i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7. The Queens place is beautiful.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000" b="1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b="1"/>
              <a:t>8. Johns new bike is really good.</a:t>
            </a:r>
            <a:endParaRPr lang="en-US" sz="2000"/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sz="20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2286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Write these sentences and remember to put in the possessive apostrophes.</a:t>
            </a:r>
            <a:r>
              <a:rPr lang="en-GB"/>
              <a:t> </a:t>
            </a: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14600" y="9906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438400" y="1630363"/>
            <a:ext cx="30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038600" y="2316163"/>
            <a:ext cx="30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057400" y="29718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590800" y="3687763"/>
            <a:ext cx="30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124200" y="4373563"/>
            <a:ext cx="30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752600" y="5211763"/>
            <a:ext cx="30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066800" y="5897563"/>
            <a:ext cx="30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/>
              <a:t>’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429</Words>
  <Application>Microsoft Office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Arial Rounded MT Bold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Johnston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Teacher E-Solutions</cp:lastModifiedBy>
  <cp:revision>26</cp:revision>
  <dcterms:created xsi:type="dcterms:W3CDTF">2005-12-05T22:22:45Z</dcterms:created>
  <dcterms:modified xsi:type="dcterms:W3CDTF">2019-01-18T16:52:32Z</dcterms:modified>
</cp:coreProperties>
</file>