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8D4E6-880F-40F4-BE3D-C262312AC6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26957-DA65-4E4E-A700-0E4D7A8C7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CDC9D-38D3-4514-B0D7-97E0970A95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9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B175B-2490-49F2-B7E5-DE0E36934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2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766F5-513E-4BBA-865E-AFAE094EE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6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93DC-19E1-475E-AC82-3289CD2B1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7C85D-CE45-4207-81A9-DE1D81947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9552-1DDC-4586-B75C-0E273B158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5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246C-3A01-4804-ADEA-DE7834AD6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5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E7D9A-0E38-44A7-939A-2D788F1E8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F76B6-A687-4507-B5DA-ABF3BFA71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66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9DF4CE-3F56-4AB0-B98C-6B006128B5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1585713">
            <a:off x="533400" y="2667000"/>
            <a:ext cx="81534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98571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Possessive Apostrophes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00200" y="4572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 Black" pitchFamily="34" charset="0"/>
              </a:rPr>
              <a:t>What is it?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5181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possessive apostrophe is an apostrophe that shows who or what has or owns something.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638800" y="3657600"/>
            <a:ext cx="3048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For example:</a:t>
            </a:r>
          </a:p>
          <a:p>
            <a:pPr>
              <a:spcBef>
                <a:spcPct val="50000"/>
              </a:spcBef>
            </a:pPr>
            <a:r>
              <a:rPr lang="en-US"/>
              <a:t>My 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brother’s</a:t>
            </a:r>
            <a:r>
              <a:rPr lang="en-US"/>
              <a:t> shirt is red</a:t>
            </a:r>
          </a:p>
        </p:txBody>
      </p:sp>
      <p:pic>
        <p:nvPicPr>
          <p:cNvPr id="2057" name="Picture 9" descr="yp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48200"/>
            <a:ext cx="11239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762000" y="2133600"/>
            <a:ext cx="933450" cy="111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oper Black"/>
              </a:rPr>
              <a:t>,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828800" y="2133600"/>
            <a:ext cx="2133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must use an apostrophe to show possession.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2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3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2054" grpId="0"/>
      <p:bldP spid="2054" grpId="1"/>
      <p:bldP spid="2055" grpId="0"/>
      <p:bldP spid="2059" grpId="0" animBg="1"/>
      <p:bldP spid="2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8229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apostrophe is placed after the name of the owner…</a:t>
            </a:r>
          </a:p>
          <a:p>
            <a:pPr algn="ctr">
              <a:spcBef>
                <a:spcPct val="50000"/>
              </a:spcBef>
            </a:pPr>
            <a:r>
              <a:rPr lang="en-US"/>
              <a:t>for example: my</a:t>
            </a:r>
            <a:r>
              <a:rPr lang="en-US" u="sng"/>
              <a:t> sister’s </a:t>
            </a:r>
            <a:r>
              <a:rPr lang="en-US"/>
              <a:t>cat is fat!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2057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Click to find out where the apostrophe should be placed in the sentences below.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01000" cy="485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But where should the apostrophe go?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9600" y="3048000"/>
            <a:ext cx="7848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My mum s cooking is amazing!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“Is this Jessica s coat?” the teacher asked the class.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England s weather is usually cold and wet!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My sister s bedroom is a huge mess!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Andrew said that his dad s car is faster than my dad s car.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One of the Queen s homes is called Buckingham Palace.</a:t>
            </a:r>
          </a:p>
          <a:p>
            <a:pPr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3082" name="Picture 10" descr="wallpaper_buckingham_palac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327150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EA%20COAT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276600"/>
            <a:ext cx="8382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905000" y="2971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‘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819400" y="35052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905000" y="39624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133600" y="44196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962400" y="48768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7239000" y="48006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048000" y="53340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8" grpId="0"/>
      <p:bldP spid="3089" grpId="0"/>
      <p:bldP spid="3090" grpId="0"/>
      <p:bldP spid="30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524875" cy="485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Write some possessive nouns of your own!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11430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Click to see the correct possessive noun in each sentence.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153400" cy="389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______________ class is learning about apostrophes.</a:t>
            </a:r>
          </a:p>
          <a:p>
            <a:pPr>
              <a:spcBef>
                <a:spcPct val="50000"/>
              </a:spcBef>
            </a:pPr>
            <a:r>
              <a:rPr lang="en-US" sz="1400"/>
              <a:t>(The class belonging to Mr. Usher)</a:t>
            </a:r>
          </a:p>
          <a:p>
            <a:pPr>
              <a:spcBef>
                <a:spcPct val="50000"/>
              </a:spcBef>
            </a:pPr>
            <a:r>
              <a:rPr lang="en-US"/>
              <a:t>I found ___________ pencil on the floor last night!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1400"/>
              <a:t>(pencil belonging to Robert)</a:t>
            </a:r>
          </a:p>
          <a:p>
            <a:pPr>
              <a:spcBef>
                <a:spcPct val="50000"/>
              </a:spcBef>
            </a:pPr>
            <a:r>
              <a:rPr lang="en-US"/>
              <a:t>_______________ ruler measures 12 inches long.</a:t>
            </a:r>
          </a:p>
          <a:p>
            <a:pPr>
              <a:spcBef>
                <a:spcPct val="50000"/>
              </a:spcBef>
            </a:pPr>
            <a:r>
              <a:rPr lang="en-US" sz="1400"/>
              <a:t>(Ruler belonging to Courtney)</a:t>
            </a:r>
          </a:p>
          <a:p>
            <a:pPr>
              <a:spcBef>
                <a:spcPct val="50000"/>
              </a:spcBef>
            </a:pPr>
            <a:r>
              <a:rPr lang="en-US"/>
              <a:t>I found ________________ dog running around in the street today.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1400"/>
              <a:t>(dog belonging to Miss Smith)</a:t>
            </a:r>
          </a:p>
          <a:p>
            <a:pPr>
              <a:spcBef>
                <a:spcPct val="50000"/>
              </a:spcBef>
            </a:pPr>
            <a:r>
              <a:rPr lang="en-US"/>
              <a:t>“I am going to ______________ house tonight!” yelled Mark.</a:t>
            </a:r>
          </a:p>
          <a:p>
            <a:pPr>
              <a:spcBef>
                <a:spcPct val="50000"/>
              </a:spcBef>
            </a:pPr>
            <a:r>
              <a:rPr lang="en-US"/>
              <a:t>		</a:t>
            </a:r>
            <a:r>
              <a:rPr lang="en-US" sz="1400"/>
              <a:t>(house belonging to Kessler)</a:t>
            </a:r>
          </a:p>
        </p:txBody>
      </p:sp>
      <p:pic>
        <p:nvPicPr>
          <p:cNvPr id="4104" name="Picture 8" descr="penc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14478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u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114800"/>
            <a:ext cx="1038225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981200" y="2667000"/>
            <a:ext cx="1066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5800" y="1905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Mr. Usher’s</a:t>
            </a: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600200" y="2667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Robert’s</a:t>
            </a:r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143000" y="35194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Courtney’s</a:t>
            </a:r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52600" y="4281488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Miss Smith’s</a:t>
            </a:r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590800" y="51054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Kessler’s </a:t>
            </a:r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14" grpId="0"/>
      <p:bldP spid="4115" grpId="0"/>
      <p:bldP spid="4116" grpId="0"/>
      <p:bldP spid="4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3810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 a noun is plural – that means there is more than one – for example </a:t>
            </a:r>
            <a:r>
              <a:rPr lang="en-GB" i="1">
                <a:effectLst>
                  <a:outerShdw blurRad="38100" dist="38100" dir="2700000" algn="tl">
                    <a:srgbClr val="C0C0C0"/>
                  </a:outerShdw>
                </a:effectLst>
              </a:rPr>
              <a:t>boys </a:t>
            </a:r>
            <a:r>
              <a:rPr lang="en-GB"/>
              <a:t>then the apostrophe goes on the outside of the s.</a:t>
            </a:r>
            <a:endParaRPr lang="en-US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38200" y="1219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boys shoes</a:t>
            </a:r>
            <a:endParaRPr lang="en-US" sz="2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86000" y="11430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85800" y="2057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This means the shoes belonged to more than one boy.</a:t>
            </a:r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85800" y="2895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Doctors surgery</a:t>
            </a:r>
            <a:endParaRPr lang="en-US" sz="28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90800" y="284956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85800" y="35814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This means the surgery belonged to more than one Doctor.</a:t>
            </a:r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85800" y="4738688"/>
            <a:ext cx="434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teachers lounge</a:t>
            </a:r>
            <a:endParaRPr lang="en-US" sz="280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743200" y="46783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09600" y="5500688"/>
            <a:ext cx="662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This means the lounge belonged to more than one teacher</a:t>
            </a:r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953000" y="1219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The boy s shoes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248400" y="11430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’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419600" y="16764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This means the shoes belong to one boy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343400" y="26670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The Doctor s surgery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096000" y="262096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’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114800" y="31242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This means the surgery belonged to one doctor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4648200" y="4205288"/>
            <a:ext cx="449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</a:rPr>
              <a:t>The teacher s lounge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553200" y="414496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’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724400" y="4724400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This means the lounge belonged to one teacher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43" grpId="0"/>
      <p:bldP spid="5144" grpId="0"/>
      <p:bldP spid="5145" grpId="0"/>
      <p:bldP spid="5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1. The hairdressers salon. </a:t>
            </a:r>
            <a:r>
              <a:rPr lang="en-US" sz="1800" i="1"/>
              <a:t>(There is more than one hairdresser)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800" i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2. The shopkeepers till.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3. Ipswich Town are Mr. Bensons favourite football team.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4. "Is that Johns bike you're riding?" asked Peter.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5. This is the farmers land.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6. "Where is the doctors surgery?" asked the sick man. </a:t>
            </a:r>
            <a:r>
              <a:rPr lang="en-US" sz="1800" i="1"/>
              <a:t>(There is more than one doctor)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800" i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7. The Queens place is beautiful.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/>
              <a:t>8. Johns new bike is really good.</a:t>
            </a:r>
            <a:endParaRPr lang="en-US" sz="200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Write these sentences and remember to put in the possessive apostrophes.</a:t>
            </a:r>
            <a:r>
              <a:rPr lang="en-GB"/>
              <a:t> </a:t>
            </a: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14600" y="990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38400" y="163036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38600" y="231616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057400" y="2971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90800" y="368776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124200" y="437356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752600" y="521176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066800" y="589756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’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429</Words>
  <Application>Microsoft Office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Arial Rounded MT Bold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Teacher E-Solutions</cp:lastModifiedBy>
  <cp:revision>26</cp:revision>
  <dcterms:created xsi:type="dcterms:W3CDTF">2005-12-05T22:22:45Z</dcterms:created>
  <dcterms:modified xsi:type="dcterms:W3CDTF">2019-01-18T16:52:32Z</dcterms:modified>
</cp:coreProperties>
</file>