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CC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76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28D4E6-880F-40F4-BE3D-C262312AC6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75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E26957-DA65-4E4E-A700-0E4D7A8C71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969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CDC9D-38D3-4514-B0D7-97E0970A95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396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8B175B-2490-49F2-B7E5-DE0E36934DD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626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B766F5-513E-4BBA-865E-AFAE094EE3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469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9093DC-19E1-475E-AC82-3289CD2B1D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978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77C85D-CE45-4207-81A9-DE1D81947A9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944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D79552-1DDC-4586-B75C-0E273B15830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9535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DB246C-3A01-4804-ADEA-DE7834AD6ED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256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E7D9A-0E38-44A7-939A-2D788F1E83E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089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AF76B6-A687-4507-B5DA-ABF3BFA71C8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601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CC66FF"/>
            </a:gs>
          </a:gsLst>
          <a:path path="rect">
            <a:fillToRect t="100000" r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B9DF4CE-3F56-4AB0-B98C-6B006128B54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 rot="-1585713">
            <a:off x="533400" y="2667000"/>
            <a:ext cx="8153400" cy="12858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6985713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Possessive Apostrophes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600200" y="457200"/>
            <a:ext cx="1676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u="sng">
                <a:latin typeface="Arial Black" pitchFamily="34" charset="0"/>
              </a:rPr>
              <a:t>What is it?</a:t>
            </a: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04800" y="914400"/>
            <a:ext cx="51816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 possessive apostrophe is an apostrophe that shows who or what has or owns something.</a:t>
            </a:r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5638800" y="3657600"/>
            <a:ext cx="30480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 Rounded MT Bold" pitchFamily="34" charset="0"/>
              </a:rPr>
              <a:t>For example:</a:t>
            </a:r>
          </a:p>
          <a:p>
            <a:pPr>
              <a:spcBef>
                <a:spcPct val="50000"/>
              </a:spcBef>
            </a:pPr>
            <a:r>
              <a:rPr lang="en-US"/>
              <a:t>My </a:t>
            </a:r>
            <a:r>
              <a:rPr lang="en-US" u="sng">
                <a:effectLst>
                  <a:outerShdw blurRad="38100" dist="38100" dir="2700000" algn="tl">
                    <a:srgbClr val="C0C0C0"/>
                  </a:outerShdw>
                </a:effectLst>
              </a:rPr>
              <a:t>brother’s</a:t>
            </a:r>
            <a:r>
              <a:rPr lang="en-US"/>
              <a:t> shirt is red</a:t>
            </a:r>
          </a:p>
        </p:txBody>
      </p:sp>
      <p:pic>
        <p:nvPicPr>
          <p:cNvPr id="2057" name="Picture 9" descr="yp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648200"/>
            <a:ext cx="1123950" cy="16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9" name="WordArt 11"/>
          <p:cNvSpPr>
            <a:spLocks noChangeArrowheads="1" noChangeShapeType="1" noTextEdit="1"/>
          </p:cNvSpPr>
          <p:nvPr/>
        </p:nvSpPr>
        <p:spPr bwMode="auto">
          <a:xfrm>
            <a:off x="762000" y="2133600"/>
            <a:ext cx="933450" cy="11144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66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Cooper Black"/>
              </a:rPr>
              <a:t>,</a:t>
            </a:r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1828800" y="2133600"/>
            <a:ext cx="21336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You must use an apostrophe to show possession.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repeatCount="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000" tmFilter="0, 0; .2, .5; .8, .5; 1, 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1000" autoRev="1" fill="hold"/>
                                        <p:tgtEl>
                                          <p:spTgt spid="20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3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3" grpId="0"/>
      <p:bldP spid="2054" grpId="0"/>
      <p:bldP spid="2054" grpId="1"/>
      <p:bldP spid="2055" grpId="0"/>
      <p:bldP spid="2059" grpId="0" animBg="1"/>
      <p:bldP spid="20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685800" y="990600"/>
            <a:ext cx="82296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The apostrophe is placed after the name of the owner…</a:t>
            </a:r>
          </a:p>
          <a:p>
            <a:pPr algn="ctr">
              <a:spcBef>
                <a:spcPct val="50000"/>
              </a:spcBef>
            </a:pPr>
            <a:r>
              <a:rPr lang="en-US"/>
              <a:t>for example: my</a:t>
            </a:r>
            <a:r>
              <a:rPr lang="en-US" u="sng"/>
              <a:t> sister’s </a:t>
            </a:r>
            <a:r>
              <a:rPr lang="en-US"/>
              <a:t>cat is fat!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0" y="2057400"/>
            <a:ext cx="9144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Arial Black" pitchFamily="34" charset="0"/>
              </a:rPr>
              <a:t>Click to find out where the apostrophe should be placed in the sentences below.</a:t>
            </a: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609600" y="381000"/>
            <a:ext cx="8001000" cy="4857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Eras Bold ITC"/>
              </a:rPr>
              <a:t>But where should the apostrophe go?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609600" y="3048000"/>
            <a:ext cx="784860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000">
                <a:latin typeface="Comic Sans MS" pitchFamily="66" charset="0"/>
              </a:rPr>
              <a:t>My mum s cooking is amazing!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000">
                <a:latin typeface="Comic Sans MS" pitchFamily="66" charset="0"/>
              </a:rPr>
              <a:t>“Is this Jessica s coat?” the teacher asked the class.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000">
                <a:latin typeface="Comic Sans MS" pitchFamily="66" charset="0"/>
              </a:rPr>
              <a:t>England s weather is usually cold and wet!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000">
                <a:latin typeface="Comic Sans MS" pitchFamily="66" charset="0"/>
              </a:rPr>
              <a:t>My sister s bedroom is a huge mess!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000">
                <a:latin typeface="Comic Sans MS" pitchFamily="66" charset="0"/>
              </a:rPr>
              <a:t>Andrew said that his dad s car is faster than my dad s car.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en-US" sz="2000">
                <a:latin typeface="Comic Sans MS" pitchFamily="66" charset="0"/>
              </a:rPr>
              <a:t>One of the Queen s homes is called Buckingham Palace.</a:t>
            </a:r>
          </a:p>
          <a:p>
            <a:pPr>
              <a:spcBef>
                <a:spcPct val="50000"/>
              </a:spcBef>
            </a:pPr>
            <a:endParaRPr lang="en-US" sz="2000">
              <a:latin typeface="Comic Sans MS" pitchFamily="66" charset="0"/>
            </a:endParaRPr>
          </a:p>
        </p:txBody>
      </p:sp>
      <p:pic>
        <p:nvPicPr>
          <p:cNvPr id="3082" name="Picture 10" descr="wallpaper_buckingham_palace_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715000"/>
            <a:ext cx="1327150" cy="88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PEA%20COAT-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276600"/>
            <a:ext cx="8382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905000" y="2971800"/>
            <a:ext cx="228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‘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819400" y="3505200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‘</a:t>
            </a: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1905000" y="3962400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‘</a:t>
            </a: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2133600" y="4419600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‘</a:t>
            </a:r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3962400" y="4876800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‘</a:t>
            </a: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7239000" y="4800600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‘</a:t>
            </a:r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3048000" y="5334000"/>
            <a:ext cx="234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‘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5" grpId="0"/>
      <p:bldP spid="3086" grpId="0"/>
      <p:bldP spid="3088" grpId="0"/>
      <p:bldP spid="3089" grpId="0"/>
      <p:bldP spid="3090" grpId="0"/>
      <p:bldP spid="309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228600" y="381000"/>
            <a:ext cx="8524875" cy="4857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Eras Bold ITC"/>
              </a:rPr>
              <a:t>Write some possessive nouns of your own!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914400" y="1143000"/>
            <a:ext cx="792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Arial Black" pitchFamily="34" charset="0"/>
              </a:rPr>
              <a:t>Click to see the correct possessive noun in each sentence.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33400" y="1981200"/>
            <a:ext cx="8153400" cy="389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______________ class is learning about apostrophes.</a:t>
            </a:r>
          </a:p>
          <a:p>
            <a:pPr>
              <a:spcBef>
                <a:spcPct val="50000"/>
              </a:spcBef>
            </a:pPr>
            <a:r>
              <a:rPr lang="en-US" sz="1400"/>
              <a:t>(The class belonging to Mr. Usher)</a:t>
            </a:r>
          </a:p>
          <a:p>
            <a:pPr>
              <a:spcBef>
                <a:spcPct val="50000"/>
              </a:spcBef>
            </a:pPr>
            <a:r>
              <a:rPr lang="en-US"/>
              <a:t>I found ___________ pencil on the floor last night!</a:t>
            </a:r>
          </a:p>
          <a:p>
            <a:pPr>
              <a:spcBef>
                <a:spcPct val="50000"/>
              </a:spcBef>
            </a:pPr>
            <a:r>
              <a:rPr lang="en-US"/>
              <a:t>	</a:t>
            </a:r>
            <a:r>
              <a:rPr lang="en-US" sz="1400"/>
              <a:t>(pencil belonging to Robert)</a:t>
            </a:r>
          </a:p>
          <a:p>
            <a:pPr>
              <a:spcBef>
                <a:spcPct val="50000"/>
              </a:spcBef>
            </a:pPr>
            <a:r>
              <a:rPr lang="en-US"/>
              <a:t>_______________ ruler measures 12 inches long.</a:t>
            </a:r>
          </a:p>
          <a:p>
            <a:pPr>
              <a:spcBef>
                <a:spcPct val="50000"/>
              </a:spcBef>
            </a:pPr>
            <a:r>
              <a:rPr lang="en-US" sz="1400"/>
              <a:t>(Ruler belonging to Courtney)</a:t>
            </a:r>
          </a:p>
          <a:p>
            <a:pPr>
              <a:spcBef>
                <a:spcPct val="50000"/>
              </a:spcBef>
            </a:pPr>
            <a:r>
              <a:rPr lang="en-US"/>
              <a:t>I found ________________ dog running around in the street today.</a:t>
            </a:r>
          </a:p>
          <a:p>
            <a:pPr>
              <a:spcBef>
                <a:spcPct val="50000"/>
              </a:spcBef>
            </a:pPr>
            <a:r>
              <a:rPr lang="en-US"/>
              <a:t>	</a:t>
            </a:r>
            <a:r>
              <a:rPr lang="en-US" sz="1400"/>
              <a:t>(dog belonging to Miss Smith)</a:t>
            </a:r>
          </a:p>
          <a:p>
            <a:pPr>
              <a:spcBef>
                <a:spcPct val="50000"/>
              </a:spcBef>
            </a:pPr>
            <a:r>
              <a:rPr lang="en-US"/>
              <a:t>“I am going to ______________ house tonight!” yelled Mark.</a:t>
            </a:r>
          </a:p>
          <a:p>
            <a:pPr>
              <a:spcBef>
                <a:spcPct val="50000"/>
              </a:spcBef>
            </a:pPr>
            <a:r>
              <a:rPr lang="en-US"/>
              <a:t>		</a:t>
            </a:r>
            <a:r>
              <a:rPr lang="en-US" sz="1400"/>
              <a:t>(house belonging to Kessler)</a:t>
            </a:r>
          </a:p>
        </p:txBody>
      </p:sp>
      <p:pic>
        <p:nvPicPr>
          <p:cNvPr id="4104" name="Picture 8" descr="penc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2438400"/>
            <a:ext cx="1447800" cy="100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rul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4114800"/>
            <a:ext cx="1038225" cy="98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8" name="Text Box 12"/>
          <p:cNvSpPr txBox="1">
            <a:spLocks noChangeArrowheads="1"/>
          </p:cNvSpPr>
          <p:nvPr/>
        </p:nvSpPr>
        <p:spPr bwMode="auto">
          <a:xfrm>
            <a:off x="1981200" y="2667000"/>
            <a:ext cx="1066800" cy="77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/>
          </a:p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685800" y="1905000"/>
            <a:ext cx="2209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Mr. Usher’s</a:t>
            </a:r>
            <a:endParaRPr lang="en-US"/>
          </a:p>
        </p:txBody>
      </p:sp>
      <p:sp>
        <p:nvSpPr>
          <p:cNvPr id="4114" name="Text Box 18"/>
          <p:cNvSpPr txBox="1">
            <a:spLocks noChangeArrowheads="1"/>
          </p:cNvSpPr>
          <p:nvPr/>
        </p:nvSpPr>
        <p:spPr bwMode="auto">
          <a:xfrm>
            <a:off x="1600200" y="2667000"/>
            <a:ext cx="236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Robert’s</a:t>
            </a:r>
            <a:endParaRPr lang="en-US"/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1143000" y="3519488"/>
            <a:ext cx="19050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Courtney’s</a:t>
            </a:r>
            <a:endParaRPr lang="en-US"/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1752600" y="4281488"/>
            <a:ext cx="2209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Miss Smith’s</a:t>
            </a:r>
            <a:endParaRPr lang="en-US"/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2590800" y="5105400"/>
            <a:ext cx="2895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Kessler’s </a:t>
            </a:r>
            <a:endParaRPr lang="en-US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3" grpId="0"/>
      <p:bldP spid="4114" grpId="0"/>
      <p:bldP spid="4115" grpId="0"/>
      <p:bldP spid="4116" grpId="0"/>
      <p:bldP spid="41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457200" y="381000"/>
            <a:ext cx="8153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If a noun is plural – that means there is more than one – for example </a:t>
            </a:r>
            <a:r>
              <a:rPr lang="en-GB" i="1">
                <a:effectLst>
                  <a:outerShdw blurRad="38100" dist="38100" dir="2700000" algn="tl">
                    <a:srgbClr val="C0C0C0"/>
                  </a:outerShdw>
                </a:effectLst>
              </a:rPr>
              <a:t>boys </a:t>
            </a:r>
            <a:r>
              <a:rPr lang="en-GB"/>
              <a:t>then the apostrophe goes on the outside of the s.</a:t>
            </a:r>
            <a:endParaRPr lang="en-US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838200" y="1219200"/>
            <a:ext cx="3581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/>
              <a:t>The boys shoes</a:t>
            </a:r>
            <a:endParaRPr lang="en-US" sz="2800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2286000" y="1143000"/>
            <a:ext cx="30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/>
              <a:t>’</a:t>
            </a:r>
            <a:endParaRPr lang="en-US" sz="3200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685800" y="2057400"/>
            <a:ext cx="7772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This means the shoes belonged to more than one boy.</a:t>
            </a:r>
            <a:endParaRPr lang="en-US"/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685800" y="2895600"/>
            <a:ext cx="4191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/>
              <a:t>The Doctors surgery</a:t>
            </a:r>
            <a:endParaRPr lang="en-US" sz="2800"/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2590800" y="2849563"/>
            <a:ext cx="381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/>
              <a:t>’</a:t>
            </a:r>
            <a:endParaRPr lang="en-US" sz="3200"/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685800" y="3581400"/>
            <a:ext cx="6705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This means the surgery belonged to more than one Doctor.</a:t>
            </a:r>
            <a:endParaRPr lang="en-US"/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685800" y="4738688"/>
            <a:ext cx="4343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/>
              <a:t>The teachers lounge</a:t>
            </a:r>
            <a:endParaRPr lang="en-US" sz="2800"/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2743200" y="4678363"/>
            <a:ext cx="457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/>
              <a:t>’</a:t>
            </a:r>
            <a:endParaRPr lang="en-US" sz="3200"/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609600" y="5500688"/>
            <a:ext cx="66294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This means the lounge belonged to more than one teacher</a:t>
            </a:r>
            <a:endParaRPr lang="en-US"/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4953000" y="1219200"/>
            <a:ext cx="3505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</a:rPr>
              <a:t>The boy s shoes</a:t>
            </a:r>
            <a:endParaRPr lang="en-US" sz="2800">
              <a:solidFill>
                <a:schemeClr val="accent2"/>
              </a:solidFill>
            </a:endParaRP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6248400" y="1143000"/>
            <a:ext cx="45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chemeClr val="accent2"/>
                </a:solidFill>
              </a:rPr>
              <a:t>’</a:t>
            </a:r>
            <a:endParaRPr lang="en-US" sz="3200">
              <a:solidFill>
                <a:schemeClr val="accent2"/>
              </a:solidFill>
            </a:endParaRP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4419600" y="1676400"/>
            <a:ext cx="4953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This means the shoes belong to one boy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4343400" y="2667000"/>
            <a:ext cx="3810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</a:rPr>
              <a:t>The Doctor s surgery</a:t>
            </a:r>
            <a:endParaRPr lang="en-US" sz="2800">
              <a:solidFill>
                <a:schemeClr val="accent2"/>
              </a:solidFill>
            </a:endParaRP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6096000" y="2620963"/>
            <a:ext cx="381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chemeClr val="accent2"/>
                </a:solidFill>
              </a:rPr>
              <a:t>’</a:t>
            </a:r>
            <a:endParaRPr lang="en-US" sz="3200">
              <a:solidFill>
                <a:schemeClr val="accent2"/>
              </a:solidFill>
            </a:endParaRP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4114800" y="3124200"/>
            <a:ext cx="5029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This means the surgery belonged to one doctor</a:t>
            </a:r>
            <a:endParaRPr lang="en-US">
              <a:solidFill>
                <a:schemeClr val="accent2"/>
              </a:solidFill>
            </a:endParaRP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4648200" y="4205288"/>
            <a:ext cx="449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800">
                <a:solidFill>
                  <a:schemeClr val="accent2"/>
                </a:solidFill>
              </a:rPr>
              <a:t>The teacher s lounge</a:t>
            </a:r>
            <a:endParaRPr lang="en-US" sz="2800">
              <a:solidFill>
                <a:schemeClr val="accent2"/>
              </a:solidFill>
            </a:endParaRP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6553200" y="4144963"/>
            <a:ext cx="609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>
                <a:solidFill>
                  <a:schemeClr val="accent2"/>
                </a:solidFill>
              </a:rPr>
              <a:t>’</a:t>
            </a:r>
            <a:endParaRPr lang="en-US" sz="3200">
              <a:solidFill>
                <a:schemeClr val="accent2"/>
              </a:solidFill>
            </a:endParaRPr>
          </a:p>
        </p:txBody>
      </p:sp>
      <p:sp>
        <p:nvSpPr>
          <p:cNvPr id="5146" name="Text Box 26"/>
          <p:cNvSpPr txBox="1">
            <a:spLocks noChangeArrowheads="1"/>
          </p:cNvSpPr>
          <p:nvPr/>
        </p:nvSpPr>
        <p:spPr bwMode="auto">
          <a:xfrm>
            <a:off x="4724400" y="4724400"/>
            <a:ext cx="4800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This means the lounge belonged to one teacher</a:t>
            </a:r>
            <a:endParaRPr lang="en-US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5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9" grpId="0"/>
      <p:bldP spid="5130" grpId="0"/>
      <p:bldP spid="5131" grpId="0"/>
      <p:bldP spid="5132" grpId="0"/>
      <p:bldP spid="5133" grpId="0"/>
      <p:bldP spid="5134" grpId="0"/>
      <p:bldP spid="5135" grpId="0"/>
      <p:bldP spid="5136" grpId="0"/>
      <p:bldP spid="5137" grpId="0"/>
      <p:bldP spid="5138" grpId="0"/>
      <p:bldP spid="5143" grpId="0"/>
      <p:bldP spid="5144" grpId="0"/>
      <p:bldP spid="5145" grpId="0"/>
      <p:bldP spid="51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763000" cy="52578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000" b="1"/>
              <a:t>1. The hairdressers salon. </a:t>
            </a:r>
            <a:r>
              <a:rPr lang="en-US" sz="1800" i="1"/>
              <a:t>(There is more than one hairdresser)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en-US" sz="1800" i="1"/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000" b="1"/>
              <a:t>2. The shopkeepers till.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en-US" sz="2000" b="1"/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000" b="1"/>
              <a:t>3. Ipswich Town are Mr. Bensons favourite football team.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en-US" sz="2000" b="1"/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000" b="1"/>
              <a:t>4. "Is that Johns bike you're riding?" asked Peter.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en-US" sz="2000" b="1"/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000" b="1"/>
              <a:t>5. This is the farmers land.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en-US" sz="2000" b="1"/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000" b="1"/>
              <a:t>6. "Where is the doctors surgery?" asked the sick man. </a:t>
            </a:r>
            <a:r>
              <a:rPr lang="en-US" sz="1800" i="1"/>
              <a:t>(There is more than one doctor)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en-US" sz="1800" i="1"/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000" b="1"/>
              <a:t>7. The Queens place is beautiful.</a:t>
            </a:r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en-US" sz="2000" b="1"/>
          </a:p>
          <a:p>
            <a:pPr marL="533400" indent="-533400">
              <a:lnSpc>
                <a:spcPct val="90000"/>
              </a:lnSpc>
              <a:buFontTx/>
              <a:buNone/>
            </a:pPr>
            <a:r>
              <a:rPr lang="en-US" sz="2000" b="1"/>
              <a:t>8. Johns new bike is really good.</a:t>
            </a:r>
            <a:endParaRPr lang="en-US" sz="2000"/>
          </a:p>
          <a:p>
            <a:pPr marL="533400" indent="-533400">
              <a:lnSpc>
                <a:spcPct val="90000"/>
              </a:lnSpc>
              <a:buFontTx/>
              <a:buNone/>
            </a:pPr>
            <a:endParaRPr lang="en-US" sz="2000"/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81000" y="228600"/>
            <a:ext cx="8153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GB" sz="2400" i="1">
                <a:effectLst>
                  <a:outerShdw blurRad="38100" dist="38100" dir="2700000" algn="tl">
                    <a:srgbClr val="C0C0C0"/>
                  </a:outerShdw>
                </a:effectLst>
              </a:rPr>
              <a:t>Write these sentences and remember to put in the possessive apostrophes.</a:t>
            </a:r>
            <a:r>
              <a:rPr lang="en-GB"/>
              <a:t> </a:t>
            </a:r>
            <a:endParaRPr lang="en-US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514600" y="990600"/>
            <a:ext cx="30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/>
              <a:t>’</a:t>
            </a:r>
            <a:endParaRPr lang="en-US" sz="3200"/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438400" y="1630363"/>
            <a:ext cx="304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/>
              <a:t>’</a:t>
            </a:r>
            <a:endParaRPr lang="en-US" sz="3200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4038600" y="2316163"/>
            <a:ext cx="304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/>
              <a:t>’</a:t>
            </a:r>
            <a:endParaRPr lang="en-US" sz="3200"/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2057400" y="2971800"/>
            <a:ext cx="304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/>
              <a:t>’</a:t>
            </a:r>
            <a:endParaRPr lang="en-US" sz="3200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2590800" y="3687763"/>
            <a:ext cx="304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/>
              <a:t>’</a:t>
            </a:r>
            <a:endParaRPr lang="en-US" sz="3200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3124200" y="4373563"/>
            <a:ext cx="304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/>
              <a:t>’</a:t>
            </a:r>
            <a:endParaRPr lang="en-US" sz="3200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1752600" y="5211763"/>
            <a:ext cx="304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/>
              <a:t>’</a:t>
            </a:r>
            <a:endParaRPr lang="en-US" sz="3200"/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066800" y="5897563"/>
            <a:ext cx="304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3200"/>
              <a:t>’</a:t>
            </a:r>
            <a:endParaRPr 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/>
      <p:bldP spid="6150" grpId="0"/>
      <p:bldP spid="6151" grpId="0"/>
      <p:bldP spid="6152" grpId="0"/>
      <p:bldP spid="6153" grpId="0"/>
      <p:bldP spid="6154" grpId="0"/>
      <p:bldP spid="6155" grpId="0"/>
      <p:bldP spid="6156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429</Words>
  <Application>Microsoft Office PowerPoint</Application>
  <PresentationFormat>On-screen Show (4:3)</PresentationFormat>
  <Paragraphs>84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Arial Rounded MT Bold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Johnston County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Student</dc:creator>
  <cp:lastModifiedBy>Teacher E-Solutions</cp:lastModifiedBy>
  <cp:revision>26</cp:revision>
  <dcterms:created xsi:type="dcterms:W3CDTF">2005-12-05T22:22:45Z</dcterms:created>
  <dcterms:modified xsi:type="dcterms:W3CDTF">2019-01-18T16:52:32Z</dcterms:modified>
</cp:coreProperties>
</file>