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6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F5E56-F2FF-43C0-A981-7CF71C46C5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6CD45-BC4D-4DFA-ADDA-56BE6DCF9D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0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A4967-34A2-4F12-BF3B-921E4EA965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6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1D1F7-7756-478D-8982-07F3CC075A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8D9829-1D6E-4AF6-9962-9908C268F0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7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B6F87-AD29-495F-8A6F-0A02406E81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F2C51-96E4-4A41-8E3D-DE53CF51D2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9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A51B0-2952-4038-839E-9BC8178AFE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5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84C29-8676-4B59-BC0F-3226A196D7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30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DC4D1-8334-4A10-8836-EE048BB80F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1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0E92D2-E2CB-4E39-9E9D-57559F0E2A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7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C66FF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A31F45E-61E6-419C-BB43-83EF2550FC2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 rot="-1585713">
            <a:off x="533400" y="2667000"/>
            <a:ext cx="8153400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985713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Possessive Nouns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600200" y="457200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latin typeface="Arial Black" pitchFamily="34" charset="0"/>
              </a:rPr>
              <a:t>What is it?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04800" y="914400"/>
            <a:ext cx="51816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 possessive noun is a noun that shows who or what has or owns something.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638800" y="3657600"/>
            <a:ext cx="3048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 Rounded MT Bold" pitchFamily="34" charset="0"/>
              </a:rPr>
              <a:t>For example:</a:t>
            </a:r>
          </a:p>
          <a:p>
            <a:pPr>
              <a:spcBef>
                <a:spcPct val="50000"/>
              </a:spcBef>
            </a:pPr>
            <a:r>
              <a:rPr lang="en-US"/>
              <a:t>My </a:t>
            </a:r>
            <a:r>
              <a:rPr lang="en-US" u="sng">
                <a:effectLst>
                  <a:outerShdw blurRad="38100" dist="38100" dir="2700000" algn="tl">
                    <a:srgbClr val="C0C0C0"/>
                  </a:outerShdw>
                </a:effectLst>
              </a:rPr>
              <a:t>brother’s</a:t>
            </a:r>
            <a:r>
              <a:rPr lang="en-US"/>
              <a:t> shirt is red</a:t>
            </a:r>
          </a:p>
        </p:txBody>
      </p:sp>
      <p:pic>
        <p:nvPicPr>
          <p:cNvPr id="2057" name="Picture 9" descr="yp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648200"/>
            <a:ext cx="11239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762000" y="2133600"/>
            <a:ext cx="933450" cy="11144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Cooper Black"/>
              </a:rPr>
              <a:t>,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1828800" y="2133600"/>
            <a:ext cx="213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You must use an apostrophe to show possession.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00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6" presetID="5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 -0.31088 C -0.68698 -0.32153 -0.6408 -0.33218 -0.62482 -0.33218 C -0.52291 -0.33218 -0.41823 -0.16551 -0.41823 0.00115 C -0.41823 -0.08287 -0.3658 -0.16551 -0.31614 -0.16551 C -0.26371 -0.16551 -0.21423 -0.08149 -0.21423 0.00115 C -0.21423 -0.04028 -0.18802 -0.08287 -0.1618 -0.08287 C -0.13559 -0.08287 -0.10937 -0.04144 -0.10937 0.00115 C -0.10937 -0.02014 -0.09635 -0.04028 -0.08316 -0.04028 C -0.07014 -0.04028 -0.05711 -0.01899 -0.05711 0.00115 C -0.05711 -0.00949 -0.05017 -0.02014 -0.04392 -0.02014 C -0.04045 -0.02014 -0.0309 -0.00949 -0.0309 0.00115 C -0.0309 -0.00417 -0.02743 -0.00949 -0.02395 -0.00949 C -0.02395 -0.00811 -0.01718 -0.00417 -0.01718 0.00115 C -0.01718 -0.00162 -0.01718 -0.00417 -0.01371 -0.00417 C -0.01371 -0.00278 -0.01041 -0.00139 -0.01041 0.00115 C -0.01041 -0.00024 -0.01041 -0.00162 -0.01041 -0.00278 C -0.00694 -0.00278 -0.00694 -0.00139 -0.00694 3.7037E-6 C -0.00347 3.7037E-6 -0.00347 -0.00139 -0.00347 -0.00278 C -3.33333E-6 -0.00278 -3.33333E-6 -0.00139 -3.33333E-6 3.7037E-6 " pathEditMode="relative" rAng="0" ptsTypes="fffffffffffffffffff">
                                      <p:cBhvr>
                                        <p:cTn id="17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3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/>
      <p:bldP spid="2054" grpId="0"/>
      <p:bldP spid="2055" grpId="0"/>
      <p:bldP spid="20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85800" y="990600"/>
            <a:ext cx="82296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The apostrophe is placed after the name of the owner…</a:t>
            </a:r>
          </a:p>
          <a:p>
            <a:pPr algn="ctr">
              <a:spcBef>
                <a:spcPct val="50000"/>
              </a:spcBef>
            </a:pPr>
            <a:r>
              <a:rPr lang="en-US"/>
              <a:t>for example: my</a:t>
            </a:r>
            <a:r>
              <a:rPr lang="en-US" u="sng"/>
              <a:t> sister’s </a:t>
            </a:r>
            <a:r>
              <a:rPr lang="en-US"/>
              <a:t>cat is fat!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2057400"/>
            <a:ext cx="914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 Black" pitchFamily="34" charset="0"/>
              </a:rPr>
              <a:t>Click to find out where the apostrophe should be placed in the sentences below.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609600" y="381000"/>
            <a:ext cx="8001000" cy="485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Eras Bold ITC"/>
              </a:rPr>
              <a:t>But where should the apostrophe go?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609600" y="3048000"/>
            <a:ext cx="78486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My mom s cooking is amazing!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“Is this Jessica s coat?” the teacher asked the class.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England s weather is usually cold and wet!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My sister s bedroom is a huge mess!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Andrew said that his dad s car is faster than my dad s car.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One of the queen s homes is called Buckingham Palace.</a:t>
            </a:r>
          </a:p>
          <a:p>
            <a:pPr>
              <a:spcBef>
                <a:spcPct val="50000"/>
              </a:spcBef>
            </a:pPr>
            <a:endParaRPr lang="en-US" sz="2000">
              <a:latin typeface="Comic Sans MS" pitchFamily="66" charset="0"/>
            </a:endParaRPr>
          </a:p>
        </p:txBody>
      </p:sp>
      <p:pic>
        <p:nvPicPr>
          <p:cNvPr id="3082" name="Picture 10" descr="wallpaper_buckingham_palace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715000"/>
            <a:ext cx="1327150" cy="88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EA%20COAT-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276600"/>
            <a:ext cx="8382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905000" y="2971800"/>
            <a:ext cx="22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‘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819400" y="35052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1905000" y="39624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2133600" y="44196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3962400" y="48768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7239000" y="48006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3048000" y="53340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5" grpId="0"/>
      <p:bldP spid="3086" grpId="0"/>
      <p:bldP spid="3088" grpId="0"/>
      <p:bldP spid="3089" grpId="0"/>
      <p:bldP spid="3090" grpId="0"/>
      <p:bldP spid="30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228600" y="381000"/>
            <a:ext cx="8524875" cy="485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Eras Bold ITC"/>
              </a:rPr>
              <a:t>Write some possessive nouns of your own!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914400" y="11430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Click to see the correct possessive noun in each sentence.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33400" y="1981200"/>
            <a:ext cx="8153400" cy="38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__________________ class is learning about apostrophes.</a:t>
            </a:r>
          </a:p>
          <a:p>
            <a:pPr>
              <a:spcBef>
                <a:spcPct val="50000"/>
              </a:spcBef>
            </a:pPr>
            <a:r>
              <a:rPr lang="en-US" sz="1400"/>
              <a:t>(The class belonging to Miss Mann)</a:t>
            </a:r>
          </a:p>
          <a:p>
            <a:pPr>
              <a:spcBef>
                <a:spcPct val="50000"/>
              </a:spcBef>
            </a:pPr>
            <a:r>
              <a:rPr lang="en-US"/>
              <a:t>I found ___________________ pencil on the floor last night!</a:t>
            </a:r>
          </a:p>
          <a:p>
            <a:pPr>
              <a:spcBef>
                <a:spcPct val="50000"/>
              </a:spcBef>
            </a:pPr>
            <a:r>
              <a:rPr lang="en-US"/>
              <a:t>	</a:t>
            </a:r>
            <a:r>
              <a:rPr lang="en-US" sz="1400"/>
              <a:t>(pencil belonging to Robert)</a:t>
            </a:r>
          </a:p>
          <a:p>
            <a:pPr>
              <a:spcBef>
                <a:spcPct val="50000"/>
              </a:spcBef>
            </a:pPr>
            <a:r>
              <a:rPr lang="en-US"/>
              <a:t>__________________ ruler measures 12 inches long.</a:t>
            </a:r>
          </a:p>
          <a:p>
            <a:pPr>
              <a:spcBef>
                <a:spcPct val="50000"/>
              </a:spcBef>
            </a:pPr>
            <a:r>
              <a:rPr lang="en-US" sz="1400"/>
              <a:t>(Ruler belonging to Courtney)</a:t>
            </a:r>
          </a:p>
          <a:p>
            <a:pPr>
              <a:spcBef>
                <a:spcPct val="50000"/>
              </a:spcBef>
            </a:pPr>
            <a:r>
              <a:rPr lang="en-US"/>
              <a:t>I found ___________________ dog running around in the street today.</a:t>
            </a:r>
          </a:p>
          <a:p>
            <a:pPr>
              <a:spcBef>
                <a:spcPct val="50000"/>
              </a:spcBef>
            </a:pPr>
            <a:r>
              <a:rPr lang="en-US"/>
              <a:t>	</a:t>
            </a:r>
            <a:r>
              <a:rPr lang="en-US" sz="1400"/>
              <a:t>(dog belonging to Miss Smith)</a:t>
            </a:r>
          </a:p>
          <a:p>
            <a:pPr>
              <a:spcBef>
                <a:spcPct val="50000"/>
              </a:spcBef>
            </a:pPr>
            <a:r>
              <a:rPr lang="en-US"/>
              <a:t>“I am going to ________________________ house tonight!” yelled Mark.</a:t>
            </a:r>
          </a:p>
          <a:p>
            <a:pPr>
              <a:spcBef>
                <a:spcPct val="50000"/>
              </a:spcBef>
            </a:pPr>
            <a:r>
              <a:rPr lang="en-US"/>
              <a:t>		</a:t>
            </a:r>
            <a:r>
              <a:rPr lang="en-US" sz="1400"/>
              <a:t>(house belonging to Kessler)</a:t>
            </a:r>
          </a:p>
        </p:txBody>
      </p:sp>
      <p:pic>
        <p:nvPicPr>
          <p:cNvPr id="4104" name="Picture 8" descr="penc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438400"/>
            <a:ext cx="144780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u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114800"/>
            <a:ext cx="1038225" cy="98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990600" y="19050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Miss Mann’s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981200" y="2667000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Robert’s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990600" y="3505200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Courtney’s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752600" y="42672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Miss Smith’s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2895600" y="5105400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Kessler’s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4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4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981200" y="762000"/>
            <a:ext cx="5305425" cy="5810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Eras Bold ITC"/>
              </a:rPr>
              <a:t>Thanks for listening!</a:t>
            </a:r>
          </a:p>
        </p:txBody>
      </p:sp>
      <p:pic>
        <p:nvPicPr>
          <p:cNvPr id="5126" name="Picture 6" descr="smiley_face_squeeze_PRO149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00200"/>
            <a:ext cx="3038475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762000" y="4953000"/>
            <a:ext cx="7886700" cy="1524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Eras Bold ITC"/>
              </a:rPr>
              <a:t>Now apply this knowledge</a:t>
            </a:r>
          </a:p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Eras Bold ITC"/>
              </a:rPr>
              <a:t>to your own work!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217</Words>
  <Application>Microsoft Office PowerPoint</Application>
  <PresentationFormat>On-screen Show (4:3)</PresentationFormat>
  <Paragraphs>44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Arial Rounded MT Bold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</vt:vector>
  </TitlesOfParts>
  <Company>Johnston County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Student</dc:creator>
  <cp:lastModifiedBy>Teacher E-Solutions</cp:lastModifiedBy>
  <cp:revision>22</cp:revision>
  <dcterms:created xsi:type="dcterms:W3CDTF">2005-12-05T22:22:45Z</dcterms:created>
  <dcterms:modified xsi:type="dcterms:W3CDTF">2019-01-18T16:52:34Z</dcterms:modified>
</cp:coreProperties>
</file>