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76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BF5E56-F2FF-43C0-A981-7CF71C46C5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98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6CD45-BC4D-4DFA-ADDA-56BE6DCF9D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60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A4967-34A2-4F12-BF3B-921E4EA965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66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B1D1F7-7756-478D-8982-07F3CC075A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72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8D9829-1D6E-4AF6-9962-9908C268F0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75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B6F87-AD29-495F-8A6F-0A02406E81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23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F2C51-96E4-4A41-8E3D-DE53CF51D2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694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A51B0-2952-4038-839E-9BC8178AFE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857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084C29-8676-4B59-BC0F-3226A196D7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43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7DC4D1-8334-4A10-8836-EE048BB80F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1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0E92D2-E2CB-4E39-9E9D-57559F0E2A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471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CC66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31F45E-61E6-419C-BB43-83EF2550FC2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-1585713">
            <a:off x="533400" y="2667000"/>
            <a:ext cx="8153400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6985713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Possessive Nouns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600200" y="457200"/>
            <a:ext cx="1676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Arial Black" pitchFamily="34" charset="0"/>
              </a:rPr>
              <a:t>What is it?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04800" y="914400"/>
            <a:ext cx="518160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 possessive noun is a noun that shows who or what has or owns something.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5638800" y="3657600"/>
            <a:ext cx="30480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 Rounded MT Bold" pitchFamily="34" charset="0"/>
              </a:rPr>
              <a:t>For example:</a:t>
            </a:r>
          </a:p>
          <a:p>
            <a:pPr>
              <a:spcBef>
                <a:spcPct val="50000"/>
              </a:spcBef>
            </a:pPr>
            <a:r>
              <a:rPr lang="en-US"/>
              <a:t>My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brother’s</a:t>
            </a:r>
            <a:r>
              <a:rPr lang="en-US"/>
              <a:t> shirt is red</a:t>
            </a:r>
          </a:p>
        </p:txBody>
      </p:sp>
      <p:pic>
        <p:nvPicPr>
          <p:cNvPr id="2057" name="Picture 9" descr="yp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648200"/>
            <a:ext cx="1123950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WordArt 11"/>
          <p:cNvSpPr>
            <a:spLocks noChangeArrowheads="1" noChangeShapeType="1" noTextEdit="1"/>
          </p:cNvSpPr>
          <p:nvPr/>
        </p:nvSpPr>
        <p:spPr bwMode="auto">
          <a:xfrm>
            <a:off x="762000" y="2133600"/>
            <a:ext cx="933450" cy="11144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Cooper Black"/>
              </a:rPr>
              <a:t>,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1828800" y="2133600"/>
            <a:ext cx="21336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You must use an apostrophe to show possession.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 tmFilter="0, 0; .2, .5; .8, .5; 1, 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000" autoRev="1" fill="hold"/>
                                        <p:tgtEl>
                                          <p:spTgt spid="20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6" presetID="5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 -0.31088 C -0.68698 -0.32153 -0.6408 -0.33218 -0.62482 -0.33218 C -0.52291 -0.33218 -0.41823 -0.16551 -0.41823 0.00115 C -0.41823 -0.08287 -0.3658 -0.16551 -0.31614 -0.16551 C -0.26371 -0.16551 -0.21423 -0.08149 -0.21423 0.00115 C -0.21423 -0.04028 -0.18802 -0.08287 -0.1618 -0.08287 C -0.13559 -0.08287 -0.10937 -0.04144 -0.10937 0.00115 C -0.10937 -0.02014 -0.09635 -0.04028 -0.08316 -0.04028 C -0.07014 -0.04028 -0.05711 -0.01899 -0.05711 0.00115 C -0.05711 -0.00949 -0.05017 -0.02014 -0.04392 -0.02014 C -0.04045 -0.02014 -0.0309 -0.00949 -0.0309 0.00115 C -0.0309 -0.00417 -0.02743 -0.00949 -0.02395 -0.00949 C -0.02395 -0.00811 -0.01718 -0.00417 -0.01718 0.00115 C -0.01718 -0.00162 -0.01718 -0.00417 -0.01371 -0.00417 C -0.01371 -0.00278 -0.01041 -0.00139 -0.01041 0.00115 C -0.01041 -0.00024 -0.01041 -0.00162 -0.01041 -0.00278 C -0.00694 -0.00278 -0.00694 -0.00139 -0.00694 3.7037E-6 C -0.00347 3.7037E-6 -0.00347 -0.00139 -0.00347 -0.00278 C -3.33333E-6 -0.00278 -3.33333E-6 -0.00139 -3.33333E-6 3.7037E-6 " pathEditMode="relative" rAng="0" ptsTypes="fffffffffffffffffff">
                                      <p:cBhvr>
                                        <p:cTn id="17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00" y="1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3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2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0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3" grpId="0"/>
      <p:bldP spid="2054" grpId="0"/>
      <p:bldP spid="2055" grpId="0"/>
      <p:bldP spid="205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85800" y="990600"/>
            <a:ext cx="82296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The apostrophe is placed after the name of the owner…</a:t>
            </a:r>
          </a:p>
          <a:p>
            <a:pPr algn="ctr">
              <a:spcBef>
                <a:spcPct val="50000"/>
              </a:spcBef>
            </a:pPr>
            <a:r>
              <a:rPr lang="en-US"/>
              <a:t>for example: my</a:t>
            </a:r>
            <a:r>
              <a:rPr lang="en-US" u="sng"/>
              <a:t> sister’s </a:t>
            </a:r>
            <a:r>
              <a:rPr lang="en-US"/>
              <a:t>cat is fat!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2057400"/>
            <a:ext cx="914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 Black" pitchFamily="34" charset="0"/>
              </a:rPr>
              <a:t>Click to find out where the apostrophe should be placed in the sentences below.</a:t>
            </a:r>
          </a:p>
        </p:txBody>
      </p:sp>
      <p:sp>
        <p:nvSpPr>
          <p:cNvPr id="3079" name="WordArt 7"/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8001000" cy="4857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Eras Bold ITC"/>
              </a:rPr>
              <a:t>But where should the apostrophe go?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09600" y="3048000"/>
            <a:ext cx="78486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000">
                <a:latin typeface="Comic Sans MS" pitchFamily="66" charset="0"/>
              </a:rPr>
              <a:t>My mom s cooking is amazing!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000">
                <a:latin typeface="Comic Sans MS" pitchFamily="66" charset="0"/>
              </a:rPr>
              <a:t>“Is this Jessica s coat?” the teacher asked the class.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000">
                <a:latin typeface="Comic Sans MS" pitchFamily="66" charset="0"/>
              </a:rPr>
              <a:t>England s weather is usually cold and wet!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000">
                <a:latin typeface="Comic Sans MS" pitchFamily="66" charset="0"/>
              </a:rPr>
              <a:t>My sister s bedroom is a huge mess!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000">
                <a:latin typeface="Comic Sans MS" pitchFamily="66" charset="0"/>
              </a:rPr>
              <a:t>Andrew said that his dad s car is faster than my dad s car.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000">
                <a:latin typeface="Comic Sans MS" pitchFamily="66" charset="0"/>
              </a:rPr>
              <a:t>One of the queen s homes is called Buckingham Palace.</a:t>
            </a:r>
          </a:p>
          <a:p>
            <a:pPr>
              <a:spcBef>
                <a:spcPct val="50000"/>
              </a:spcBef>
            </a:pPr>
            <a:endParaRPr lang="en-US" sz="2000">
              <a:latin typeface="Comic Sans MS" pitchFamily="66" charset="0"/>
            </a:endParaRPr>
          </a:p>
        </p:txBody>
      </p:sp>
      <p:pic>
        <p:nvPicPr>
          <p:cNvPr id="3082" name="Picture 10" descr="wallpaper_buckingham_palace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5000"/>
            <a:ext cx="1327150" cy="88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PEA%20COAT-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276600"/>
            <a:ext cx="8382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1905000" y="29718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‘</a:t>
            </a: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2819400" y="3505200"/>
            <a:ext cx="23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‘</a:t>
            </a: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1905000" y="3962400"/>
            <a:ext cx="23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‘</a:t>
            </a: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2133600" y="4419600"/>
            <a:ext cx="23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‘</a:t>
            </a: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3962400" y="4876800"/>
            <a:ext cx="23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‘</a:t>
            </a: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7239000" y="4800600"/>
            <a:ext cx="23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‘</a:t>
            </a: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3048000" y="5334000"/>
            <a:ext cx="23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‘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5" grpId="0"/>
      <p:bldP spid="3086" grpId="0"/>
      <p:bldP spid="3088" grpId="0"/>
      <p:bldP spid="3089" grpId="0"/>
      <p:bldP spid="3090" grpId="0"/>
      <p:bldP spid="309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228600" y="381000"/>
            <a:ext cx="8524875" cy="4857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Eras Bold ITC"/>
              </a:rPr>
              <a:t>Write some possessive nouns of your own!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914400" y="1143000"/>
            <a:ext cx="792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 Black" pitchFamily="34" charset="0"/>
              </a:rPr>
              <a:t>Click to see the correct possessive noun in each sentence.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533400" y="1981200"/>
            <a:ext cx="8153400" cy="3894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__________________ class is learning about apostrophes.</a:t>
            </a:r>
          </a:p>
          <a:p>
            <a:pPr>
              <a:spcBef>
                <a:spcPct val="50000"/>
              </a:spcBef>
            </a:pPr>
            <a:r>
              <a:rPr lang="en-US" sz="1400"/>
              <a:t>(The class belonging to Miss Mann)</a:t>
            </a:r>
          </a:p>
          <a:p>
            <a:pPr>
              <a:spcBef>
                <a:spcPct val="50000"/>
              </a:spcBef>
            </a:pPr>
            <a:r>
              <a:rPr lang="en-US"/>
              <a:t>I found ___________________ pencil on the floor last night!</a:t>
            </a:r>
          </a:p>
          <a:p>
            <a:pPr>
              <a:spcBef>
                <a:spcPct val="50000"/>
              </a:spcBef>
            </a:pPr>
            <a:r>
              <a:rPr lang="en-US"/>
              <a:t>	</a:t>
            </a:r>
            <a:r>
              <a:rPr lang="en-US" sz="1400"/>
              <a:t>(pencil belonging to Robert)</a:t>
            </a:r>
          </a:p>
          <a:p>
            <a:pPr>
              <a:spcBef>
                <a:spcPct val="50000"/>
              </a:spcBef>
            </a:pPr>
            <a:r>
              <a:rPr lang="en-US"/>
              <a:t>__________________ ruler measures 12 inches long.</a:t>
            </a:r>
          </a:p>
          <a:p>
            <a:pPr>
              <a:spcBef>
                <a:spcPct val="50000"/>
              </a:spcBef>
            </a:pPr>
            <a:r>
              <a:rPr lang="en-US" sz="1400"/>
              <a:t>(Ruler belonging to Courtney)</a:t>
            </a:r>
          </a:p>
          <a:p>
            <a:pPr>
              <a:spcBef>
                <a:spcPct val="50000"/>
              </a:spcBef>
            </a:pPr>
            <a:r>
              <a:rPr lang="en-US"/>
              <a:t>I found ___________________ dog running around in the street today.</a:t>
            </a:r>
          </a:p>
          <a:p>
            <a:pPr>
              <a:spcBef>
                <a:spcPct val="50000"/>
              </a:spcBef>
            </a:pPr>
            <a:r>
              <a:rPr lang="en-US"/>
              <a:t>	</a:t>
            </a:r>
            <a:r>
              <a:rPr lang="en-US" sz="1400"/>
              <a:t>(dog belonging to Miss Smith)</a:t>
            </a:r>
          </a:p>
          <a:p>
            <a:pPr>
              <a:spcBef>
                <a:spcPct val="50000"/>
              </a:spcBef>
            </a:pPr>
            <a:r>
              <a:rPr lang="en-US"/>
              <a:t>“I am going to ________________________ house tonight!” yelled Mark.</a:t>
            </a:r>
          </a:p>
          <a:p>
            <a:pPr>
              <a:spcBef>
                <a:spcPct val="50000"/>
              </a:spcBef>
            </a:pPr>
            <a:r>
              <a:rPr lang="en-US"/>
              <a:t>		</a:t>
            </a:r>
            <a:r>
              <a:rPr lang="en-US" sz="1400"/>
              <a:t>(house belonging to Kessler)</a:t>
            </a:r>
          </a:p>
        </p:txBody>
      </p:sp>
      <p:pic>
        <p:nvPicPr>
          <p:cNvPr id="4104" name="Picture 8" descr="penci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438400"/>
            <a:ext cx="1447800" cy="100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rul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114800"/>
            <a:ext cx="1038225" cy="984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990600" y="19050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Miss Mann’s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1981200" y="26670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Robert’s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990600" y="35052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Courtney’s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1752600" y="4267200"/>
            <a:ext cx="182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Miss Smith’s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2895600" y="51054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Kessler’s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2000"/>
                                        <p:tgtEl>
                                          <p:spTgt spid="4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4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1981200" y="762000"/>
            <a:ext cx="5305425" cy="5810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Eras Bold ITC"/>
              </a:rPr>
              <a:t>Thanks for listening!</a:t>
            </a:r>
          </a:p>
        </p:txBody>
      </p:sp>
      <p:pic>
        <p:nvPicPr>
          <p:cNvPr id="5126" name="Picture 6" descr="smiley_face_squeeze_PRO149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600200"/>
            <a:ext cx="3038475" cy="273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7" name="WordArt 7"/>
          <p:cNvSpPr>
            <a:spLocks noChangeArrowheads="1" noChangeShapeType="1" noTextEdit="1"/>
          </p:cNvSpPr>
          <p:nvPr/>
        </p:nvSpPr>
        <p:spPr bwMode="auto">
          <a:xfrm>
            <a:off x="762000" y="4953000"/>
            <a:ext cx="7886700" cy="1524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Eras Bold ITC"/>
              </a:rPr>
              <a:t>Now apply this knowledge</a:t>
            </a:r>
          </a:p>
          <a:p>
            <a:pPr algn="ctr"/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Eras Bold ITC"/>
              </a:rPr>
              <a:t>to your own work!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7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217</Words>
  <Application>Microsoft Office PowerPoint</Application>
  <PresentationFormat>On-screen Show (4:3)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Arial Rounded MT Bold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Johnston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Student</dc:creator>
  <cp:lastModifiedBy>Teacher E-Solutions</cp:lastModifiedBy>
  <cp:revision>22</cp:revision>
  <dcterms:created xsi:type="dcterms:W3CDTF">2005-12-05T22:22:45Z</dcterms:created>
  <dcterms:modified xsi:type="dcterms:W3CDTF">2019-01-18T16:52:34Z</dcterms:modified>
</cp:coreProperties>
</file>